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4"/>
  </p:notesMasterIdLst>
  <p:sldIdLst>
    <p:sldId id="257" r:id="rId3"/>
    <p:sldId id="25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289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CC"/>
    <a:srgbClr val="FF0000"/>
    <a:srgbClr val="034099"/>
    <a:srgbClr val="000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1413-F6C5-4AAC-B62A-9E1909857EF3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88BB-E928-42AC-BF2A-66EC695F0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Cpt S 317: Automata &amp; Formal Languages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852BF1-82B3-439C-ABCE-6B1F22D5EC5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7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99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668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46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CBEFCB2-5FC3-4E35-B337-0761A060F1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8E801930-EE4F-4C6A-8C94-1C4F0B0C05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7E925773-4CC9-4F32-8EDC-B33719849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12AD34-DE94-4983-804D-96875D76D3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6F181F95-C0AD-4691-BA56-C014D00C8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7C6848FB-9C00-4B8C-8B68-F9211929B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FE5B8B4-DC8F-42BD-B077-3F882BE358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429D7344-1C20-4307-BCA0-C2748E2103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803950DD-FBF8-481D-926E-02F402548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55397-BB95-4219-B135-D4426FC7F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3C2F33D-4477-4CF3-A3EE-722FEC48E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73A42B82-1C46-4C00-81DE-8C92D18EF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26C3E74-3282-4435-96C0-AE430947A5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1D0948DC-B762-46E5-BF17-B5D58C88E5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DDD9D9FB-7046-47B5-94DC-86B792351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C187F7-F7F5-42CB-86B4-0502DD10A4B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6083E1DD-6D46-4C8F-9C4B-BC136394A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183A5579-8BA0-48C0-A3FD-ADC4A049F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92F04E3-37A3-4504-A57F-5D92C457EE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02A59540-FA08-4603-86EC-37A570F5D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18DF647C-D9B0-44DC-BF00-AF006122B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249EA2-606F-4E57-8364-E21C6C3FA12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330DD4B6-D4BC-4C41-B898-5AD991A1A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BA8F4FB7-E2B1-4A8C-AB87-78FDE7118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7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0EE8-C8E4-40C6-94A3-8B01C8217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Cpt S 317: Spring 2009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C35876B9-4F63-4674-9745-98A95928A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EECS, WSU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36CFFC5-ACEB-4E27-9D69-B632F14B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C90484-6BC2-4ABE-A53C-EA12610794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0C4A739-1A85-42EE-810A-A37213801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FB98E01-EDE9-441A-B3CB-B5B2475F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E3EB-903D-4863-AE1B-C5A144BB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F366-8BAF-4DC3-975D-A2D7316B29E7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AA6F-C365-4980-9AF3-F8EF99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8793-BBE0-49EA-81D1-6AF51F0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C7863-7ABD-4277-9F5E-BD55663A7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58258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408C-65A3-4BCF-A77F-75FA36D1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5F577-8C22-49B6-AD01-DDCC3D2B3959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62C1-16EC-4082-ACA5-23424665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1DF5-C5E2-49A2-80CE-EFCDF3AB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90014-ABDE-4090-BC6B-71BE54A28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04558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9E86-3368-46BC-BEA3-848CA7A1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5D6EA-CCE7-463C-8D79-7FADFFA6E4A5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ABE8-97DB-4AE6-BBA9-488D5F3F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F504-1B27-4D80-9172-17218CC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D85C-D469-437B-8B83-9D4070EC9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224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EBDF22-60F2-4D74-81DF-F687E224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9A32-94D6-4A69-BF97-B46CFA5D5CA1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C96DCE-C38B-4B99-826F-20156CEA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5D5A81-8ECD-4428-ACEE-356900F5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EF36-DB01-4F91-A459-80FCF5649D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0319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F64FC2-CBFF-43D6-A321-8CA2050F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BFE83-7E7D-4367-A3E7-769FE5F7AD08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A624A4-3F94-4329-9F3D-879D374D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871868-8CCF-42DA-B9E8-EE65E286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1D5E3-7C89-4392-AC1A-A15BB0DCC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82982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1FF314-50AF-47A3-BFF5-E67B33A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A9443-19B7-4552-B41E-5E4E64DB0406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BEA62D-A924-4BD1-8F88-C43AB1E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EF6E3-5992-44D7-8E81-4942C4D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DE895-8A5D-4E9A-B3E9-4FB7D8BCD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03819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54F4C7-31E7-4C84-9C72-0ECA532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85C44-4882-45F2-8487-CBF47A8CD504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6E617E-B6AF-4CBF-9C9A-3DC512A9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1AC8F3-F36C-4CB6-B874-5273403C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64AFB-0EB8-449A-93A9-B6329E205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24482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D83B17-63EC-4605-B444-00BE994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E5CDB-CFDC-4F3F-ABBD-9036F5FA2650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FBAC73-4C9C-440F-AB84-30E16077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21A1BD-29F2-4048-868B-F5A829AD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E4654-9756-4FF4-917D-C4E9BE24E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56856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E09931-D763-4B4C-9CAF-02A58BC3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DFD3-F80A-4E75-AA54-863E1B26CB59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E3141-8528-4A97-A5CF-0D1C2FE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52CFB5-8E4F-43CE-B079-869006A9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C2A02-E4C7-4F58-B8F8-C2E8B3A6E5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129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7725-FC60-471F-A7F5-CC6189DB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54A6-B737-4893-B63A-79F7C00A727C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3F78-9067-45E5-8AB2-03EA5A16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54CC-8EDA-4921-A104-72CE128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06E09-5587-4F81-8AED-CE1A097E8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27680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51FF-606D-466B-9C4D-CB02C9B1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0B618-E725-4F1D-BC62-1492CF5DDEC1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B261-4995-444C-BE1A-076D92D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4BA3-D733-4D6A-8D28-440245C3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1B4C7-4766-426D-883D-054F57C889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608431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0BA166E-A89C-44D5-8FE9-5E066C90D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E0EDC4-047A-4EA3-BE44-34F009E97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D35396-7595-4F07-9CBC-842515FB0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594F3-8F9C-4A89-8D1A-7F54EA8D68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92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E857-546D-4172-8DA5-036C7CA963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2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 Pro SemiBold" panose="020B070403050404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Verdana Pro SemiBold" panose="020B070403050404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 Pro SemiBold" panose="020B070403050404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Verdana Pro SemiBold" panose="020B070403050404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Verdana Pro SemiBold" panose="020B070403050404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9FBDBF4-4ECC-428D-AAAF-DD96AB17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7D4A97A-38BB-40C4-845E-7171FE2997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B114-B011-4C13-91FF-6B0F520F4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16FEBB-059A-4862-B36D-9359A43B8807}" type="datetimeFigureOut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83B3-5888-45AB-BBAE-421B66AF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F8B5-E504-49D9-9D42-934161912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D7CE9D2-CC37-4C7A-9A1D-C16B2FF97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8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028700"/>
            <a:ext cx="5829300" cy="47434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700" dirty="0">
                <a:solidFill>
                  <a:srgbClr val="0000CA"/>
                </a:solidFill>
                <a:latin typeface="Verdana Pro SemiBold" panose="020B0604020202020204" pitchFamily="34" charset="0"/>
              </a:rPr>
              <a:t>19IT212 - Formal Languages </a:t>
            </a:r>
            <a:br>
              <a:rPr lang="en-US" sz="2700" dirty="0">
                <a:solidFill>
                  <a:srgbClr val="0000CA"/>
                </a:solidFill>
                <a:latin typeface="Verdana Pro SemiBold" panose="020B0604020202020204" pitchFamily="34" charset="0"/>
              </a:rPr>
            </a:br>
            <a:r>
              <a:rPr lang="en-US" sz="2700" dirty="0">
                <a:solidFill>
                  <a:srgbClr val="0000CA"/>
                </a:solidFill>
                <a:latin typeface="Verdana Pro SemiBold" panose="020B0604020202020204" pitchFamily="34" charset="0"/>
              </a:rPr>
              <a:t>&amp; </a:t>
            </a:r>
            <a:br>
              <a:rPr lang="en-US" sz="2700" dirty="0">
                <a:solidFill>
                  <a:srgbClr val="0000CA"/>
                </a:solidFill>
                <a:latin typeface="Verdana Pro SemiBold" panose="020B0604020202020204" pitchFamily="34" charset="0"/>
              </a:rPr>
            </a:br>
            <a:r>
              <a:rPr lang="en-US" sz="2700" dirty="0">
                <a:solidFill>
                  <a:srgbClr val="0000CA"/>
                </a:solidFill>
                <a:latin typeface="Verdana Pro SemiBold" panose="020B0604020202020204" pitchFamily="34" charset="0"/>
              </a:rPr>
              <a:t>Automata Theory and Compiler Design</a:t>
            </a:r>
            <a:endParaRPr lang="en-US" altLang="en-US" sz="3600" b="1" dirty="0">
              <a:solidFill>
                <a:srgbClr val="0000CA"/>
              </a:solidFill>
              <a:latin typeface="Verdana Pro SemiBold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BA2D248-0E59-4335-A132-11B763594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86700" cy="602456"/>
          </a:xfrm>
        </p:spPr>
        <p:txBody>
          <a:bodyPr/>
          <a:lstStyle/>
          <a:p>
            <a:pPr algn="ctr" eaLnBrk="1" hangingPunct="1"/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Notations of DFA: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A61EA3A-A203-4AD9-BD60-D9C5CB24A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849" y="1308717"/>
            <a:ext cx="8043862" cy="46863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start stat is represented by a circle with preceding arrow labeled at start.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state is marked by a double circle (q is Final State)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6" descr="arro single.png">
            <a:extLst>
              <a:ext uri="{FF2B5EF4-FFF2-40B4-BE49-F238E27FC236}">
                <a16:creationId xmlns:a16="http://schemas.microsoft.com/office/drawing/2014/main" id="{590AA1CD-E960-4F2C-8D03-A68B1574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20" y="2386437"/>
            <a:ext cx="2804529" cy="10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doubles.png">
            <a:extLst>
              <a:ext uri="{FF2B5EF4-FFF2-40B4-BE49-F238E27FC236}">
                <a16:creationId xmlns:a16="http://schemas.microsoft.com/office/drawing/2014/main" id="{ECE13810-F2DF-47D4-AD56-49D07CFB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8" y="4920904"/>
            <a:ext cx="1013222" cy="10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">
            <a:extLst>
              <a:ext uri="{FF2B5EF4-FFF2-40B4-BE49-F238E27FC236}">
                <a16:creationId xmlns:a16="http://schemas.microsoft.com/office/drawing/2014/main" id="{FDB1F119-A160-40C3-A775-334F595F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031" y="5833435"/>
            <a:ext cx="190462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(q is Final State</a:t>
            </a:r>
            <a:r>
              <a:rPr lang="en-US" altLang="en-US" sz="13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altLang="en-US" sz="135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0EE532-DAD6-49EB-8ED9-49EFEE990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425400"/>
            <a:ext cx="7886700" cy="602456"/>
          </a:xfrm>
        </p:spPr>
        <p:txBody>
          <a:bodyPr/>
          <a:lstStyle/>
          <a:p>
            <a:pPr algn="ctr" eaLnBrk="1" hangingPunct="1"/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Notations of DFA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B3D1C52-956A-4327-9FBA-361C3A3E8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737" y="1303734"/>
            <a:ext cx="8610600" cy="5325666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 q in Q and each input a in ∑ , if 𝛿(q, a) = p then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arc from node q to p labeled a in the transition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one input symbol cause the transition from state q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then arc from q to p is labeled by a list of those symbols. 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9" descr="dfa-1.png">
            <a:extLst>
              <a:ext uri="{FF2B5EF4-FFF2-40B4-BE49-F238E27FC236}">
                <a16:creationId xmlns:a16="http://schemas.microsoft.com/office/drawing/2014/main" id="{5E72EB50-D3B8-4CB0-83D6-AC9F7BBA6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9361"/>
            <a:ext cx="4191000" cy="126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>
            <a:extLst>
              <a:ext uri="{FF2B5EF4-FFF2-40B4-BE49-F238E27FC236}">
                <a16:creationId xmlns:a16="http://schemas.microsoft.com/office/drawing/2014/main" id="{AEFC8830-6383-4603-9079-2F09A097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4706198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𝛿(</a:t>
            </a:r>
            <a:r>
              <a:rPr lang="en-US" alt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q,a</a:t>
            </a: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)=p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#1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990600"/>
            <a:ext cx="7886700" cy="5410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DFA for the following language:</a:t>
            </a:r>
          </a:p>
          <a:p>
            <a:pPr lvl="1" eaLnBrk="1" hangingPunct="1"/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{w | w is a binary string that contains 01 as a substring}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9253EC7-AA06-49C8-95E0-529B50B9C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113" y="1098948"/>
            <a:ext cx="7792641" cy="634603"/>
          </a:xfrm>
        </p:spPr>
        <p:txBody>
          <a:bodyPr/>
          <a:lstStyle/>
          <a:p>
            <a:pPr eaLnBrk="1" hangingPunct="1"/>
            <a:r>
              <a:rPr lang="en-US" altLang="en-US" dirty="0"/>
              <a:t>DFA for strings containing 01</a:t>
            </a:r>
          </a:p>
        </p:txBody>
      </p:sp>
      <p:grpSp>
        <p:nvGrpSpPr>
          <p:cNvPr id="2" name="Group 115">
            <a:extLst>
              <a:ext uri="{FF2B5EF4-FFF2-40B4-BE49-F238E27FC236}">
                <a16:creationId xmlns:a16="http://schemas.microsoft.com/office/drawing/2014/main" id="{40377D70-C2BE-4DCE-A563-3FB3CBC5F377}"/>
              </a:ext>
            </a:extLst>
          </p:cNvPr>
          <p:cNvGrpSpPr>
            <a:grpSpLocks/>
          </p:cNvGrpSpPr>
          <p:nvPr/>
        </p:nvGrpSpPr>
        <p:grpSpPr bwMode="auto">
          <a:xfrm>
            <a:off x="263129" y="2465785"/>
            <a:ext cx="1371600" cy="457200"/>
            <a:chOff x="624" y="2352"/>
            <a:chExt cx="864" cy="384"/>
          </a:xfrm>
        </p:grpSpPr>
        <p:sp>
          <p:nvSpPr>
            <p:cNvPr id="17466" name="Oval 4">
              <a:extLst>
                <a:ext uri="{FF2B5EF4-FFF2-40B4-BE49-F238E27FC236}">
                  <a16:creationId xmlns:a16="http://schemas.microsoft.com/office/drawing/2014/main" id="{B121D016-4149-496C-91C6-7716104F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sz="1350" baseline="-2500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7467" name="Line 6">
              <a:extLst>
                <a:ext uri="{FF2B5EF4-FFF2-40B4-BE49-F238E27FC236}">
                  <a16:creationId xmlns:a16="http://schemas.microsoft.com/office/drawing/2014/main" id="{C66B2AFE-D561-45E0-8454-3E1D0E056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8" name="Text Box 7">
              <a:extLst>
                <a:ext uri="{FF2B5EF4-FFF2-40B4-BE49-F238E27FC236}">
                  <a16:creationId xmlns:a16="http://schemas.microsoft.com/office/drawing/2014/main" id="{83BB9EAD-7A19-454E-ABCD-051AB4555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3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start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98CEABFF-B9C1-4265-B67B-7FCC89D518E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49116"/>
            <a:ext cx="990600" cy="484584"/>
            <a:chOff x="2016" y="2329"/>
            <a:chExt cx="624" cy="407"/>
          </a:xfrm>
        </p:grpSpPr>
        <p:sp>
          <p:nvSpPr>
            <p:cNvPr id="17463" name="Line 8">
              <a:extLst>
                <a:ext uri="{FF2B5EF4-FFF2-40B4-BE49-F238E27FC236}">
                  <a16:creationId xmlns:a16="http://schemas.microsoft.com/office/drawing/2014/main" id="{7EB246DF-D6A8-4503-AF50-5322C6EF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64" name="Oval 9">
              <a:extLst>
                <a:ext uri="{FF2B5EF4-FFF2-40B4-BE49-F238E27FC236}">
                  <a16:creationId xmlns:a16="http://schemas.microsoft.com/office/drawing/2014/main" id="{8F7B6E3C-B92A-4A31-BD6F-A2DE60EE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sz="1350" baseline="-2500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65" name="Text Box 10">
              <a:extLst>
                <a:ext uri="{FF2B5EF4-FFF2-40B4-BE49-F238E27FC236}">
                  <a16:creationId xmlns:a16="http://schemas.microsoft.com/office/drawing/2014/main" id="{B53A840E-D6E0-4EAD-B7CA-55D76BF22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329"/>
              <a:ext cx="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C79337C7-03B0-4379-84A8-0EC3D8EEBA0F}"/>
              </a:ext>
            </a:extLst>
          </p:cNvPr>
          <p:cNvGrpSpPr>
            <a:grpSpLocks/>
          </p:cNvGrpSpPr>
          <p:nvPr/>
        </p:nvGrpSpPr>
        <p:grpSpPr bwMode="auto">
          <a:xfrm>
            <a:off x="1288256" y="2016919"/>
            <a:ext cx="419100" cy="541735"/>
            <a:chOff x="1712" y="1993"/>
            <a:chExt cx="264" cy="455"/>
          </a:xfrm>
        </p:grpSpPr>
        <p:sp>
          <p:nvSpPr>
            <p:cNvPr id="17461" name="Freeform 17">
              <a:extLst>
                <a:ext uri="{FF2B5EF4-FFF2-40B4-BE49-F238E27FC236}">
                  <a16:creationId xmlns:a16="http://schemas.microsoft.com/office/drawing/2014/main" id="{5CFED125-7554-4D07-8BEE-C189F8F9E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35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62" name="Text Box 18">
              <a:extLst>
                <a:ext uri="{FF2B5EF4-FFF2-40B4-BE49-F238E27FC236}">
                  <a16:creationId xmlns:a16="http://schemas.microsoft.com/office/drawing/2014/main" id="{C23E579E-0C88-41DC-9277-9B91F55B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3"/>
              <a:ext cx="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6EE783A5-84B4-426C-9E94-28721541BD70}"/>
              </a:ext>
            </a:extLst>
          </p:cNvPr>
          <p:cNvGrpSpPr>
            <a:grpSpLocks/>
          </p:cNvGrpSpPr>
          <p:nvPr/>
        </p:nvGrpSpPr>
        <p:grpSpPr bwMode="auto">
          <a:xfrm>
            <a:off x="3233743" y="2007394"/>
            <a:ext cx="490538" cy="541735"/>
            <a:chOff x="2970" y="1968"/>
            <a:chExt cx="309" cy="455"/>
          </a:xfrm>
        </p:grpSpPr>
        <p:sp>
          <p:nvSpPr>
            <p:cNvPr id="17459" name="Freeform 19">
              <a:extLst>
                <a:ext uri="{FF2B5EF4-FFF2-40B4-BE49-F238E27FC236}">
                  <a16:creationId xmlns:a16="http://schemas.microsoft.com/office/drawing/2014/main" id="{94BAFB35-63DE-41C5-95FE-0899DF726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35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60" name="Text Box 20">
              <a:extLst>
                <a:ext uri="{FF2B5EF4-FFF2-40B4-BE49-F238E27FC236}">
                  <a16:creationId xmlns:a16="http://schemas.microsoft.com/office/drawing/2014/main" id="{AD87CE1B-6A5D-4FB1-B5C6-C69C1150B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68"/>
              <a:ext cx="2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0,1</a:t>
              </a:r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C0D35B91-287F-4BC7-92C4-9B0B937E591A}"/>
              </a:ext>
            </a:extLst>
          </p:cNvPr>
          <p:cNvGrpSpPr>
            <a:grpSpLocks/>
          </p:cNvGrpSpPr>
          <p:nvPr/>
        </p:nvGrpSpPr>
        <p:grpSpPr bwMode="auto">
          <a:xfrm>
            <a:off x="2263379" y="2044304"/>
            <a:ext cx="419100" cy="541734"/>
            <a:chOff x="2346" y="2016"/>
            <a:chExt cx="264" cy="455"/>
          </a:xfrm>
        </p:grpSpPr>
        <p:sp>
          <p:nvSpPr>
            <p:cNvPr id="17457" name="Freeform 21">
              <a:extLst>
                <a:ext uri="{FF2B5EF4-FFF2-40B4-BE49-F238E27FC236}">
                  <a16:creationId xmlns:a16="http://schemas.microsoft.com/office/drawing/2014/main" id="{EF05F260-73B3-4590-AECB-4270CADE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35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58" name="Text Box 22">
              <a:extLst>
                <a:ext uri="{FF2B5EF4-FFF2-40B4-BE49-F238E27FC236}">
                  <a16:creationId xmlns:a16="http://schemas.microsoft.com/office/drawing/2014/main" id="{932CB8AE-B7C1-489B-A2BF-48B459186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16"/>
              <a:ext cx="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AA54B1D1-E340-4C76-8239-0A911B7A2927}"/>
              </a:ext>
            </a:extLst>
          </p:cNvPr>
          <p:cNvGrpSpPr>
            <a:grpSpLocks/>
          </p:cNvGrpSpPr>
          <p:nvPr/>
        </p:nvGrpSpPr>
        <p:grpSpPr bwMode="auto">
          <a:xfrm>
            <a:off x="2688431" y="2408635"/>
            <a:ext cx="990600" cy="514350"/>
            <a:chOff x="2640" y="2304"/>
            <a:chExt cx="624" cy="432"/>
          </a:xfrm>
        </p:grpSpPr>
        <p:sp>
          <p:nvSpPr>
            <p:cNvPr id="17454" name="Text Box 12">
              <a:extLst>
                <a:ext uri="{FF2B5EF4-FFF2-40B4-BE49-F238E27FC236}">
                  <a16:creationId xmlns:a16="http://schemas.microsoft.com/office/drawing/2014/main" id="{FC2DF4F9-7C39-4A0C-B7E9-0C4D8CB52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55" name="Oval 13">
              <a:extLst>
                <a:ext uri="{FF2B5EF4-FFF2-40B4-BE49-F238E27FC236}">
                  <a16:creationId xmlns:a16="http://schemas.microsoft.com/office/drawing/2014/main" id="{95F1465B-D15E-4A6A-8608-66F58E0A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sz="1350" baseline="-2500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56" name="Line 24">
              <a:extLst>
                <a:ext uri="{FF2B5EF4-FFF2-40B4-BE49-F238E27FC236}">
                  <a16:creationId xmlns:a16="http://schemas.microsoft.com/office/drawing/2014/main" id="{9DBF98BF-3D39-477B-A83D-FA029A8B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ECF3D89E-49C3-4D31-A4ED-96B7FEA813FD}"/>
              </a:ext>
            </a:extLst>
          </p:cNvPr>
          <p:cNvGrpSpPr>
            <a:grpSpLocks/>
          </p:cNvGrpSpPr>
          <p:nvPr/>
        </p:nvGrpSpPr>
        <p:grpSpPr bwMode="auto">
          <a:xfrm>
            <a:off x="3165872" y="2521744"/>
            <a:ext cx="903706" cy="987028"/>
            <a:chOff x="2393" y="2710"/>
            <a:chExt cx="569" cy="829"/>
          </a:xfrm>
        </p:grpSpPr>
        <p:sp>
          <p:nvSpPr>
            <p:cNvPr id="17452" name="Oval 23">
              <a:extLst>
                <a:ext uri="{FF2B5EF4-FFF2-40B4-BE49-F238E27FC236}">
                  <a16:creationId xmlns:a16="http://schemas.microsoft.com/office/drawing/2014/main" id="{4094243C-822C-4B50-ACB2-147BD3C9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71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35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53" name="Text Box 31">
              <a:extLst>
                <a:ext uri="{FF2B5EF4-FFF2-40B4-BE49-F238E27FC236}">
                  <a16:creationId xmlns:a16="http://schemas.microsoft.com/office/drawing/2014/main" id="{9165CA9C-9ADE-487A-B1F0-2FF9BF419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3112"/>
              <a:ext cx="55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Accepting</a:t>
              </a:r>
            </a:p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350">
                  <a:solidFill>
                    <a:prstClr val="black"/>
                  </a:solidFill>
                  <a:latin typeface="Calibri" panose="020F0502020204030204" pitchFamily="34" charset="0"/>
                </a:rPr>
                <a:t>state</a:t>
              </a:r>
            </a:p>
          </p:txBody>
        </p:sp>
      </p:grpSp>
      <p:sp>
        <p:nvSpPr>
          <p:cNvPr id="86135" name="Text Box 119">
            <a:extLst>
              <a:ext uri="{FF2B5EF4-FFF2-40B4-BE49-F238E27FC236}">
                <a16:creationId xmlns:a16="http://schemas.microsoft.com/office/drawing/2014/main" id="{584CEDC2-1501-44E3-8635-D724E92A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9" y="1753791"/>
            <a:ext cx="3134191" cy="3231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>
                <a:solidFill>
                  <a:prstClr val="black"/>
                </a:solidFill>
                <a:latin typeface="Calibri" panose="020F0502020204030204" pitchFamily="34" charset="0"/>
              </a:rPr>
              <a:t> What makes this DFA </a:t>
            </a:r>
            <a:r>
              <a:rPr lang="en-US" altLang="en-US" sz="1500">
                <a:solidFill>
                  <a:srgbClr val="800000"/>
                </a:solidFill>
                <a:latin typeface="Calibri" panose="020F0502020204030204" pitchFamily="34" charset="0"/>
              </a:rPr>
              <a:t>deterministic</a:t>
            </a:r>
            <a:r>
              <a:rPr lang="en-US" altLang="en-US" sz="1500">
                <a:solidFill>
                  <a:prstClr val="black"/>
                </a:solidFill>
                <a:latin typeface="Calibri" panose="020F0502020204030204" pitchFamily="34" charset="0"/>
              </a:rPr>
              <a:t>?</a:t>
            </a:r>
          </a:p>
        </p:txBody>
      </p:sp>
      <p:grpSp>
        <p:nvGrpSpPr>
          <p:cNvPr id="9" name="Group 122">
            <a:extLst>
              <a:ext uri="{FF2B5EF4-FFF2-40B4-BE49-F238E27FC236}">
                <a16:creationId xmlns:a16="http://schemas.microsoft.com/office/drawing/2014/main" id="{0D01F4DC-D2FA-4792-91A7-EEA5770D0E0F}"/>
              </a:ext>
            </a:extLst>
          </p:cNvPr>
          <p:cNvGrpSpPr>
            <a:grpSpLocks/>
          </p:cNvGrpSpPr>
          <p:nvPr/>
        </p:nvGrpSpPr>
        <p:grpSpPr bwMode="auto">
          <a:xfrm>
            <a:off x="4576615" y="1730456"/>
            <a:ext cx="4067001" cy="4668318"/>
            <a:chOff x="2933" y="1680"/>
            <a:chExt cx="2299" cy="2304"/>
          </a:xfrm>
        </p:grpSpPr>
        <p:sp>
          <p:nvSpPr>
            <p:cNvPr id="17421" name="Text Box 34">
              <a:extLst>
                <a:ext uri="{FF2B5EF4-FFF2-40B4-BE49-F238E27FC236}">
                  <a16:creationId xmlns:a16="http://schemas.microsoft.com/office/drawing/2014/main" id="{807D96CD-955B-4D71-B7A7-C38C210F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1680"/>
              <a:ext cx="2274" cy="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Q = {q</a:t>
              </a:r>
              <a:r>
                <a:rPr lang="en-US" altLang="en-US" sz="28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,q</a:t>
              </a:r>
              <a:r>
                <a:rPr lang="en-US" altLang="en-US" sz="28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,q</a:t>
              </a:r>
              <a:r>
                <a:rPr lang="en-US" altLang="en-US" sz="28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}</a:t>
              </a:r>
            </a:p>
            <a:p>
              <a:pPr defTabSz="6858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∑ = {0,1}</a:t>
              </a:r>
            </a:p>
            <a:p>
              <a:pPr defTabSz="6858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start state = q</a:t>
              </a:r>
              <a:r>
                <a:rPr lang="en-US" altLang="en-US" sz="28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</a:p>
            <a:p>
              <a:pPr defTabSz="6858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F = {q</a:t>
              </a:r>
              <a:r>
                <a:rPr lang="en-US" altLang="en-US" sz="28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n-US" sz="2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} </a:t>
              </a:r>
              <a:endParaRPr lang="el-GR" altLang="en-US" sz="2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defTabSz="6858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dirty="0">
                  <a:latin typeface="+mn-lt"/>
                </a:rPr>
                <a:t> </a:t>
              </a:r>
              <a:r>
                <a:rPr lang="en-US" altLang="en-US" b="1" dirty="0">
                  <a:latin typeface="+mn-lt"/>
                  <a:cs typeface="Times New Roman" panose="02020603050405020304" pitchFamily="18" charset="0"/>
                </a:rPr>
                <a:t>Transition Table</a:t>
              </a:r>
            </a:p>
          </p:txBody>
        </p:sp>
        <p:pic>
          <p:nvPicPr>
            <p:cNvPr id="17422" name="Picture 38" descr="delta">
              <a:extLst>
                <a:ext uri="{FF2B5EF4-FFF2-40B4-BE49-F238E27FC236}">
                  <a16:creationId xmlns:a16="http://schemas.microsoft.com/office/drawing/2014/main" id="{FFED745C-AFDA-447C-9A78-89087AE64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3085"/>
              <a:ext cx="2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51">
              <a:extLst>
                <a:ext uri="{FF2B5EF4-FFF2-40B4-BE49-F238E27FC236}">
                  <a16:creationId xmlns:a16="http://schemas.microsoft.com/office/drawing/2014/main" id="{B7D41FBC-2B7F-4197-BBF0-3DCEC1C2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24" name="Rectangle 50">
              <a:extLst>
                <a:ext uri="{FF2B5EF4-FFF2-40B4-BE49-F238E27FC236}">
                  <a16:creationId xmlns:a16="http://schemas.microsoft.com/office/drawing/2014/main" id="{9C17F369-4E5F-4FAE-B9F8-8C6EAF7D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25" name="Rectangle 49">
              <a:extLst>
                <a:ext uri="{FF2B5EF4-FFF2-40B4-BE49-F238E27FC236}">
                  <a16:creationId xmlns:a16="http://schemas.microsoft.com/office/drawing/2014/main" id="{0E5AAF6E-5658-43E8-B2A2-0E7195B2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latin typeface="Calibri" panose="020F0502020204030204" pitchFamily="34" charset="0"/>
                </a:rPr>
                <a:t>*q</a:t>
              </a:r>
              <a:r>
                <a:rPr lang="en-US" altLang="en-US" sz="2000" b="1" baseline="-25000" dirty="0">
                  <a:latin typeface="Calibri" panose="020F0502020204030204" pitchFamily="34" charset="0"/>
                </a:rPr>
                <a:t>2</a:t>
              </a:r>
              <a:endParaRPr lang="en-US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7426" name="Rectangle 48">
              <a:extLst>
                <a:ext uri="{FF2B5EF4-FFF2-40B4-BE49-F238E27FC236}">
                  <a16:creationId xmlns:a16="http://schemas.microsoft.com/office/drawing/2014/main" id="{099AC04B-8869-418A-98F6-2B2A0989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latin typeface="Calibri" panose="020F0502020204030204" pitchFamily="34" charset="0"/>
                </a:rPr>
                <a:t>q</a:t>
              </a:r>
              <a:r>
                <a:rPr lang="en-US" altLang="en-US" sz="2000" b="1" baseline="-25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27" name="Rectangle 47">
              <a:extLst>
                <a:ext uri="{FF2B5EF4-FFF2-40B4-BE49-F238E27FC236}">
                  <a16:creationId xmlns:a16="http://schemas.microsoft.com/office/drawing/2014/main" id="{75EB899A-8037-459F-9B98-BD5FAD39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sz="20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28" name="Rectangle 46">
              <a:extLst>
                <a:ext uri="{FF2B5EF4-FFF2-40B4-BE49-F238E27FC236}">
                  <a16:creationId xmlns:a16="http://schemas.microsoft.com/office/drawing/2014/main" id="{C866C40E-6B9F-4A1B-AAF1-D626647C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latin typeface="Calibri" panose="020F0502020204030204" pitchFamily="34" charset="0"/>
                </a:rPr>
                <a:t>q</a:t>
              </a:r>
              <a:r>
                <a:rPr lang="en-US" altLang="en-US" sz="2000" b="1" baseline="-25000" dirty="0">
                  <a:latin typeface="Calibri" panose="020F0502020204030204" pitchFamily="34" charset="0"/>
                </a:rPr>
                <a:t>1</a:t>
              </a:r>
              <a:endParaRPr lang="en-US" alt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17429" name="Rectangle 45">
              <a:extLst>
                <a:ext uri="{FF2B5EF4-FFF2-40B4-BE49-F238E27FC236}">
                  <a16:creationId xmlns:a16="http://schemas.microsoft.com/office/drawing/2014/main" id="{1F703935-DD1D-4203-81CD-7D48FFDA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sz="2000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7430" name="Rectangle 44">
              <a:extLst>
                <a:ext uri="{FF2B5EF4-FFF2-40B4-BE49-F238E27FC236}">
                  <a16:creationId xmlns:a16="http://schemas.microsoft.com/office/drawing/2014/main" id="{1666AF78-CBC9-4088-96E1-F1E4AD79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altLang="en-US" b="1" baseline="-25000" dirty="0">
                  <a:solidFill>
                    <a:prstClr val="black"/>
                  </a:solidFill>
                  <a:latin typeface="Calibri" panose="020F0502020204030204" pitchFamily="34" charset="0"/>
                </a:rPr>
                <a:t>1</a:t>
              </a:r>
              <a:endParaRPr lang="en-US" alt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56B1A298-6AA4-4782-BC6C-E271564F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latin typeface="Calibri" panose="020F0502020204030204" pitchFamily="34" charset="0"/>
                </a:rPr>
                <a:t>q</a:t>
              </a:r>
              <a:r>
                <a:rPr lang="en-US" altLang="en-US" sz="2000" b="1" baseline="-25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7432" name="Rectangle 42">
              <a:extLst>
                <a:ext uri="{FF2B5EF4-FFF2-40B4-BE49-F238E27FC236}">
                  <a16:creationId xmlns:a16="http://schemas.microsoft.com/office/drawing/2014/main" id="{C5DCAD65-D99E-40EE-82B9-6BB26A4F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33" name="Rectangle 41">
              <a:extLst>
                <a:ext uri="{FF2B5EF4-FFF2-40B4-BE49-F238E27FC236}">
                  <a16:creationId xmlns:a16="http://schemas.microsoft.com/office/drawing/2014/main" id="{625CB318-FC81-4E44-82E5-3DD08F144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r>
                <a:rPr lang="en-US" altLang="en-US" sz="20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7434" name="Rectangle 40">
              <a:extLst>
                <a:ext uri="{FF2B5EF4-FFF2-40B4-BE49-F238E27FC236}">
                  <a16:creationId xmlns:a16="http://schemas.microsoft.com/office/drawing/2014/main" id="{F2E6C959-9EBC-41B6-8505-74AD2E46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54F72"/>
                </a:buClr>
                <a:buSzPct val="60000"/>
              </a:pPr>
              <a:endParaRPr lang="en-US" altLang="en-US" sz="12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35" name="Line 52">
              <a:extLst>
                <a:ext uri="{FF2B5EF4-FFF2-40B4-BE49-F238E27FC236}">
                  <a16:creationId xmlns:a16="http://schemas.microsoft.com/office/drawing/2014/main" id="{E0711597-77B8-423C-9495-63E34C677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6" name="Line 54">
              <a:extLst>
                <a:ext uri="{FF2B5EF4-FFF2-40B4-BE49-F238E27FC236}">
                  <a16:creationId xmlns:a16="http://schemas.microsoft.com/office/drawing/2014/main" id="{B349C208-AB42-410C-8D4E-0D53C99A8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7" name="Line 55">
              <a:extLst>
                <a:ext uri="{FF2B5EF4-FFF2-40B4-BE49-F238E27FC236}">
                  <a16:creationId xmlns:a16="http://schemas.microsoft.com/office/drawing/2014/main" id="{4F13E510-BECC-4727-8641-B3BEB75F7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8" name="Line 56">
              <a:extLst>
                <a:ext uri="{FF2B5EF4-FFF2-40B4-BE49-F238E27FC236}">
                  <a16:creationId xmlns:a16="http://schemas.microsoft.com/office/drawing/2014/main" id="{3BCB168D-F5B4-4F52-851F-77EDD29B6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9" name="Line 57">
              <a:extLst>
                <a:ext uri="{FF2B5EF4-FFF2-40B4-BE49-F238E27FC236}">
                  <a16:creationId xmlns:a16="http://schemas.microsoft.com/office/drawing/2014/main" id="{59AB8A5A-239E-4BF4-8872-52E2FAB5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0" name="Line 59">
              <a:extLst>
                <a:ext uri="{FF2B5EF4-FFF2-40B4-BE49-F238E27FC236}">
                  <a16:creationId xmlns:a16="http://schemas.microsoft.com/office/drawing/2014/main" id="{28B03992-5569-4270-B698-2CA419F3E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1" name="Line 60">
              <a:extLst>
                <a:ext uri="{FF2B5EF4-FFF2-40B4-BE49-F238E27FC236}">
                  <a16:creationId xmlns:a16="http://schemas.microsoft.com/office/drawing/2014/main" id="{8229AEBA-3FAC-49AE-8B91-CB0DE32DA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2" name="Line 73">
              <a:extLst>
                <a:ext uri="{FF2B5EF4-FFF2-40B4-BE49-F238E27FC236}">
                  <a16:creationId xmlns:a16="http://schemas.microsoft.com/office/drawing/2014/main" id="{BDF82150-C8A9-42F5-90F8-5FB2E0FE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3" name="Line 74">
              <a:extLst>
                <a:ext uri="{FF2B5EF4-FFF2-40B4-BE49-F238E27FC236}">
                  <a16:creationId xmlns:a16="http://schemas.microsoft.com/office/drawing/2014/main" id="{E0AD8F3C-56E5-447F-B3E2-9B5D28B24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4" name="Line 58">
              <a:extLst>
                <a:ext uri="{FF2B5EF4-FFF2-40B4-BE49-F238E27FC236}">
                  <a16:creationId xmlns:a16="http://schemas.microsoft.com/office/drawing/2014/main" id="{0018F30D-34D8-4FC3-9D95-FCFD209D2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5" name="Line 53">
              <a:extLst>
                <a:ext uri="{FF2B5EF4-FFF2-40B4-BE49-F238E27FC236}">
                  <a16:creationId xmlns:a16="http://schemas.microsoft.com/office/drawing/2014/main" id="{1C255792-BB24-476E-9E5E-6E3E9794D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6" name="Line 78">
              <a:extLst>
                <a:ext uri="{FF2B5EF4-FFF2-40B4-BE49-F238E27FC236}">
                  <a16:creationId xmlns:a16="http://schemas.microsoft.com/office/drawing/2014/main" id="{A1A470D1-23A5-4F1C-A474-05EF580C9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7" name="Line 81">
              <a:extLst>
                <a:ext uri="{FF2B5EF4-FFF2-40B4-BE49-F238E27FC236}">
                  <a16:creationId xmlns:a16="http://schemas.microsoft.com/office/drawing/2014/main" id="{B2B326AF-1BAD-43A5-B01A-66D6608B4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8" name="Line 91">
              <a:extLst>
                <a:ext uri="{FF2B5EF4-FFF2-40B4-BE49-F238E27FC236}">
                  <a16:creationId xmlns:a16="http://schemas.microsoft.com/office/drawing/2014/main" id="{A897875C-1018-4625-800B-5C381189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49" name="Text Box 112">
              <a:extLst>
                <a:ext uri="{FF2B5EF4-FFF2-40B4-BE49-F238E27FC236}">
                  <a16:creationId xmlns:a16="http://schemas.microsoft.com/office/drawing/2014/main" id="{77610456-1537-43B0-A46C-16D2EE6D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45" y="3518"/>
              <a:ext cx="40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latin typeface="Calibri" panose="020F0502020204030204" pitchFamily="34" charset="0"/>
                </a:rPr>
                <a:t>states</a:t>
              </a:r>
            </a:p>
          </p:txBody>
        </p:sp>
        <p:sp>
          <p:nvSpPr>
            <p:cNvPr id="17450" name="Text Box 113">
              <a:extLst>
                <a:ext uri="{FF2B5EF4-FFF2-40B4-BE49-F238E27FC236}">
                  <a16:creationId xmlns:a16="http://schemas.microsoft.com/office/drawing/2014/main" id="{B18AD786-34C8-408D-B131-B0CF5E666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2926"/>
              <a:ext cx="103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latin typeface="Calibri" panose="020F0502020204030204" pitchFamily="34" charset="0"/>
                </a:rPr>
                <a:t>Input symbols</a:t>
              </a:r>
            </a:p>
          </p:txBody>
        </p:sp>
        <p:sp>
          <p:nvSpPr>
            <p:cNvPr id="17451" name="Line 120">
              <a:extLst>
                <a:ext uri="{FF2B5EF4-FFF2-40B4-BE49-F238E27FC236}">
                  <a16:creationId xmlns:a16="http://schemas.microsoft.com/office/drawing/2014/main" id="{1906BA33-CB98-4229-AEFD-7955A506A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491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58150" cy="5410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DFA: IN TYPE-01 PROBLEMS</a:t>
            </a: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minimum number of states required in the DFA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those states.</a:t>
            </a:r>
          </a:p>
        </p:txBody>
      </p:sp>
    </p:spTree>
    <p:extLst>
      <p:ext uri="{BB962C8B-B14F-4D97-AF65-F5344CB8AC3E}">
        <p14:creationId xmlns:p14="http://schemas.microsoft.com/office/powerpoint/2010/main" val="2804087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990600"/>
            <a:ext cx="78867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length of substring.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strings ending with ‘n’ length substring will always require minimum (n+1) states in the DFA.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 the strings for which DFA will be constructed.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constructing a DFA,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prefer to use the existing path.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path only when there exists no path to go with.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29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990600"/>
            <a:ext cx="78867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DFA for the strings decided in Step-02.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all the left possible combinations to the starting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send the left possible combinations over the dead state.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61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990600"/>
            <a:ext cx="7886700" cy="541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DFA for the language accepting strings ending with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‘01’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input alphabets ∑ = {0, 1}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strings of the language ends with substring “01”.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length of substring = 2.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Minimum number of states required in the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DFA = 2 + 1 = 3. It suggests that minimized DFA will have 3 states.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51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990600"/>
            <a:ext cx="7886700" cy="541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construct DFA for the following strings-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3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D58E8D-7C78-44F8-8D32-4A5ABCC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4396"/>
            <a:ext cx="7886700" cy="533804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BFA3F6-875D-45CB-A9B9-C7A6D027B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342" y="791672"/>
            <a:ext cx="7886700" cy="541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required DFA is-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F086019-7624-49FF-A8F9-FCCC7E389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5912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5EB3F2D-9781-498D-A4EC-1B8D2D01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799"/>
            <a:ext cx="6019800" cy="40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CD07B7C-AA29-4D03-8D6A-4AFA37C5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6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6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771650"/>
            <a:ext cx="5257800" cy="257175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CA"/>
                </a:solidFill>
                <a:latin typeface="Verdana Pro SemiBold" panose="020B0704030504040204" pitchFamily="34" charset="0"/>
              </a:rPr>
              <a:t>Introduction to Automata Theory</a:t>
            </a:r>
            <a:br>
              <a:rPr lang="en-US" sz="30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br>
              <a:rPr lang="en-US" sz="30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  <a:t>UNIT-1</a:t>
            </a:r>
            <a:b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b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  <a:t>II B.TECH  – II SEMESTER</a:t>
            </a:r>
            <a:b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b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</a:br>
            <a:r>
              <a:rPr lang="en-US" sz="2700" b="1" dirty="0">
                <a:solidFill>
                  <a:srgbClr val="0000CA"/>
                </a:solidFill>
                <a:latin typeface="Verdana Pro SemiBold" panose="020B0704030504040204" pitchFamily="34" charset="0"/>
              </a:rPr>
              <a:t>SUB.CODE:</a:t>
            </a:r>
            <a:r>
              <a:rPr lang="en-US" sz="2700" dirty="0">
                <a:solidFill>
                  <a:srgbClr val="0000CA"/>
                </a:solidFill>
                <a:latin typeface="Verdana Pro SemiBold" panose="020B0704030504040204" pitchFamily="34" charset="0"/>
              </a:rPr>
              <a:t> 19IT212</a:t>
            </a:r>
            <a:endParaRPr lang="en-US" sz="2700" b="1" dirty="0">
              <a:solidFill>
                <a:srgbClr val="0000CA"/>
              </a:solidFill>
              <a:latin typeface="Verdana Pro SemiBold" panose="020B07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A0FC-1AA4-4492-A4BC-986FE8BB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016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  M = (Q, ∑, 𝛿, q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F).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{q0,q1,q2}</a:t>
            </a:r>
          </a:p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∑ = {0,1}</a:t>
            </a:r>
          </a:p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start state = q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F = {q2}</a:t>
            </a:r>
          </a:p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Table</a:t>
            </a:r>
          </a:p>
          <a:p>
            <a:pPr marL="0" indent="0"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A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71EC4221-13F8-4A04-A75D-7F50AF3B8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47545"/>
              </p:ext>
            </p:extLst>
          </p:nvPr>
        </p:nvGraphicFramePr>
        <p:xfrm>
          <a:off x="1295400" y="3733800"/>
          <a:ext cx="6553200" cy="290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768611834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18084688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345185395"/>
                    </a:ext>
                  </a:extLst>
                </a:gridCol>
              </a:tblGrid>
              <a:tr h="588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62324"/>
                  </a:ext>
                </a:extLst>
              </a:tr>
              <a:tr h="7858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62755"/>
                  </a:ext>
                </a:extLst>
              </a:tr>
              <a:tr h="7858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68975"/>
                  </a:ext>
                </a:extLst>
              </a:tr>
              <a:tr h="7413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q1</a:t>
                      </a:r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20558"/>
                  </a:ext>
                </a:extLst>
              </a:tr>
            </a:tbl>
          </a:graphicData>
        </a:graphic>
      </p:graphicFrame>
      <p:pic>
        <p:nvPicPr>
          <p:cNvPr id="40" name="Picture 38" descr="delta">
            <a:extLst>
              <a:ext uri="{FF2B5EF4-FFF2-40B4-BE49-F238E27FC236}">
                <a16:creationId xmlns:a16="http://schemas.microsoft.com/office/drawing/2014/main" id="{702C1420-FEF6-459F-843F-8CB61E4C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376803" cy="3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4">
            <a:extLst>
              <a:ext uri="{FF2B5EF4-FFF2-40B4-BE49-F238E27FC236}">
                <a16:creationId xmlns:a16="http://schemas.microsoft.com/office/drawing/2014/main" id="{22D8EA84-F160-43F7-9167-DACA1B4D4AF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600200" y="2743200"/>
            <a:ext cx="632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defTabSz="685800"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487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>
            <a:extLst>
              <a:ext uri="{FF2B5EF4-FFF2-40B4-BE49-F238E27FC236}">
                <a16:creationId xmlns:a16="http://schemas.microsoft.com/office/drawing/2014/main" id="{A5BEECD6-D6F3-4195-8E47-47650C4C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8" y="561991"/>
            <a:ext cx="8652272" cy="484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Automata Theory</a:t>
            </a:r>
          </a:p>
          <a:p>
            <a:pPr algn="justLow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An automaton has a mechanism to read input, which is string over a given alphabet. This input is written on an input tape / file, which can be read by automaton but cannot change it. </a:t>
            </a:r>
          </a:p>
          <a:p>
            <a:pPr algn="justLow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just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Input ﬁle is divided into cells each of which can hold one symbol. Automaton has a control unit which is said to be in one of finite number of internal states. The automation can change states in a deﬁned way.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2">
            <a:extLst>
              <a:ext uri="{FF2B5EF4-FFF2-40B4-BE49-F238E27FC236}">
                <a16:creationId xmlns:a16="http://schemas.microsoft.com/office/drawing/2014/main" id="{A09CE8C5-C7DA-4DF7-BFD3-7CE1B1C9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9" y="1115318"/>
            <a:ext cx="865227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</a:t>
            </a: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Diagrammatic representation of a   </a:t>
            </a: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generic automation</a:t>
            </a:r>
          </a:p>
        </p:txBody>
      </p:sp>
      <p:pic>
        <p:nvPicPr>
          <p:cNvPr id="8195" name="Picture 2" descr="DFA.png">
            <a:extLst>
              <a:ext uri="{FF2B5EF4-FFF2-40B4-BE49-F238E27FC236}">
                <a16:creationId xmlns:a16="http://schemas.microsoft.com/office/drawing/2014/main" id="{8BBFD4E8-A6F1-4042-9151-D8DE18B0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62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>
            <a:extLst>
              <a:ext uri="{FF2B5EF4-FFF2-40B4-BE49-F238E27FC236}">
                <a16:creationId xmlns:a16="http://schemas.microsoft.com/office/drawing/2014/main" id="{2C83E5D5-CACE-45F9-9F85-34DB38F4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78134"/>
            <a:ext cx="8382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Finite automata</a:t>
            </a:r>
          </a:p>
          <a:p>
            <a:pPr algn="justLow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Arial Black" panose="020B0A04020102020204" pitchFamily="34" charset="0"/>
                <a:cs typeface="Times New Roman" pitchFamily="18" charset="0"/>
              </a:rPr>
              <a:t>A finite automata consists of a finite memory called input tape, a finite non-empty set of states, an alphabet, a read-only head, a transition function which defines the change of configuration, an initial state and a finite-non empty set of final states.</a:t>
            </a:r>
          </a:p>
          <a:p>
            <a:pPr algn="justLow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latin typeface="Arial Black" panose="020B0A04020102020204" pitchFamily="34" charset="0"/>
              <a:cs typeface="Times New Roman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Arial Black" panose="020B0A04020102020204" pitchFamily="34" charset="0"/>
                <a:cs typeface="Times New Roman" pitchFamily="18" charset="0"/>
              </a:rPr>
              <a:t>Input tape is divided into cells and each cell contains one symbol from  of which can hold one symbol.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>
            <a:extLst>
              <a:ext uri="{FF2B5EF4-FFF2-40B4-BE49-F238E27FC236}">
                <a16:creationId xmlns:a16="http://schemas.microsoft.com/office/drawing/2014/main" id="{8BC14315-D62D-4378-8877-FED10C8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68" y="293924"/>
            <a:ext cx="5605463" cy="514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u="sng" dirty="0">
                <a:solidFill>
                  <a:srgbClr val="800000"/>
                </a:solidFill>
                <a:latin typeface="Arial Black" panose="020B0A040201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Types of Finite Automata:</a:t>
            </a:r>
            <a:endParaRPr lang="en-US" altLang="en-US" b="1" u="sng" dirty="0">
              <a:solidFill>
                <a:srgbClr val="800000"/>
              </a:solidFill>
              <a:latin typeface="Arial Black" panose="020B0A040201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Low"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Low"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4AAF2C-C317-4517-9693-B365E1B2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26519"/>
            <a:ext cx="6781800" cy="328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5D90C283-4884-4B5F-BB1F-87104C62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630" y="3442719"/>
            <a:ext cx="224742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25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altLang="en-US" sz="1350">
              <a:solidFill>
                <a:prstClr val="black"/>
              </a:solidFill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D2D58293-16A6-4346-BB81-72CCBBAB3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6858000" cy="519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Finite  Automata(DFA)</a:t>
            </a: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Formal Definition:</a:t>
            </a: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deterministic ﬁnite automaton is defined by a quintuple (5-tuple): </a:t>
            </a:r>
            <a:r>
              <a:rPr lang="en-US" altLang="en-US" sz="2400" b="1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(Q, ∑, 𝛿, q</a:t>
            </a:r>
            <a:r>
              <a:rPr lang="en-US" altLang="en-US" sz="2400" b="1" baseline="-25000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solidFill>
                  <a:srgbClr val="000A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F).</a:t>
            </a:r>
            <a:b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Finite set of states,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∑= Finite set of input symbols,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𝛿= A transition function that maps Q X ∑ → Q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start state;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qo∈Q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 Set of ﬁnal states</a:t>
            </a: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F ⊆ Q.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>
            <a:extLst>
              <a:ext uri="{FF2B5EF4-FFF2-40B4-BE49-F238E27FC236}">
                <a16:creationId xmlns:a16="http://schemas.microsoft.com/office/drawing/2014/main" id="{8A8120B6-E160-4992-9BFC-4F415434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630" y="3442719"/>
            <a:ext cx="224742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25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altLang="en-US" sz="1350">
              <a:solidFill>
                <a:prstClr val="black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010BEF1-8473-433C-AC90-F7E658A3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30" y="357631"/>
            <a:ext cx="7848600" cy="650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transition function 𝛿 that takes as arguments a state, an input symbol and returns a state. </a:t>
            </a:r>
          </a:p>
          <a:p>
            <a:pPr algn="just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diagram,  is represented by arcs between states and the labels on the arcs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 is a state and a is an input symbol then 𝛿(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that state q such that there are arcs labeled ‘a’ from p to q.</a:t>
            </a: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altLang="en-US" sz="1350" dirty="0">
                <a:solidFill>
                  <a:prstClr val="black"/>
                </a:solidFill>
                <a:latin typeface="Calibri" panose="020F0502020204030204" pitchFamily="34" charset="0"/>
              </a:rPr>
            </a:br>
            <a:endParaRPr lang="en-US" altLang="en-US" sz="13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2292" name="Picture 4" descr="dfa-1.png">
            <a:extLst>
              <a:ext uri="{FF2B5EF4-FFF2-40B4-BE49-F238E27FC236}">
                <a16:creationId xmlns:a16="http://schemas.microsoft.com/office/drawing/2014/main" id="{BC4F9A6A-7E93-4373-A09A-E75E239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2583310"/>
            <a:ext cx="3657600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6DEC55A-520D-4DD4-BCD1-8F2EE5FC7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17909"/>
            <a:ext cx="7886700" cy="602456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General Notations of DFA</a:t>
            </a:r>
            <a:r>
              <a:rPr lang="en-US" altLang="en-US" sz="2400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23E5477-F75C-4D20-AC04-20E631DA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4650"/>
            <a:ext cx="8058150" cy="52399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There are two preferred notations for describing automata.</a:t>
            </a:r>
            <a:b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altLang="en-US" sz="1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AutoNum type="arabicPeriod"/>
            </a:pP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Transition Diagrams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2. Transition Tables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ACC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1. Transition Diagrams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A transition diagram for a DFA A = (Q, ∑, 𝛿, </a:t>
            </a:r>
            <a:r>
              <a:rPr lang="en-US" altLang="en-US" sz="1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qo</a:t>
            </a: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, F). is a graph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defined as follows:</a:t>
            </a:r>
            <a:b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Arial Black" panose="020B0A04020102020204" pitchFamily="34" charset="0"/>
                <a:cs typeface="Times New Roman" panose="02020603050405020304" pitchFamily="18" charset="0"/>
              </a:rPr>
              <a:t>For each state is node represented by circle.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 descr="q.png">
            <a:extLst>
              <a:ext uri="{FF2B5EF4-FFF2-40B4-BE49-F238E27FC236}">
                <a16:creationId xmlns:a16="http://schemas.microsoft.com/office/drawing/2014/main" id="{3793F851-AE7C-4E4E-B64E-ADB617F1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9" y="4818460"/>
            <a:ext cx="1085850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19E1FBE7-AD28-4356-9947-2E481EBF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56" y="5168504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 is State)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1152</Words>
  <Application>Microsoft Office PowerPoint</Application>
  <PresentationFormat>On-screen Show (4:3)</PresentationFormat>
  <Paragraphs>225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Times New Roman</vt:lpstr>
      <vt:lpstr>Verdana Pro SemiBold</vt:lpstr>
      <vt:lpstr>Wingdings</vt:lpstr>
      <vt:lpstr>Office Theme</vt:lpstr>
      <vt:lpstr>2_Office Theme</vt:lpstr>
      <vt:lpstr>19IT212 - Formal Languages  &amp;  Automata Theory and Compiler Design</vt:lpstr>
      <vt:lpstr>Introduction to Automata Theory  UNIT-1  II B.TECH  – II SEMESTER  SUB.CODE: 19IT212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Notations of DFA:</vt:lpstr>
      <vt:lpstr>General Notations of DFA:</vt:lpstr>
      <vt:lpstr>General Notations of DFA:</vt:lpstr>
      <vt:lpstr>Example #1</vt:lpstr>
      <vt:lpstr>DFA for strings containing 01</vt:lpstr>
      <vt:lpstr>Example #2</vt:lpstr>
      <vt:lpstr>Example #2</vt:lpstr>
      <vt:lpstr>Example #2</vt:lpstr>
      <vt:lpstr>Example #2</vt:lpstr>
      <vt:lpstr>Example #2</vt:lpstr>
      <vt:lpstr>Example #2</vt:lpstr>
      <vt:lpstr>PowerPoint Presentation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Mr. P.Ramadoss</cp:lastModifiedBy>
  <cp:revision>195</cp:revision>
  <dcterms:created xsi:type="dcterms:W3CDTF">2020-08-24T05:45:24Z</dcterms:created>
  <dcterms:modified xsi:type="dcterms:W3CDTF">2021-02-18T18:25:07Z</dcterms:modified>
</cp:coreProperties>
</file>