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4"/>
  </p:notesMasterIdLst>
  <p:sldIdLst>
    <p:sldId id="257" r:id="rId3"/>
    <p:sldId id="258" r:id="rId4"/>
    <p:sldId id="261" r:id="rId5"/>
    <p:sldId id="291" r:id="rId6"/>
    <p:sldId id="279" r:id="rId7"/>
    <p:sldId id="277" r:id="rId8"/>
    <p:sldId id="293" r:id="rId9"/>
    <p:sldId id="292" r:id="rId10"/>
    <p:sldId id="259" r:id="rId11"/>
    <p:sldId id="256" r:id="rId12"/>
    <p:sldId id="300" r:id="rId13"/>
    <p:sldId id="301" r:id="rId14"/>
    <p:sldId id="260" r:id="rId15"/>
    <p:sldId id="264" r:id="rId16"/>
    <p:sldId id="267" r:id="rId17"/>
    <p:sldId id="266" r:id="rId18"/>
    <p:sldId id="268" r:id="rId19"/>
    <p:sldId id="262" r:id="rId20"/>
    <p:sldId id="294" r:id="rId21"/>
    <p:sldId id="295" r:id="rId22"/>
    <p:sldId id="263" r:id="rId23"/>
    <p:sldId id="296" r:id="rId24"/>
    <p:sldId id="297" r:id="rId25"/>
    <p:sldId id="269" r:id="rId26"/>
    <p:sldId id="270" r:id="rId27"/>
    <p:sldId id="271" r:id="rId28"/>
    <p:sldId id="272" r:id="rId29"/>
    <p:sldId id="273" r:id="rId30"/>
    <p:sldId id="298" r:id="rId31"/>
    <p:sldId id="299" r:id="rId32"/>
    <p:sldId id="276" r:id="rId33"/>
    <p:sldId id="275" r:id="rId34"/>
    <p:sldId id="281" r:id="rId35"/>
    <p:sldId id="282" r:id="rId36"/>
    <p:sldId id="283" r:id="rId37"/>
    <p:sldId id="284" r:id="rId38"/>
    <p:sldId id="285" r:id="rId39"/>
    <p:sldId id="302" r:id="rId40"/>
    <p:sldId id="303" r:id="rId41"/>
    <p:sldId id="304" r:id="rId42"/>
    <p:sldId id="288" r:id="rId43"/>
    <p:sldId id="305" r:id="rId44"/>
    <p:sldId id="306" r:id="rId45"/>
    <p:sldId id="307" r:id="rId46"/>
    <p:sldId id="308" r:id="rId47"/>
    <p:sldId id="309" r:id="rId48"/>
    <p:sldId id="310" r:id="rId49"/>
    <p:sldId id="278" r:id="rId50"/>
    <p:sldId id="311" r:id="rId51"/>
    <p:sldId id="312" r:id="rId52"/>
    <p:sldId id="313" r:id="rId53"/>
    <p:sldId id="314" r:id="rId54"/>
    <p:sldId id="315" r:id="rId55"/>
    <p:sldId id="316" r:id="rId56"/>
    <p:sldId id="317" r:id="rId57"/>
    <p:sldId id="290" r:id="rId58"/>
    <p:sldId id="320" r:id="rId59"/>
    <p:sldId id="321" r:id="rId60"/>
    <p:sldId id="322" r:id="rId61"/>
    <p:sldId id="323" r:id="rId62"/>
    <p:sldId id="289"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A"/>
    <a:srgbClr val="000ACC"/>
    <a:srgbClr val="0340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291413-F6C5-4AAC-B62A-9E1909857EF3}" type="datetimeFigureOut">
              <a:rPr lang="en-US" smtClean="0"/>
              <a:pPr/>
              <a:t>2/22/2021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8488BB-E928-42AC-BF2A-66EC695F08D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p:txBody>
          <a:bodyPr/>
          <a:lstStyle/>
          <a:p>
            <a:pPr>
              <a:defRPr/>
            </a:pPr>
            <a:r>
              <a:rPr lang="en-US" altLang="en-US">
                <a:latin typeface="Arial" pitchFamily="34" charset="0"/>
                <a:ea typeface="ＭＳ Ｐゴシック" pitchFamily="34" charset="-128"/>
              </a:rPr>
              <a:t>Cpt S 317: Automata &amp; Formal Languages</a:t>
            </a:r>
          </a:p>
        </p:txBody>
      </p:sp>
      <p:sp>
        <p:nvSpPr>
          <p:cNvPr id="63491" name="Rectangle 6"/>
          <p:cNvSpPr>
            <a:spLocks noGrp="1" noChangeArrowheads="1"/>
          </p:cNvSpPr>
          <p:nvPr>
            <p:ph type="ftr" sz="quarter" idx="4"/>
          </p:nvPr>
        </p:nvSpPr>
        <p:spPr/>
        <p:txBody>
          <a:bodyPr/>
          <a:lstStyle/>
          <a:p>
            <a:pPr>
              <a:defRPr/>
            </a:pPr>
            <a:r>
              <a:rPr lang="en-US" altLang="en-US">
                <a:latin typeface="Arial" pitchFamily="34" charset="0"/>
                <a:ea typeface="ＭＳ Ｐゴシック" pitchFamily="34" charset="-128"/>
              </a:rPr>
              <a:t>School of EECS, WSU</a:t>
            </a:r>
          </a:p>
        </p:txBody>
      </p:sp>
      <p:sp>
        <p:nvSpPr>
          <p:cNvPr id="63492" name="Rectangle 7"/>
          <p:cNvSpPr>
            <a:spLocks noGrp="1" noChangeArrowheads="1"/>
          </p:cNvSpPr>
          <p:nvPr>
            <p:ph type="sldNum" sz="quarter" idx="5"/>
          </p:nvPr>
        </p:nvSpPr>
        <p:spPr/>
        <p:txBody>
          <a:bodyPr/>
          <a:lstStyle/>
          <a:p>
            <a:pPr>
              <a:defRPr/>
            </a:pPr>
            <a:fld id="{62852BF1-82B3-439C-ABCE-6B1F22D5EC57}" type="slidenum">
              <a:rPr lang="en-US" altLang="en-US" smtClean="0">
                <a:latin typeface="Arial" pitchFamily="34" charset="0"/>
                <a:ea typeface="ＭＳ Ｐゴシック" pitchFamily="34" charset="-128"/>
              </a:rPr>
              <a:pPr>
                <a:defRPr/>
              </a:pPr>
              <a:t>1</a:t>
            </a:fld>
            <a:endParaRPr lang="en-US" altLang="en-US">
              <a:latin typeface="Arial" pitchFamily="34" charset="0"/>
              <a:ea typeface="ＭＳ Ｐゴシック" pitchFamily="34" charset="-128"/>
            </a:endParaRPr>
          </a:p>
        </p:txBody>
      </p:sp>
      <p:sp>
        <p:nvSpPr>
          <p:cNvPr id="63493" name="Rectangle 2"/>
          <p:cNvSpPr>
            <a:spLocks noGrp="1" noRot="1" noChangeAspect="1" noChangeArrowheads="1" noTextEdit="1"/>
          </p:cNvSpPr>
          <p:nvPr>
            <p:ph type="sldImg"/>
          </p:nvPr>
        </p:nvSpPr>
        <p:spPr>
          <a:xfrm>
            <a:off x="1143000" y="685800"/>
            <a:ext cx="4572000" cy="3429000"/>
          </a:xfrm>
          <a:ln/>
        </p:spPr>
      </p:sp>
      <p:sp>
        <p:nvSpPr>
          <p:cNvPr id="63494" name="Rectangle 3"/>
          <p:cNvSpPr>
            <a:spLocks noGrp="1" noChangeArrowheads="1"/>
          </p:cNvSpPr>
          <p:nvPr>
            <p:ph type="body" idx="1"/>
          </p:nvPr>
        </p:nvSpPr>
        <p:spPr>
          <a:noFill/>
          <a:ln/>
        </p:spPr>
        <p:txBody>
          <a:bodyPr/>
          <a:lstStyle/>
          <a:p>
            <a:pPr eaLnBrk="1" hangingPunct="1"/>
            <a:endParaRPr lang="en-US" altLang="en-US">
              <a:latin typeface="Arial" pitchFamily="34"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6563"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6564" name="Rectangle 7"/>
          <p:cNvSpPr>
            <a:spLocks noGrp="1" noChangeArrowheads="1"/>
          </p:cNvSpPr>
          <p:nvPr>
            <p:ph type="sldNum" sz="quarter" idx="5"/>
          </p:nvPr>
        </p:nvSpPr>
        <p:spPr/>
        <p:txBody>
          <a:bodyPr/>
          <a:lstStyle/>
          <a:p>
            <a:pPr>
              <a:defRPr/>
            </a:pPr>
            <a:fld id="{FAC6F41F-FAD1-4657-A698-6E50A7CF9BAB}" type="slidenum">
              <a:rPr lang="en-US" smtClean="0">
                <a:latin typeface="Arial" pitchFamily="34" charset="0"/>
                <a:ea typeface="ＭＳ Ｐゴシック" pitchFamily="34" charset="-128"/>
              </a:rPr>
              <a:pPr>
                <a:defRPr/>
              </a:pPr>
              <a:t>13</a:t>
            </a:fld>
            <a:endParaRPr lang="en-US">
              <a:latin typeface="Arial" pitchFamily="34" charset="0"/>
              <a:ea typeface="ＭＳ Ｐゴシック" pitchFamily="34" charset="-128"/>
            </a:endParaRPr>
          </a:p>
        </p:txBody>
      </p:sp>
      <p:sp>
        <p:nvSpPr>
          <p:cNvPr id="66565" name="Rectangle 2"/>
          <p:cNvSpPr>
            <a:spLocks noGrp="1" noRot="1" noChangeAspect="1" noChangeArrowheads="1" noTextEdit="1"/>
          </p:cNvSpPr>
          <p:nvPr>
            <p:ph type="sldImg"/>
          </p:nvPr>
        </p:nvSpPr>
        <p:spPr>
          <a:xfrm>
            <a:off x="1143000" y="685800"/>
            <a:ext cx="4572000" cy="3429000"/>
          </a:xfrm>
          <a:ln/>
        </p:spPr>
      </p:sp>
      <p:sp>
        <p:nvSpPr>
          <p:cNvPr id="66566"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6563"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6564" name="Rectangle 7"/>
          <p:cNvSpPr>
            <a:spLocks noGrp="1" noChangeArrowheads="1"/>
          </p:cNvSpPr>
          <p:nvPr>
            <p:ph type="sldNum" sz="quarter" idx="5"/>
          </p:nvPr>
        </p:nvSpPr>
        <p:spPr/>
        <p:txBody>
          <a:bodyPr/>
          <a:lstStyle/>
          <a:p>
            <a:pPr>
              <a:defRPr/>
            </a:pPr>
            <a:fld id="{FAC6F41F-FAD1-4657-A698-6E50A7CF9BAB}" type="slidenum">
              <a:rPr lang="en-US" smtClean="0">
                <a:latin typeface="Arial" pitchFamily="34" charset="0"/>
                <a:ea typeface="ＭＳ Ｐゴシック" pitchFamily="34" charset="-128"/>
              </a:rPr>
              <a:pPr>
                <a:defRPr/>
              </a:pPr>
              <a:t>14</a:t>
            </a:fld>
            <a:endParaRPr lang="en-US">
              <a:latin typeface="Arial" pitchFamily="34" charset="0"/>
              <a:ea typeface="ＭＳ Ｐゴシック" pitchFamily="34" charset="-128"/>
            </a:endParaRPr>
          </a:p>
        </p:txBody>
      </p:sp>
      <p:sp>
        <p:nvSpPr>
          <p:cNvPr id="66565" name="Rectangle 2"/>
          <p:cNvSpPr>
            <a:spLocks noGrp="1" noRot="1" noChangeAspect="1" noChangeArrowheads="1" noTextEdit="1"/>
          </p:cNvSpPr>
          <p:nvPr>
            <p:ph type="sldImg"/>
          </p:nvPr>
        </p:nvSpPr>
        <p:spPr>
          <a:xfrm>
            <a:off x="1143000" y="685800"/>
            <a:ext cx="4572000" cy="3429000"/>
          </a:xfrm>
          <a:ln/>
        </p:spPr>
      </p:sp>
      <p:sp>
        <p:nvSpPr>
          <p:cNvPr id="66566"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8611"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8612" name="Rectangle 7"/>
          <p:cNvSpPr>
            <a:spLocks noGrp="1" noChangeArrowheads="1"/>
          </p:cNvSpPr>
          <p:nvPr>
            <p:ph type="sldNum" sz="quarter" idx="5"/>
          </p:nvPr>
        </p:nvSpPr>
        <p:spPr/>
        <p:txBody>
          <a:bodyPr/>
          <a:lstStyle/>
          <a:p>
            <a:pPr>
              <a:defRPr/>
            </a:pPr>
            <a:fld id="{8D7D25DA-1402-48DA-A87D-964701539DA0}" type="slidenum">
              <a:rPr lang="en-US" smtClean="0">
                <a:latin typeface="Arial" pitchFamily="34" charset="0"/>
                <a:ea typeface="ＭＳ Ｐゴシック" pitchFamily="34" charset="-128"/>
              </a:rPr>
              <a:pPr>
                <a:defRPr/>
              </a:pPr>
              <a:t>15</a:t>
            </a:fld>
            <a:endParaRPr lang="en-US">
              <a:latin typeface="Arial" pitchFamily="34" charset="0"/>
              <a:ea typeface="ＭＳ Ｐゴシック" pitchFamily="34" charset="-128"/>
            </a:endParaRPr>
          </a:p>
        </p:txBody>
      </p:sp>
      <p:sp>
        <p:nvSpPr>
          <p:cNvPr id="68613" name="Rectangle 2"/>
          <p:cNvSpPr>
            <a:spLocks noGrp="1" noRot="1" noChangeAspect="1" noChangeArrowheads="1" noTextEdit="1"/>
          </p:cNvSpPr>
          <p:nvPr>
            <p:ph type="sldImg"/>
          </p:nvPr>
        </p:nvSpPr>
        <p:spPr>
          <a:xfrm>
            <a:off x="1143000" y="685800"/>
            <a:ext cx="4572000" cy="3429000"/>
          </a:xfrm>
          <a:ln/>
        </p:spPr>
      </p:sp>
      <p:sp>
        <p:nvSpPr>
          <p:cNvPr id="68614"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8611"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8612" name="Rectangle 7"/>
          <p:cNvSpPr>
            <a:spLocks noGrp="1" noChangeArrowheads="1"/>
          </p:cNvSpPr>
          <p:nvPr>
            <p:ph type="sldNum" sz="quarter" idx="5"/>
          </p:nvPr>
        </p:nvSpPr>
        <p:spPr/>
        <p:txBody>
          <a:bodyPr/>
          <a:lstStyle/>
          <a:p>
            <a:pPr>
              <a:defRPr/>
            </a:pPr>
            <a:fld id="{8D7D25DA-1402-48DA-A87D-964701539DA0}" type="slidenum">
              <a:rPr lang="en-US" smtClean="0">
                <a:latin typeface="Arial" pitchFamily="34" charset="0"/>
                <a:ea typeface="ＭＳ Ｐゴシック" pitchFamily="34" charset="-128"/>
              </a:rPr>
              <a:pPr>
                <a:defRPr/>
              </a:pPr>
              <a:t>16</a:t>
            </a:fld>
            <a:endParaRPr lang="en-US">
              <a:latin typeface="Arial" pitchFamily="34" charset="0"/>
              <a:ea typeface="ＭＳ Ｐゴシック" pitchFamily="34" charset="-128"/>
            </a:endParaRPr>
          </a:p>
        </p:txBody>
      </p:sp>
      <p:sp>
        <p:nvSpPr>
          <p:cNvPr id="68613" name="Rectangle 2"/>
          <p:cNvSpPr>
            <a:spLocks noGrp="1" noRot="1" noChangeAspect="1" noChangeArrowheads="1" noTextEdit="1"/>
          </p:cNvSpPr>
          <p:nvPr>
            <p:ph type="sldImg"/>
          </p:nvPr>
        </p:nvSpPr>
        <p:spPr>
          <a:xfrm>
            <a:off x="1143000" y="685800"/>
            <a:ext cx="4572000" cy="3429000"/>
          </a:xfrm>
          <a:ln/>
        </p:spPr>
      </p:sp>
      <p:sp>
        <p:nvSpPr>
          <p:cNvPr id="68614"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8611"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8612" name="Rectangle 7"/>
          <p:cNvSpPr>
            <a:spLocks noGrp="1" noChangeArrowheads="1"/>
          </p:cNvSpPr>
          <p:nvPr>
            <p:ph type="sldNum" sz="quarter" idx="5"/>
          </p:nvPr>
        </p:nvSpPr>
        <p:spPr/>
        <p:txBody>
          <a:bodyPr/>
          <a:lstStyle/>
          <a:p>
            <a:pPr>
              <a:defRPr/>
            </a:pPr>
            <a:fld id="{8D7D25DA-1402-48DA-A87D-964701539DA0}" type="slidenum">
              <a:rPr lang="en-US" smtClean="0">
                <a:latin typeface="Arial" pitchFamily="34" charset="0"/>
                <a:ea typeface="ＭＳ Ｐゴシック" pitchFamily="34" charset="-128"/>
              </a:rPr>
              <a:pPr>
                <a:defRPr/>
              </a:pPr>
              <a:t>17</a:t>
            </a:fld>
            <a:endParaRPr lang="en-US">
              <a:latin typeface="Arial" pitchFamily="34" charset="0"/>
              <a:ea typeface="ＭＳ Ｐゴシック" pitchFamily="34" charset="-128"/>
            </a:endParaRPr>
          </a:p>
        </p:txBody>
      </p:sp>
      <p:sp>
        <p:nvSpPr>
          <p:cNvPr id="68613" name="Rectangle 2"/>
          <p:cNvSpPr>
            <a:spLocks noGrp="1" noRot="1" noChangeAspect="1" noChangeArrowheads="1" noTextEdit="1"/>
          </p:cNvSpPr>
          <p:nvPr>
            <p:ph type="sldImg"/>
          </p:nvPr>
        </p:nvSpPr>
        <p:spPr>
          <a:xfrm>
            <a:off x="1143000" y="685800"/>
            <a:ext cx="4572000" cy="3429000"/>
          </a:xfrm>
          <a:ln/>
        </p:spPr>
      </p:sp>
      <p:sp>
        <p:nvSpPr>
          <p:cNvPr id="68614"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6563"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6564" name="Rectangle 7"/>
          <p:cNvSpPr>
            <a:spLocks noGrp="1" noChangeArrowheads="1"/>
          </p:cNvSpPr>
          <p:nvPr>
            <p:ph type="sldNum" sz="quarter" idx="5"/>
          </p:nvPr>
        </p:nvSpPr>
        <p:spPr/>
        <p:txBody>
          <a:bodyPr/>
          <a:lstStyle/>
          <a:p>
            <a:pPr>
              <a:defRPr/>
            </a:pPr>
            <a:fld id="{FAC6F41F-FAD1-4657-A698-6E50A7CF9BAB}" type="slidenum">
              <a:rPr lang="en-US" smtClean="0">
                <a:latin typeface="Arial" pitchFamily="34" charset="0"/>
                <a:ea typeface="ＭＳ Ｐゴシック" pitchFamily="34" charset="-128"/>
              </a:rPr>
              <a:pPr>
                <a:defRPr/>
              </a:pPr>
              <a:t>18</a:t>
            </a:fld>
            <a:endParaRPr lang="en-US">
              <a:latin typeface="Arial" pitchFamily="34" charset="0"/>
              <a:ea typeface="ＭＳ Ｐゴシック" pitchFamily="34" charset="-128"/>
            </a:endParaRPr>
          </a:p>
        </p:txBody>
      </p:sp>
      <p:sp>
        <p:nvSpPr>
          <p:cNvPr id="66565" name="Rectangle 2"/>
          <p:cNvSpPr>
            <a:spLocks noGrp="1" noRot="1" noChangeAspect="1" noChangeArrowheads="1" noTextEdit="1"/>
          </p:cNvSpPr>
          <p:nvPr>
            <p:ph type="sldImg"/>
          </p:nvPr>
        </p:nvSpPr>
        <p:spPr>
          <a:xfrm>
            <a:off x="1143000" y="685800"/>
            <a:ext cx="4572000" cy="3429000"/>
          </a:xfrm>
          <a:ln/>
        </p:spPr>
      </p:sp>
      <p:sp>
        <p:nvSpPr>
          <p:cNvPr id="66566"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6563"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6564" name="Rectangle 7"/>
          <p:cNvSpPr>
            <a:spLocks noGrp="1" noChangeArrowheads="1"/>
          </p:cNvSpPr>
          <p:nvPr>
            <p:ph type="sldNum" sz="quarter" idx="5"/>
          </p:nvPr>
        </p:nvSpPr>
        <p:spPr/>
        <p:txBody>
          <a:bodyPr/>
          <a:lstStyle/>
          <a:p>
            <a:pPr>
              <a:defRPr/>
            </a:pPr>
            <a:fld id="{FAC6F41F-FAD1-4657-A698-6E50A7CF9BAB}" type="slidenum">
              <a:rPr lang="en-US" smtClean="0">
                <a:latin typeface="Arial" pitchFamily="34" charset="0"/>
                <a:ea typeface="ＭＳ Ｐゴシック" pitchFamily="34" charset="-128"/>
              </a:rPr>
              <a:pPr>
                <a:defRPr/>
              </a:pPr>
              <a:t>19</a:t>
            </a:fld>
            <a:endParaRPr lang="en-US">
              <a:latin typeface="Arial" pitchFamily="34" charset="0"/>
              <a:ea typeface="ＭＳ Ｐゴシック" pitchFamily="34" charset="-128"/>
            </a:endParaRPr>
          </a:p>
        </p:txBody>
      </p:sp>
      <p:sp>
        <p:nvSpPr>
          <p:cNvPr id="66565" name="Rectangle 2"/>
          <p:cNvSpPr>
            <a:spLocks noGrp="1" noRot="1" noChangeAspect="1" noChangeArrowheads="1" noTextEdit="1"/>
          </p:cNvSpPr>
          <p:nvPr>
            <p:ph type="sldImg"/>
          </p:nvPr>
        </p:nvSpPr>
        <p:spPr>
          <a:xfrm>
            <a:off x="1143000" y="685800"/>
            <a:ext cx="4572000" cy="3429000"/>
          </a:xfrm>
          <a:ln/>
        </p:spPr>
      </p:sp>
      <p:sp>
        <p:nvSpPr>
          <p:cNvPr id="66566"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extLst>
      <p:ext uri="{BB962C8B-B14F-4D97-AF65-F5344CB8AC3E}">
        <p14:creationId xmlns:p14="http://schemas.microsoft.com/office/powerpoint/2010/main" val="2137894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6563"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6564" name="Rectangle 7"/>
          <p:cNvSpPr>
            <a:spLocks noGrp="1" noChangeArrowheads="1"/>
          </p:cNvSpPr>
          <p:nvPr>
            <p:ph type="sldNum" sz="quarter" idx="5"/>
          </p:nvPr>
        </p:nvSpPr>
        <p:spPr/>
        <p:txBody>
          <a:bodyPr/>
          <a:lstStyle/>
          <a:p>
            <a:pPr>
              <a:defRPr/>
            </a:pPr>
            <a:fld id="{FAC6F41F-FAD1-4657-A698-6E50A7CF9BAB}" type="slidenum">
              <a:rPr lang="en-US" smtClean="0">
                <a:latin typeface="Arial" pitchFamily="34" charset="0"/>
                <a:ea typeface="ＭＳ Ｐゴシック" pitchFamily="34" charset="-128"/>
              </a:rPr>
              <a:pPr>
                <a:defRPr/>
              </a:pPr>
              <a:t>20</a:t>
            </a:fld>
            <a:endParaRPr lang="en-US">
              <a:latin typeface="Arial" pitchFamily="34" charset="0"/>
              <a:ea typeface="ＭＳ Ｐゴシック" pitchFamily="34" charset="-128"/>
            </a:endParaRPr>
          </a:p>
        </p:txBody>
      </p:sp>
      <p:sp>
        <p:nvSpPr>
          <p:cNvPr id="66565" name="Rectangle 2"/>
          <p:cNvSpPr>
            <a:spLocks noGrp="1" noRot="1" noChangeAspect="1" noChangeArrowheads="1" noTextEdit="1"/>
          </p:cNvSpPr>
          <p:nvPr>
            <p:ph type="sldImg"/>
          </p:nvPr>
        </p:nvSpPr>
        <p:spPr>
          <a:xfrm>
            <a:off x="1143000" y="685800"/>
            <a:ext cx="4572000" cy="3429000"/>
          </a:xfrm>
          <a:ln/>
        </p:spPr>
      </p:sp>
      <p:sp>
        <p:nvSpPr>
          <p:cNvPr id="66566"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extLst>
      <p:ext uri="{BB962C8B-B14F-4D97-AF65-F5344CB8AC3E}">
        <p14:creationId xmlns:p14="http://schemas.microsoft.com/office/powerpoint/2010/main" val="558426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6563"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6564" name="Rectangle 7"/>
          <p:cNvSpPr>
            <a:spLocks noGrp="1" noChangeArrowheads="1"/>
          </p:cNvSpPr>
          <p:nvPr>
            <p:ph type="sldNum" sz="quarter" idx="5"/>
          </p:nvPr>
        </p:nvSpPr>
        <p:spPr/>
        <p:txBody>
          <a:bodyPr/>
          <a:lstStyle/>
          <a:p>
            <a:pPr>
              <a:defRPr/>
            </a:pPr>
            <a:fld id="{FAC6F41F-FAD1-4657-A698-6E50A7CF9BAB}" type="slidenum">
              <a:rPr lang="en-US" smtClean="0">
                <a:latin typeface="Arial" pitchFamily="34" charset="0"/>
                <a:ea typeface="ＭＳ Ｐゴシック" pitchFamily="34" charset="-128"/>
              </a:rPr>
              <a:pPr>
                <a:defRPr/>
              </a:pPr>
              <a:t>21</a:t>
            </a:fld>
            <a:endParaRPr lang="en-US">
              <a:latin typeface="Arial" pitchFamily="34" charset="0"/>
              <a:ea typeface="ＭＳ Ｐゴシック" pitchFamily="34" charset="-128"/>
            </a:endParaRPr>
          </a:p>
        </p:txBody>
      </p:sp>
      <p:sp>
        <p:nvSpPr>
          <p:cNvPr id="66565" name="Rectangle 2"/>
          <p:cNvSpPr>
            <a:spLocks noGrp="1" noRot="1" noChangeAspect="1" noChangeArrowheads="1" noTextEdit="1"/>
          </p:cNvSpPr>
          <p:nvPr>
            <p:ph type="sldImg"/>
          </p:nvPr>
        </p:nvSpPr>
        <p:spPr>
          <a:xfrm>
            <a:off x="1143000" y="685800"/>
            <a:ext cx="4572000" cy="3429000"/>
          </a:xfrm>
          <a:ln/>
        </p:spPr>
      </p:sp>
      <p:sp>
        <p:nvSpPr>
          <p:cNvPr id="66566"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6563"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6564" name="Rectangle 7"/>
          <p:cNvSpPr>
            <a:spLocks noGrp="1" noChangeArrowheads="1"/>
          </p:cNvSpPr>
          <p:nvPr>
            <p:ph type="sldNum" sz="quarter" idx="5"/>
          </p:nvPr>
        </p:nvSpPr>
        <p:spPr/>
        <p:txBody>
          <a:bodyPr/>
          <a:lstStyle/>
          <a:p>
            <a:pPr>
              <a:defRPr/>
            </a:pPr>
            <a:fld id="{FAC6F41F-FAD1-4657-A698-6E50A7CF9BAB}" type="slidenum">
              <a:rPr lang="en-US" smtClean="0">
                <a:latin typeface="Arial" pitchFamily="34" charset="0"/>
                <a:ea typeface="ＭＳ Ｐゴシック" pitchFamily="34" charset="-128"/>
              </a:rPr>
              <a:pPr>
                <a:defRPr/>
              </a:pPr>
              <a:t>22</a:t>
            </a:fld>
            <a:endParaRPr lang="en-US">
              <a:latin typeface="Arial" pitchFamily="34" charset="0"/>
              <a:ea typeface="ＭＳ Ｐゴシック" pitchFamily="34" charset="-128"/>
            </a:endParaRPr>
          </a:p>
        </p:txBody>
      </p:sp>
      <p:sp>
        <p:nvSpPr>
          <p:cNvPr id="66565" name="Rectangle 2"/>
          <p:cNvSpPr>
            <a:spLocks noGrp="1" noRot="1" noChangeAspect="1" noChangeArrowheads="1" noTextEdit="1"/>
          </p:cNvSpPr>
          <p:nvPr>
            <p:ph type="sldImg"/>
          </p:nvPr>
        </p:nvSpPr>
        <p:spPr>
          <a:xfrm>
            <a:off x="1143000" y="685800"/>
            <a:ext cx="4572000" cy="3429000"/>
          </a:xfrm>
          <a:ln/>
        </p:spPr>
      </p:sp>
      <p:sp>
        <p:nvSpPr>
          <p:cNvPr id="66566"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extLst>
      <p:ext uri="{BB962C8B-B14F-4D97-AF65-F5344CB8AC3E}">
        <p14:creationId xmlns:p14="http://schemas.microsoft.com/office/powerpoint/2010/main" val="408595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4515"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4516" name="Rectangle 7"/>
          <p:cNvSpPr>
            <a:spLocks noGrp="1" noChangeArrowheads="1"/>
          </p:cNvSpPr>
          <p:nvPr>
            <p:ph type="sldNum" sz="quarter" idx="5"/>
          </p:nvPr>
        </p:nvSpPr>
        <p:spPr/>
        <p:txBody>
          <a:bodyPr/>
          <a:lstStyle/>
          <a:p>
            <a:pPr>
              <a:defRPr/>
            </a:pPr>
            <a:fld id="{59BE6FBD-6866-4266-96C0-F10385B5CCBB}" type="slidenum">
              <a:rPr lang="en-US" smtClean="0">
                <a:latin typeface="Arial" pitchFamily="34" charset="0"/>
                <a:ea typeface="ＭＳ Ｐゴシック" pitchFamily="34" charset="-128"/>
              </a:rPr>
              <a:pPr>
                <a:defRPr/>
              </a:pPr>
              <a:t>2</a:t>
            </a:fld>
            <a:endParaRPr lang="en-US">
              <a:latin typeface="Arial" pitchFamily="34" charset="0"/>
              <a:ea typeface="ＭＳ Ｐゴシック" pitchFamily="34" charset="-128"/>
            </a:endParaRPr>
          </a:p>
        </p:txBody>
      </p:sp>
      <p:sp>
        <p:nvSpPr>
          <p:cNvPr id="64517" name="Rectangle 2"/>
          <p:cNvSpPr>
            <a:spLocks noGrp="1" noRot="1" noChangeAspect="1" noChangeArrowheads="1" noTextEdit="1"/>
          </p:cNvSpPr>
          <p:nvPr>
            <p:ph type="sldImg"/>
          </p:nvPr>
        </p:nvSpPr>
        <p:spPr>
          <a:xfrm>
            <a:off x="1143000" y="685800"/>
            <a:ext cx="4572000" cy="3429000"/>
          </a:xfrm>
          <a:ln/>
        </p:spPr>
      </p:sp>
      <p:sp>
        <p:nvSpPr>
          <p:cNvPr id="64518"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6563"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6564" name="Rectangle 7"/>
          <p:cNvSpPr>
            <a:spLocks noGrp="1" noChangeArrowheads="1"/>
          </p:cNvSpPr>
          <p:nvPr>
            <p:ph type="sldNum" sz="quarter" idx="5"/>
          </p:nvPr>
        </p:nvSpPr>
        <p:spPr/>
        <p:txBody>
          <a:bodyPr/>
          <a:lstStyle/>
          <a:p>
            <a:pPr>
              <a:defRPr/>
            </a:pPr>
            <a:fld id="{FAC6F41F-FAD1-4657-A698-6E50A7CF9BAB}" type="slidenum">
              <a:rPr lang="en-US" smtClean="0">
                <a:latin typeface="Arial" pitchFamily="34" charset="0"/>
                <a:ea typeface="ＭＳ Ｐゴシック" pitchFamily="34" charset="-128"/>
              </a:rPr>
              <a:pPr>
                <a:defRPr/>
              </a:pPr>
              <a:t>23</a:t>
            </a:fld>
            <a:endParaRPr lang="en-US">
              <a:latin typeface="Arial" pitchFamily="34" charset="0"/>
              <a:ea typeface="ＭＳ Ｐゴシック" pitchFamily="34" charset="-128"/>
            </a:endParaRPr>
          </a:p>
        </p:txBody>
      </p:sp>
      <p:sp>
        <p:nvSpPr>
          <p:cNvPr id="66565" name="Rectangle 2"/>
          <p:cNvSpPr>
            <a:spLocks noGrp="1" noRot="1" noChangeAspect="1" noChangeArrowheads="1" noTextEdit="1"/>
          </p:cNvSpPr>
          <p:nvPr>
            <p:ph type="sldImg"/>
          </p:nvPr>
        </p:nvSpPr>
        <p:spPr>
          <a:xfrm>
            <a:off x="1143000" y="685800"/>
            <a:ext cx="4572000" cy="3429000"/>
          </a:xfrm>
          <a:ln/>
        </p:spPr>
      </p:sp>
      <p:sp>
        <p:nvSpPr>
          <p:cNvPr id="66566"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extLst>
      <p:ext uri="{BB962C8B-B14F-4D97-AF65-F5344CB8AC3E}">
        <p14:creationId xmlns:p14="http://schemas.microsoft.com/office/powerpoint/2010/main" val="1348442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8611"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8612" name="Rectangle 7"/>
          <p:cNvSpPr>
            <a:spLocks noGrp="1" noChangeArrowheads="1"/>
          </p:cNvSpPr>
          <p:nvPr>
            <p:ph type="sldNum" sz="quarter" idx="5"/>
          </p:nvPr>
        </p:nvSpPr>
        <p:spPr/>
        <p:txBody>
          <a:bodyPr/>
          <a:lstStyle/>
          <a:p>
            <a:pPr>
              <a:defRPr/>
            </a:pPr>
            <a:fld id="{8D7D25DA-1402-48DA-A87D-964701539DA0}" type="slidenum">
              <a:rPr lang="en-US" smtClean="0">
                <a:latin typeface="Arial" pitchFamily="34" charset="0"/>
                <a:ea typeface="ＭＳ Ｐゴシック" pitchFamily="34" charset="-128"/>
              </a:rPr>
              <a:pPr>
                <a:defRPr/>
              </a:pPr>
              <a:t>24</a:t>
            </a:fld>
            <a:endParaRPr lang="en-US">
              <a:latin typeface="Arial" pitchFamily="34" charset="0"/>
              <a:ea typeface="ＭＳ Ｐゴシック" pitchFamily="34" charset="-128"/>
            </a:endParaRPr>
          </a:p>
        </p:txBody>
      </p:sp>
      <p:sp>
        <p:nvSpPr>
          <p:cNvPr id="68613" name="Rectangle 2"/>
          <p:cNvSpPr>
            <a:spLocks noGrp="1" noRot="1" noChangeAspect="1" noChangeArrowheads="1" noTextEdit="1"/>
          </p:cNvSpPr>
          <p:nvPr>
            <p:ph type="sldImg"/>
          </p:nvPr>
        </p:nvSpPr>
        <p:spPr>
          <a:xfrm>
            <a:off x="1143000" y="685800"/>
            <a:ext cx="4572000" cy="3429000"/>
          </a:xfrm>
          <a:ln/>
        </p:spPr>
      </p:sp>
      <p:sp>
        <p:nvSpPr>
          <p:cNvPr id="68614"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8611"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8612" name="Rectangle 7"/>
          <p:cNvSpPr>
            <a:spLocks noGrp="1" noChangeArrowheads="1"/>
          </p:cNvSpPr>
          <p:nvPr>
            <p:ph type="sldNum" sz="quarter" idx="5"/>
          </p:nvPr>
        </p:nvSpPr>
        <p:spPr/>
        <p:txBody>
          <a:bodyPr/>
          <a:lstStyle/>
          <a:p>
            <a:pPr>
              <a:defRPr/>
            </a:pPr>
            <a:fld id="{8D7D25DA-1402-48DA-A87D-964701539DA0}" type="slidenum">
              <a:rPr lang="en-US" smtClean="0">
                <a:latin typeface="Arial" pitchFamily="34" charset="0"/>
                <a:ea typeface="ＭＳ Ｐゴシック" pitchFamily="34" charset="-128"/>
              </a:rPr>
              <a:pPr>
                <a:defRPr/>
              </a:pPr>
              <a:t>25</a:t>
            </a:fld>
            <a:endParaRPr lang="en-US">
              <a:latin typeface="Arial" pitchFamily="34" charset="0"/>
              <a:ea typeface="ＭＳ Ｐゴシック" pitchFamily="34" charset="-128"/>
            </a:endParaRPr>
          </a:p>
        </p:txBody>
      </p:sp>
      <p:sp>
        <p:nvSpPr>
          <p:cNvPr id="68613" name="Rectangle 2"/>
          <p:cNvSpPr>
            <a:spLocks noGrp="1" noRot="1" noChangeAspect="1" noChangeArrowheads="1" noTextEdit="1"/>
          </p:cNvSpPr>
          <p:nvPr>
            <p:ph type="sldImg"/>
          </p:nvPr>
        </p:nvSpPr>
        <p:spPr>
          <a:xfrm>
            <a:off x="1143000" y="685800"/>
            <a:ext cx="4572000" cy="3429000"/>
          </a:xfrm>
          <a:ln/>
        </p:spPr>
      </p:sp>
      <p:sp>
        <p:nvSpPr>
          <p:cNvPr id="68614"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8611"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8612" name="Rectangle 7"/>
          <p:cNvSpPr>
            <a:spLocks noGrp="1" noChangeArrowheads="1"/>
          </p:cNvSpPr>
          <p:nvPr>
            <p:ph type="sldNum" sz="quarter" idx="5"/>
          </p:nvPr>
        </p:nvSpPr>
        <p:spPr/>
        <p:txBody>
          <a:bodyPr/>
          <a:lstStyle/>
          <a:p>
            <a:pPr>
              <a:defRPr/>
            </a:pPr>
            <a:fld id="{8D7D25DA-1402-48DA-A87D-964701539DA0}" type="slidenum">
              <a:rPr lang="en-US" smtClean="0">
                <a:latin typeface="Arial" pitchFamily="34" charset="0"/>
                <a:ea typeface="ＭＳ Ｐゴシック" pitchFamily="34" charset="-128"/>
              </a:rPr>
              <a:pPr>
                <a:defRPr/>
              </a:pPr>
              <a:t>26</a:t>
            </a:fld>
            <a:endParaRPr lang="en-US">
              <a:latin typeface="Arial" pitchFamily="34" charset="0"/>
              <a:ea typeface="ＭＳ Ｐゴシック" pitchFamily="34" charset="-128"/>
            </a:endParaRPr>
          </a:p>
        </p:txBody>
      </p:sp>
      <p:sp>
        <p:nvSpPr>
          <p:cNvPr id="68613" name="Rectangle 2"/>
          <p:cNvSpPr>
            <a:spLocks noGrp="1" noRot="1" noChangeAspect="1" noChangeArrowheads="1" noTextEdit="1"/>
          </p:cNvSpPr>
          <p:nvPr>
            <p:ph type="sldImg"/>
          </p:nvPr>
        </p:nvSpPr>
        <p:spPr>
          <a:xfrm>
            <a:off x="1143000" y="685800"/>
            <a:ext cx="4572000" cy="3429000"/>
          </a:xfrm>
          <a:ln/>
        </p:spPr>
      </p:sp>
      <p:sp>
        <p:nvSpPr>
          <p:cNvPr id="68614"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8611"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8612" name="Rectangle 7"/>
          <p:cNvSpPr>
            <a:spLocks noGrp="1" noChangeArrowheads="1"/>
          </p:cNvSpPr>
          <p:nvPr>
            <p:ph type="sldNum" sz="quarter" idx="5"/>
          </p:nvPr>
        </p:nvSpPr>
        <p:spPr/>
        <p:txBody>
          <a:bodyPr/>
          <a:lstStyle/>
          <a:p>
            <a:pPr>
              <a:defRPr/>
            </a:pPr>
            <a:fld id="{8D7D25DA-1402-48DA-A87D-964701539DA0}" type="slidenum">
              <a:rPr lang="en-US" smtClean="0">
                <a:latin typeface="Arial" pitchFamily="34" charset="0"/>
                <a:ea typeface="ＭＳ Ｐゴシック" pitchFamily="34" charset="-128"/>
              </a:rPr>
              <a:pPr>
                <a:defRPr/>
              </a:pPr>
              <a:t>27</a:t>
            </a:fld>
            <a:endParaRPr lang="en-US">
              <a:latin typeface="Arial" pitchFamily="34" charset="0"/>
              <a:ea typeface="ＭＳ Ｐゴシック" pitchFamily="34" charset="-128"/>
            </a:endParaRPr>
          </a:p>
        </p:txBody>
      </p:sp>
      <p:sp>
        <p:nvSpPr>
          <p:cNvPr id="68613" name="Rectangle 2"/>
          <p:cNvSpPr>
            <a:spLocks noGrp="1" noRot="1" noChangeAspect="1" noChangeArrowheads="1" noTextEdit="1"/>
          </p:cNvSpPr>
          <p:nvPr>
            <p:ph type="sldImg"/>
          </p:nvPr>
        </p:nvSpPr>
        <p:spPr>
          <a:xfrm>
            <a:off x="1143000" y="685800"/>
            <a:ext cx="4572000" cy="3429000"/>
          </a:xfrm>
          <a:ln/>
        </p:spPr>
      </p:sp>
      <p:sp>
        <p:nvSpPr>
          <p:cNvPr id="68614"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8611"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8612" name="Rectangle 7"/>
          <p:cNvSpPr>
            <a:spLocks noGrp="1" noChangeArrowheads="1"/>
          </p:cNvSpPr>
          <p:nvPr>
            <p:ph type="sldNum" sz="quarter" idx="5"/>
          </p:nvPr>
        </p:nvSpPr>
        <p:spPr/>
        <p:txBody>
          <a:bodyPr/>
          <a:lstStyle/>
          <a:p>
            <a:pPr>
              <a:defRPr/>
            </a:pPr>
            <a:fld id="{8D7D25DA-1402-48DA-A87D-964701539DA0}" type="slidenum">
              <a:rPr lang="en-US" smtClean="0">
                <a:latin typeface="Arial" pitchFamily="34" charset="0"/>
                <a:ea typeface="ＭＳ Ｐゴシック" pitchFamily="34" charset="-128"/>
              </a:rPr>
              <a:pPr>
                <a:defRPr/>
              </a:pPr>
              <a:t>28</a:t>
            </a:fld>
            <a:endParaRPr lang="en-US">
              <a:latin typeface="Arial" pitchFamily="34" charset="0"/>
              <a:ea typeface="ＭＳ Ｐゴシック" pitchFamily="34" charset="-128"/>
            </a:endParaRPr>
          </a:p>
        </p:txBody>
      </p:sp>
      <p:sp>
        <p:nvSpPr>
          <p:cNvPr id="68613" name="Rectangle 2"/>
          <p:cNvSpPr>
            <a:spLocks noGrp="1" noRot="1" noChangeAspect="1" noChangeArrowheads="1" noTextEdit="1"/>
          </p:cNvSpPr>
          <p:nvPr>
            <p:ph type="sldImg"/>
          </p:nvPr>
        </p:nvSpPr>
        <p:spPr>
          <a:xfrm>
            <a:off x="1143000" y="685800"/>
            <a:ext cx="4572000" cy="3429000"/>
          </a:xfrm>
          <a:ln/>
        </p:spPr>
      </p:sp>
      <p:sp>
        <p:nvSpPr>
          <p:cNvPr id="68614"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8611"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8612" name="Rectangle 7"/>
          <p:cNvSpPr>
            <a:spLocks noGrp="1" noChangeArrowheads="1"/>
          </p:cNvSpPr>
          <p:nvPr>
            <p:ph type="sldNum" sz="quarter" idx="5"/>
          </p:nvPr>
        </p:nvSpPr>
        <p:spPr/>
        <p:txBody>
          <a:bodyPr/>
          <a:lstStyle/>
          <a:p>
            <a:pPr>
              <a:defRPr/>
            </a:pPr>
            <a:fld id="{8D7D25DA-1402-48DA-A87D-964701539DA0}" type="slidenum">
              <a:rPr lang="en-US" smtClean="0">
                <a:latin typeface="Arial" pitchFamily="34" charset="0"/>
                <a:ea typeface="ＭＳ Ｐゴシック" pitchFamily="34" charset="-128"/>
              </a:rPr>
              <a:pPr>
                <a:defRPr/>
              </a:pPr>
              <a:t>29</a:t>
            </a:fld>
            <a:endParaRPr lang="en-US">
              <a:latin typeface="Arial" pitchFamily="34" charset="0"/>
              <a:ea typeface="ＭＳ Ｐゴシック" pitchFamily="34" charset="-128"/>
            </a:endParaRPr>
          </a:p>
        </p:txBody>
      </p:sp>
      <p:sp>
        <p:nvSpPr>
          <p:cNvPr id="68613" name="Rectangle 2"/>
          <p:cNvSpPr>
            <a:spLocks noGrp="1" noRot="1" noChangeAspect="1" noChangeArrowheads="1" noTextEdit="1"/>
          </p:cNvSpPr>
          <p:nvPr>
            <p:ph type="sldImg"/>
          </p:nvPr>
        </p:nvSpPr>
        <p:spPr>
          <a:xfrm>
            <a:off x="1143000" y="685800"/>
            <a:ext cx="4572000" cy="3429000"/>
          </a:xfrm>
          <a:ln/>
        </p:spPr>
      </p:sp>
      <p:sp>
        <p:nvSpPr>
          <p:cNvPr id="68614"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extLst>
      <p:ext uri="{BB962C8B-B14F-4D97-AF65-F5344CB8AC3E}">
        <p14:creationId xmlns:p14="http://schemas.microsoft.com/office/powerpoint/2010/main" val="34405040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8611"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8612" name="Rectangle 7"/>
          <p:cNvSpPr>
            <a:spLocks noGrp="1" noChangeArrowheads="1"/>
          </p:cNvSpPr>
          <p:nvPr>
            <p:ph type="sldNum" sz="quarter" idx="5"/>
          </p:nvPr>
        </p:nvSpPr>
        <p:spPr/>
        <p:txBody>
          <a:bodyPr/>
          <a:lstStyle/>
          <a:p>
            <a:pPr>
              <a:defRPr/>
            </a:pPr>
            <a:fld id="{8D7D25DA-1402-48DA-A87D-964701539DA0}" type="slidenum">
              <a:rPr lang="en-US" smtClean="0">
                <a:latin typeface="Arial" pitchFamily="34" charset="0"/>
                <a:ea typeface="ＭＳ Ｐゴシック" pitchFamily="34" charset="-128"/>
              </a:rPr>
              <a:pPr>
                <a:defRPr/>
              </a:pPr>
              <a:t>30</a:t>
            </a:fld>
            <a:endParaRPr lang="en-US">
              <a:latin typeface="Arial" pitchFamily="34" charset="0"/>
              <a:ea typeface="ＭＳ Ｐゴシック" pitchFamily="34" charset="-128"/>
            </a:endParaRPr>
          </a:p>
        </p:txBody>
      </p:sp>
      <p:sp>
        <p:nvSpPr>
          <p:cNvPr id="68613" name="Rectangle 2"/>
          <p:cNvSpPr>
            <a:spLocks noGrp="1" noRot="1" noChangeAspect="1" noChangeArrowheads="1" noTextEdit="1"/>
          </p:cNvSpPr>
          <p:nvPr>
            <p:ph type="sldImg"/>
          </p:nvPr>
        </p:nvSpPr>
        <p:spPr>
          <a:xfrm>
            <a:off x="1143000" y="685800"/>
            <a:ext cx="4572000" cy="3429000"/>
          </a:xfrm>
          <a:ln/>
        </p:spPr>
      </p:sp>
      <p:sp>
        <p:nvSpPr>
          <p:cNvPr id="68614"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extLst>
      <p:ext uri="{BB962C8B-B14F-4D97-AF65-F5344CB8AC3E}">
        <p14:creationId xmlns:p14="http://schemas.microsoft.com/office/powerpoint/2010/main" val="1812359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8611"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8612" name="Rectangle 7"/>
          <p:cNvSpPr>
            <a:spLocks noGrp="1" noChangeArrowheads="1"/>
          </p:cNvSpPr>
          <p:nvPr>
            <p:ph type="sldNum" sz="quarter" idx="5"/>
          </p:nvPr>
        </p:nvSpPr>
        <p:spPr/>
        <p:txBody>
          <a:bodyPr/>
          <a:lstStyle/>
          <a:p>
            <a:pPr>
              <a:defRPr/>
            </a:pPr>
            <a:fld id="{8D7D25DA-1402-48DA-A87D-964701539DA0}" type="slidenum">
              <a:rPr lang="en-US" smtClean="0">
                <a:latin typeface="Arial" pitchFamily="34" charset="0"/>
                <a:ea typeface="ＭＳ Ｐゴシック" pitchFamily="34" charset="-128"/>
              </a:rPr>
              <a:pPr>
                <a:defRPr/>
              </a:pPr>
              <a:t>31</a:t>
            </a:fld>
            <a:endParaRPr lang="en-US">
              <a:latin typeface="Arial" pitchFamily="34" charset="0"/>
              <a:ea typeface="ＭＳ Ｐゴシック" pitchFamily="34" charset="-128"/>
            </a:endParaRPr>
          </a:p>
        </p:txBody>
      </p:sp>
      <p:sp>
        <p:nvSpPr>
          <p:cNvPr id="68613" name="Rectangle 2"/>
          <p:cNvSpPr>
            <a:spLocks noGrp="1" noRot="1" noChangeAspect="1" noChangeArrowheads="1" noTextEdit="1"/>
          </p:cNvSpPr>
          <p:nvPr>
            <p:ph type="sldImg"/>
          </p:nvPr>
        </p:nvSpPr>
        <p:spPr>
          <a:xfrm>
            <a:off x="1143000" y="685800"/>
            <a:ext cx="4572000" cy="3429000"/>
          </a:xfrm>
          <a:ln/>
        </p:spPr>
      </p:sp>
      <p:sp>
        <p:nvSpPr>
          <p:cNvPr id="68614"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8611"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8612" name="Rectangle 7"/>
          <p:cNvSpPr>
            <a:spLocks noGrp="1" noChangeArrowheads="1"/>
          </p:cNvSpPr>
          <p:nvPr>
            <p:ph type="sldNum" sz="quarter" idx="5"/>
          </p:nvPr>
        </p:nvSpPr>
        <p:spPr/>
        <p:txBody>
          <a:bodyPr/>
          <a:lstStyle/>
          <a:p>
            <a:pPr>
              <a:defRPr/>
            </a:pPr>
            <a:fld id="{8D7D25DA-1402-48DA-A87D-964701539DA0}" type="slidenum">
              <a:rPr lang="en-US" smtClean="0">
                <a:latin typeface="Arial" pitchFamily="34" charset="0"/>
                <a:ea typeface="ＭＳ Ｐゴシック" pitchFamily="34" charset="-128"/>
              </a:rPr>
              <a:pPr>
                <a:defRPr/>
              </a:pPr>
              <a:t>32</a:t>
            </a:fld>
            <a:endParaRPr lang="en-US">
              <a:latin typeface="Arial" pitchFamily="34" charset="0"/>
              <a:ea typeface="ＭＳ Ｐゴシック" pitchFamily="34" charset="-128"/>
            </a:endParaRPr>
          </a:p>
        </p:txBody>
      </p:sp>
      <p:sp>
        <p:nvSpPr>
          <p:cNvPr id="68613" name="Rectangle 2"/>
          <p:cNvSpPr>
            <a:spLocks noGrp="1" noRot="1" noChangeAspect="1" noChangeArrowheads="1" noTextEdit="1"/>
          </p:cNvSpPr>
          <p:nvPr>
            <p:ph type="sldImg"/>
          </p:nvPr>
        </p:nvSpPr>
        <p:spPr>
          <a:xfrm>
            <a:off x="1143000" y="685800"/>
            <a:ext cx="4572000" cy="3429000"/>
          </a:xfrm>
          <a:ln/>
        </p:spPr>
      </p:sp>
      <p:sp>
        <p:nvSpPr>
          <p:cNvPr id="68614"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4515"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4516" name="Rectangle 7"/>
          <p:cNvSpPr>
            <a:spLocks noGrp="1" noChangeArrowheads="1"/>
          </p:cNvSpPr>
          <p:nvPr>
            <p:ph type="sldNum" sz="quarter" idx="5"/>
          </p:nvPr>
        </p:nvSpPr>
        <p:spPr/>
        <p:txBody>
          <a:bodyPr/>
          <a:lstStyle/>
          <a:p>
            <a:pPr>
              <a:defRPr/>
            </a:pPr>
            <a:fld id="{59BE6FBD-6866-4266-96C0-F10385B5CCBB}" type="slidenum">
              <a:rPr lang="en-US" smtClean="0">
                <a:latin typeface="Arial" pitchFamily="34" charset="0"/>
                <a:ea typeface="ＭＳ Ｐゴシック" pitchFamily="34" charset="-128"/>
              </a:rPr>
              <a:pPr>
                <a:defRPr/>
              </a:pPr>
              <a:t>3</a:t>
            </a:fld>
            <a:endParaRPr lang="en-US">
              <a:latin typeface="Arial" pitchFamily="34" charset="0"/>
              <a:ea typeface="ＭＳ Ｐゴシック" pitchFamily="34" charset="-128"/>
            </a:endParaRPr>
          </a:p>
        </p:txBody>
      </p:sp>
      <p:sp>
        <p:nvSpPr>
          <p:cNvPr id="64517" name="Rectangle 2"/>
          <p:cNvSpPr>
            <a:spLocks noGrp="1" noRot="1" noChangeAspect="1" noChangeArrowheads="1" noTextEdit="1"/>
          </p:cNvSpPr>
          <p:nvPr>
            <p:ph type="sldImg"/>
          </p:nvPr>
        </p:nvSpPr>
        <p:spPr>
          <a:xfrm>
            <a:off x="1143000" y="685800"/>
            <a:ext cx="4572000" cy="3429000"/>
          </a:xfrm>
          <a:ln/>
        </p:spPr>
      </p:sp>
      <p:sp>
        <p:nvSpPr>
          <p:cNvPr id="64518"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8611"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8612" name="Rectangle 7"/>
          <p:cNvSpPr>
            <a:spLocks noGrp="1" noChangeArrowheads="1"/>
          </p:cNvSpPr>
          <p:nvPr>
            <p:ph type="sldNum" sz="quarter" idx="5"/>
          </p:nvPr>
        </p:nvSpPr>
        <p:spPr/>
        <p:txBody>
          <a:bodyPr/>
          <a:lstStyle/>
          <a:p>
            <a:pPr>
              <a:defRPr/>
            </a:pPr>
            <a:fld id="{8D7D25DA-1402-48DA-A87D-964701539DA0}" type="slidenum">
              <a:rPr lang="en-US" smtClean="0">
                <a:latin typeface="Arial" pitchFamily="34" charset="0"/>
                <a:ea typeface="ＭＳ Ｐゴシック" pitchFamily="34" charset="-128"/>
              </a:rPr>
              <a:pPr>
                <a:defRPr/>
              </a:pPr>
              <a:t>33</a:t>
            </a:fld>
            <a:endParaRPr lang="en-US">
              <a:latin typeface="Arial" pitchFamily="34" charset="0"/>
              <a:ea typeface="ＭＳ Ｐゴシック" pitchFamily="34" charset="-128"/>
            </a:endParaRPr>
          </a:p>
        </p:txBody>
      </p:sp>
      <p:sp>
        <p:nvSpPr>
          <p:cNvPr id="68613" name="Rectangle 2"/>
          <p:cNvSpPr>
            <a:spLocks noGrp="1" noRot="1" noChangeAspect="1" noChangeArrowheads="1" noTextEdit="1"/>
          </p:cNvSpPr>
          <p:nvPr>
            <p:ph type="sldImg"/>
          </p:nvPr>
        </p:nvSpPr>
        <p:spPr>
          <a:xfrm>
            <a:off x="1143000" y="685800"/>
            <a:ext cx="4572000" cy="3429000"/>
          </a:xfrm>
          <a:ln/>
        </p:spPr>
      </p:sp>
      <p:sp>
        <p:nvSpPr>
          <p:cNvPr id="68614"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8611"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8612" name="Rectangle 7"/>
          <p:cNvSpPr>
            <a:spLocks noGrp="1" noChangeArrowheads="1"/>
          </p:cNvSpPr>
          <p:nvPr>
            <p:ph type="sldNum" sz="quarter" idx="5"/>
          </p:nvPr>
        </p:nvSpPr>
        <p:spPr/>
        <p:txBody>
          <a:bodyPr/>
          <a:lstStyle/>
          <a:p>
            <a:pPr>
              <a:defRPr/>
            </a:pPr>
            <a:fld id="{8D7D25DA-1402-48DA-A87D-964701539DA0}" type="slidenum">
              <a:rPr lang="en-US" smtClean="0">
                <a:latin typeface="Arial" pitchFamily="34" charset="0"/>
                <a:ea typeface="ＭＳ Ｐゴシック" pitchFamily="34" charset="-128"/>
              </a:rPr>
              <a:pPr>
                <a:defRPr/>
              </a:pPr>
              <a:t>34</a:t>
            </a:fld>
            <a:endParaRPr lang="en-US">
              <a:latin typeface="Arial" pitchFamily="34" charset="0"/>
              <a:ea typeface="ＭＳ Ｐゴシック" pitchFamily="34" charset="-128"/>
            </a:endParaRPr>
          </a:p>
        </p:txBody>
      </p:sp>
      <p:sp>
        <p:nvSpPr>
          <p:cNvPr id="68613" name="Rectangle 2"/>
          <p:cNvSpPr>
            <a:spLocks noGrp="1" noRot="1" noChangeAspect="1" noChangeArrowheads="1" noTextEdit="1"/>
          </p:cNvSpPr>
          <p:nvPr>
            <p:ph type="sldImg"/>
          </p:nvPr>
        </p:nvSpPr>
        <p:spPr>
          <a:xfrm>
            <a:off x="1143000" y="685800"/>
            <a:ext cx="4572000" cy="3429000"/>
          </a:xfrm>
          <a:ln/>
        </p:spPr>
      </p:sp>
      <p:sp>
        <p:nvSpPr>
          <p:cNvPr id="68614"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8611"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8612" name="Rectangle 7"/>
          <p:cNvSpPr>
            <a:spLocks noGrp="1" noChangeArrowheads="1"/>
          </p:cNvSpPr>
          <p:nvPr>
            <p:ph type="sldNum" sz="quarter" idx="5"/>
          </p:nvPr>
        </p:nvSpPr>
        <p:spPr/>
        <p:txBody>
          <a:bodyPr/>
          <a:lstStyle/>
          <a:p>
            <a:pPr>
              <a:defRPr/>
            </a:pPr>
            <a:fld id="{8D7D25DA-1402-48DA-A87D-964701539DA0}" type="slidenum">
              <a:rPr lang="en-US" smtClean="0">
                <a:latin typeface="Arial" pitchFamily="34" charset="0"/>
                <a:ea typeface="ＭＳ Ｐゴシック" pitchFamily="34" charset="-128"/>
              </a:rPr>
              <a:pPr>
                <a:defRPr/>
              </a:pPr>
              <a:t>35</a:t>
            </a:fld>
            <a:endParaRPr lang="en-US">
              <a:latin typeface="Arial" pitchFamily="34" charset="0"/>
              <a:ea typeface="ＭＳ Ｐゴシック" pitchFamily="34" charset="-128"/>
            </a:endParaRPr>
          </a:p>
        </p:txBody>
      </p:sp>
      <p:sp>
        <p:nvSpPr>
          <p:cNvPr id="68613" name="Rectangle 2"/>
          <p:cNvSpPr>
            <a:spLocks noGrp="1" noRot="1" noChangeAspect="1" noChangeArrowheads="1" noTextEdit="1"/>
          </p:cNvSpPr>
          <p:nvPr>
            <p:ph type="sldImg"/>
          </p:nvPr>
        </p:nvSpPr>
        <p:spPr>
          <a:xfrm>
            <a:off x="1143000" y="685800"/>
            <a:ext cx="4572000" cy="3429000"/>
          </a:xfrm>
          <a:ln/>
        </p:spPr>
      </p:sp>
      <p:sp>
        <p:nvSpPr>
          <p:cNvPr id="68614"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8611"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8612" name="Rectangle 7"/>
          <p:cNvSpPr>
            <a:spLocks noGrp="1" noChangeArrowheads="1"/>
          </p:cNvSpPr>
          <p:nvPr>
            <p:ph type="sldNum" sz="quarter" idx="5"/>
          </p:nvPr>
        </p:nvSpPr>
        <p:spPr/>
        <p:txBody>
          <a:bodyPr/>
          <a:lstStyle/>
          <a:p>
            <a:pPr>
              <a:defRPr/>
            </a:pPr>
            <a:fld id="{8D7D25DA-1402-48DA-A87D-964701539DA0}" type="slidenum">
              <a:rPr lang="en-US" smtClean="0">
                <a:latin typeface="Arial" pitchFamily="34" charset="0"/>
                <a:ea typeface="ＭＳ Ｐゴシック" pitchFamily="34" charset="-128"/>
              </a:rPr>
              <a:pPr>
                <a:defRPr/>
              </a:pPr>
              <a:t>36</a:t>
            </a:fld>
            <a:endParaRPr lang="en-US">
              <a:latin typeface="Arial" pitchFamily="34" charset="0"/>
              <a:ea typeface="ＭＳ Ｐゴシック" pitchFamily="34" charset="-128"/>
            </a:endParaRPr>
          </a:p>
        </p:txBody>
      </p:sp>
      <p:sp>
        <p:nvSpPr>
          <p:cNvPr id="68613" name="Rectangle 2"/>
          <p:cNvSpPr>
            <a:spLocks noGrp="1" noRot="1" noChangeAspect="1" noChangeArrowheads="1" noTextEdit="1"/>
          </p:cNvSpPr>
          <p:nvPr>
            <p:ph type="sldImg"/>
          </p:nvPr>
        </p:nvSpPr>
        <p:spPr>
          <a:xfrm>
            <a:off x="1143000" y="685800"/>
            <a:ext cx="4572000" cy="3429000"/>
          </a:xfrm>
          <a:ln/>
        </p:spPr>
      </p:sp>
      <p:sp>
        <p:nvSpPr>
          <p:cNvPr id="68614"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8611"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8612" name="Rectangle 7"/>
          <p:cNvSpPr>
            <a:spLocks noGrp="1" noChangeArrowheads="1"/>
          </p:cNvSpPr>
          <p:nvPr>
            <p:ph type="sldNum" sz="quarter" idx="5"/>
          </p:nvPr>
        </p:nvSpPr>
        <p:spPr/>
        <p:txBody>
          <a:bodyPr/>
          <a:lstStyle/>
          <a:p>
            <a:pPr>
              <a:defRPr/>
            </a:pPr>
            <a:fld id="{8D7D25DA-1402-48DA-A87D-964701539DA0}" type="slidenum">
              <a:rPr lang="en-US" smtClean="0">
                <a:latin typeface="Arial" pitchFamily="34" charset="0"/>
                <a:ea typeface="ＭＳ Ｐゴシック" pitchFamily="34" charset="-128"/>
              </a:rPr>
              <a:pPr>
                <a:defRPr/>
              </a:pPr>
              <a:t>37</a:t>
            </a:fld>
            <a:endParaRPr lang="en-US">
              <a:latin typeface="Arial" pitchFamily="34" charset="0"/>
              <a:ea typeface="ＭＳ Ｐゴシック" pitchFamily="34" charset="-128"/>
            </a:endParaRPr>
          </a:p>
        </p:txBody>
      </p:sp>
      <p:sp>
        <p:nvSpPr>
          <p:cNvPr id="68613" name="Rectangle 2"/>
          <p:cNvSpPr>
            <a:spLocks noGrp="1" noRot="1" noChangeAspect="1" noChangeArrowheads="1" noTextEdit="1"/>
          </p:cNvSpPr>
          <p:nvPr>
            <p:ph type="sldImg"/>
          </p:nvPr>
        </p:nvSpPr>
        <p:spPr>
          <a:xfrm>
            <a:off x="1143000" y="685800"/>
            <a:ext cx="4572000" cy="3429000"/>
          </a:xfrm>
          <a:ln/>
        </p:spPr>
      </p:sp>
      <p:sp>
        <p:nvSpPr>
          <p:cNvPr id="68614"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87CA419-BC5C-49B6-AAF2-54312AFABBE9}"/>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Cpt S 317: Spring 2009</a:t>
            </a:r>
          </a:p>
        </p:txBody>
      </p:sp>
      <p:sp>
        <p:nvSpPr>
          <p:cNvPr id="39939" name="Rectangle 6">
            <a:extLst>
              <a:ext uri="{FF2B5EF4-FFF2-40B4-BE49-F238E27FC236}">
                <a16:creationId xmlns:a16="http://schemas.microsoft.com/office/drawing/2014/main" id="{C8214B91-BDC1-4EC0-BAE3-C65260BD45D4}"/>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School of EECS, WSU</a:t>
            </a:r>
          </a:p>
        </p:txBody>
      </p:sp>
      <p:sp>
        <p:nvSpPr>
          <p:cNvPr id="39940" name="Rectangle 7">
            <a:extLst>
              <a:ext uri="{FF2B5EF4-FFF2-40B4-BE49-F238E27FC236}">
                <a16:creationId xmlns:a16="http://schemas.microsoft.com/office/drawing/2014/main" id="{58BDBFDB-2F14-45AC-8A5C-FC901BF539B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EC5470E-99BF-4EA4-9090-3CF16DA16B86}"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9941" name="Rectangle 2">
            <a:extLst>
              <a:ext uri="{FF2B5EF4-FFF2-40B4-BE49-F238E27FC236}">
                <a16:creationId xmlns:a16="http://schemas.microsoft.com/office/drawing/2014/main" id="{05EBEA5A-1EA1-45B4-9F20-E43DF0CE376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2" name="Rectangle 3">
            <a:extLst>
              <a:ext uri="{FF2B5EF4-FFF2-40B4-BE49-F238E27FC236}">
                <a16:creationId xmlns:a16="http://schemas.microsoft.com/office/drawing/2014/main" id="{CFF43154-74DA-4F33-9DD9-918BFBB8B9E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0F61EBA-8909-4A4B-A5F8-DF92E0CBB59E}"/>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Cpt S 317: Spring 2009</a:t>
            </a:r>
          </a:p>
        </p:txBody>
      </p:sp>
      <p:sp>
        <p:nvSpPr>
          <p:cNvPr id="40963" name="Rectangle 6">
            <a:extLst>
              <a:ext uri="{FF2B5EF4-FFF2-40B4-BE49-F238E27FC236}">
                <a16:creationId xmlns:a16="http://schemas.microsoft.com/office/drawing/2014/main" id="{7DE09B2F-535C-41BC-BEA7-F2A33B45A047}"/>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School of EECS, WSU</a:t>
            </a:r>
          </a:p>
        </p:txBody>
      </p:sp>
      <p:sp>
        <p:nvSpPr>
          <p:cNvPr id="40964" name="Rectangle 7">
            <a:extLst>
              <a:ext uri="{FF2B5EF4-FFF2-40B4-BE49-F238E27FC236}">
                <a16:creationId xmlns:a16="http://schemas.microsoft.com/office/drawing/2014/main" id="{B3751165-D6CC-495D-A48A-0C18BBFA6AB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4DDB6A2-3837-437E-B096-E0FED1733A56}"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0965" name="Rectangle 2">
            <a:extLst>
              <a:ext uri="{FF2B5EF4-FFF2-40B4-BE49-F238E27FC236}">
                <a16:creationId xmlns:a16="http://schemas.microsoft.com/office/drawing/2014/main" id="{760F1E93-EF8E-4FE7-81BB-D015694C408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6" name="Rectangle 3">
            <a:extLst>
              <a:ext uri="{FF2B5EF4-FFF2-40B4-BE49-F238E27FC236}">
                <a16:creationId xmlns:a16="http://schemas.microsoft.com/office/drawing/2014/main" id="{4779C5B3-5274-45E2-927F-4FED1AFC9F6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965B4DAE-A95F-4907-BEF5-FAD2C2AABF7E}"/>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Cpt S 317: Spring 2009</a:t>
            </a:r>
          </a:p>
        </p:txBody>
      </p:sp>
      <p:sp>
        <p:nvSpPr>
          <p:cNvPr id="41987" name="Rectangle 6">
            <a:extLst>
              <a:ext uri="{FF2B5EF4-FFF2-40B4-BE49-F238E27FC236}">
                <a16:creationId xmlns:a16="http://schemas.microsoft.com/office/drawing/2014/main" id="{23B58FF6-81D1-45C1-AF88-680F3B108BCA}"/>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School of EECS, WSU</a:t>
            </a:r>
          </a:p>
        </p:txBody>
      </p:sp>
      <p:sp>
        <p:nvSpPr>
          <p:cNvPr id="41988" name="Rectangle 7">
            <a:extLst>
              <a:ext uri="{FF2B5EF4-FFF2-40B4-BE49-F238E27FC236}">
                <a16:creationId xmlns:a16="http://schemas.microsoft.com/office/drawing/2014/main" id="{E0FA765B-DF5D-4BE2-B47E-D3CC2FD0816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06D79B0-7CEC-42D3-A054-DF7396F1BE24}"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89" name="Rectangle 2">
            <a:extLst>
              <a:ext uri="{FF2B5EF4-FFF2-40B4-BE49-F238E27FC236}">
                <a16:creationId xmlns:a16="http://schemas.microsoft.com/office/drawing/2014/main" id="{8F28486F-5E54-40DD-A732-5EC38273AA4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90" name="Rectangle 3">
            <a:extLst>
              <a:ext uri="{FF2B5EF4-FFF2-40B4-BE49-F238E27FC236}">
                <a16:creationId xmlns:a16="http://schemas.microsoft.com/office/drawing/2014/main" id="{8B033856-BDA5-4AC1-AB32-8406C9FF279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8611"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8612" name="Rectangle 7"/>
          <p:cNvSpPr>
            <a:spLocks noGrp="1" noChangeArrowheads="1"/>
          </p:cNvSpPr>
          <p:nvPr>
            <p:ph type="sldNum" sz="quarter" idx="5"/>
          </p:nvPr>
        </p:nvSpPr>
        <p:spPr/>
        <p:txBody>
          <a:bodyPr/>
          <a:lstStyle/>
          <a:p>
            <a:pPr>
              <a:defRPr/>
            </a:pPr>
            <a:fld id="{8D7D25DA-1402-48DA-A87D-964701539DA0}" type="slidenum">
              <a:rPr lang="en-US" smtClean="0">
                <a:latin typeface="Arial" pitchFamily="34" charset="0"/>
                <a:ea typeface="ＭＳ Ｐゴシック" pitchFamily="34" charset="-128"/>
              </a:rPr>
              <a:pPr>
                <a:defRPr/>
              </a:pPr>
              <a:t>41</a:t>
            </a:fld>
            <a:endParaRPr lang="en-US">
              <a:latin typeface="Arial" pitchFamily="34" charset="0"/>
              <a:ea typeface="ＭＳ Ｐゴシック" pitchFamily="34" charset="-128"/>
            </a:endParaRPr>
          </a:p>
        </p:txBody>
      </p:sp>
      <p:sp>
        <p:nvSpPr>
          <p:cNvPr id="68613" name="Rectangle 2"/>
          <p:cNvSpPr>
            <a:spLocks noGrp="1" noRot="1" noChangeAspect="1" noChangeArrowheads="1" noTextEdit="1"/>
          </p:cNvSpPr>
          <p:nvPr>
            <p:ph type="sldImg"/>
          </p:nvPr>
        </p:nvSpPr>
        <p:spPr>
          <a:xfrm>
            <a:off x="1143000" y="685800"/>
            <a:ext cx="4572000" cy="3429000"/>
          </a:xfrm>
          <a:ln/>
        </p:spPr>
      </p:sp>
      <p:sp>
        <p:nvSpPr>
          <p:cNvPr id="68614"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55401324-0BF1-4AFD-A456-458C302FFBD4}"/>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Cpt S 317: Spring 2009</a:t>
            </a:r>
          </a:p>
        </p:txBody>
      </p:sp>
      <p:sp>
        <p:nvSpPr>
          <p:cNvPr id="43011" name="Rectangle 6">
            <a:extLst>
              <a:ext uri="{FF2B5EF4-FFF2-40B4-BE49-F238E27FC236}">
                <a16:creationId xmlns:a16="http://schemas.microsoft.com/office/drawing/2014/main" id="{E7063EE5-0BBF-496A-BDDD-DE372F809ACA}"/>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School of EECS, WSU</a:t>
            </a:r>
          </a:p>
        </p:txBody>
      </p:sp>
      <p:sp>
        <p:nvSpPr>
          <p:cNvPr id="43012" name="Rectangle 7">
            <a:extLst>
              <a:ext uri="{FF2B5EF4-FFF2-40B4-BE49-F238E27FC236}">
                <a16:creationId xmlns:a16="http://schemas.microsoft.com/office/drawing/2014/main" id="{0D341C0E-FDF7-4D2B-AC21-B71FA97D76F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F19AACC-E4B1-4DEA-899B-E610CDF0BBB8}"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013" name="Rectangle 2">
            <a:extLst>
              <a:ext uri="{FF2B5EF4-FFF2-40B4-BE49-F238E27FC236}">
                <a16:creationId xmlns:a16="http://schemas.microsoft.com/office/drawing/2014/main" id="{4D2408E6-D734-4CC0-B697-21D27E71F86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4" name="Rectangle 3">
            <a:extLst>
              <a:ext uri="{FF2B5EF4-FFF2-40B4-BE49-F238E27FC236}">
                <a16:creationId xmlns:a16="http://schemas.microsoft.com/office/drawing/2014/main" id="{0D3FFA27-5232-4A4E-A957-394E59739F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4515"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4516" name="Rectangle 7"/>
          <p:cNvSpPr>
            <a:spLocks noGrp="1" noChangeArrowheads="1"/>
          </p:cNvSpPr>
          <p:nvPr>
            <p:ph type="sldNum" sz="quarter" idx="5"/>
          </p:nvPr>
        </p:nvSpPr>
        <p:spPr/>
        <p:txBody>
          <a:bodyPr/>
          <a:lstStyle/>
          <a:p>
            <a:pPr>
              <a:defRPr/>
            </a:pPr>
            <a:fld id="{59BE6FBD-6866-4266-96C0-F10385B5CCBB}" type="slidenum">
              <a:rPr lang="en-US" smtClean="0">
                <a:latin typeface="Arial" pitchFamily="34" charset="0"/>
                <a:ea typeface="ＭＳ Ｐゴシック" pitchFamily="34" charset="-128"/>
              </a:rPr>
              <a:pPr>
                <a:defRPr/>
              </a:pPr>
              <a:t>4</a:t>
            </a:fld>
            <a:endParaRPr lang="en-US">
              <a:latin typeface="Arial" pitchFamily="34" charset="0"/>
              <a:ea typeface="ＭＳ Ｐゴシック" pitchFamily="34" charset="-128"/>
            </a:endParaRPr>
          </a:p>
        </p:txBody>
      </p:sp>
      <p:sp>
        <p:nvSpPr>
          <p:cNvPr id="64517" name="Rectangle 2"/>
          <p:cNvSpPr>
            <a:spLocks noGrp="1" noRot="1" noChangeAspect="1" noChangeArrowheads="1" noTextEdit="1"/>
          </p:cNvSpPr>
          <p:nvPr>
            <p:ph type="sldImg"/>
          </p:nvPr>
        </p:nvSpPr>
        <p:spPr>
          <a:xfrm>
            <a:off x="1143000" y="685800"/>
            <a:ext cx="4572000" cy="3429000"/>
          </a:xfrm>
          <a:ln/>
        </p:spPr>
      </p:sp>
      <p:sp>
        <p:nvSpPr>
          <p:cNvPr id="64518"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extLst>
      <p:ext uri="{BB962C8B-B14F-4D97-AF65-F5344CB8AC3E}">
        <p14:creationId xmlns:p14="http://schemas.microsoft.com/office/powerpoint/2010/main" val="8000981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EF62B407-E942-4936-912B-22494D093942}"/>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Cpt S 317: Spring 2009</a:t>
            </a:r>
          </a:p>
        </p:txBody>
      </p:sp>
      <p:sp>
        <p:nvSpPr>
          <p:cNvPr id="44035" name="Rectangle 6">
            <a:extLst>
              <a:ext uri="{FF2B5EF4-FFF2-40B4-BE49-F238E27FC236}">
                <a16:creationId xmlns:a16="http://schemas.microsoft.com/office/drawing/2014/main" id="{3AEA27AB-5BA8-4D20-A713-6915082C4A3C}"/>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School of EECS, WSU</a:t>
            </a:r>
          </a:p>
        </p:txBody>
      </p:sp>
      <p:sp>
        <p:nvSpPr>
          <p:cNvPr id="44036" name="Rectangle 7">
            <a:extLst>
              <a:ext uri="{FF2B5EF4-FFF2-40B4-BE49-F238E27FC236}">
                <a16:creationId xmlns:a16="http://schemas.microsoft.com/office/drawing/2014/main" id="{CB921DB1-4C24-46B7-8288-3C4E5809FC4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C4EAD5C-E68B-4DAE-AA0E-EBF70D753AB7}"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037" name="Rectangle 2">
            <a:extLst>
              <a:ext uri="{FF2B5EF4-FFF2-40B4-BE49-F238E27FC236}">
                <a16:creationId xmlns:a16="http://schemas.microsoft.com/office/drawing/2014/main" id="{C0E127AC-5DDF-4E4B-B57C-3F239F4E5F6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8" name="Rectangle 3">
            <a:extLst>
              <a:ext uri="{FF2B5EF4-FFF2-40B4-BE49-F238E27FC236}">
                <a16:creationId xmlns:a16="http://schemas.microsoft.com/office/drawing/2014/main" id="{C2C7B0C0-2490-470D-8956-CAD32F022D4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1FCD746-6EE3-48AC-BAC2-54788BE7259A}"/>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Cpt S 317: Spring 2009</a:t>
            </a:r>
          </a:p>
        </p:txBody>
      </p:sp>
      <p:sp>
        <p:nvSpPr>
          <p:cNvPr id="45059" name="Rectangle 6">
            <a:extLst>
              <a:ext uri="{FF2B5EF4-FFF2-40B4-BE49-F238E27FC236}">
                <a16:creationId xmlns:a16="http://schemas.microsoft.com/office/drawing/2014/main" id="{979B73D9-E24D-4953-B09E-5719232634A5}"/>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School of EECS, WSU</a:t>
            </a:r>
          </a:p>
        </p:txBody>
      </p:sp>
      <p:sp>
        <p:nvSpPr>
          <p:cNvPr id="45060" name="Rectangle 7">
            <a:extLst>
              <a:ext uri="{FF2B5EF4-FFF2-40B4-BE49-F238E27FC236}">
                <a16:creationId xmlns:a16="http://schemas.microsoft.com/office/drawing/2014/main" id="{21337AFE-F12B-4ED0-A484-5921ADA3A50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A5AE3C9-9708-47B9-A13A-7CCD1A4C4C8A}"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5061" name="Rectangle 2">
            <a:extLst>
              <a:ext uri="{FF2B5EF4-FFF2-40B4-BE49-F238E27FC236}">
                <a16:creationId xmlns:a16="http://schemas.microsoft.com/office/drawing/2014/main" id="{FF4B1C85-8966-452C-8394-911B35BEC24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2" name="Rectangle 3">
            <a:extLst>
              <a:ext uri="{FF2B5EF4-FFF2-40B4-BE49-F238E27FC236}">
                <a16:creationId xmlns:a16="http://schemas.microsoft.com/office/drawing/2014/main" id="{2D7EA0F0-D3E4-44AF-B1CB-281C7CC326B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0115E60-0BEF-4607-B01B-029B7A6E15A0}"/>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Cpt S 317: Spring 2009</a:t>
            </a:r>
          </a:p>
        </p:txBody>
      </p:sp>
      <p:sp>
        <p:nvSpPr>
          <p:cNvPr id="46083" name="Rectangle 6">
            <a:extLst>
              <a:ext uri="{FF2B5EF4-FFF2-40B4-BE49-F238E27FC236}">
                <a16:creationId xmlns:a16="http://schemas.microsoft.com/office/drawing/2014/main" id="{EAC6E56C-7856-4FBF-A6DD-A1AEAE65C931}"/>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School of EECS, WSU</a:t>
            </a:r>
          </a:p>
        </p:txBody>
      </p:sp>
      <p:sp>
        <p:nvSpPr>
          <p:cNvPr id="46084" name="Rectangle 7">
            <a:extLst>
              <a:ext uri="{FF2B5EF4-FFF2-40B4-BE49-F238E27FC236}">
                <a16:creationId xmlns:a16="http://schemas.microsoft.com/office/drawing/2014/main" id="{3D572F30-9205-4205-8522-3EFE0E4FB1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BDAE5CF-0AFB-4EBE-BB62-5F4A19B0721C}"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6085" name="Rectangle 2">
            <a:extLst>
              <a:ext uri="{FF2B5EF4-FFF2-40B4-BE49-F238E27FC236}">
                <a16:creationId xmlns:a16="http://schemas.microsoft.com/office/drawing/2014/main" id="{0637ADE0-5789-4CB3-8E28-4591DCA7357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6" name="Rectangle 3">
            <a:extLst>
              <a:ext uri="{FF2B5EF4-FFF2-40B4-BE49-F238E27FC236}">
                <a16:creationId xmlns:a16="http://schemas.microsoft.com/office/drawing/2014/main" id="{E410AAB9-8C88-4B69-8954-0C10DEB5F97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ED67DAC-C5DC-4165-996B-2064DBA6EA6D}"/>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Cpt S 317: Spring 2009</a:t>
            </a:r>
          </a:p>
        </p:txBody>
      </p:sp>
      <p:sp>
        <p:nvSpPr>
          <p:cNvPr id="47107" name="Rectangle 6">
            <a:extLst>
              <a:ext uri="{FF2B5EF4-FFF2-40B4-BE49-F238E27FC236}">
                <a16:creationId xmlns:a16="http://schemas.microsoft.com/office/drawing/2014/main" id="{FEB60C17-AAD6-457F-BBB6-4975C6C98CF7}"/>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School of EECS, WSU</a:t>
            </a:r>
          </a:p>
        </p:txBody>
      </p:sp>
      <p:sp>
        <p:nvSpPr>
          <p:cNvPr id="47108" name="Rectangle 7">
            <a:extLst>
              <a:ext uri="{FF2B5EF4-FFF2-40B4-BE49-F238E27FC236}">
                <a16:creationId xmlns:a16="http://schemas.microsoft.com/office/drawing/2014/main" id="{274B0B9E-23FF-4F96-BBAB-961912F854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F7D707A-C312-4EBE-A870-7FCBE0158AC5}"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7109" name="Rectangle 2">
            <a:extLst>
              <a:ext uri="{FF2B5EF4-FFF2-40B4-BE49-F238E27FC236}">
                <a16:creationId xmlns:a16="http://schemas.microsoft.com/office/drawing/2014/main" id="{A057565D-764F-46AE-A6BC-F22C793516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10" name="Rectangle 3">
            <a:extLst>
              <a:ext uri="{FF2B5EF4-FFF2-40B4-BE49-F238E27FC236}">
                <a16:creationId xmlns:a16="http://schemas.microsoft.com/office/drawing/2014/main" id="{1289CD88-A04D-494E-8033-4AA11F813F4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2EC3465-D790-4EC5-8D5D-F65670D32B9B}"/>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Cpt S 317: Spring 2009</a:t>
            </a:r>
          </a:p>
        </p:txBody>
      </p:sp>
      <p:sp>
        <p:nvSpPr>
          <p:cNvPr id="48131" name="Rectangle 6">
            <a:extLst>
              <a:ext uri="{FF2B5EF4-FFF2-40B4-BE49-F238E27FC236}">
                <a16:creationId xmlns:a16="http://schemas.microsoft.com/office/drawing/2014/main" id="{E50C1944-3BE8-4FA0-9140-F752D403E08B}"/>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School of EECS, WSU</a:t>
            </a:r>
          </a:p>
        </p:txBody>
      </p:sp>
      <p:sp>
        <p:nvSpPr>
          <p:cNvPr id="48132" name="Rectangle 7">
            <a:extLst>
              <a:ext uri="{FF2B5EF4-FFF2-40B4-BE49-F238E27FC236}">
                <a16:creationId xmlns:a16="http://schemas.microsoft.com/office/drawing/2014/main" id="{C5387EFA-5879-48E1-A33E-CA5814D9DD1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6402B80-5A4F-4F13-A119-D7BD98F26895}"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8133" name="Rectangle 2">
            <a:extLst>
              <a:ext uri="{FF2B5EF4-FFF2-40B4-BE49-F238E27FC236}">
                <a16:creationId xmlns:a16="http://schemas.microsoft.com/office/drawing/2014/main" id="{BAF4C007-3BCB-4B90-9C0C-44935EAF064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4" name="Rectangle 3">
            <a:extLst>
              <a:ext uri="{FF2B5EF4-FFF2-40B4-BE49-F238E27FC236}">
                <a16:creationId xmlns:a16="http://schemas.microsoft.com/office/drawing/2014/main" id="{4FD8C38C-D94D-42C3-9734-FCFDB5C7C3A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2F7F763F-1B8D-4950-A820-3945A354541E}"/>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Cpt S 317: Spring 2009</a:t>
            </a:r>
          </a:p>
        </p:txBody>
      </p:sp>
      <p:sp>
        <p:nvSpPr>
          <p:cNvPr id="49155" name="Rectangle 6">
            <a:extLst>
              <a:ext uri="{FF2B5EF4-FFF2-40B4-BE49-F238E27FC236}">
                <a16:creationId xmlns:a16="http://schemas.microsoft.com/office/drawing/2014/main" id="{E94C6B5C-62F1-4E92-89F5-9509E06069A6}"/>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School of EECS, WSU</a:t>
            </a:r>
          </a:p>
        </p:txBody>
      </p:sp>
      <p:sp>
        <p:nvSpPr>
          <p:cNvPr id="49156" name="Rectangle 7">
            <a:extLst>
              <a:ext uri="{FF2B5EF4-FFF2-40B4-BE49-F238E27FC236}">
                <a16:creationId xmlns:a16="http://schemas.microsoft.com/office/drawing/2014/main" id="{03941FCD-9D5D-4355-B6C7-C1B0DF3595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0B72627-2218-48AA-9880-BBC59E9A9F39}"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157" name="Rectangle 2">
            <a:extLst>
              <a:ext uri="{FF2B5EF4-FFF2-40B4-BE49-F238E27FC236}">
                <a16:creationId xmlns:a16="http://schemas.microsoft.com/office/drawing/2014/main" id="{0752BB49-973F-4ACC-B978-A85106F569D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8" name="Rectangle 3">
            <a:extLst>
              <a:ext uri="{FF2B5EF4-FFF2-40B4-BE49-F238E27FC236}">
                <a16:creationId xmlns:a16="http://schemas.microsoft.com/office/drawing/2014/main" id="{48130C24-256F-47A2-8318-B4588643CD3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A9EA1DC-4980-47A2-A159-7F0C0828FF39}"/>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Cpt S 317: Spring 2009</a:t>
            </a:r>
          </a:p>
        </p:txBody>
      </p:sp>
      <p:sp>
        <p:nvSpPr>
          <p:cNvPr id="50179" name="Rectangle 6">
            <a:extLst>
              <a:ext uri="{FF2B5EF4-FFF2-40B4-BE49-F238E27FC236}">
                <a16:creationId xmlns:a16="http://schemas.microsoft.com/office/drawing/2014/main" id="{15BEC291-E507-412D-8774-1CD46A4B9024}"/>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School of EECS, WSU</a:t>
            </a:r>
          </a:p>
        </p:txBody>
      </p:sp>
      <p:sp>
        <p:nvSpPr>
          <p:cNvPr id="50180" name="Rectangle 7">
            <a:extLst>
              <a:ext uri="{FF2B5EF4-FFF2-40B4-BE49-F238E27FC236}">
                <a16:creationId xmlns:a16="http://schemas.microsoft.com/office/drawing/2014/main" id="{5E75DF35-5D15-4FAC-A3BC-B22261DC981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4E72EDB-3F0F-43FB-B928-026881E39238}"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181" name="Rectangle 2">
            <a:extLst>
              <a:ext uri="{FF2B5EF4-FFF2-40B4-BE49-F238E27FC236}">
                <a16:creationId xmlns:a16="http://schemas.microsoft.com/office/drawing/2014/main" id="{32BC04DF-82C9-46BE-9050-3864FBD3D83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2" name="Rectangle 3">
            <a:extLst>
              <a:ext uri="{FF2B5EF4-FFF2-40B4-BE49-F238E27FC236}">
                <a16:creationId xmlns:a16="http://schemas.microsoft.com/office/drawing/2014/main" id="{1F126976-10E7-4454-B46A-4A2AE5A80FC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979BF258-A047-4B09-8587-001A2FB86E06}"/>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Cpt S 317: Spring 2009</a:t>
            </a:r>
          </a:p>
        </p:txBody>
      </p:sp>
      <p:sp>
        <p:nvSpPr>
          <p:cNvPr id="51203" name="Rectangle 6">
            <a:extLst>
              <a:ext uri="{FF2B5EF4-FFF2-40B4-BE49-F238E27FC236}">
                <a16:creationId xmlns:a16="http://schemas.microsoft.com/office/drawing/2014/main" id="{92481ED9-05D8-4249-AD9B-4DAC563C870D}"/>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School of EECS, WSU</a:t>
            </a:r>
          </a:p>
        </p:txBody>
      </p:sp>
      <p:sp>
        <p:nvSpPr>
          <p:cNvPr id="51204" name="Rectangle 7">
            <a:extLst>
              <a:ext uri="{FF2B5EF4-FFF2-40B4-BE49-F238E27FC236}">
                <a16:creationId xmlns:a16="http://schemas.microsoft.com/office/drawing/2014/main" id="{A471D4C0-E558-4901-9061-46CA5576AB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7A3CCC9-BB42-4FBD-912B-DFA04B3113BD}"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205" name="Rectangle 2">
            <a:extLst>
              <a:ext uri="{FF2B5EF4-FFF2-40B4-BE49-F238E27FC236}">
                <a16:creationId xmlns:a16="http://schemas.microsoft.com/office/drawing/2014/main" id="{8068F8E5-74B6-4040-A823-9124EA6AC93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6" name="Rectangle 3">
            <a:extLst>
              <a:ext uri="{FF2B5EF4-FFF2-40B4-BE49-F238E27FC236}">
                <a16:creationId xmlns:a16="http://schemas.microsoft.com/office/drawing/2014/main" id="{5EA5142A-D885-43B1-B656-521F4029CC7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EF182E81-B4FC-426C-9FD9-33B320DA3C5B}"/>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Cpt S 317: Spring 2009</a:t>
            </a:r>
          </a:p>
        </p:txBody>
      </p:sp>
      <p:sp>
        <p:nvSpPr>
          <p:cNvPr id="52227" name="Rectangle 6">
            <a:extLst>
              <a:ext uri="{FF2B5EF4-FFF2-40B4-BE49-F238E27FC236}">
                <a16:creationId xmlns:a16="http://schemas.microsoft.com/office/drawing/2014/main" id="{C8D8CC3A-86E6-4B44-9E9E-752751E96273}"/>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School of EECS, WSU</a:t>
            </a:r>
          </a:p>
        </p:txBody>
      </p:sp>
      <p:sp>
        <p:nvSpPr>
          <p:cNvPr id="52228" name="Rectangle 7">
            <a:extLst>
              <a:ext uri="{FF2B5EF4-FFF2-40B4-BE49-F238E27FC236}">
                <a16:creationId xmlns:a16="http://schemas.microsoft.com/office/drawing/2014/main" id="{31907DCD-D43A-44EF-945E-736B09DC09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1BF98E9-49C4-48A2-890F-7D174AEEBB71}"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2229" name="Rectangle 2">
            <a:extLst>
              <a:ext uri="{FF2B5EF4-FFF2-40B4-BE49-F238E27FC236}">
                <a16:creationId xmlns:a16="http://schemas.microsoft.com/office/drawing/2014/main" id="{85D80655-F3FF-45BE-A08F-D484DD92BBD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30" name="Rectangle 3">
            <a:extLst>
              <a:ext uri="{FF2B5EF4-FFF2-40B4-BE49-F238E27FC236}">
                <a16:creationId xmlns:a16="http://schemas.microsoft.com/office/drawing/2014/main" id="{429E545F-7AB6-4029-9869-D993F54AE62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726DC3F6-1DBC-4251-9B92-68A7D0941983}"/>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Cpt S 317: Spring 2009</a:t>
            </a:r>
          </a:p>
        </p:txBody>
      </p:sp>
      <p:sp>
        <p:nvSpPr>
          <p:cNvPr id="53251" name="Rectangle 6">
            <a:extLst>
              <a:ext uri="{FF2B5EF4-FFF2-40B4-BE49-F238E27FC236}">
                <a16:creationId xmlns:a16="http://schemas.microsoft.com/office/drawing/2014/main" id="{F417C863-8693-437B-A53D-B13525C63F37}"/>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School of EECS, WSU</a:t>
            </a:r>
          </a:p>
        </p:txBody>
      </p:sp>
      <p:sp>
        <p:nvSpPr>
          <p:cNvPr id="53252" name="Rectangle 7">
            <a:extLst>
              <a:ext uri="{FF2B5EF4-FFF2-40B4-BE49-F238E27FC236}">
                <a16:creationId xmlns:a16="http://schemas.microsoft.com/office/drawing/2014/main" id="{F7DB3BE6-1CF6-4B77-9A3C-BE7D198CDF8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A9E7B48-05B9-4937-A859-0581E133289E}"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3253" name="Rectangle 2">
            <a:extLst>
              <a:ext uri="{FF2B5EF4-FFF2-40B4-BE49-F238E27FC236}">
                <a16:creationId xmlns:a16="http://schemas.microsoft.com/office/drawing/2014/main" id="{F5E5A1D8-BE3C-45A9-9457-B92DAA46525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4" name="Rectangle 3">
            <a:extLst>
              <a:ext uri="{FF2B5EF4-FFF2-40B4-BE49-F238E27FC236}">
                <a16:creationId xmlns:a16="http://schemas.microsoft.com/office/drawing/2014/main" id="{46A5E4A9-2EBF-4299-9AFD-03C43B927C3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4515"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4516" name="Rectangle 7"/>
          <p:cNvSpPr>
            <a:spLocks noGrp="1" noChangeArrowheads="1"/>
          </p:cNvSpPr>
          <p:nvPr>
            <p:ph type="sldNum" sz="quarter" idx="5"/>
          </p:nvPr>
        </p:nvSpPr>
        <p:spPr/>
        <p:txBody>
          <a:bodyPr/>
          <a:lstStyle/>
          <a:p>
            <a:pPr>
              <a:defRPr/>
            </a:pPr>
            <a:fld id="{59BE6FBD-6866-4266-96C0-F10385B5CCBB}" type="slidenum">
              <a:rPr lang="en-US" smtClean="0">
                <a:latin typeface="Arial" pitchFamily="34" charset="0"/>
                <a:ea typeface="ＭＳ Ｐゴシック" pitchFamily="34" charset="-128"/>
              </a:rPr>
              <a:pPr>
                <a:defRPr/>
              </a:pPr>
              <a:t>5</a:t>
            </a:fld>
            <a:endParaRPr lang="en-US">
              <a:latin typeface="Arial" pitchFamily="34" charset="0"/>
              <a:ea typeface="ＭＳ Ｐゴシック" pitchFamily="34" charset="-128"/>
            </a:endParaRPr>
          </a:p>
        </p:txBody>
      </p:sp>
      <p:sp>
        <p:nvSpPr>
          <p:cNvPr id="64517" name="Rectangle 2"/>
          <p:cNvSpPr>
            <a:spLocks noGrp="1" noRot="1" noChangeAspect="1" noChangeArrowheads="1" noTextEdit="1"/>
          </p:cNvSpPr>
          <p:nvPr>
            <p:ph type="sldImg"/>
          </p:nvPr>
        </p:nvSpPr>
        <p:spPr>
          <a:xfrm>
            <a:off x="1143000" y="685800"/>
            <a:ext cx="4572000" cy="3429000"/>
          </a:xfrm>
          <a:ln/>
        </p:spPr>
      </p:sp>
      <p:sp>
        <p:nvSpPr>
          <p:cNvPr id="64518"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4E4ECA91-38A7-48EE-935D-D80DB40E08B2}"/>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Cpt S 317: Spring 2009</a:t>
            </a:r>
          </a:p>
        </p:txBody>
      </p:sp>
      <p:sp>
        <p:nvSpPr>
          <p:cNvPr id="54275" name="Rectangle 6">
            <a:extLst>
              <a:ext uri="{FF2B5EF4-FFF2-40B4-BE49-F238E27FC236}">
                <a16:creationId xmlns:a16="http://schemas.microsoft.com/office/drawing/2014/main" id="{8C9745CD-EFF6-4DE5-B1ED-B9D958DC4083}"/>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School of EECS, WSU</a:t>
            </a:r>
          </a:p>
        </p:txBody>
      </p:sp>
      <p:sp>
        <p:nvSpPr>
          <p:cNvPr id="54276" name="Rectangle 7">
            <a:extLst>
              <a:ext uri="{FF2B5EF4-FFF2-40B4-BE49-F238E27FC236}">
                <a16:creationId xmlns:a16="http://schemas.microsoft.com/office/drawing/2014/main" id="{30890BDD-56C7-43DB-8E87-FDDA170D47C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ACFB7A2-E356-46BC-AD29-76BCE85288EC}"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4277" name="Rectangle 2">
            <a:extLst>
              <a:ext uri="{FF2B5EF4-FFF2-40B4-BE49-F238E27FC236}">
                <a16:creationId xmlns:a16="http://schemas.microsoft.com/office/drawing/2014/main" id="{372209C3-97CA-4E29-8291-89413F486EF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8" name="Rectangle 3">
            <a:extLst>
              <a:ext uri="{FF2B5EF4-FFF2-40B4-BE49-F238E27FC236}">
                <a16:creationId xmlns:a16="http://schemas.microsoft.com/office/drawing/2014/main" id="{9FCACDC5-D256-4C68-B58B-1D94BA7592F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0B79DA41-6AC9-41D5-A1A3-0FAAF651F011}"/>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Cpt S 317: Spring 2009</a:t>
            </a:r>
          </a:p>
        </p:txBody>
      </p:sp>
      <p:sp>
        <p:nvSpPr>
          <p:cNvPr id="55299" name="Rectangle 6">
            <a:extLst>
              <a:ext uri="{FF2B5EF4-FFF2-40B4-BE49-F238E27FC236}">
                <a16:creationId xmlns:a16="http://schemas.microsoft.com/office/drawing/2014/main" id="{73D835FF-DFFB-4144-B28C-DBF1A74E3B90}"/>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School of EECS, WSU</a:t>
            </a:r>
          </a:p>
        </p:txBody>
      </p:sp>
      <p:sp>
        <p:nvSpPr>
          <p:cNvPr id="55300" name="Rectangle 7">
            <a:extLst>
              <a:ext uri="{FF2B5EF4-FFF2-40B4-BE49-F238E27FC236}">
                <a16:creationId xmlns:a16="http://schemas.microsoft.com/office/drawing/2014/main" id="{FA4D3EC6-A201-4CE8-A633-2E787AA6DD0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067981A-454C-4040-AF90-DDDE8341DE58}"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5301" name="Rectangle 2">
            <a:extLst>
              <a:ext uri="{FF2B5EF4-FFF2-40B4-BE49-F238E27FC236}">
                <a16:creationId xmlns:a16="http://schemas.microsoft.com/office/drawing/2014/main" id="{E85EF48A-6BB4-4BE3-8026-332E10666E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2" name="Rectangle 3">
            <a:extLst>
              <a:ext uri="{FF2B5EF4-FFF2-40B4-BE49-F238E27FC236}">
                <a16:creationId xmlns:a16="http://schemas.microsoft.com/office/drawing/2014/main" id="{957F4ACF-5A6B-46C1-9CEE-6903BECEE44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C68F62D-1258-4E8D-BA16-D0B25705A179}"/>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Cpt S 317: Spring 2009</a:t>
            </a:r>
          </a:p>
        </p:txBody>
      </p:sp>
      <p:sp>
        <p:nvSpPr>
          <p:cNvPr id="56323" name="Rectangle 6">
            <a:extLst>
              <a:ext uri="{FF2B5EF4-FFF2-40B4-BE49-F238E27FC236}">
                <a16:creationId xmlns:a16="http://schemas.microsoft.com/office/drawing/2014/main" id="{5D8C6D3F-F2E8-442C-BCCF-7D325EC7D779}"/>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School of EECS, WSU</a:t>
            </a:r>
          </a:p>
        </p:txBody>
      </p:sp>
      <p:sp>
        <p:nvSpPr>
          <p:cNvPr id="56324" name="Rectangle 7">
            <a:extLst>
              <a:ext uri="{FF2B5EF4-FFF2-40B4-BE49-F238E27FC236}">
                <a16:creationId xmlns:a16="http://schemas.microsoft.com/office/drawing/2014/main" id="{59ADA567-F1E2-4DB9-81E5-DD8680C80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921275F-478E-41BE-97A2-D245548E421B}"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6325" name="Rectangle 2">
            <a:extLst>
              <a:ext uri="{FF2B5EF4-FFF2-40B4-BE49-F238E27FC236}">
                <a16:creationId xmlns:a16="http://schemas.microsoft.com/office/drawing/2014/main" id="{12F02429-5D7B-42AC-87EA-B5C51DC1DF0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6" name="Rectangle 3">
            <a:extLst>
              <a:ext uri="{FF2B5EF4-FFF2-40B4-BE49-F238E27FC236}">
                <a16:creationId xmlns:a16="http://schemas.microsoft.com/office/drawing/2014/main" id="{76887925-B2CF-4080-8BB6-B130DB78725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8611"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8612" name="Rectangle 7"/>
          <p:cNvSpPr>
            <a:spLocks noGrp="1" noChangeArrowheads="1"/>
          </p:cNvSpPr>
          <p:nvPr>
            <p:ph type="sldNum" sz="quarter" idx="5"/>
          </p:nvPr>
        </p:nvSpPr>
        <p:spPr/>
        <p:txBody>
          <a:bodyPr/>
          <a:lstStyle/>
          <a:p>
            <a:pPr>
              <a:defRPr/>
            </a:pPr>
            <a:fld id="{8D7D25DA-1402-48DA-A87D-964701539DA0}" type="slidenum">
              <a:rPr lang="en-US" smtClean="0">
                <a:latin typeface="Arial" pitchFamily="34" charset="0"/>
                <a:ea typeface="ＭＳ Ｐゴシック" pitchFamily="34" charset="-128"/>
              </a:rPr>
              <a:pPr>
                <a:defRPr/>
              </a:pPr>
              <a:t>56</a:t>
            </a:fld>
            <a:endParaRPr lang="en-US">
              <a:latin typeface="Arial" pitchFamily="34" charset="0"/>
              <a:ea typeface="ＭＳ Ｐゴシック" pitchFamily="34" charset="-128"/>
            </a:endParaRPr>
          </a:p>
        </p:txBody>
      </p:sp>
      <p:sp>
        <p:nvSpPr>
          <p:cNvPr id="68613" name="Rectangle 2"/>
          <p:cNvSpPr>
            <a:spLocks noGrp="1" noRot="1" noChangeAspect="1" noChangeArrowheads="1" noTextEdit="1"/>
          </p:cNvSpPr>
          <p:nvPr>
            <p:ph type="sldImg"/>
          </p:nvPr>
        </p:nvSpPr>
        <p:spPr>
          <a:xfrm>
            <a:off x="1143000" y="685800"/>
            <a:ext cx="4572000" cy="3429000"/>
          </a:xfrm>
          <a:ln/>
        </p:spPr>
      </p:sp>
      <p:sp>
        <p:nvSpPr>
          <p:cNvPr id="68614"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8611"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8612" name="Rectangle 7"/>
          <p:cNvSpPr>
            <a:spLocks noGrp="1" noChangeArrowheads="1"/>
          </p:cNvSpPr>
          <p:nvPr>
            <p:ph type="sldNum" sz="quarter" idx="5"/>
          </p:nvPr>
        </p:nvSpPr>
        <p:spPr/>
        <p:txBody>
          <a:bodyPr/>
          <a:lstStyle/>
          <a:p>
            <a:pPr>
              <a:defRPr/>
            </a:pPr>
            <a:fld id="{8D7D25DA-1402-48DA-A87D-964701539DA0}" type="slidenum">
              <a:rPr lang="en-US" smtClean="0">
                <a:latin typeface="Arial" pitchFamily="34" charset="0"/>
                <a:ea typeface="ＭＳ Ｐゴシック" pitchFamily="34" charset="-128"/>
              </a:rPr>
              <a:pPr>
                <a:defRPr/>
              </a:pPr>
              <a:t>57</a:t>
            </a:fld>
            <a:endParaRPr lang="en-US">
              <a:latin typeface="Arial" pitchFamily="34" charset="0"/>
              <a:ea typeface="ＭＳ Ｐゴシック" pitchFamily="34" charset="-128"/>
            </a:endParaRPr>
          </a:p>
        </p:txBody>
      </p:sp>
      <p:sp>
        <p:nvSpPr>
          <p:cNvPr id="68613" name="Rectangle 2"/>
          <p:cNvSpPr>
            <a:spLocks noGrp="1" noRot="1" noChangeAspect="1" noChangeArrowheads="1" noTextEdit="1"/>
          </p:cNvSpPr>
          <p:nvPr>
            <p:ph type="sldImg"/>
          </p:nvPr>
        </p:nvSpPr>
        <p:spPr>
          <a:xfrm>
            <a:off x="1143000" y="685800"/>
            <a:ext cx="4572000" cy="3429000"/>
          </a:xfrm>
          <a:ln/>
        </p:spPr>
      </p:sp>
      <p:sp>
        <p:nvSpPr>
          <p:cNvPr id="68614"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extLst>
      <p:ext uri="{BB962C8B-B14F-4D97-AF65-F5344CB8AC3E}">
        <p14:creationId xmlns:p14="http://schemas.microsoft.com/office/powerpoint/2010/main" val="25660848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8611"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8612" name="Rectangle 7"/>
          <p:cNvSpPr>
            <a:spLocks noGrp="1" noChangeArrowheads="1"/>
          </p:cNvSpPr>
          <p:nvPr>
            <p:ph type="sldNum" sz="quarter" idx="5"/>
          </p:nvPr>
        </p:nvSpPr>
        <p:spPr/>
        <p:txBody>
          <a:bodyPr/>
          <a:lstStyle/>
          <a:p>
            <a:pPr>
              <a:defRPr/>
            </a:pPr>
            <a:fld id="{8D7D25DA-1402-48DA-A87D-964701539DA0}" type="slidenum">
              <a:rPr lang="en-US" smtClean="0">
                <a:latin typeface="Arial" pitchFamily="34" charset="0"/>
                <a:ea typeface="ＭＳ Ｐゴシック" pitchFamily="34" charset="-128"/>
              </a:rPr>
              <a:pPr>
                <a:defRPr/>
              </a:pPr>
              <a:t>58</a:t>
            </a:fld>
            <a:endParaRPr lang="en-US">
              <a:latin typeface="Arial" pitchFamily="34" charset="0"/>
              <a:ea typeface="ＭＳ Ｐゴシック" pitchFamily="34" charset="-128"/>
            </a:endParaRPr>
          </a:p>
        </p:txBody>
      </p:sp>
      <p:sp>
        <p:nvSpPr>
          <p:cNvPr id="68613" name="Rectangle 2"/>
          <p:cNvSpPr>
            <a:spLocks noGrp="1" noRot="1" noChangeAspect="1" noChangeArrowheads="1" noTextEdit="1"/>
          </p:cNvSpPr>
          <p:nvPr>
            <p:ph type="sldImg"/>
          </p:nvPr>
        </p:nvSpPr>
        <p:spPr>
          <a:xfrm>
            <a:off x="1143000" y="685800"/>
            <a:ext cx="4572000" cy="3429000"/>
          </a:xfrm>
          <a:ln/>
        </p:spPr>
      </p:sp>
      <p:sp>
        <p:nvSpPr>
          <p:cNvPr id="68614"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extLst>
      <p:ext uri="{BB962C8B-B14F-4D97-AF65-F5344CB8AC3E}">
        <p14:creationId xmlns:p14="http://schemas.microsoft.com/office/powerpoint/2010/main" val="35754793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8611"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8612" name="Rectangle 7"/>
          <p:cNvSpPr>
            <a:spLocks noGrp="1" noChangeArrowheads="1"/>
          </p:cNvSpPr>
          <p:nvPr>
            <p:ph type="sldNum" sz="quarter" idx="5"/>
          </p:nvPr>
        </p:nvSpPr>
        <p:spPr/>
        <p:txBody>
          <a:bodyPr/>
          <a:lstStyle/>
          <a:p>
            <a:pPr>
              <a:defRPr/>
            </a:pPr>
            <a:fld id="{8D7D25DA-1402-48DA-A87D-964701539DA0}" type="slidenum">
              <a:rPr lang="en-US" smtClean="0">
                <a:latin typeface="Arial" pitchFamily="34" charset="0"/>
                <a:ea typeface="ＭＳ Ｐゴシック" pitchFamily="34" charset="-128"/>
              </a:rPr>
              <a:pPr>
                <a:defRPr/>
              </a:pPr>
              <a:t>59</a:t>
            </a:fld>
            <a:endParaRPr lang="en-US">
              <a:latin typeface="Arial" pitchFamily="34" charset="0"/>
              <a:ea typeface="ＭＳ Ｐゴシック" pitchFamily="34" charset="-128"/>
            </a:endParaRPr>
          </a:p>
        </p:txBody>
      </p:sp>
      <p:sp>
        <p:nvSpPr>
          <p:cNvPr id="68613" name="Rectangle 2"/>
          <p:cNvSpPr>
            <a:spLocks noGrp="1" noRot="1" noChangeAspect="1" noChangeArrowheads="1" noTextEdit="1"/>
          </p:cNvSpPr>
          <p:nvPr>
            <p:ph type="sldImg"/>
          </p:nvPr>
        </p:nvSpPr>
        <p:spPr>
          <a:xfrm>
            <a:off x="1143000" y="685800"/>
            <a:ext cx="4572000" cy="3429000"/>
          </a:xfrm>
          <a:ln/>
        </p:spPr>
      </p:sp>
      <p:sp>
        <p:nvSpPr>
          <p:cNvPr id="68614"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extLst>
      <p:ext uri="{BB962C8B-B14F-4D97-AF65-F5344CB8AC3E}">
        <p14:creationId xmlns:p14="http://schemas.microsoft.com/office/powerpoint/2010/main" val="8714008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8611"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8612" name="Rectangle 7"/>
          <p:cNvSpPr>
            <a:spLocks noGrp="1" noChangeArrowheads="1"/>
          </p:cNvSpPr>
          <p:nvPr>
            <p:ph type="sldNum" sz="quarter" idx="5"/>
          </p:nvPr>
        </p:nvSpPr>
        <p:spPr/>
        <p:txBody>
          <a:bodyPr/>
          <a:lstStyle/>
          <a:p>
            <a:pPr>
              <a:defRPr/>
            </a:pPr>
            <a:fld id="{8D7D25DA-1402-48DA-A87D-964701539DA0}" type="slidenum">
              <a:rPr lang="en-US" smtClean="0">
                <a:latin typeface="Arial" pitchFamily="34" charset="0"/>
                <a:ea typeface="ＭＳ Ｐゴシック" pitchFamily="34" charset="-128"/>
              </a:rPr>
              <a:pPr>
                <a:defRPr/>
              </a:pPr>
              <a:t>60</a:t>
            </a:fld>
            <a:endParaRPr lang="en-US">
              <a:latin typeface="Arial" pitchFamily="34" charset="0"/>
              <a:ea typeface="ＭＳ Ｐゴシック" pitchFamily="34" charset="-128"/>
            </a:endParaRPr>
          </a:p>
        </p:txBody>
      </p:sp>
      <p:sp>
        <p:nvSpPr>
          <p:cNvPr id="68613" name="Rectangle 2"/>
          <p:cNvSpPr>
            <a:spLocks noGrp="1" noRot="1" noChangeAspect="1" noChangeArrowheads="1" noTextEdit="1"/>
          </p:cNvSpPr>
          <p:nvPr>
            <p:ph type="sldImg"/>
          </p:nvPr>
        </p:nvSpPr>
        <p:spPr>
          <a:xfrm>
            <a:off x="1143000" y="685800"/>
            <a:ext cx="4572000" cy="3429000"/>
          </a:xfrm>
          <a:ln/>
        </p:spPr>
      </p:sp>
      <p:sp>
        <p:nvSpPr>
          <p:cNvPr id="68614"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extLst>
      <p:ext uri="{BB962C8B-B14F-4D97-AF65-F5344CB8AC3E}">
        <p14:creationId xmlns:p14="http://schemas.microsoft.com/office/powerpoint/2010/main" val="32737983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8611"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8612" name="Rectangle 7"/>
          <p:cNvSpPr>
            <a:spLocks noGrp="1" noChangeArrowheads="1"/>
          </p:cNvSpPr>
          <p:nvPr>
            <p:ph type="sldNum" sz="quarter" idx="5"/>
          </p:nvPr>
        </p:nvSpPr>
        <p:spPr/>
        <p:txBody>
          <a:bodyPr/>
          <a:lstStyle/>
          <a:p>
            <a:pPr>
              <a:defRPr/>
            </a:pPr>
            <a:fld id="{8D7D25DA-1402-48DA-A87D-964701539DA0}" type="slidenum">
              <a:rPr lang="en-US" smtClean="0">
                <a:latin typeface="Arial" pitchFamily="34" charset="0"/>
                <a:ea typeface="ＭＳ Ｐゴシック" pitchFamily="34" charset="-128"/>
              </a:rPr>
              <a:pPr>
                <a:defRPr/>
              </a:pPr>
              <a:t>61</a:t>
            </a:fld>
            <a:endParaRPr lang="en-US">
              <a:latin typeface="Arial" pitchFamily="34" charset="0"/>
              <a:ea typeface="ＭＳ Ｐゴシック" pitchFamily="34" charset="-128"/>
            </a:endParaRPr>
          </a:p>
        </p:txBody>
      </p:sp>
      <p:sp>
        <p:nvSpPr>
          <p:cNvPr id="68613" name="Rectangle 2"/>
          <p:cNvSpPr>
            <a:spLocks noGrp="1" noRot="1" noChangeAspect="1" noChangeArrowheads="1" noTextEdit="1"/>
          </p:cNvSpPr>
          <p:nvPr>
            <p:ph type="sldImg"/>
          </p:nvPr>
        </p:nvSpPr>
        <p:spPr>
          <a:xfrm>
            <a:off x="1143000" y="685800"/>
            <a:ext cx="4572000" cy="3429000"/>
          </a:xfrm>
          <a:ln/>
        </p:spPr>
      </p:sp>
      <p:sp>
        <p:nvSpPr>
          <p:cNvPr id="68614"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4515"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4516" name="Rectangle 7"/>
          <p:cNvSpPr>
            <a:spLocks noGrp="1" noChangeArrowheads="1"/>
          </p:cNvSpPr>
          <p:nvPr>
            <p:ph type="sldNum" sz="quarter" idx="5"/>
          </p:nvPr>
        </p:nvSpPr>
        <p:spPr/>
        <p:txBody>
          <a:bodyPr/>
          <a:lstStyle/>
          <a:p>
            <a:pPr>
              <a:defRPr/>
            </a:pPr>
            <a:fld id="{59BE6FBD-6866-4266-96C0-F10385B5CCBB}" type="slidenum">
              <a:rPr lang="en-US" smtClean="0">
                <a:latin typeface="Arial" pitchFamily="34" charset="0"/>
                <a:ea typeface="ＭＳ Ｐゴシック" pitchFamily="34" charset="-128"/>
              </a:rPr>
              <a:pPr>
                <a:defRPr/>
              </a:pPr>
              <a:t>6</a:t>
            </a:fld>
            <a:endParaRPr lang="en-US">
              <a:latin typeface="Arial" pitchFamily="34" charset="0"/>
              <a:ea typeface="ＭＳ Ｐゴシック" pitchFamily="34" charset="-128"/>
            </a:endParaRPr>
          </a:p>
        </p:txBody>
      </p:sp>
      <p:sp>
        <p:nvSpPr>
          <p:cNvPr id="64517" name="Rectangle 2"/>
          <p:cNvSpPr>
            <a:spLocks noGrp="1" noRot="1" noChangeAspect="1" noChangeArrowheads="1" noTextEdit="1"/>
          </p:cNvSpPr>
          <p:nvPr>
            <p:ph type="sldImg"/>
          </p:nvPr>
        </p:nvSpPr>
        <p:spPr>
          <a:xfrm>
            <a:off x="1143000" y="685800"/>
            <a:ext cx="4572000" cy="3429000"/>
          </a:xfrm>
          <a:ln/>
        </p:spPr>
      </p:sp>
      <p:sp>
        <p:nvSpPr>
          <p:cNvPr id="64518"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4515"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4516" name="Rectangle 7"/>
          <p:cNvSpPr>
            <a:spLocks noGrp="1" noChangeArrowheads="1"/>
          </p:cNvSpPr>
          <p:nvPr>
            <p:ph type="sldNum" sz="quarter" idx="5"/>
          </p:nvPr>
        </p:nvSpPr>
        <p:spPr/>
        <p:txBody>
          <a:bodyPr/>
          <a:lstStyle/>
          <a:p>
            <a:pPr>
              <a:defRPr/>
            </a:pPr>
            <a:fld id="{59BE6FBD-6866-4266-96C0-F10385B5CCBB}" type="slidenum">
              <a:rPr lang="en-US" smtClean="0">
                <a:latin typeface="Arial" pitchFamily="34" charset="0"/>
                <a:ea typeface="ＭＳ Ｐゴシック" pitchFamily="34" charset="-128"/>
              </a:rPr>
              <a:pPr>
                <a:defRPr/>
              </a:pPr>
              <a:t>7</a:t>
            </a:fld>
            <a:endParaRPr lang="en-US">
              <a:latin typeface="Arial" pitchFamily="34" charset="0"/>
              <a:ea typeface="ＭＳ Ｐゴシック" pitchFamily="34" charset="-128"/>
            </a:endParaRPr>
          </a:p>
        </p:txBody>
      </p:sp>
      <p:sp>
        <p:nvSpPr>
          <p:cNvPr id="64517" name="Rectangle 2"/>
          <p:cNvSpPr>
            <a:spLocks noGrp="1" noRot="1" noChangeAspect="1" noChangeArrowheads="1" noTextEdit="1"/>
          </p:cNvSpPr>
          <p:nvPr>
            <p:ph type="sldImg"/>
          </p:nvPr>
        </p:nvSpPr>
        <p:spPr>
          <a:xfrm>
            <a:off x="1143000" y="685800"/>
            <a:ext cx="4572000" cy="3429000"/>
          </a:xfrm>
          <a:ln/>
        </p:spPr>
      </p:sp>
      <p:sp>
        <p:nvSpPr>
          <p:cNvPr id="64518"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extLst>
      <p:ext uri="{BB962C8B-B14F-4D97-AF65-F5344CB8AC3E}">
        <p14:creationId xmlns:p14="http://schemas.microsoft.com/office/powerpoint/2010/main" val="4225611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4515"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4516" name="Rectangle 7"/>
          <p:cNvSpPr>
            <a:spLocks noGrp="1" noChangeArrowheads="1"/>
          </p:cNvSpPr>
          <p:nvPr>
            <p:ph type="sldNum" sz="quarter" idx="5"/>
          </p:nvPr>
        </p:nvSpPr>
        <p:spPr/>
        <p:txBody>
          <a:bodyPr/>
          <a:lstStyle/>
          <a:p>
            <a:pPr>
              <a:defRPr/>
            </a:pPr>
            <a:fld id="{59BE6FBD-6866-4266-96C0-F10385B5CCBB}" type="slidenum">
              <a:rPr lang="en-US" smtClean="0">
                <a:latin typeface="Arial" pitchFamily="34" charset="0"/>
                <a:ea typeface="ＭＳ Ｐゴシック" pitchFamily="34" charset="-128"/>
              </a:rPr>
              <a:pPr>
                <a:defRPr/>
              </a:pPr>
              <a:t>8</a:t>
            </a:fld>
            <a:endParaRPr lang="en-US">
              <a:latin typeface="Arial" pitchFamily="34" charset="0"/>
              <a:ea typeface="ＭＳ Ｐゴシック" pitchFamily="34" charset="-128"/>
            </a:endParaRPr>
          </a:p>
        </p:txBody>
      </p:sp>
      <p:sp>
        <p:nvSpPr>
          <p:cNvPr id="64517" name="Rectangle 2"/>
          <p:cNvSpPr>
            <a:spLocks noGrp="1" noRot="1" noChangeAspect="1" noChangeArrowheads="1" noTextEdit="1"/>
          </p:cNvSpPr>
          <p:nvPr>
            <p:ph type="sldImg"/>
          </p:nvPr>
        </p:nvSpPr>
        <p:spPr>
          <a:xfrm>
            <a:off x="1143000" y="685800"/>
            <a:ext cx="4572000" cy="3429000"/>
          </a:xfrm>
          <a:ln/>
        </p:spPr>
      </p:sp>
      <p:sp>
        <p:nvSpPr>
          <p:cNvPr id="64518"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extLst>
      <p:ext uri="{BB962C8B-B14F-4D97-AF65-F5344CB8AC3E}">
        <p14:creationId xmlns:p14="http://schemas.microsoft.com/office/powerpoint/2010/main" val="3986405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p:txBody>
          <a:bodyPr/>
          <a:lstStyle/>
          <a:p>
            <a:pPr>
              <a:defRPr/>
            </a:pPr>
            <a:r>
              <a:rPr lang="en-US">
                <a:latin typeface="Arial" pitchFamily="34" charset="0"/>
                <a:ea typeface="ＭＳ Ｐゴシック" pitchFamily="34" charset="-128"/>
              </a:rPr>
              <a:t>Cpt S 317: Spring 2009</a:t>
            </a:r>
          </a:p>
        </p:txBody>
      </p:sp>
      <p:sp>
        <p:nvSpPr>
          <p:cNvPr id="65539" name="Rectangle 6"/>
          <p:cNvSpPr>
            <a:spLocks noGrp="1" noChangeArrowheads="1"/>
          </p:cNvSpPr>
          <p:nvPr>
            <p:ph type="ftr" sz="quarter" idx="4"/>
          </p:nvPr>
        </p:nvSpPr>
        <p:spPr/>
        <p:txBody>
          <a:bodyPr/>
          <a:lstStyle/>
          <a:p>
            <a:pPr>
              <a:defRPr/>
            </a:pPr>
            <a:r>
              <a:rPr lang="en-US">
                <a:latin typeface="Arial" pitchFamily="34" charset="0"/>
                <a:ea typeface="ＭＳ Ｐゴシック" pitchFamily="34" charset="-128"/>
              </a:rPr>
              <a:t>School of EECS, WSU</a:t>
            </a:r>
          </a:p>
        </p:txBody>
      </p:sp>
      <p:sp>
        <p:nvSpPr>
          <p:cNvPr id="65540" name="Rectangle 7"/>
          <p:cNvSpPr>
            <a:spLocks noGrp="1" noChangeArrowheads="1"/>
          </p:cNvSpPr>
          <p:nvPr>
            <p:ph type="sldNum" sz="quarter" idx="5"/>
          </p:nvPr>
        </p:nvSpPr>
        <p:spPr/>
        <p:txBody>
          <a:bodyPr/>
          <a:lstStyle/>
          <a:p>
            <a:pPr>
              <a:defRPr/>
            </a:pPr>
            <a:fld id="{56411C2A-8DC0-4CB0-8259-3869014DC7E7}" type="slidenum">
              <a:rPr lang="en-US" smtClean="0">
                <a:latin typeface="Arial" pitchFamily="34" charset="0"/>
                <a:ea typeface="ＭＳ Ｐゴシック" pitchFamily="34" charset="-128"/>
              </a:rPr>
              <a:pPr>
                <a:defRPr/>
              </a:pPr>
              <a:t>9</a:t>
            </a:fld>
            <a:endParaRPr lang="en-US">
              <a:latin typeface="Arial" pitchFamily="34" charset="0"/>
              <a:ea typeface="ＭＳ Ｐゴシック" pitchFamily="34" charset="-128"/>
            </a:endParaRPr>
          </a:p>
        </p:txBody>
      </p:sp>
      <p:sp>
        <p:nvSpPr>
          <p:cNvPr id="65541" name="Rectangle 2"/>
          <p:cNvSpPr>
            <a:spLocks noGrp="1" noRot="1" noChangeAspect="1" noChangeArrowheads="1" noTextEdit="1"/>
          </p:cNvSpPr>
          <p:nvPr>
            <p:ph type="sldImg"/>
          </p:nvPr>
        </p:nvSpPr>
        <p:spPr>
          <a:xfrm>
            <a:off x="1143000" y="685800"/>
            <a:ext cx="4572000" cy="3429000"/>
          </a:xfrm>
          <a:ln/>
        </p:spPr>
      </p:sp>
      <p:sp>
        <p:nvSpPr>
          <p:cNvPr id="65542" name="Rectangle 3"/>
          <p:cNvSpPr>
            <a:spLocks noGrp="1" noChangeArrowheads="1"/>
          </p:cNvSpPr>
          <p:nvPr>
            <p:ph type="body" idx="1"/>
          </p:nvPr>
        </p:nvSpPr>
        <p:spPr>
          <a:noFill/>
          <a:ln/>
        </p:spPr>
        <p:txBody>
          <a:bodyPr/>
          <a:lstStyle/>
          <a:p>
            <a:pPr eaLnBrk="1" hangingPunct="1"/>
            <a:endParaRPr lang="en-US">
              <a:latin typeface="Arial" pitchFamily="34"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lvl1pPr>
              <a:defRPr sz="2400">
                <a:latin typeface="Times New Roman" pitchFamily="18" charset="0"/>
                <a:cs typeface="Times New Roman" pitchFamily="18"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sz="1800">
                <a:solidFill>
                  <a:schemeClr val="tx1">
                    <a:tint val="75000"/>
                  </a:schemeClr>
                </a:solidFill>
                <a:latin typeface="Times New Roman" pitchFamily="18" charset="0"/>
                <a:cs typeface="Times New Roman" pitchFamily="18"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A7CE857-546D-4172-8DA5-036C7CA9636E}" type="datetimeFigureOut">
              <a:rPr lang="en-US" smtClean="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2FF03-B257-421B-A4DB-3F292A0D7E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7CE857-546D-4172-8DA5-036C7CA9636E}" type="datetimeFigureOut">
              <a:rPr lang="en-US" smtClean="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2FF03-B257-421B-A4DB-3F292A0D7E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7CE857-546D-4172-8DA5-036C7CA9636E}" type="datetimeFigureOut">
              <a:rPr lang="en-US" smtClean="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2FF03-B257-421B-A4DB-3F292A0D7E7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3200">
                <a:latin typeface="Times New Roman" pitchFamily="18" charset="0"/>
                <a:cs typeface="Times New Roman" pitchFamily="18"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sz="2400">
                <a:solidFill>
                  <a:schemeClr val="tx1">
                    <a:tint val="75000"/>
                  </a:schemeClr>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116EC14A-705C-4CD1-A1BF-584F12B93734}"/>
              </a:ext>
            </a:extLst>
          </p:cNvPr>
          <p:cNvSpPr>
            <a:spLocks noGrp="1"/>
          </p:cNvSpPr>
          <p:nvPr>
            <p:ph type="dt" sz="half" idx="10"/>
          </p:nvPr>
        </p:nvSpPr>
        <p:spPr/>
        <p:txBody>
          <a:bodyPr/>
          <a:lstStyle>
            <a:lvl1pPr>
              <a:defRPr/>
            </a:lvl1pPr>
          </a:lstStyle>
          <a:p>
            <a:pPr>
              <a:defRPr/>
            </a:pPr>
            <a:fld id="{44A5ADBF-93E4-481C-9CD5-3C08511310B9}" type="datetimeFigureOut">
              <a:rPr lang="en-US"/>
              <a:pPr>
                <a:defRPr/>
              </a:pPr>
              <a:t>2/22/2021</a:t>
            </a:fld>
            <a:endParaRPr lang="en-US"/>
          </a:p>
        </p:txBody>
      </p:sp>
      <p:sp>
        <p:nvSpPr>
          <p:cNvPr id="5" name="Footer Placeholder 4">
            <a:extLst>
              <a:ext uri="{FF2B5EF4-FFF2-40B4-BE49-F238E27FC236}">
                <a16:creationId xmlns:a16="http://schemas.microsoft.com/office/drawing/2014/main" id="{F47AD156-EFFA-46E8-8D49-43575FD41C0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5FF2E6A-CA4B-481B-A880-F9F74D32889A}"/>
              </a:ext>
            </a:extLst>
          </p:cNvPr>
          <p:cNvSpPr>
            <a:spLocks noGrp="1"/>
          </p:cNvSpPr>
          <p:nvPr>
            <p:ph type="sldNum" sz="quarter" idx="12"/>
          </p:nvPr>
        </p:nvSpPr>
        <p:spPr/>
        <p:txBody>
          <a:bodyPr/>
          <a:lstStyle>
            <a:lvl1pPr>
              <a:defRPr>
                <a:solidFill>
                  <a:srgbClr val="FFFFFF"/>
                </a:solidFill>
              </a:defRPr>
            </a:lvl1pPr>
          </a:lstStyle>
          <a:p>
            <a:fld id="{78C387B0-60C3-4759-86B7-668BD6C252EB}" type="slidenum">
              <a:rPr lang="en-US" altLang="en-US"/>
              <a:pPr/>
              <a:t>‹#›</a:t>
            </a:fld>
            <a:endParaRPr lang="en-US" altLang="en-US"/>
          </a:p>
        </p:txBody>
      </p:sp>
    </p:spTree>
    <p:extLst>
      <p:ext uri="{BB962C8B-B14F-4D97-AF65-F5344CB8AC3E}">
        <p14:creationId xmlns:p14="http://schemas.microsoft.com/office/powerpoint/2010/main" val="4211946322"/>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12BB7-2DBB-44DB-8B71-D0CD921BFB7F}"/>
              </a:ext>
            </a:extLst>
          </p:cNvPr>
          <p:cNvSpPr>
            <a:spLocks noGrp="1"/>
          </p:cNvSpPr>
          <p:nvPr>
            <p:ph type="dt" sz="half" idx="10"/>
          </p:nvPr>
        </p:nvSpPr>
        <p:spPr/>
        <p:txBody>
          <a:bodyPr/>
          <a:lstStyle>
            <a:lvl1pPr>
              <a:defRPr/>
            </a:lvl1pPr>
          </a:lstStyle>
          <a:p>
            <a:pPr>
              <a:defRPr/>
            </a:pPr>
            <a:fld id="{1A3E47FF-FC8C-478A-AD1B-424AA0BCF59F}" type="datetimeFigureOut">
              <a:rPr lang="en-US"/>
              <a:pPr>
                <a:defRPr/>
              </a:pPr>
              <a:t>2/22/2021</a:t>
            </a:fld>
            <a:endParaRPr lang="en-US"/>
          </a:p>
        </p:txBody>
      </p:sp>
      <p:sp>
        <p:nvSpPr>
          <p:cNvPr id="5" name="Footer Placeholder 4">
            <a:extLst>
              <a:ext uri="{FF2B5EF4-FFF2-40B4-BE49-F238E27FC236}">
                <a16:creationId xmlns:a16="http://schemas.microsoft.com/office/drawing/2014/main" id="{7838DE8F-D7B4-4827-B79F-C22EE60B50C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47EF549-BDBD-4A56-8005-4D8C4D475C35}"/>
              </a:ext>
            </a:extLst>
          </p:cNvPr>
          <p:cNvSpPr>
            <a:spLocks noGrp="1"/>
          </p:cNvSpPr>
          <p:nvPr>
            <p:ph type="sldNum" sz="quarter" idx="12"/>
          </p:nvPr>
        </p:nvSpPr>
        <p:spPr/>
        <p:txBody>
          <a:bodyPr/>
          <a:lstStyle>
            <a:lvl1pPr>
              <a:defRPr/>
            </a:lvl1pPr>
          </a:lstStyle>
          <a:p>
            <a:fld id="{6D8FE8A5-6E53-481F-9F10-7383762EEA66}" type="slidenum">
              <a:rPr lang="en-US" altLang="en-US"/>
              <a:pPr/>
              <a:t>‹#›</a:t>
            </a:fld>
            <a:endParaRPr lang="en-US" altLang="en-US"/>
          </a:p>
        </p:txBody>
      </p:sp>
    </p:spTree>
    <p:extLst>
      <p:ext uri="{BB962C8B-B14F-4D97-AF65-F5344CB8AC3E}">
        <p14:creationId xmlns:p14="http://schemas.microsoft.com/office/powerpoint/2010/main" val="157158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35C705-5403-40C2-9993-9FEB182830D1}"/>
              </a:ext>
            </a:extLst>
          </p:cNvPr>
          <p:cNvSpPr>
            <a:spLocks noGrp="1"/>
          </p:cNvSpPr>
          <p:nvPr>
            <p:ph type="dt" sz="half" idx="10"/>
          </p:nvPr>
        </p:nvSpPr>
        <p:spPr/>
        <p:txBody>
          <a:bodyPr/>
          <a:lstStyle>
            <a:lvl1pPr>
              <a:defRPr/>
            </a:lvl1pPr>
          </a:lstStyle>
          <a:p>
            <a:pPr>
              <a:defRPr/>
            </a:pPr>
            <a:fld id="{DBCA0B4E-CB07-4918-9CF4-BE43085A51BD}" type="datetimeFigureOut">
              <a:rPr lang="en-US"/>
              <a:pPr>
                <a:defRPr/>
              </a:pPr>
              <a:t>2/22/2021</a:t>
            </a:fld>
            <a:endParaRPr lang="en-US"/>
          </a:p>
        </p:txBody>
      </p:sp>
      <p:sp>
        <p:nvSpPr>
          <p:cNvPr id="5" name="Footer Placeholder 4">
            <a:extLst>
              <a:ext uri="{FF2B5EF4-FFF2-40B4-BE49-F238E27FC236}">
                <a16:creationId xmlns:a16="http://schemas.microsoft.com/office/drawing/2014/main" id="{509E8EBE-6C16-4BB1-B1C7-98ED0B26809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EB049B4-88F0-4E05-A097-CE72AAEFD4DD}"/>
              </a:ext>
            </a:extLst>
          </p:cNvPr>
          <p:cNvSpPr>
            <a:spLocks noGrp="1"/>
          </p:cNvSpPr>
          <p:nvPr>
            <p:ph type="sldNum" sz="quarter" idx="12"/>
          </p:nvPr>
        </p:nvSpPr>
        <p:spPr/>
        <p:txBody>
          <a:bodyPr/>
          <a:lstStyle>
            <a:lvl1pPr>
              <a:defRPr/>
            </a:lvl1pPr>
          </a:lstStyle>
          <a:p>
            <a:fld id="{E34CB568-5E95-4D37-88AC-E560F33A467E}" type="slidenum">
              <a:rPr lang="en-US" altLang="en-US"/>
              <a:pPr/>
              <a:t>‹#›</a:t>
            </a:fld>
            <a:endParaRPr lang="en-US" altLang="en-US"/>
          </a:p>
        </p:txBody>
      </p:sp>
    </p:spTree>
    <p:extLst>
      <p:ext uri="{BB962C8B-B14F-4D97-AF65-F5344CB8AC3E}">
        <p14:creationId xmlns:p14="http://schemas.microsoft.com/office/powerpoint/2010/main" val="1428412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591B7B4-A910-445C-AEF6-209F6963307A}"/>
              </a:ext>
            </a:extLst>
          </p:cNvPr>
          <p:cNvSpPr>
            <a:spLocks noGrp="1"/>
          </p:cNvSpPr>
          <p:nvPr>
            <p:ph type="dt" sz="half" idx="10"/>
          </p:nvPr>
        </p:nvSpPr>
        <p:spPr/>
        <p:txBody>
          <a:bodyPr/>
          <a:lstStyle>
            <a:lvl1pPr>
              <a:defRPr/>
            </a:lvl1pPr>
          </a:lstStyle>
          <a:p>
            <a:pPr>
              <a:defRPr/>
            </a:pPr>
            <a:fld id="{7D78CDBD-3AB9-47E8-8FBE-896CE60228C2}" type="datetimeFigureOut">
              <a:rPr lang="en-US"/>
              <a:pPr>
                <a:defRPr/>
              </a:pPr>
              <a:t>2/22/2021</a:t>
            </a:fld>
            <a:endParaRPr lang="en-US"/>
          </a:p>
        </p:txBody>
      </p:sp>
      <p:sp>
        <p:nvSpPr>
          <p:cNvPr id="6" name="Footer Placeholder 4">
            <a:extLst>
              <a:ext uri="{FF2B5EF4-FFF2-40B4-BE49-F238E27FC236}">
                <a16:creationId xmlns:a16="http://schemas.microsoft.com/office/drawing/2014/main" id="{2887D9BC-820E-4D08-90E6-CEC5A8E8C73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82FC630-DB12-4F48-A0BB-280C63ED20B9}"/>
              </a:ext>
            </a:extLst>
          </p:cNvPr>
          <p:cNvSpPr>
            <a:spLocks noGrp="1"/>
          </p:cNvSpPr>
          <p:nvPr>
            <p:ph type="sldNum" sz="quarter" idx="12"/>
          </p:nvPr>
        </p:nvSpPr>
        <p:spPr/>
        <p:txBody>
          <a:bodyPr/>
          <a:lstStyle>
            <a:lvl1pPr>
              <a:defRPr/>
            </a:lvl1pPr>
          </a:lstStyle>
          <a:p>
            <a:fld id="{ECF14ACD-0271-4EE6-BF73-0CE702F3E3B4}" type="slidenum">
              <a:rPr lang="en-US" altLang="en-US"/>
              <a:pPr/>
              <a:t>‹#›</a:t>
            </a:fld>
            <a:endParaRPr lang="en-US" altLang="en-US"/>
          </a:p>
        </p:txBody>
      </p:sp>
    </p:spTree>
    <p:extLst>
      <p:ext uri="{BB962C8B-B14F-4D97-AF65-F5344CB8AC3E}">
        <p14:creationId xmlns:p14="http://schemas.microsoft.com/office/powerpoint/2010/main" val="1284948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2A564F63-92CE-4B2B-B3AD-426C7BD9B14A}"/>
              </a:ext>
            </a:extLst>
          </p:cNvPr>
          <p:cNvSpPr>
            <a:spLocks noGrp="1"/>
          </p:cNvSpPr>
          <p:nvPr>
            <p:ph type="dt" sz="half" idx="10"/>
          </p:nvPr>
        </p:nvSpPr>
        <p:spPr/>
        <p:txBody>
          <a:bodyPr/>
          <a:lstStyle>
            <a:lvl1pPr>
              <a:defRPr/>
            </a:lvl1pPr>
          </a:lstStyle>
          <a:p>
            <a:pPr>
              <a:defRPr/>
            </a:pPr>
            <a:fld id="{F1CD93F4-56F1-49F5-953F-815FE1426872}" type="datetimeFigureOut">
              <a:rPr lang="en-US"/>
              <a:pPr>
                <a:defRPr/>
              </a:pPr>
              <a:t>2/22/2021</a:t>
            </a:fld>
            <a:endParaRPr lang="en-US"/>
          </a:p>
        </p:txBody>
      </p:sp>
      <p:sp>
        <p:nvSpPr>
          <p:cNvPr id="8" name="Footer Placeholder 4">
            <a:extLst>
              <a:ext uri="{FF2B5EF4-FFF2-40B4-BE49-F238E27FC236}">
                <a16:creationId xmlns:a16="http://schemas.microsoft.com/office/drawing/2014/main" id="{59F20130-B19E-47E5-8E35-83BECE8EC70F}"/>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B3FC469F-9A4E-432B-B2E9-AF5FB0E663CE}"/>
              </a:ext>
            </a:extLst>
          </p:cNvPr>
          <p:cNvSpPr>
            <a:spLocks noGrp="1"/>
          </p:cNvSpPr>
          <p:nvPr>
            <p:ph type="sldNum" sz="quarter" idx="12"/>
          </p:nvPr>
        </p:nvSpPr>
        <p:spPr/>
        <p:txBody>
          <a:bodyPr/>
          <a:lstStyle>
            <a:lvl1pPr>
              <a:defRPr/>
            </a:lvl1pPr>
          </a:lstStyle>
          <a:p>
            <a:fld id="{180DB6FA-D5CD-4810-8CAE-D92B53284FBE}" type="slidenum">
              <a:rPr lang="en-US" altLang="en-US"/>
              <a:pPr/>
              <a:t>‹#›</a:t>
            </a:fld>
            <a:endParaRPr lang="en-US" altLang="en-US"/>
          </a:p>
        </p:txBody>
      </p:sp>
    </p:spTree>
    <p:extLst>
      <p:ext uri="{BB962C8B-B14F-4D97-AF65-F5344CB8AC3E}">
        <p14:creationId xmlns:p14="http://schemas.microsoft.com/office/powerpoint/2010/main" val="175709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79389B80-97C4-4E66-9E85-3628D500CD9C}"/>
              </a:ext>
            </a:extLst>
          </p:cNvPr>
          <p:cNvSpPr>
            <a:spLocks noGrp="1"/>
          </p:cNvSpPr>
          <p:nvPr>
            <p:ph type="dt" sz="half" idx="10"/>
          </p:nvPr>
        </p:nvSpPr>
        <p:spPr/>
        <p:txBody>
          <a:bodyPr/>
          <a:lstStyle>
            <a:lvl1pPr>
              <a:defRPr/>
            </a:lvl1pPr>
          </a:lstStyle>
          <a:p>
            <a:pPr>
              <a:defRPr/>
            </a:pPr>
            <a:fld id="{68C22508-0214-4C5E-9C8F-4C492D4D4E90}" type="datetimeFigureOut">
              <a:rPr lang="en-US"/>
              <a:pPr>
                <a:defRPr/>
              </a:pPr>
              <a:t>2/22/2021</a:t>
            </a:fld>
            <a:endParaRPr lang="en-US"/>
          </a:p>
        </p:txBody>
      </p:sp>
      <p:sp>
        <p:nvSpPr>
          <p:cNvPr id="4" name="Footer Placeholder 4">
            <a:extLst>
              <a:ext uri="{FF2B5EF4-FFF2-40B4-BE49-F238E27FC236}">
                <a16:creationId xmlns:a16="http://schemas.microsoft.com/office/drawing/2014/main" id="{086C28EB-622B-4014-9D1E-4C7D7E79A76A}"/>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9B2428D-6C9F-403C-9FFF-2BDBC7B58290}"/>
              </a:ext>
            </a:extLst>
          </p:cNvPr>
          <p:cNvSpPr>
            <a:spLocks noGrp="1"/>
          </p:cNvSpPr>
          <p:nvPr>
            <p:ph type="sldNum" sz="quarter" idx="12"/>
          </p:nvPr>
        </p:nvSpPr>
        <p:spPr/>
        <p:txBody>
          <a:bodyPr/>
          <a:lstStyle>
            <a:lvl1pPr>
              <a:defRPr/>
            </a:lvl1pPr>
          </a:lstStyle>
          <a:p>
            <a:fld id="{7430DAE9-7A1C-4542-8513-57FE053D2A57}" type="slidenum">
              <a:rPr lang="en-US" altLang="en-US"/>
              <a:pPr/>
              <a:t>‹#›</a:t>
            </a:fld>
            <a:endParaRPr lang="en-US" altLang="en-US"/>
          </a:p>
        </p:txBody>
      </p:sp>
    </p:spTree>
    <p:extLst>
      <p:ext uri="{BB962C8B-B14F-4D97-AF65-F5344CB8AC3E}">
        <p14:creationId xmlns:p14="http://schemas.microsoft.com/office/powerpoint/2010/main" val="9003171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734C81D-FA3C-4FB0-B237-6B3AE3AA3033}"/>
              </a:ext>
            </a:extLst>
          </p:cNvPr>
          <p:cNvSpPr>
            <a:spLocks noGrp="1"/>
          </p:cNvSpPr>
          <p:nvPr>
            <p:ph type="dt" sz="half" idx="10"/>
          </p:nvPr>
        </p:nvSpPr>
        <p:spPr/>
        <p:txBody>
          <a:bodyPr/>
          <a:lstStyle>
            <a:lvl1pPr>
              <a:defRPr/>
            </a:lvl1pPr>
          </a:lstStyle>
          <a:p>
            <a:pPr>
              <a:defRPr/>
            </a:pPr>
            <a:fld id="{58A3A8CA-475B-48BB-B650-A572E272ABD7}" type="datetimeFigureOut">
              <a:rPr lang="en-US"/>
              <a:pPr>
                <a:defRPr/>
              </a:pPr>
              <a:t>2/22/2021</a:t>
            </a:fld>
            <a:endParaRPr lang="en-US"/>
          </a:p>
        </p:txBody>
      </p:sp>
      <p:sp>
        <p:nvSpPr>
          <p:cNvPr id="3" name="Footer Placeholder 4">
            <a:extLst>
              <a:ext uri="{FF2B5EF4-FFF2-40B4-BE49-F238E27FC236}">
                <a16:creationId xmlns:a16="http://schemas.microsoft.com/office/drawing/2014/main" id="{9D3E65C1-A8F0-462D-A0BA-1DA3E3E5F14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593F734E-353E-4261-BD4D-819038EB4285}"/>
              </a:ext>
            </a:extLst>
          </p:cNvPr>
          <p:cNvSpPr>
            <a:spLocks noGrp="1"/>
          </p:cNvSpPr>
          <p:nvPr>
            <p:ph type="sldNum" sz="quarter" idx="12"/>
          </p:nvPr>
        </p:nvSpPr>
        <p:spPr/>
        <p:txBody>
          <a:bodyPr/>
          <a:lstStyle>
            <a:lvl1pPr>
              <a:defRPr/>
            </a:lvl1pPr>
          </a:lstStyle>
          <a:p>
            <a:fld id="{8BE0A955-BF68-44B1-9B63-AC83CFF25DAC}" type="slidenum">
              <a:rPr lang="en-US" altLang="en-US"/>
              <a:pPr/>
              <a:t>‹#›</a:t>
            </a:fld>
            <a:endParaRPr lang="en-US" altLang="en-US"/>
          </a:p>
        </p:txBody>
      </p:sp>
    </p:spTree>
    <p:extLst>
      <p:ext uri="{BB962C8B-B14F-4D97-AF65-F5344CB8AC3E}">
        <p14:creationId xmlns:p14="http://schemas.microsoft.com/office/powerpoint/2010/main" val="19352478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D33E6B2-980B-4E51-9BE0-9CCEF67C38C5}"/>
              </a:ext>
            </a:extLst>
          </p:cNvPr>
          <p:cNvSpPr>
            <a:spLocks noGrp="1"/>
          </p:cNvSpPr>
          <p:nvPr>
            <p:ph type="dt" sz="half" idx="10"/>
          </p:nvPr>
        </p:nvSpPr>
        <p:spPr/>
        <p:txBody>
          <a:bodyPr/>
          <a:lstStyle>
            <a:lvl1pPr>
              <a:defRPr/>
            </a:lvl1pPr>
          </a:lstStyle>
          <a:p>
            <a:pPr>
              <a:defRPr/>
            </a:pPr>
            <a:fld id="{74A2066D-18DD-4ECC-85B3-7B4583C1DAB7}" type="datetimeFigureOut">
              <a:rPr lang="en-US"/>
              <a:pPr>
                <a:defRPr/>
              </a:pPr>
              <a:t>2/22/2021</a:t>
            </a:fld>
            <a:endParaRPr lang="en-US"/>
          </a:p>
        </p:txBody>
      </p:sp>
      <p:sp>
        <p:nvSpPr>
          <p:cNvPr id="6" name="Footer Placeholder 4">
            <a:extLst>
              <a:ext uri="{FF2B5EF4-FFF2-40B4-BE49-F238E27FC236}">
                <a16:creationId xmlns:a16="http://schemas.microsoft.com/office/drawing/2014/main" id="{A1104D2F-FF76-4CEE-83BD-75C34CF144F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9B736CD-955D-4D7B-A873-B2CF3DED0472}"/>
              </a:ext>
            </a:extLst>
          </p:cNvPr>
          <p:cNvSpPr>
            <a:spLocks noGrp="1"/>
          </p:cNvSpPr>
          <p:nvPr>
            <p:ph type="sldNum" sz="quarter" idx="12"/>
          </p:nvPr>
        </p:nvSpPr>
        <p:spPr/>
        <p:txBody>
          <a:bodyPr/>
          <a:lstStyle>
            <a:lvl1pPr>
              <a:defRPr/>
            </a:lvl1pPr>
          </a:lstStyle>
          <a:p>
            <a:fld id="{71995BBC-2F9F-4B69-8A09-9ABFBC6B303D}" type="slidenum">
              <a:rPr lang="en-US" altLang="en-US"/>
              <a:pPr/>
              <a:t>‹#›</a:t>
            </a:fld>
            <a:endParaRPr lang="en-US" altLang="en-US"/>
          </a:p>
        </p:txBody>
      </p:sp>
    </p:spTree>
    <p:extLst>
      <p:ext uri="{BB962C8B-B14F-4D97-AF65-F5344CB8AC3E}">
        <p14:creationId xmlns:p14="http://schemas.microsoft.com/office/powerpoint/2010/main" val="273902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7CE857-546D-4172-8DA5-036C7CA9636E}" type="datetimeFigureOut">
              <a:rPr lang="en-US" smtClean="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2FF03-B257-421B-A4DB-3F292A0D7E79}"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F5FD0CC-B0DB-4351-ACC3-623573013BD2}"/>
              </a:ext>
            </a:extLst>
          </p:cNvPr>
          <p:cNvSpPr>
            <a:spLocks noGrp="1"/>
          </p:cNvSpPr>
          <p:nvPr>
            <p:ph type="dt" sz="half" idx="10"/>
          </p:nvPr>
        </p:nvSpPr>
        <p:spPr/>
        <p:txBody>
          <a:bodyPr/>
          <a:lstStyle>
            <a:lvl1pPr>
              <a:defRPr/>
            </a:lvl1pPr>
          </a:lstStyle>
          <a:p>
            <a:pPr>
              <a:defRPr/>
            </a:pPr>
            <a:fld id="{8713B0C6-65C0-46A1-B712-C0BFF939B3DB}" type="datetimeFigureOut">
              <a:rPr lang="en-US"/>
              <a:pPr>
                <a:defRPr/>
              </a:pPr>
              <a:t>2/22/2021</a:t>
            </a:fld>
            <a:endParaRPr lang="en-US"/>
          </a:p>
        </p:txBody>
      </p:sp>
      <p:sp>
        <p:nvSpPr>
          <p:cNvPr id="6" name="Footer Placeholder 4">
            <a:extLst>
              <a:ext uri="{FF2B5EF4-FFF2-40B4-BE49-F238E27FC236}">
                <a16:creationId xmlns:a16="http://schemas.microsoft.com/office/drawing/2014/main" id="{6077A25C-C053-4101-86F7-8A53C832F84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CEE7F83-8430-443D-8600-C2844184B5B0}"/>
              </a:ext>
            </a:extLst>
          </p:cNvPr>
          <p:cNvSpPr>
            <a:spLocks noGrp="1"/>
          </p:cNvSpPr>
          <p:nvPr>
            <p:ph type="sldNum" sz="quarter" idx="12"/>
          </p:nvPr>
        </p:nvSpPr>
        <p:spPr/>
        <p:txBody>
          <a:bodyPr/>
          <a:lstStyle>
            <a:lvl1pPr>
              <a:defRPr/>
            </a:lvl1pPr>
          </a:lstStyle>
          <a:p>
            <a:fld id="{9885A1BF-D0F3-420F-A3B2-80D79E0FBDC2}" type="slidenum">
              <a:rPr lang="en-US" altLang="en-US"/>
              <a:pPr/>
              <a:t>‹#›</a:t>
            </a:fld>
            <a:endParaRPr lang="en-US" altLang="en-US"/>
          </a:p>
        </p:txBody>
      </p:sp>
    </p:spTree>
    <p:extLst>
      <p:ext uri="{BB962C8B-B14F-4D97-AF65-F5344CB8AC3E}">
        <p14:creationId xmlns:p14="http://schemas.microsoft.com/office/powerpoint/2010/main" val="41623710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C5B49-5174-4981-A64A-66422ADAF667}"/>
              </a:ext>
            </a:extLst>
          </p:cNvPr>
          <p:cNvSpPr>
            <a:spLocks noGrp="1"/>
          </p:cNvSpPr>
          <p:nvPr>
            <p:ph type="dt" sz="half" idx="10"/>
          </p:nvPr>
        </p:nvSpPr>
        <p:spPr/>
        <p:txBody>
          <a:bodyPr/>
          <a:lstStyle>
            <a:lvl1pPr>
              <a:defRPr/>
            </a:lvl1pPr>
          </a:lstStyle>
          <a:p>
            <a:pPr>
              <a:defRPr/>
            </a:pPr>
            <a:fld id="{927DEF5D-79F1-474B-81BA-08A9DC437666}" type="datetimeFigureOut">
              <a:rPr lang="en-US"/>
              <a:pPr>
                <a:defRPr/>
              </a:pPr>
              <a:t>2/22/2021</a:t>
            </a:fld>
            <a:endParaRPr lang="en-US"/>
          </a:p>
        </p:txBody>
      </p:sp>
      <p:sp>
        <p:nvSpPr>
          <p:cNvPr id="5" name="Footer Placeholder 4">
            <a:extLst>
              <a:ext uri="{FF2B5EF4-FFF2-40B4-BE49-F238E27FC236}">
                <a16:creationId xmlns:a16="http://schemas.microsoft.com/office/drawing/2014/main" id="{5FA100B1-30A8-49A9-886C-67F4F85FBD0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36C308-194A-4E7B-A8B3-4D5C03C8C8C9}"/>
              </a:ext>
            </a:extLst>
          </p:cNvPr>
          <p:cNvSpPr>
            <a:spLocks noGrp="1"/>
          </p:cNvSpPr>
          <p:nvPr>
            <p:ph type="sldNum" sz="quarter" idx="12"/>
          </p:nvPr>
        </p:nvSpPr>
        <p:spPr/>
        <p:txBody>
          <a:bodyPr/>
          <a:lstStyle>
            <a:lvl1pPr>
              <a:defRPr/>
            </a:lvl1pPr>
          </a:lstStyle>
          <a:p>
            <a:fld id="{FE190741-DC21-40CD-A2A4-F682EE2EEF45}" type="slidenum">
              <a:rPr lang="en-US" altLang="en-US"/>
              <a:pPr/>
              <a:t>‹#›</a:t>
            </a:fld>
            <a:endParaRPr lang="en-US" altLang="en-US"/>
          </a:p>
        </p:txBody>
      </p:sp>
    </p:spTree>
    <p:extLst>
      <p:ext uri="{BB962C8B-B14F-4D97-AF65-F5344CB8AC3E}">
        <p14:creationId xmlns:p14="http://schemas.microsoft.com/office/powerpoint/2010/main" val="2083015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37C6B6-4EB8-4ACA-A917-B91D48AB31EA}"/>
              </a:ext>
            </a:extLst>
          </p:cNvPr>
          <p:cNvSpPr>
            <a:spLocks noGrp="1"/>
          </p:cNvSpPr>
          <p:nvPr>
            <p:ph type="dt" sz="half" idx="10"/>
          </p:nvPr>
        </p:nvSpPr>
        <p:spPr/>
        <p:txBody>
          <a:bodyPr/>
          <a:lstStyle>
            <a:lvl1pPr>
              <a:defRPr/>
            </a:lvl1pPr>
          </a:lstStyle>
          <a:p>
            <a:pPr>
              <a:defRPr/>
            </a:pPr>
            <a:fld id="{EB2C31A2-73C6-4C49-963D-BD4A9C33DBF2}" type="datetimeFigureOut">
              <a:rPr lang="en-US"/>
              <a:pPr>
                <a:defRPr/>
              </a:pPr>
              <a:t>2/22/2021</a:t>
            </a:fld>
            <a:endParaRPr lang="en-US"/>
          </a:p>
        </p:txBody>
      </p:sp>
      <p:sp>
        <p:nvSpPr>
          <p:cNvPr id="5" name="Footer Placeholder 4">
            <a:extLst>
              <a:ext uri="{FF2B5EF4-FFF2-40B4-BE49-F238E27FC236}">
                <a16:creationId xmlns:a16="http://schemas.microsoft.com/office/drawing/2014/main" id="{250EA0EE-EA71-4906-9C16-6F1CA7F3473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B83DD0D-C81D-494D-8643-B301DB7B9BB7}"/>
              </a:ext>
            </a:extLst>
          </p:cNvPr>
          <p:cNvSpPr>
            <a:spLocks noGrp="1"/>
          </p:cNvSpPr>
          <p:nvPr>
            <p:ph type="sldNum" sz="quarter" idx="12"/>
          </p:nvPr>
        </p:nvSpPr>
        <p:spPr/>
        <p:txBody>
          <a:bodyPr/>
          <a:lstStyle>
            <a:lvl1pPr>
              <a:defRPr/>
            </a:lvl1pPr>
          </a:lstStyle>
          <a:p>
            <a:fld id="{0184DBA1-FFFC-4D14-B0CA-9E60D0BB2182}" type="slidenum">
              <a:rPr lang="en-US" altLang="en-US"/>
              <a:pPr/>
              <a:t>‹#›</a:t>
            </a:fld>
            <a:endParaRPr lang="en-US" altLang="en-US"/>
          </a:p>
        </p:txBody>
      </p:sp>
    </p:spTree>
    <p:extLst>
      <p:ext uri="{BB962C8B-B14F-4D97-AF65-F5344CB8AC3E}">
        <p14:creationId xmlns:p14="http://schemas.microsoft.com/office/powerpoint/2010/main" val="1289024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7CE857-546D-4172-8DA5-036C7CA9636E}" type="datetimeFigureOut">
              <a:rPr lang="en-US" smtClean="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2FF03-B257-421B-A4DB-3F292A0D7E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7CE857-546D-4172-8DA5-036C7CA9636E}" type="datetimeFigureOut">
              <a:rPr lang="en-US" smtClean="0"/>
              <a:pPr/>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2FF03-B257-421B-A4DB-3F292A0D7E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7CE857-546D-4172-8DA5-036C7CA9636E}" type="datetimeFigureOut">
              <a:rPr lang="en-US" smtClean="0"/>
              <a:pPr/>
              <a:t>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02FF03-B257-421B-A4DB-3F292A0D7E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7CE857-546D-4172-8DA5-036C7CA9636E}" type="datetimeFigureOut">
              <a:rPr lang="en-US" smtClean="0"/>
              <a:pPr/>
              <a:t>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02FF03-B257-421B-A4DB-3F292A0D7E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CE857-546D-4172-8DA5-036C7CA9636E}" type="datetimeFigureOut">
              <a:rPr lang="en-US" smtClean="0"/>
              <a:pPr/>
              <a:t>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02FF03-B257-421B-A4DB-3F292A0D7E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A7CE857-546D-4172-8DA5-036C7CA9636E}" type="datetimeFigureOut">
              <a:rPr lang="en-US" smtClean="0"/>
              <a:pPr/>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2FF03-B257-421B-A4DB-3F292A0D7E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A7CE857-546D-4172-8DA5-036C7CA9636E}" type="datetimeFigureOut">
              <a:rPr lang="en-US" smtClean="0"/>
              <a:pPr/>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2FF03-B257-421B-A4DB-3F292A0D7E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A7CE857-546D-4172-8DA5-036C7CA9636E}" type="datetimeFigureOut">
              <a:rPr lang="en-US" smtClean="0"/>
              <a:pPr/>
              <a:t>2/22/2021</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202FF03-B257-421B-A4DB-3F292A0D7E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85800" rtl="0" eaLnBrk="1" latinLnBrk="0" hangingPunct="1">
        <a:spcBef>
          <a:spcPct val="0"/>
        </a:spcBef>
        <a:buNone/>
        <a:defRPr sz="2400" kern="1200">
          <a:solidFill>
            <a:srgbClr val="FFFF00"/>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Verdana Pro SemiBold" panose="020B0704030504040204" pitchFamily="34" charset="0"/>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Verdana Pro SemiBold" panose="020B0704030504040204" pitchFamily="34" charset="0"/>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Verdana Pro SemiBold" panose="020B0704030504040204" pitchFamily="34" charset="0"/>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Verdana Pro SemiBold" panose="020B0704030504040204" pitchFamily="34" charset="0"/>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Verdana Pro SemiBold" panose="020B0704030504040204"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blackWhite">
      <p:bgPr>
        <a:solidFill>
          <a:srgbClr val="000ACC"/>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CEA4FAF-8171-49A9-8482-3CFF38FD2EF7}"/>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90C7A0E-E37B-4180-9032-F6BED1E21FD3}"/>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DF46597-48D2-43B9-B6D3-717DA73366E2}"/>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A20C1AF7-4578-41A3-A50B-07896166FEBA}" type="datetimeFigureOut">
              <a:rPr lang="en-US"/>
              <a:pPr>
                <a:defRPr/>
              </a:pPr>
              <a:t>2/22/2021</a:t>
            </a:fld>
            <a:endParaRPr lang="en-US"/>
          </a:p>
        </p:txBody>
      </p:sp>
      <p:sp>
        <p:nvSpPr>
          <p:cNvPr id="5" name="Footer Placeholder 4">
            <a:extLst>
              <a:ext uri="{FF2B5EF4-FFF2-40B4-BE49-F238E27FC236}">
                <a16:creationId xmlns:a16="http://schemas.microsoft.com/office/drawing/2014/main" id="{303561B1-AB52-4AF3-9005-9DA52D795E4A}"/>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3728EB89-BE02-4A32-AAA2-EE9BC3B760BA}"/>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5407A355-3919-4FA6-884F-2B8708C898C7}" type="slidenum">
              <a:rPr lang="en-US" altLang="en-US"/>
              <a:pPr/>
              <a:t>‹#›</a:t>
            </a:fld>
            <a:endParaRPr lang="en-US" altLang="en-US"/>
          </a:p>
        </p:txBody>
      </p:sp>
    </p:spTree>
    <p:extLst>
      <p:ext uri="{BB962C8B-B14F-4D97-AF65-F5344CB8AC3E}">
        <p14:creationId xmlns:p14="http://schemas.microsoft.com/office/powerpoint/2010/main" val="9622778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xfrm>
            <a:off x="1828800" y="1028700"/>
            <a:ext cx="5829300" cy="4743450"/>
          </a:xfrm>
        </p:spPr>
        <p:txBody>
          <a:bodyPr>
            <a:normAutofit/>
          </a:bodyPr>
          <a:lstStyle/>
          <a:p>
            <a:pPr eaLnBrk="1" hangingPunct="1"/>
            <a:r>
              <a:rPr lang="en-US" sz="2700" dirty="0">
                <a:solidFill>
                  <a:srgbClr val="0000CA"/>
                </a:solidFill>
                <a:latin typeface="Verdana Pro SemiBold" panose="020B0604020202020204" pitchFamily="34" charset="0"/>
              </a:rPr>
              <a:t>19IT212 - Formal Languages </a:t>
            </a:r>
            <a:br>
              <a:rPr lang="en-US" sz="2700" dirty="0">
                <a:solidFill>
                  <a:srgbClr val="0000CA"/>
                </a:solidFill>
                <a:latin typeface="Verdana Pro SemiBold" panose="020B0604020202020204" pitchFamily="34" charset="0"/>
              </a:rPr>
            </a:br>
            <a:r>
              <a:rPr lang="en-US" sz="2700" dirty="0">
                <a:solidFill>
                  <a:srgbClr val="0000CA"/>
                </a:solidFill>
                <a:latin typeface="Verdana Pro SemiBold" panose="020B0604020202020204" pitchFamily="34" charset="0"/>
              </a:rPr>
              <a:t>&amp; </a:t>
            </a:r>
            <a:br>
              <a:rPr lang="en-US" sz="2700" dirty="0">
                <a:solidFill>
                  <a:srgbClr val="0000CA"/>
                </a:solidFill>
                <a:latin typeface="Verdana Pro SemiBold" panose="020B0604020202020204" pitchFamily="34" charset="0"/>
              </a:rPr>
            </a:br>
            <a:r>
              <a:rPr lang="en-US" sz="2700" dirty="0">
                <a:solidFill>
                  <a:srgbClr val="0000CA"/>
                </a:solidFill>
                <a:latin typeface="Verdana Pro SemiBold" panose="020B0604020202020204" pitchFamily="34" charset="0"/>
              </a:rPr>
              <a:t>Automata Theory and Compiler Design</a:t>
            </a:r>
            <a:endParaRPr lang="en-US" altLang="en-US" sz="3600" b="1" dirty="0">
              <a:solidFill>
                <a:srgbClr val="0000CA"/>
              </a:solidFill>
              <a:latin typeface="Verdana Pro SemiBold"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219200"/>
            <a:ext cx="7772400" cy="4438650"/>
          </a:xfrm>
        </p:spPr>
        <p:txBody>
          <a:bodyPr>
            <a:noAutofit/>
          </a:bodyPr>
          <a:lstStyle/>
          <a:p>
            <a:pPr algn="l">
              <a:buFont typeface="Wingdings" pitchFamily="2" charset="2"/>
              <a:buChar char="§"/>
            </a:pPr>
            <a:r>
              <a:rPr lang="en-US" sz="2400" b="1" dirty="0">
                <a:solidFill>
                  <a:schemeClr val="tx1"/>
                </a:solidFill>
                <a:latin typeface="Verdana Pro SemiBold" panose="020B0704030504040204" pitchFamily="34" charset="0"/>
              </a:rPr>
              <a:t>  Automata theory : The study of abstract </a:t>
            </a:r>
          </a:p>
          <a:p>
            <a:pPr algn="l"/>
            <a:r>
              <a:rPr lang="en-US" sz="2400" b="1" dirty="0">
                <a:solidFill>
                  <a:schemeClr val="tx1"/>
                </a:solidFill>
                <a:latin typeface="Verdana Pro SemiBold" panose="020B0704030504040204" pitchFamily="34" charset="0"/>
              </a:rPr>
              <a:t>   computing devices, or ”machines”.</a:t>
            </a:r>
          </a:p>
          <a:p>
            <a:pPr algn="l"/>
            <a:r>
              <a:rPr lang="en-US" sz="2400" b="1" dirty="0">
                <a:solidFill>
                  <a:schemeClr val="tx1"/>
                </a:solidFill>
                <a:latin typeface="Verdana Pro SemiBold" panose="020B0704030504040204" pitchFamily="34" charset="0"/>
              </a:rPr>
              <a:t> </a:t>
            </a:r>
          </a:p>
          <a:p>
            <a:pPr algn="just">
              <a:lnSpc>
                <a:spcPct val="150000"/>
              </a:lnSpc>
            </a:pPr>
            <a:r>
              <a:rPr lang="en-US" sz="2400" b="1" dirty="0">
                <a:solidFill>
                  <a:schemeClr val="tx1"/>
                </a:solidFill>
                <a:latin typeface="Verdana Pro SemiBold" panose="020B0704030504040204" pitchFamily="34" charset="0"/>
              </a:rPr>
              <a:t>Before computers (1930), A. Turing studied an abstract machine (</a:t>
            </a:r>
            <a:r>
              <a:rPr lang="en-US" sz="2400" b="1" i="1" dirty="0">
                <a:solidFill>
                  <a:schemeClr val="tx1"/>
                </a:solidFill>
                <a:latin typeface="Verdana Pro SemiBold" panose="020B0704030504040204" pitchFamily="34" charset="0"/>
              </a:rPr>
              <a:t>Turing machine) that had all the capabilities of today’ s computers (concerning what they </a:t>
            </a:r>
            <a:r>
              <a:rPr lang="en-US" sz="2400" b="1" dirty="0">
                <a:solidFill>
                  <a:schemeClr val="tx1"/>
                </a:solidFill>
                <a:latin typeface="Verdana Pro SemiBold" panose="020B0704030504040204" pitchFamily="34" charset="0"/>
              </a:rPr>
              <a:t>could compute). </a:t>
            </a:r>
          </a:p>
          <a:p>
            <a:pPr algn="just">
              <a:lnSpc>
                <a:spcPct val="150000"/>
              </a:lnSpc>
            </a:pPr>
            <a:endParaRPr lang="en-US" sz="2400" dirty="0">
              <a:solidFill>
                <a:schemeClr val="tx1"/>
              </a:solidFill>
              <a:latin typeface="Verdana Pro SemiBold" panose="020B0704030504040204" pitchFamily="34" charset="0"/>
            </a:endParaRPr>
          </a:p>
          <a:p>
            <a:pPr algn="l"/>
            <a:endParaRPr lang="en-US" sz="2400" b="1" dirty="0">
              <a:solidFill>
                <a:schemeClr val="tx1"/>
              </a:solidFill>
              <a:latin typeface="Verdana Pro SemiBold" panose="020B0704030504040204" pitchFamily="34" charset="0"/>
            </a:endParaRPr>
          </a:p>
        </p:txBody>
      </p:sp>
      <p:sp>
        <p:nvSpPr>
          <p:cNvPr id="4" name="Rectangle 3"/>
          <p:cNvSpPr/>
          <p:nvPr/>
        </p:nvSpPr>
        <p:spPr>
          <a:xfrm>
            <a:off x="1524000" y="457200"/>
            <a:ext cx="5715000" cy="461665"/>
          </a:xfrm>
          <a:prstGeom prst="rect">
            <a:avLst/>
          </a:prstGeom>
        </p:spPr>
        <p:txBody>
          <a:bodyPr wrap="square">
            <a:spAutoFit/>
          </a:bodyPr>
          <a:lstStyle/>
          <a:p>
            <a:pPr algn="ctr"/>
            <a:r>
              <a:rPr lang="en-US" sz="2400" b="1" dirty="0">
                <a:solidFill>
                  <a:srgbClr val="FF0000"/>
                </a:solidFill>
                <a:latin typeface="Verdana Pro SemiBold" panose="020B0704030504040204" pitchFamily="34" charset="0"/>
                <a:cs typeface="Times New Roman" pitchFamily="18" charset="0"/>
              </a:rPr>
              <a:t>Introduction to Automata Theory</a:t>
            </a:r>
            <a:endParaRPr lang="en-US" sz="2400" dirty="0">
              <a:solidFill>
                <a:srgbClr val="FF0000"/>
              </a:solidFill>
              <a:latin typeface="Verdana Pro SemiBold" panose="020B0704030504040204" pitchFamily="34"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219200"/>
            <a:ext cx="8229600" cy="5181600"/>
          </a:xfrm>
        </p:spPr>
        <p:txBody>
          <a:bodyPr>
            <a:noAutofit/>
          </a:bodyPr>
          <a:lstStyle/>
          <a:p>
            <a:pPr algn="l">
              <a:buFont typeface="Wingdings" pitchFamily="2" charset="2"/>
              <a:buChar char="§"/>
            </a:pPr>
            <a:r>
              <a:rPr lang="en-US" sz="2400" b="1" dirty="0">
                <a:solidFill>
                  <a:schemeClr val="tx1"/>
                </a:solidFill>
                <a:latin typeface="Verdana Pro SemiBold" panose="020B0704030504040204" pitchFamily="34" charset="0"/>
              </a:rPr>
              <a:t>  Software for designing and checking the  </a:t>
            </a:r>
          </a:p>
          <a:p>
            <a:pPr algn="l"/>
            <a:r>
              <a:rPr lang="en-US" sz="2400" b="1" dirty="0">
                <a:solidFill>
                  <a:schemeClr val="tx1"/>
                </a:solidFill>
                <a:latin typeface="Verdana Pro SemiBold" panose="020B0704030504040204" pitchFamily="34" charset="0"/>
              </a:rPr>
              <a:t>   behavior of digital circuits.</a:t>
            </a:r>
          </a:p>
          <a:p>
            <a:pPr algn="l"/>
            <a:endParaRPr lang="en-US" sz="2400" b="1" dirty="0">
              <a:solidFill>
                <a:schemeClr val="tx1"/>
              </a:solidFill>
              <a:latin typeface="Verdana Pro SemiBold" panose="020B0704030504040204" pitchFamily="34" charset="0"/>
            </a:endParaRPr>
          </a:p>
          <a:p>
            <a:pPr algn="l">
              <a:buFont typeface="Wingdings" pitchFamily="2" charset="2"/>
              <a:buChar char="§"/>
            </a:pPr>
            <a:r>
              <a:rPr lang="en-US" sz="2400" b="1" dirty="0">
                <a:solidFill>
                  <a:schemeClr val="tx1"/>
                </a:solidFill>
                <a:latin typeface="Verdana Pro SemiBold" panose="020B0704030504040204" pitchFamily="34" charset="0"/>
              </a:rPr>
              <a:t>  Lexical analyzer of a typical compiler.</a:t>
            </a:r>
          </a:p>
          <a:p>
            <a:pPr algn="l">
              <a:buFont typeface="Wingdings" pitchFamily="2" charset="2"/>
              <a:buChar char="§"/>
            </a:pPr>
            <a:endParaRPr lang="en-US" sz="2400" b="1" dirty="0">
              <a:solidFill>
                <a:schemeClr val="tx1"/>
              </a:solidFill>
              <a:latin typeface="Verdana Pro SemiBold" panose="020B0704030504040204" pitchFamily="34" charset="0"/>
            </a:endParaRPr>
          </a:p>
          <a:p>
            <a:pPr algn="l">
              <a:buFont typeface="Wingdings" pitchFamily="2" charset="2"/>
              <a:buChar char="§"/>
            </a:pPr>
            <a:r>
              <a:rPr lang="en-US" sz="2400" b="1" dirty="0">
                <a:solidFill>
                  <a:schemeClr val="tx1"/>
                </a:solidFill>
                <a:latin typeface="Verdana Pro SemiBold" panose="020B0704030504040204" pitchFamily="34" charset="0"/>
              </a:rPr>
              <a:t>  Software for scanning large bodies of text   </a:t>
            </a:r>
          </a:p>
          <a:p>
            <a:pPr algn="l"/>
            <a:r>
              <a:rPr lang="en-US" sz="2400" b="1" dirty="0">
                <a:solidFill>
                  <a:schemeClr val="tx1"/>
                </a:solidFill>
                <a:latin typeface="Verdana Pro SemiBold" panose="020B0704030504040204" pitchFamily="34" charset="0"/>
              </a:rPr>
              <a:t>   (e.g., web pages) for pattern finding.</a:t>
            </a:r>
          </a:p>
          <a:p>
            <a:pPr algn="l"/>
            <a:endParaRPr lang="en-US" sz="2400" b="1" dirty="0">
              <a:solidFill>
                <a:schemeClr val="tx1"/>
              </a:solidFill>
              <a:latin typeface="Verdana Pro SemiBold" panose="020B0704030504040204" pitchFamily="34" charset="0"/>
            </a:endParaRPr>
          </a:p>
          <a:p>
            <a:pPr marL="342900" indent="-342900" algn="l">
              <a:buFont typeface="Arial" panose="020B0604020202020204" pitchFamily="34" charset="0"/>
              <a:buChar char="•"/>
            </a:pPr>
            <a:r>
              <a:rPr lang="en-US" sz="2400" b="1" dirty="0">
                <a:solidFill>
                  <a:schemeClr val="tx1"/>
                </a:solidFill>
                <a:latin typeface="Verdana Pro SemiBold" panose="020B0704030504040204" pitchFamily="34" charset="0"/>
              </a:rPr>
              <a:t>Software for verifying systems of all types that have a finite number of states (e.g., stock market transaction, communication/network protocol)</a:t>
            </a:r>
          </a:p>
          <a:p>
            <a:pPr algn="l">
              <a:buFont typeface="Wingdings" pitchFamily="2" charset="2"/>
              <a:buChar char="§"/>
            </a:pPr>
            <a:endParaRPr lang="en-US" sz="2400" b="1" dirty="0">
              <a:solidFill>
                <a:schemeClr val="tx1"/>
              </a:solidFill>
              <a:latin typeface="Verdana Pro SemiBold" panose="020B0704030504040204" pitchFamily="34" charset="0"/>
            </a:endParaRPr>
          </a:p>
        </p:txBody>
      </p:sp>
      <p:sp>
        <p:nvSpPr>
          <p:cNvPr id="4" name="Rectangle 3"/>
          <p:cNvSpPr/>
          <p:nvPr/>
        </p:nvSpPr>
        <p:spPr>
          <a:xfrm>
            <a:off x="1524000" y="457200"/>
            <a:ext cx="6934200" cy="830997"/>
          </a:xfrm>
          <a:prstGeom prst="rect">
            <a:avLst/>
          </a:prstGeom>
        </p:spPr>
        <p:txBody>
          <a:bodyPr wrap="square">
            <a:spAutoFit/>
          </a:bodyPr>
          <a:lstStyle/>
          <a:p>
            <a:pPr algn="ctr"/>
            <a:r>
              <a:rPr lang="en-US" sz="2400" b="1" dirty="0">
                <a:solidFill>
                  <a:srgbClr val="FF0000"/>
                </a:solidFill>
                <a:latin typeface="Verdana" panose="020B0604030504040204" pitchFamily="34" charset="0"/>
                <a:ea typeface="Verdana" panose="020B0604030504040204" pitchFamily="34" charset="0"/>
                <a:cs typeface="Times New Roman" pitchFamily="18" charset="0"/>
              </a:rPr>
              <a:t>Finite </a:t>
            </a:r>
            <a:r>
              <a:rPr lang="en-US" sz="2400" b="1" dirty="0" err="1">
                <a:solidFill>
                  <a:srgbClr val="FF0000"/>
                </a:solidFill>
                <a:latin typeface="Verdana" panose="020B0604030504040204" pitchFamily="34" charset="0"/>
                <a:ea typeface="Verdana" panose="020B0604030504040204" pitchFamily="34" charset="0"/>
                <a:cs typeface="Times New Roman" pitchFamily="18" charset="0"/>
              </a:rPr>
              <a:t>Automata:Some</a:t>
            </a:r>
            <a:r>
              <a:rPr lang="en-US" sz="2400" b="1" dirty="0">
                <a:solidFill>
                  <a:srgbClr val="FF0000"/>
                </a:solidFill>
                <a:latin typeface="Verdana" panose="020B0604030504040204" pitchFamily="34" charset="0"/>
                <a:ea typeface="Verdana" panose="020B0604030504040204" pitchFamily="34" charset="0"/>
                <a:cs typeface="Times New Roman" pitchFamily="18" charset="0"/>
              </a:rPr>
              <a:t> Applications</a:t>
            </a:r>
          </a:p>
          <a:p>
            <a:pPr algn="ctr"/>
            <a:endParaRPr lang="en-US" sz="2400" dirty="0">
              <a:solidFill>
                <a:srgbClr val="FF0000"/>
              </a:solidFill>
              <a:latin typeface="Verdana" panose="020B0604030504040204" pitchFamily="34" charset="0"/>
              <a:ea typeface="Verdana" panose="020B0604030504040204" pitchFamily="34" charset="0"/>
              <a:cs typeface="Times New Roman" pitchFamily="18" charset="0"/>
            </a:endParaRPr>
          </a:p>
        </p:txBody>
      </p:sp>
    </p:spTree>
    <p:extLst>
      <p:ext uri="{BB962C8B-B14F-4D97-AF65-F5344CB8AC3E}">
        <p14:creationId xmlns:p14="http://schemas.microsoft.com/office/powerpoint/2010/main" val="490727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219200"/>
            <a:ext cx="8229600" cy="5181600"/>
          </a:xfrm>
        </p:spPr>
        <p:txBody>
          <a:bodyPr>
            <a:noAutofit/>
          </a:bodyPr>
          <a:lstStyle/>
          <a:p>
            <a:pPr marL="342900" indent="-342900" algn="l">
              <a:buFont typeface="Arial" panose="020B0604020202020204" pitchFamily="34" charset="0"/>
              <a:buChar char="•"/>
            </a:pPr>
            <a:r>
              <a:rPr lang="en-US" sz="2400" b="1" dirty="0">
                <a:solidFill>
                  <a:srgbClr val="0000CA"/>
                </a:solidFill>
                <a:latin typeface="Verdana Pro SemiBold" panose="020B0704030504040204" pitchFamily="34" charset="0"/>
              </a:rPr>
              <a:t>On/Off switch</a:t>
            </a:r>
          </a:p>
          <a:p>
            <a:pPr algn="l"/>
            <a:endParaRPr lang="en-US" sz="2400" b="1" dirty="0">
              <a:solidFill>
                <a:schemeClr val="tx1"/>
              </a:solidFill>
              <a:latin typeface="Verdana Pro SemiBold" panose="020B0704030504040204" pitchFamily="34" charset="0"/>
            </a:endParaRPr>
          </a:p>
          <a:p>
            <a:pPr algn="l"/>
            <a:endParaRPr lang="en-US" sz="2400" b="1" dirty="0">
              <a:solidFill>
                <a:schemeClr val="tx1"/>
              </a:solidFill>
              <a:latin typeface="Verdana Pro SemiBold" panose="020B0704030504040204" pitchFamily="34" charset="0"/>
            </a:endParaRPr>
          </a:p>
          <a:p>
            <a:pPr algn="l"/>
            <a:endParaRPr lang="en-US" sz="2400" b="1" dirty="0">
              <a:solidFill>
                <a:schemeClr val="tx1"/>
              </a:solidFill>
              <a:latin typeface="Verdana Pro SemiBold" panose="020B0704030504040204" pitchFamily="34" charset="0"/>
            </a:endParaRPr>
          </a:p>
          <a:p>
            <a:pPr algn="l"/>
            <a:endParaRPr lang="en-US" sz="2400" b="1" dirty="0">
              <a:solidFill>
                <a:schemeClr val="tx1"/>
              </a:solidFill>
              <a:latin typeface="Verdana Pro SemiBold" panose="020B0704030504040204" pitchFamily="34" charset="0"/>
            </a:endParaRPr>
          </a:p>
          <a:p>
            <a:pPr algn="l"/>
            <a:r>
              <a:rPr lang="en-US" sz="2400" b="1" dirty="0">
                <a:solidFill>
                  <a:schemeClr val="tx1"/>
                </a:solidFill>
                <a:latin typeface="Verdana Pro SemiBold" panose="020B0704030504040204" pitchFamily="34" charset="0"/>
              </a:rPr>
              <a:t>Modeling recognition </a:t>
            </a:r>
          </a:p>
          <a:p>
            <a:pPr algn="l"/>
            <a:r>
              <a:rPr lang="en-US" sz="2400" b="1" dirty="0">
                <a:solidFill>
                  <a:schemeClr val="tx1"/>
                </a:solidFill>
                <a:latin typeface="Verdana Pro SemiBold" panose="020B0704030504040204" pitchFamily="34" charset="0"/>
              </a:rPr>
              <a:t>of the word “then”</a:t>
            </a:r>
          </a:p>
          <a:p>
            <a:pPr algn="l"/>
            <a:endParaRPr lang="en-US" sz="2400" b="1" dirty="0">
              <a:solidFill>
                <a:schemeClr val="tx1"/>
              </a:solidFill>
              <a:latin typeface="Verdana Pro SemiBold" panose="020B0704030504040204" pitchFamily="34" charset="0"/>
            </a:endParaRPr>
          </a:p>
          <a:p>
            <a:pPr algn="l"/>
            <a:endParaRPr lang="en-US" sz="2400" b="1" dirty="0">
              <a:solidFill>
                <a:schemeClr val="tx1"/>
              </a:solidFill>
              <a:latin typeface="Verdana Pro SemiBold" panose="020B0704030504040204" pitchFamily="34" charset="0"/>
            </a:endParaRPr>
          </a:p>
        </p:txBody>
      </p:sp>
      <p:sp>
        <p:nvSpPr>
          <p:cNvPr id="4" name="Rectangle 3"/>
          <p:cNvSpPr/>
          <p:nvPr/>
        </p:nvSpPr>
        <p:spPr>
          <a:xfrm>
            <a:off x="1524000" y="457200"/>
            <a:ext cx="6934200" cy="830997"/>
          </a:xfrm>
          <a:prstGeom prst="rect">
            <a:avLst/>
          </a:prstGeom>
        </p:spPr>
        <p:txBody>
          <a:bodyPr wrap="square">
            <a:spAutoFit/>
          </a:bodyPr>
          <a:lstStyle/>
          <a:p>
            <a:pPr algn="ctr"/>
            <a:r>
              <a:rPr lang="en-US" sz="2400" b="1" dirty="0">
                <a:solidFill>
                  <a:srgbClr val="FF0000"/>
                </a:solidFill>
                <a:latin typeface="Verdana" panose="020B0604030504040204" pitchFamily="34" charset="0"/>
                <a:ea typeface="Verdana" panose="020B0604030504040204" pitchFamily="34" charset="0"/>
                <a:cs typeface="Times New Roman" pitchFamily="18" charset="0"/>
              </a:rPr>
              <a:t>Finite </a:t>
            </a:r>
            <a:r>
              <a:rPr lang="en-US" sz="2400" b="1" dirty="0" err="1">
                <a:solidFill>
                  <a:srgbClr val="FF0000"/>
                </a:solidFill>
                <a:latin typeface="Verdana" panose="020B0604030504040204" pitchFamily="34" charset="0"/>
                <a:ea typeface="Verdana" panose="020B0604030504040204" pitchFamily="34" charset="0"/>
                <a:cs typeface="Times New Roman" pitchFamily="18" charset="0"/>
              </a:rPr>
              <a:t>Automata:Some</a:t>
            </a:r>
            <a:r>
              <a:rPr lang="en-US" sz="2400" b="1" dirty="0">
                <a:solidFill>
                  <a:srgbClr val="FF0000"/>
                </a:solidFill>
                <a:latin typeface="Verdana" panose="020B0604030504040204" pitchFamily="34" charset="0"/>
                <a:ea typeface="Verdana" panose="020B0604030504040204" pitchFamily="34" charset="0"/>
                <a:cs typeface="Times New Roman" pitchFamily="18" charset="0"/>
              </a:rPr>
              <a:t> Example</a:t>
            </a:r>
          </a:p>
          <a:p>
            <a:pPr algn="ctr"/>
            <a:endParaRPr lang="en-US" sz="2400" dirty="0">
              <a:solidFill>
                <a:srgbClr val="FF0000"/>
              </a:solidFill>
              <a:latin typeface="Verdana" panose="020B0604030504040204" pitchFamily="34" charset="0"/>
              <a:ea typeface="Verdana" panose="020B0604030504040204" pitchFamily="34" charset="0"/>
              <a:cs typeface="Times New Roman" pitchFamily="18" charset="0"/>
            </a:endParaRPr>
          </a:p>
        </p:txBody>
      </p:sp>
      <p:pic>
        <p:nvPicPr>
          <p:cNvPr id="5" name="Picture 4" descr="onoff">
            <a:extLst>
              <a:ext uri="{FF2B5EF4-FFF2-40B4-BE49-F238E27FC236}">
                <a16:creationId xmlns:a16="http://schemas.microsoft.com/office/drawing/2014/main" id="{0630BFCB-9519-465E-8F32-8AE02A6FEF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219200"/>
            <a:ext cx="4114800" cy="264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B560446D-7ED2-486D-B459-8044D16455CB}"/>
              </a:ext>
            </a:extLst>
          </p:cNvPr>
          <p:cNvPicPr>
            <a:picLocks noChangeAspect="1"/>
          </p:cNvPicPr>
          <p:nvPr/>
        </p:nvPicPr>
        <p:blipFill rotWithShape="1">
          <a:blip r:embed="rId3"/>
          <a:srcRect l="35000" t="58492" r="20000" b="17391"/>
          <a:stretch/>
        </p:blipFill>
        <p:spPr>
          <a:xfrm>
            <a:off x="1714500" y="4568778"/>
            <a:ext cx="6553200" cy="2133600"/>
          </a:xfrm>
          <a:prstGeom prst="rect">
            <a:avLst/>
          </a:prstGeom>
        </p:spPr>
      </p:pic>
    </p:spTree>
    <p:extLst>
      <p:ext uri="{BB962C8B-B14F-4D97-AF65-F5344CB8AC3E}">
        <p14:creationId xmlns:p14="http://schemas.microsoft.com/office/powerpoint/2010/main" val="2743028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485900" y="228600"/>
            <a:ext cx="6172200" cy="594122"/>
          </a:xfrm>
        </p:spPr>
        <p:txBody>
          <a:bodyPr>
            <a:normAutofit/>
          </a:bodyPr>
          <a:lstStyle/>
          <a:p>
            <a:pPr eaLnBrk="1" hangingPunct="1"/>
            <a:r>
              <a:rPr lang="en-US" b="1" dirty="0">
                <a:solidFill>
                  <a:srgbClr val="FF0000"/>
                </a:solidFill>
                <a:latin typeface="Verdana Pro SemiBold" panose="020B0704030504040204" pitchFamily="34" charset="0"/>
                <a:cs typeface="Times New Roman" pitchFamily="18" charset="0"/>
              </a:rPr>
              <a:t>Alphabet</a:t>
            </a:r>
          </a:p>
        </p:txBody>
      </p:sp>
      <p:sp>
        <p:nvSpPr>
          <p:cNvPr id="17411" name="Rectangle 3"/>
          <p:cNvSpPr>
            <a:spLocks noGrp="1" noChangeArrowheads="1"/>
          </p:cNvSpPr>
          <p:nvPr>
            <p:ph idx="1"/>
          </p:nvPr>
        </p:nvSpPr>
        <p:spPr>
          <a:xfrm>
            <a:off x="571500" y="762000"/>
            <a:ext cx="8001000" cy="5943600"/>
          </a:xfrm>
        </p:spPr>
        <p:txBody>
          <a:bodyPr>
            <a:noAutofit/>
          </a:bodyPr>
          <a:lstStyle/>
          <a:p>
            <a:pPr eaLnBrk="1" hangingPunct="1">
              <a:lnSpc>
                <a:spcPct val="150000"/>
              </a:lnSpc>
              <a:buFont typeface="Wingdings" pitchFamily="2" charset="2"/>
              <a:buNone/>
            </a:pPr>
            <a:r>
              <a:rPr lang="en-US" i="1" dirty="0">
                <a:cs typeface="Times New Roman" pitchFamily="18" charset="0"/>
              </a:rPr>
              <a:t>An alphabet is a finite, non-empty set of symbols</a:t>
            </a:r>
          </a:p>
          <a:p>
            <a:pPr eaLnBrk="1" hangingPunct="1">
              <a:lnSpc>
                <a:spcPct val="150000"/>
              </a:lnSpc>
            </a:pPr>
            <a:r>
              <a:rPr lang="en-US" dirty="0">
                <a:cs typeface="Times New Roman" pitchFamily="18" charset="0"/>
              </a:rPr>
              <a:t>We use the symbol ∑ (sigma) to denote an alphabet</a:t>
            </a:r>
          </a:p>
          <a:p>
            <a:pPr eaLnBrk="1" hangingPunct="1">
              <a:lnSpc>
                <a:spcPct val="150000"/>
              </a:lnSpc>
            </a:pPr>
            <a:r>
              <a:rPr lang="en-US" dirty="0">
                <a:cs typeface="Times New Roman" pitchFamily="18" charset="0"/>
              </a:rPr>
              <a:t>Examples:</a:t>
            </a:r>
          </a:p>
          <a:p>
            <a:pPr lvl="1" eaLnBrk="1" hangingPunct="1">
              <a:lnSpc>
                <a:spcPct val="150000"/>
              </a:lnSpc>
            </a:pPr>
            <a:r>
              <a:rPr lang="en-US" sz="2400" dirty="0">
                <a:cs typeface="Times New Roman" pitchFamily="18" charset="0"/>
              </a:rPr>
              <a:t>Binary: ∑ = {0,1} </a:t>
            </a:r>
          </a:p>
          <a:p>
            <a:pPr lvl="1" eaLnBrk="1" hangingPunct="1">
              <a:lnSpc>
                <a:spcPct val="150000"/>
              </a:lnSpc>
            </a:pPr>
            <a:r>
              <a:rPr lang="en-US" sz="2400" dirty="0">
                <a:cs typeface="Times New Roman" pitchFamily="18" charset="0"/>
              </a:rPr>
              <a:t>All lower-case letters: ∑ = {</a:t>
            </a:r>
            <a:r>
              <a:rPr lang="en-US" sz="2400" dirty="0" err="1">
                <a:cs typeface="Times New Roman" pitchFamily="18" charset="0"/>
              </a:rPr>
              <a:t>a,b,c,..z</a:t>
            </a:r>
            <a:r>
              <a:rPr lang="en-US" sz="2400" dirty="0">
                <a:cs typeface="Times New Roman" pitchFamily="18" charset="0"/>
              </a:rPr>
              <a:t>}</a:t>
            </a:r>
          </a:p>
          <a:p>
            <a:pPr lvl="1" eaLnBrk="1" hangingPunct="1">
              <a:lnSpc>
                <a:spcPct val="150000"/>
              </a:lnSpc>
            </a:pPr>
            <a:r>
              <a:rPr lang="en-US" sz="2400" dirty="0">
                <a:cs typeface="Times New Roman" pitchFamily="18" charset="0"/>
              </a:rPr>
              <a:t>Alphanumeric: ∑ = {a-z, A-Z, 0-9}</a:t>
            </a:r>
          </a:p>
          <a:p>
            <a:pPr lvl="1" eaLnBrk="1" hangingPunct="1">
              <a:lnSpc>
                <a:spcPct val="150000"/>
              </a:lnSpc>
            </a:pPr>
            <a:r>
              <a:rPr lang="en-US" sz="2400" dirty="0">
                <a:cs typeface="Times New Roman" pitchFamily="18" charset="0"/>
              </a:rPr>
              <a:t>DNA molecule letters: ∑ = {</a:t>
            </a:r>
            <a:r>
              <a:rPr lang="en-US" sz="2400" dirty="0" err="1">
                <a:cs typeface="Times New Roman" pitchFamily="18" charset="0"/>
              </a:rPr>
              <a:t>a,c,g,t</a:t>
            </a:r>
            <a:r>
              <a:rPr lang="en-US" sz="2400" dirty="0">
                <a:cs typeface="Times New Roman" pitchFamily="18" charset="0"/>
              </a:rPr>
              <a:t>}</a:t>
            </a:r>
          </a:p>
          <a:p>
            <a:pPr lvl="1">
              <a:lnSpc>
                <a:spcPct val="150000"/>
              </a:lnSpc>
            </a:pPr>
            <a:r>
              <a:rPr lang="en-US" sz="2400" dirty="0">
                <a:cs typeface="Times New Roman" pitchFamily="18" charset="0"/>
              </a:rPr>
              <a:t>The set of all ASCII characters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485900" y="149436"/>
            <a:ext cx="6172200" cy="594122"/>
          </a:xfrm>
        </p:spPr>
        <p:txBody>
          <a:bodyPr>
            <a:normAutofit/>
          </a:bodyPr>
          <a:lstStyle/>
          <a:p>
            <a:r>
              <a:rPr lang="en-US" sz="2700" b="1" dirty="0">
                <a:solidFill>
                  <a:srgbClr val="FF0000"/>
                </a:solidFill>
                <a:latin typeface="Verdana Pro Black" panose="020B0604020202020204" pitchFamily="34" charset="0"/>
                <a:cs typeface="Times New Roman" pitchFamily="18" charset="0"/>
              </a:rPr>
              <a:t>Powers of an alphabet</a:t>
            </a:r>
            <a:endParaRPr lang="en-US" sz="2700" dirty="0">
              <a:solidFill>
                <a:srgbClr val="FF0000"/>
              </a:solidFill>
              <a:latin typeface="Verdana Pro Black" panose="020B0604020202020204" pitchFamily="34" charset="0"/>
              <a:cs typeface="Times New Roman" pitchFamily="18" charset="0"/>
            </a:endParaRPr>
          </a:p>
        </p:txBody>
      </p:sp>
      <p:sp>
        <p:nvSpPr>
          <p:cNvPr id="4" name="Content Placeholder 3"/>
          <p:cNvSpPr>
            <a:spLocks noGrp="1"/>
          </p:cNvSpPr>
          <p:nvPr>
            <p:ph idx="1"/>
          </p:nvPr>
        </p:nvSpPr>
        <p:spPr>
          <a:xfrm>
            <a:off x="457200" y="914400"/>
            <a:ext cx="8229600" cy="5211765"/>
          </a:xfrm>
        </p:spPr>
        <p:txBody>
          <a:bodyPr/>
          <a:lstStyle/>
          <a:p>
            <a:pPr algn="just">
              <a:lnSpc>
                <a:spcPct val="150000"/>
              </a:lnSpc>
              <a:buNone/>
            </a:pPr>
            <a:r>
              <a:rPr lang="en-US" dirty="0">
                <a:cs typeface="Times New Roman" pitchFamily="18" charset="0"/>
              </a:rPr>
              <a:t>   If ∑ is an alphabet, we can express the set of all strings of a certain length from that alphabet by using the exponential notation:</a:t>
            </a:r>
          </a:p>
          <a:p>
            <a:pPr algn="just">
              <a:lnSpc>
                <a:spcPct val="150000"/>
              </a:lnSpc>
              <a:buFont typeface="Wingdings" pitchFamily="2" charset="2"/>
              <a:buChar char="§"/>
            </a:pPr>
            <a:r>
              <a:rPr lang="en-US" dirty="0">
                <a:cs typeface="Times New Roman" pitchFamily="18" charset="0"/>
              </a:rPr>
              <a:t>∑</a:t>
            </a:r>
            <a:r>
              <a:rPr lang="en-US" baseline="30000" dirty="0">
                <a:cs typeface="Times New Roman" pitchFamily="18" charset="0"/>
              </a:rPr>
              <a:t>k</a:t>
            </a:r>
            <a:r>
              <a:rPr lang="en-US" dirty="0">
                <a:cs typeface="Times New Roman" pitchFamily="18" charset="0"/>
              </a:rPr>
              <a:t>: the set of strings of length k, each of whose is in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4638"/>
            <a:ext cx="8229600" cy="715962"/>
          </a:xfrm>
        </p:spPr>
        <p:txBody>
          <a:bodyPr>
            <a:normAutofit/>
          </a:bodyPr>
          <a:lstStyle/>
          <a:p>
            <a:pPr eaLnBrk="1" hangingPunct="1"/>
            <a:r>
              <a:rPr lang="en-US" sz="2700" b="1" dirty="0">
                <a:solidFill>
                  <a:srgbClr val="FF0000"/>
                </a:solidFill>
                <a:latin typeface="Verdana Pro Black" panose="020B0A04030504040204" pitchFamily="34" charset="0"/>
                <a:cs typeface="Times New Roman" pitchFamily="18" charset="0"/>
              </a:rPr>
              <a:t>Powers of an alphabet </a:t>
            </a:r>
          </a:p>
        </p:txBody>
      </p:sp>
      <p:sp>
        <p:nvSpPr>
          <p:cNvPr id="63491" name="Rectangle 3"/>
          <p:cNvSpPr>
            <a:spLocks noGrp="1" noChangeArrowheads="1"/>
          </p:cNvSpPr>
          <p:nvPr>
            <p:ph idx="1"/>
          </p:nvPr>
        </p:nvSpPr>
        <p:spPr>
          <a:xfrm>
            <a:off x="457200" y="1219200"/>
            <a:ext cx="8229600" cy="4876800"/>
          </a:xfrm>
        </p:spPr>
        <p:txBody>
          <a:bodyPr>
            <a:normAutofit/>
          </a:bodyPr>
          <a:lstStyle/>
          <a:p>
            <a:pPr>
              <a:lnSpc>
                <a:spcPct val="150000"/>
              </a:lnSpc>
            </a:pPr>
            <a:r>
              <a:rPr lang="en-US" dirty="0">
                <a:cs typeface="Times New Roman" pitchFamily="18" charset="0"/>
              </a:rPr>
              <a:t>∑</a:t>
            </a:r>
            <a:r>
              <a:rPr lang="en-US" i="1" baseline="30000" dirty="0">
                <a:cs typeface="Times New Roman" pitchFamily="18" charset="0"/>
              </a:rPr>
              <a:t>0  :  </a:t>
            </a:r>
            <a:r>
              <a:rPr lang="en-US" dirty="0">
                <a:cs typeface="Times New Roman" pitchFamily="18" charset="0"/>
              </a:rPr>
              <a:t>{</a:t>
            </a:r>
            <a:r>
              <a:rPr lang="en-US" b="1" i="1" dirty="0">
                <a:cs typeface="Times New Roman" pitchFamily="18" charset="0"/>
                <a:sym typeface="Symbol" pitchFamily="28" charset="2"/>
              </a:rPr>
              <a:t></a:t>
            </a:r>
            <a:r>
              <a:rPr lang="en-US" i="1" baseline="30000" dirty="0">
                <a:cs typeface="Times New Roman" pitchFamily="18" charset="0"/>
              </a:rPr>
              <a:t> </a:t>
            </a:r>
            <a:r>
              <a:rPr lang="en-US" dirty="0">
                <a:cs typeface="Times New Roman" pitchFamily="18" charset="0"/>
              </a:rPr>
              <a:t>}, regardless of what alphabet ∑ is. That is </a:t>
            </a:r>
            <a:r>
              <a:rPr lang="en-US" b="1" i="1" dirty="0">
                <a:cs typeface="Times New Roman" pitchFamily="18" charset="0"/>
                <a:sym typeface="Symbol" pitchFamily="28" charset="2"/>
              </a:rPr>
              <a:t></a:t>
            </a:r>
            <a:r>
              <a:rPr lang="en-US" dirty="0">
                <a:cs typeface="Times New Roman" pitchFamily="18" charset="0"/>
              </a:rPr>
              <a:t> is the only string of length 0</a:t>
            </a:r>
          </a:p>
          <a:p>
            <a:pPr>
              <a:lnSpc>
                <a:spcPct val="150000"/>
              </a:lnSpc>
            </a:pPr>
            <a:r>
              <a:rPr lang="en-US" dirty="0">
                <a:cs typeface="Times New Roman" pitchFamily="18" charset="0"/>
              </a:rPr>
              <a:t>If ∑=</a:t>
            </a:r>
            <a:r>
              <a:rPr lang="en-US" i="1" dirty="0">
                <a:cs typeface="Times New Roman" pitchFamily="18" charset="0"/>
              </a:rPr>
              <a:t> </a:t>
            </a:r>
            <a:r>
              <a:rPr lang="en-US" dirty="0">
                <a:cs typeface="Times New Roman" pitchFamily="18" charset="0"/>
              </a:rPr>
              <a:t>{0,1},then:</a:t>
            </a:r>
          </a:p>
          <a:p>
            <a:pPr>
              <a:lnSpc>
                <a:spcPct val="150000"/>
              </a:lnSpc>
              <a:buNone/>
            </a:pPr>
            <a:r>
              <a:rPr lang="en-US" i="1" dirty="0">
                <a:cs typeface="Times New Roman" pitchFamily="18" charset="0"/>
              </a:rPr>
              <a:t>	1. </a:t>
            </a:r>
            <a:r>
              <a:rPr lang="en-US" dirty="0">
                <a:cs typeface="Times New Roman" pitchFamily="18" charset="0"/>
              </a:rPr>
              <a:t> ∑</a:t>
            </a:r>
            <a:r>
              <a:rPr lang="en-US" i="1" baseline="30000" dirty="0">
                <a:cs typeface="Times New Roman" pitchFamily="18" charset="0"/>
              </a:rPr>
              <a:t>1 = </a:t>
            </a:r>
            <a:r>
              <a:rPr lang="en-US" dirty="0">
                <a:cs typeface="Times New Roman" pitchFamily="18" charset="0"/>
              </a:rPr>
              <a:t>{0,1}</a:t>
            </a:r>
          </a:p>
          <a:p>
            <a:pPr>
              <a:lnSpc>
                <a:spcPct val="150000"/>
              </a:lnSpc>
              <a:buNone/>
            </a:pPr>
            <a:r>
              <a:rPr lang="en-US" dirty="0">
                <a:cs typeface="Times New Roman" pitchFamily="18" charset="0"/>
              </a:rPr>
              <a:t>    2. ∑</a:t>
            </a:r>
            <a:r>
              <a:rPr lang="en-US" i="1" baseline="30000" dirty="0">
                <a:cs typeface="Times New Roman" pitchFamily="18" charset="0"/>
              </a:rPr>
              <a:t>2  = </a:t>
            </a:r>
            <a:r>
              <a:rPr lang="en-US" i="1" dirty="0">
                <a:cs typeface="Times New Roman" pitchFamily="18" charset="0"/>
              </a:rPr>
              <a:t> </a:t>
            </a:r>
            <a:r>
              <a:rPr lang="en-US" dirty="0">
                <a:cs typeface="Times New Roman" pitchFamily="18" charset="0"/>
              </a:rPr>
              <a:t>{00, 01, 10, 11}</a:t>
            </a:r>
            <a:r>
              <a:rPr lang="en-US" i="1" dirty="0">
                <a:cs typeface="Times New Roman" pitchFamily="18" charset="0"/>
              </a:rPr>
              <a:t> </a:t>
            </a:r>
            <a:endParaRPr lang="en-US" dirty="0">
              <a:cs typeface="Times New Roman" pitchFamily="18" charset="0"/>
            </a:endParaRPr>
          </a:p>
          <a:p>
            <a:pPr>
              <a:lnSpc>
                <a:spcPct val="150000"/>
              </a:lnSpc>
              <a:buNone/>
            </a:pPr>
            <a:r>
              <a:rPr lang="en-US" dirty="0">
                <a:cs typeface="Times New Roman" pitchFamily="18" charset="0"/>
              </a:rPr>
              <a:t>    3. ∑</a:t>
            </a:r>
            <a:r>
              <a:rPr lang="en-US" i="1" baseline="30000" dirty="0">
                <a:cs typeface="Times New Roman" pitchFamily="18" charset="0"/>
              </a:rPr>
              <a:t>3</a:t>
            </a:r>
            <a:r>
              <a:rPr lang="en-US" i="1" dirty="0">
                <a:cs typeface="Times New Roman" pitchFamily="18" charset="0"/>
              </a:rPr>
              <a:t>  </a:t>
            </a:r>
            <a:r>
              <a:rPr lang="en-US" dirty="0">
                <a:cs typeface="Times New Roman" pitchFamily="18" charset="0"/>
              </a:rPr>
              <a:t>={</a:t>
            </a:r>
            <a:r>
              <a:rPr lang="en-US" i="1" dirty="0">
                <a:cs typeface="Times New Roman" pitchFamily="18" charset="0"/>
              </a:rPr>
              <a:t> </a:t>
            </a:r>
            <a:r>
              <a:rPr lang="en-US" dirty="0">
                <a:cs typeface="Times New Roman" pitchFamily="18" charset="0"/>
              </a:rPr>
              <a:t>000, 001, 010, 011, 100,    </a:t>
            </a:r>
          </a:p>
          <a:p>
            <a:pPr>
              <a:lnSpc>
                <a:spcPct val="150000"/>
              </a:lnSpc>
              <a:buNone/>
            </a:pPr>
            <a:r>
              <a:rPr lang="en-US" dirty="0">
                <a:cs typeface="Times New Roman" pitchFamily="18" charset="0"/>
              </a:rPr>
              <a:t>              101, 110, 111 }</a:t>
            </a:r>
            <a:endParaRPr lang="en-US" i="1"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450731" y="228600"/>
            <a:ext cx="6172200" cy="479822"/>
          </a:xfrm>
        </p:spPr>
        <p:txBody>
          <a:bodyPr>
            <a:noAutofit/>
          </a:bodyPr>
          <a:lstStyle/>
          <a:p>
            <a:pPr eaLnBrk="1" hangingPunct="1"/>
            <a:r>
              <a:rPr lang="en-US" sz="2700" b="1" dirty="0">
                <a:solidFill>
                  <a:srgbClr val="FF0000"/>
                </a:solidFill>
                <a:latin typeface="Verdana Pro Black" panose="020B0A04030504040204" pitchFamily="34" charset="0"/>
                <a:cs typeface="Times New Roman" pitchFamily="18" charset="0"/>
              </a:rPr>
              <a:t>Powers of an alphabet </a:t>
            </a:r>
          </a:p>
        </p:txBody>
      </p:sp>
      <p:sp>
        <p:nvSpPr>
          <p:cNvPr id="63491" name="Rectangle 3"/>
          <p:cNvSpPr>
            <a:spLocks noGrp="1" noChangeArrowheads="1"/>
          </p:cNvSpPr>
          <p:nvPr>
            <p:ph idx="1"/>
          </p:nvPr>
        </p:nvSpPr>
        <p:spPr>
          <a:xfrm>
            <a:off x="762000" y="838200"/>
            <a:ext cx="7620000" cy="4419601"/>
          </a:xfrm>
        </p:spPr>
        <p:txBody>
          <a:bodyPr/>
          <a:lstStyle/>
          <a:p>
            <a:pPr lvl="1" eaLnBrk="1" hangingPunct="1">
              <a:lnSpc>
                <a:spcPct val="90000"/>
              </a:lnSpc>
              <a:buFont typeface="Wingdings" pitchFamily="2" charset="2"/>
              <a:buNone/>
            </a:pPr>
            <a:r>
              <a:rPr lang="en-US" sz="2400" dirty="0">
                <a:cs typeface="Times New Roman" pitchFamily="18" charset="0"/>
              </a:rPr>
              <a:t>Let ∑ be an alphabet.</a:t>
            </a:r>
          </a:p>
          <a:p>
            <a:pPr lvl="1" eaLnBrk="1" hangingPunct="1">
              <a:lnSpc>
                <a:spcPct val="90000"/>
              </a:lnSpc>
            </a:pPr>
            <a:endParaRPr lang="en-US" sz="2400" dirty="0">
              <a:cs typeface="Times New Roman" pitchFamily="18" charset="0"/>
            </a:endParaRPr>
          </a:p>
          <a:p>
            <a:pPr lvl="1" eaLnBrk="1" hangingPunct="1">
              <a:lnSpc>
                <a:spcPct val="90000"/>
              </a:lnSpc>
            </a:pPr>
            <a:r>
              <a:rPr lang="en-US" sz="2400" dirty="0">
                <a:cs typeface="Times New Roman" pitchFamily="18" charset="0"/>
              </a:rPr>
              <a:t>∑</a:t>
            </a:r>
            <a:r>
              <a:rPr lang="en-US" sz="2400" i="1" baseline="30000" dirty="0">
                <a:cs typeface="Times New Roman" pitchFamily="18" charset="0"/>
              </a:rPr>
              <a:t>k</a:t>
            </a:r>
            <a:r>
              <a:rPr lang="en-US" sz="2400" dirty="0">
                <a:cs typeface="Times New Roman" pitchFamily="18" charset="0"/>
              </a:rPr>
              <a:t> = the set of all strings of length </a:t>
            </a:r>
            <a:r>
              <a:rPr lang="en-US" sz="2400" i="1" dirty="0">
                <a:cs typeface="Times New Roman" pitchFamily="18" charset="0"/>
              </a:rPr>
              <a:t>k</a:t>
            </a:r>
            <a:r>
              <a:rPr lang="en-US" sz="2400" dirty="0">
                <a:cs typeface="Times New Roman" pitchFamily="18" charset="0"/>
              </a:rPr>
              <a:t> </a:t>
            </a:r>
          </a:p>
          <a:p>
            <a:pPr lvl="1" eaLnBrk="1" hangingPunct="1">
              <a:lnSpc>
                <a:spcPct val="90000"/>
              </a:lnSpc>
            </a:pPr>
            <a:endParaRPr lang="en-US" sz="2400" dirty="0">
              <a:cs typeface="Times New Roman" pitchFamily="18" charset="0"/>
            </a:endParaRPr>
          </a:p>
          <a:p>
            <a:pPr lvl="1" eaLnBrk="1" hangingPunct="1">
              <a:lnSpc>
                <a:spcPct val="90000"/>
              </a:lnSpc>
            </a:pPr>
            <a:r>
              <a:rPr lang="en-US" sz="2400" dirty="0">
                <a:cs typeface="Times New Roman" pitchFamily="18" charset="0"/>
              </a:rPr>
              <a:t>∑* = ∑</a:t>
            </a:r>
            <a:r>
              <a:rPr lang="en-US" sz="2400" i="1" baseline="30000" dirty="0">
                <a:cs typeface="Times New Roman" pitchFamily="18" charset="0"/>
              </a:rPr>
              <a:t>0</a:t>
            </a:r>
            <a:r>
              <a:rPr lang="en-US" sz="2400" dirty="0">
                <a:cs typeface="Times New Roman" pitchFamily="18" charset="0"/>
              </a:rPr>
              <a:t> U ∑</a:t>
            </a:r>
            <a:r>
              <a:rPr lang="en-US" sz="2400" i="1" baseline="30000" dirty="0">
                <a:cs typeface="Times New Roman" pitchFamily="18" charset="0"/>
              </a:rPr>
              <a:t>1</a:t>
            </a:r>
            <a:r>
              <a:rPr lang="en-US" sz="2400" dirty="0">
                <a:cs typeface="Times New Roman" pitchFamily="18" charset="0"/>
              </a:rPr>
              <a:t> U ∑</a:t>
            </a:r>
            <a:r>
              <a:rPr lang="en-US" sz="2400" i="1" baseline="30000" dirty="0">
                <a:cs typeface="Times New Roman" pitchFamily="18" charset="0"/>
              </a:rPr>
              <a:t>2</a:t>
            </a:r>
            <a:r>
              <a:rPr lang="en-US" sz="2400" dirty="0">
                <a:cs typeface="Times New Roman" pitchFamily="18" charset="0"/>
              </a:rPr>
              <a:t> U …</a:t>
            </a:r>
          </a:p>
          <a:p>
            <a:pPr lvl="1" eaLnBrk="1" hangingPunct="1">
              <a:lnSpc>
                <a:spcPct val="90000"/>
              </a:lnSpc>
            </a:pPr>
            <a:endParaRPr lang="en-US" sz="2400" dirty="0">
              <a:cs typeface="Times New Roman" pitchFamily="18" charset="0"/>
            </a:endParaRPr>
          </a:p>
          <a:p>
            <a:pPr lvl="1" eaLnBrk="1" hangingPunct="1">
              <a:lnSpc>
                <a:spcPct val="90000"/>
              </a:lnSpc>
            </a:pPr>
            <a:r>
              <a:rPr lang="en-US" sz="2400" dirty="0">
                <a:cs typeface="Times New Roman" pitchFamily="18" charset="0"/>
              </a:rPr>
              <a:t>∑</a:t>
            </a:r>
            <a:r>
              <a:rPr lang="en-US" sz="2400" baseline="30000" dirty="0">
                <a:cs typeface="Times New Roman" pitchFamily="18" charset="0"/>
              </a:rPr>
              <a:t>+</a:t>
            </a:r>
            <a:r>
              <a:rPr lang="en-US" sz="2400" dirty="0">
                <a:cs typeface="Times New Roman" pitchFamily="18" charset="0"/>
              </a:rPr>
              <a:t> = ∑</a:t>
            </a:r>
            <a:r>
              <a:rPr lang="en-US" sz="2400" i="1" baseline="30000" dirty="0">
                <a:cs typeface="Times New Roman" pitchFamily="18" charset="0"/>
              </a:rPr>
              <a:t>1</a:t>
            </a:r>
            <a:r>
              <a:rPr lang="en-US" sz="2400" dirty="0">
                <a:cs typeface="Times New Roman" pitchFamily="18" charset="0"/>
              </a:rPr>
              <a:t> U ∑</a:t>
            </a:r>
            <a:r>
              <a:rPr lang="en-US" sz="2400" i="1" baseline="30000" dirty="0">
                <a:cs typeface="Times New Roman" pitchFamily="18" charset="0"/>
              </a:rPr>
              <a:t>2</a:t>
            </a:r>
            <a:r>
              <a:rPr lang="en-US" sz="2400" dirty="0">
                <a:cs typeface="Times New Roman" pitchFamily="18" charset="0"/>
              </a:rPr>
              <a:t> U ∑</a:t>
            </a:r>
            <a:r>
              <a:rPr lang="en-US" sz="2400" i="1" baseline="30000" dirty="0">
                <a:cs typeface="Times New Roman" pitchFamily="18" charset="0"/>
              </a:rPr>
              <a:t>3</a:t>
            </a:r>
            <a:r>
              <a:rPr lang="en-US" sz="2400" dirty="0">
                <a:cs typeface="Times New Roman" pitchFamily="18" charset="0"/>
              </a:rPr>
              <a:t> U …</a:t>
            </a:r>
          </a:p>
          <a:p>
            <a:pPr lvl="1" eaLnBrk="1" hangingPunct="1">
              <a:lnSpc>
                <a:spcPct val="90000"/>
              </a:lnSpc>
            </a:pPr>
            <a:endParaRPr lang="en-US" sz="18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4638"/>
            <a:ext cx="8229600" cy="639762"/>
          </a:xfrm>
        </p:spPr>
        <p:txBody>
          <a:bodyPr>
            <a:normAutofit/>
          </a:bodyPr>
          <a:lstStyle/>
          <a:p>
            <a:pPr eaLnBrk="1" hangingPunct="1"/>
            <a:r>
              <a:rPr lang="en-US" sz="2700" b="1" dirty="0">
                <a:solidFill>
                  <a:srgbClr val="FF0000"/>
                </a:solidFill>
                <a:latin typeface="Verdana Pro Black" panose="020B0A04030504040204" pitchFamily="34" charset="0"/>
                <a:cs typeface="Times New Roman" pitchFamily="18" charset="0"/>
              </a:rPr>
              <a:t>Powers of an alphabet </a:t>
            </a:r>
          </a:p>
        </p:txBody>
      </p:sp>
      <p:sp>
        <p:nvSpPr>
          <p:cNvPr id="63491" name="Rectangle 3"/>
          <p:cNvSpPr>
            <a:spLocks noGrp="1" noChangeArrowheads="1"/>
          </p:cNvSpPr>
          <p:nvPr>
            <p:ph idx="1"/>
          </p:nvPr>
        </p:nvSpPr>
        <p:spPr>
          <a:xfrm>
            <a:off x="685800" y="1143000"/>
            <a:ext cx="8001000" cy="4114801"/>
          </a:xfrm>
        </p:spPr>
        <p:txBody>
          <a:bodyPr>
            <a:normAutofit/>
          </a:bodyPr>
          <a:lstStyle/>
          <a:p>
            <a:pPr>
              <a:lnSpc>
                <a:spcPct val="150000"/>
              </a:lnSpc>
              <a:buNone/>
            </a:pPr>
            <a:r>
              <a:rPr lang="en-US" dirty="0">
                <a:cs typeface="Times New Roman" pitchFamily="18" charset="0"/>
              </a:rPr>
              <a:t>Note: confusion between</a:t>
            </a:r>
          </a:p>
          <a:p>
            <a:pPr>
              <a:lnSpc>
                <a:spcPct val="150000"/>
              </a:lnSpc>
              <a:buNone/>
            </a:pPr>
            <a:r>
              <a:rPr lang="en-US" dirty="0">
                <a:cs typeface="Times New Roman" pitchFamily="18" charset="0"/>
              </a:rPr>
              <a:t>1. ∑  is an alphabet; its members 0   </a:t>
            </a:r>
          </a:p>
          <a:p>
            <a:pPr>
              <a:lnSpc>
                <a:spcPct val="150000"/>
              </a:lnSpc>
              <a:buNone/>
            </a:pPr>
            <a:r>
              <a:rPr lang="en-US" dirty="0">
                <a:cs typeface="Times New Roman" pitchFamily="18" charset="0"/>
              </a:rPr>
              <a:t>     and 1 are symbols. </a:t>
            </a:r>
          </a:p>
          <a:p>
            <a:pPr>
              <a:lnSpc>
                <a:spcPct val="150000"/>
              </a:lnSpc>
              <a:buNone/>
            </a:pPr>
            <a:r>
              <a:rPr lang="en-US" dirty="0">
                <a:cs typeface="Times New Roman" pitchFamily="18" charset="0"/>
              </a:rPr>
              <a:t> </a:t>
            </a:r>
          </a:p>
          <a:p>
            <a:pPr>
              <a:lnSpc>
                <a:spcPct val="150000"/>
              </a:lnSpc>
              <a:buNone/>
            </a:pPr>
            <a:r>
              <a:rPr lang="en-US" dirty="0">
                <a:cs typeface="Times New Roman" pitchFamily="18" charset="0"/>
              </a:rPr>
              <a:t>2. ∑</a:t>
            </a:r>
            <a:r>
              <a:rPr lang="en-US" i="1" baseline="30000" dirty="0">
                <a:cs typeface="Times New Roman" pitchFamily="18" charset="0"/>
              </a:rPr>
              <a:t>1</a:t>
            </a:r>
            <a:r>
              <a:rPr lang="en-US" dirty="0">
                <a:cs typeface="Times New Roman" pitchFamily="18" charset="0"/>
              </a:rPr>
              <a:t> is a set of strings; its members   </a:t>
            </a:r>
          </a:p>
          <a:p>
            <a:pPr>
              <a:lnSpc>
                <a:spcPct val="150000"/>
              </a:lnSpc>
              <a:buNone/>
            </a:pPr>
            <a:r>
              <a:rPr lang="en-US" dirty="0">
                <a:cs typeface="Times New Roman" pitchFamily="18" charset="0"/>
              </a:rPr>
              <a:t>    are strings (each one of length 1)</a:t>
            </a:r>
            <a:endParaRPr lang="en-US" sz="3200" i="1"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86000" y="304800"/>
            <a:ext cx="4343400" cy="479822"/>
          </a:xfrm>
        </p:spPr>
        <p:txBody>
          <a:bodyPr>
            <a:noAutofit/>
          </a:bodyPr>
          <a:lstStyle/>
          <a:p>
            <a:r>
              <a:rPr lang="en-US" sz="2700" b="1" dirty="0">
                <a:solidFill>
                  <a:srgbClr val="FF0000"/>
                </a:solidFill>
                <a:latin typeface="Verdana Pro SemiBold" panose="020B0704030504040204" pitchFamily="34" charset="0"/>
                <a:cs typeface="Times New Roman" pitchFamily="18" charset="0"/>
              </a:rPr>
              <a:t>Strings</a:t>
            </a:r>
            <a:endParaRPr lang="en-US" sz="2700" dirty="0">
              <a:solidFill>
                <a:srgbClr val="FF0000"/>
              </a:solidFill>
              <a:latin typeface="Verdana Pro SemiBold" panose="020B0704030504040204" pitchFamily="34" charset="0"/>
              <a:cs typeface="Times New Roman" pitchFamily="18" charset="0"/>
            </a:endParaRPr>
          </a:p>
        </p:txBody>
      </p:sp>
      <p:sp>
        <p:nvSpPr>
          <p:cNvPr id="17411" name="Rectangle 3"/>
          <p:cNvSpPr>
            <a:spLocks noGrp="1" noChangeArrowheads="1"/>
          </p:cNvSpPr>
          <p:nvPr>
            <p:ph idx="1"/>
          </p:nvPr>
        </p:nvSpPr>
        <p:spPr>
          <a:xfrm>
            <a:off x="762000" y="784622"/>
            <a:ext cx="7620000" cy="5463778"/>
          </a:xfrm>
        </p:spPr>
        <p:txBody>
          <a:bodyPr>
            <a:noAutofit/>
          </a:bodyPr>
          <a:lstStyle/>
          <a:p>
            <a:pPr>
              <a:lnSpc>
                <a:spcPct val="150000"/>
              </a:lnSpc>
            </a:pPr>
            <a:r>
              <a:rPr lang="en-US" b="1" dirty="0">
                <a:cs typeface="Times New Roman" pitchFamily="18" charset="0"/>
              </a:rPr>
              <a:t>A string (or sometimes a word) is a finite sequence of symbols chosen from </a:t>
            </a:r>
            <a:r>
              <a:rPr lang="en-US" dirty="0">
                <a:cs typeface="Times New Roman" pitchFamily="18" charset="0"/>
              </a:rPr>
              <a:t>some alphabet</a:t>
            </a:r>
          </a:p>
          <a:p>
            <a:pPr>
              <a:lnSpc>
                <a:spcPct val="150000"/>
              </a:lnSpc>
            </a:pPr>
            <a:r>
              <a:rPr lang="en-US" b="1" dirty="0">
                <a:cs typeface="Times New Roman" pitchFamily="18" charset="0"/>
              </a:rPr>
              <a:t>Example: </a:t>
            </a:r>
            <a:r>
              <a:rPr lang="en-US" dirty="0">
                <a:cs typeface="Times New Roman" pitchFamily="18" charset="0"/>
              </a:rPr>
              <a:t>01101 and 111 are strings from the binary alphabet  ∑ = {0, 1}</a:t>
            </a:r>
          </a:p>
          <a:p>
            <a:pPr>
              <a:lnSpc>
                <a:spcPct val="150000"/>
              </a:lnSpc>
            </a:pPr>
            <a:r>
              <a:rPr lang="en-US" b="1" dirty="0">
                <a:cs typeface="Times New Roman" pitchFamily="18" charset="0"/>
              </a:rPr>
              <a:t>Empty string: the string with zero occurrences of symbols.</a:t>
            </a:r>
          </a:p>
          <a:p>
            <a:pPr>
              <a:lnSpc>
                <a:spcPct val="150000"/>
              </a:lnSpc>
            </a:pPr>
            <a:r>
              <a:rPr lang="en-US" b="1" i="1" dirty="0">
                <a:cs typeface="Times New Roman" pitchFamily="18" charset="0"/>
              </a:rPr>
              <a:t>Empty string is </a:t>
            </a:r>
            <a:r>
              <a:rPr lang="en-US" b="1" i="1" dirty="0">
                <a:cs typeface="Times New Roman" pitchFamily="18" charset="0"/>
                <a:sym typeface="Symbol" pitchFamily="28" charset="2"/>
              </a:rPr>
              <a:t></a:t>
            </a:r>
            <a:r>
              <a:rPr lang="en-US" b="1" i="1" dirty="0">
                <a:cs typeface="Times New Roman" pitchFamily="18" charset="0"/>
              </a:rPr>
              <a:t> (or “epsilon”)</a:t>
            </a:r>
          </a:p>
          <a:p>
            <a:pPr>
              <a:lnSpc>
                <a:spcPct val="150000"/>
              </a:lnSpc>
            </a:pPr>
            <a:r>
              <a:rPr lang="en-US" b="1" dirty="0">
                <a:cs typeface="Times New Roman" pitchFamily="18" charset="0"/>
              </a:rPr>
              <a:t>This string is denoted by Q and may be chosen from any alphabet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86000" y="304800"/>
            <a:ext cx="4343400" cy="479822"/>
          </a:xfrm>
        </p:spPr>
        <p:txBody>
          <a:bodyPr>
            <a:noAutofit/>
          </a:bodyPr>
          <a:lstStyle/>
          <a:p>
            <a:r>
              <a:rPr lang="en-US" sz="2700" b="1" dirty="0">
                <a:solidFill>
                  <a:srgbClr val="FF0000"/>
                </a:solidFill>
                <a:latin typeface="Verdana Pro SemiBold" panose="020B0704030504040204" pitchFamily="34" charset="0"/>
                <a:cs typeface="Times New Roman" pitchFamily="18" charset="0"/>
              </a:rPr>
              <a:t>Strings</a:t>
            </a:r>
            <a:endParaRPr lang="en-US" sz="2700" dirty="0">
              <a:solidFill>
                <a:srgbClr val="FF0000"/>
              </a:solidFill>
              <a:latin typeface="Verdana Pro SemiBold" panose="020B0704030504040204" pitchFamily="34" charset="0"/>
              <a:cs typeface="Times New Roman" pitchFamily="18" charset="0"/>
            </a:endParaRPr>
          </a:p>
        </p:txBody>
      </p:sp>
      <p:sp>
        <p:nvSpPr>
          <p:cNvPr id="17411" name="Rectangle 3"/>
          <p:cNvSpPr>
            <a:spLocks noGrp="1" noChangeArrowheads="1"/>
          </p:cNvSpPr>
          <p:nvPr>
            <p:ph idx="1"/>
          </p:nvPr>
        </p:nvSpPr>
        <p:spPr>
          <a:xfrm>
            <a:off x="762000" y="784622"/>
            <a:ext cx="7620000" cy="5463778"/>
          </a:xfrm>
        </p:spPr>
        <p:txBody>
          <a:bodyPr>
            <a:noAutofit/>
          </a:bodyPr>
          <a:lstStyle/>
          <a:p>
            <a:pPr marL="0" indent="0">
              <a:lnSpc>
                <a:spcPct val="150000"/>
              </a:lnSpc>
              <a:buNone/>
            </a:pPr>
            <a:r>
              <a:rPr lang="en-US" b="1" dirty="0">
                <a:cs typeface="Times New Roman" pitchFamily="18" charset="0"/>
              </a:rPr>
              <a:t>Examples of strings:</a:t>
            </a:r>
          </a:p>
          <a:p>
            <a:pPr marL="0" indent="0">
              <a:lnSpc>
                <a:spcPct val="150000"/>
              </a:lnSpc>
              <a:buNone/>
            </a:pPr>
            <a:r>
              <a:rPr lang="en-US" dirty="0">
                <a:cs typeface="Times New Roman" pitchFamily="18" charset="0"/>
              </a:rPr>
              <a:t>∑</a:t>
            </a:r>
            <a:r>
              <a:rPr lang="en-US" b="1" dirty="0">
                <a:cs typeface="Times New Roman" pitchFamily="18" charset="0"/>
              </a:rPr>
              <a:t> = {a, b}</a:t>
            </a:r>
          </a:p>
          <a:p>
            <a:pPr marL="0" indent="0">
              <a:lnSpc>
                <a:spcPct val="150000"/>
              </a:lnSpc>
              <a:buNone/>
            </a:pPr>
            <a:r>
              <a:rPr lang="en-US" b="1" dirty="0">
                <a:cs typeface="Times New Roman" pitchFamily="18" charset="0"/>
              </a:rPr>
              <a:t>Strings derived from </a:t>
            </a:r>
            <a:r>
              <a:rPr lang="en-US" dirty="0">
                <a:cs typeface="Times New Roman" pitchFamily="18" charset="0"/>
              </a:rPr>
              <a:t>∑</a:t>
            </a:r>
            <a:r>
              <a:rPr lang="en-US" b="1" dirty="0">
                <a:cs typeface="Times New Roman" pitchFamily="18" charset="0"/>
              </a:rPr>
              <a:t> are…..</a:t>
            </a:r>
          </a:p>
          <a:p>
            <a:pPr>
              <a:lnSpc>
                <a:spcPct val="150000"/>
              </a:lnSpc>
            </a:pPr>
            <a:r>
              <a:rPr lang="en-US" b="1" dirty="0">
                <a:cs typeface="Times New Roman" pitchFamily="18" charset="0"/>
              </a:rPr>
              <a:t>….. </a:t>
            </a:r>
            <a:r>
              <a:rPr lang="en-US" b="1" i="1" dirty="0">
                <a:cs typeface="Times New Roman" pitchFamily="18" charset="0"/>
                <a:sym typeface="Symbol" pitchFamily="28" charset="2"/>
              </a:rPr>
              <a:t></a:t>
            </a:r>
            <a:r>
              <a:rPr lang="en-US" b="1" dirty="0">
                <a:cs typeface="Times New Roman" pitchFamily="18" charset="0"/>
              </a:rPr>
              <a:t> , a, b, aa, ab, </a:t>
            </a:r>
            <a:r>
              <a:rPr lang="en-US" b="1" dirty="0" err="1">
                <a:cs typeface="Times New Roman" pitchFamily="18" charset="0"/>
              </a:rPr>
              <a:t>ba</a:t>
            </a:r>
            <a:r>
              <a:rPr lang="en-US" b="1" dirty="0">
                <a:cs typeface="Times New Roman" pitchFamily="18" charset="0"/>
              </a:rPr>
              <a:t>, bb, </a:t>
            </a:r>
            <a:r>
              <a:rPr lang="en-US" b="1" dirty="0" err="1">
                <a:cs typeface="Times New Roman" pitchFamily="18" charset="0"/>
              </a:rPr>
              <a:t>aaa</a:t>
            </a:r>
            <a:r>
              <a:rPr lang="en-US" b="1" dirty="0">
                <a:cs typeface="Times New Roman" pitchFamily="18" charset="0"/>
              </a:rPr>
              <a:t>, </a:t>
            </a:r>
            <a:r>
              <a:rPr lang="en-US" b="1" dirty="0" err="1">
                <a:cs typeface="Times New Roman" pitchFamily="18" charset="0"/>
              </a:rPr>
              <a:t>aab</a:t>
            </a:r>
            <a:r>
              <a:rPr lang="en-US" b="1" dirty="0">
                <a:cs typeface="Times New Roman" pitchFamily="18" charset="0"/>
              </a:rPr>
              <a:t>, aba, ..</a:t>
            </a:r>
          </a:p>
          <a:p>
            <a:pPr marL="0" indent="0">
              <a:lnSpc>
                <a:spcPct val="150000"/>
              </a:lnSpc>
              <a:buNone/>
            </a:pPr>
            <a:r>
              <a:rPr lang="en-US" dirty="0">
                <a:cs typeface="Times New Roman" pitchFamily="18" charset="0"/>
              </a:rPr>
              <a:t>∑</a:t>
            </a:r>
            <a:r>
              <a:rPr lang="en-US" b="1" dirty="0">
                <a:cs typeface="Times New Roman" pitchFamily="18" charset="0"/>
              </a:rPr>
              <a:t> = {0, 1}</a:t>
            </a:r>
          </a:p>
          <a:p>
            <a:pPr marL="0" indent="0">
              <a:lnSpc>
                <a:spcPct val="150000"/>
              </a:lnSpc>
              <a:buNone/>
            </a:pPr>
            <a:r>
              <a:rPr lang="en-US" b="1" dirty="0">
                <a:cs typeface="Times New Roman" pitchFamily="18" charset="0"/>
              </a:rPr>
              <a:t>Strings derived from </a:t>
            </a:r>
            <a:r>
              <a:rPr lang="en-US" dirty="0">
                <a:cs typeface="Times New Roman" pitchFamily="18" charset="0"/>
              </a:rPr>
              <a:t>∑</a:t>
            </a:r>
            <a:r>
              <a:rPr lang="en-US" b="1" dirty="0">
                <a:cs typeface="Times New Roman" pitchFamily="18" charset="0"/>
              </a:rPr>
              <a:t> are…..</a:t>
            </a:r>
          </a:p>
          <a:p>
            <a:pPr>
              <a:lnSpc>
                <a:spcPct val="150000"/>
              </a:lnSpc>
            </a:pPr>
            <a:r>
              <a:rPr lang="en-US" b="1" dirty="0">
                <a:cs typeface="Times New Roman" pitchFamily="18" charset="0"/>
              </a:rPr>
              <a:t>….. </a:t>
            </a:r>
            <a:r>
              <a:rPr lang="en-US" b="1" i="1" dirty="0">
                <a:cs typeface="Times New Roman" pitchFamily="18" charset="0"/>
                <a:sym typeface="Symbol" pitchFamily="28" charset="2"/>
              </a:rPr>
              <a:t></a:t>
            </a:r>
            <a:r>
              <a:rPr lang="en-US" b="1" dirty="0">
                <a:cs typeface="Times New Roman" pitchFamily="18" charset="0"/>
              </a:rPr>
              <a:t> , 0, 1, 00, 01, 10, 11, 000, 001, 010, ..</a:t>
            </a:r>
          </a:p>
        </p:txBody>
      </p:sp>
    </p:spTree>
    <p:extLst>
      <p:ext uri="{BB962C8B-B14F-4D97-AF65-F5344CB8AC3E}">
        <p14:creationId xmlns:p14="http://schemas.microsoft.com/office/powerpoint/2010/main" val="30971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ctrTitle"/>
          </p:nvPr>
        </p:nvSpPr>
        <p:spPr>
          <a:xfrm>
            <a:off x="2286000" y="1771650"/>
            <a:ext cx="5257800" cy="2571750"/>
          </a:xfrm>
        </p:spPr>
        <p:txBody>
          <a:bodyPr>
            <a:normAutofit fontScale="90000"/>
          </a:bodyPr>
          <a:lstStyle/>
          <a:p>
            <a:r>
              <a:rPr lang="en-US" sz="3000" b="1" dirty="0">
                <a:solidFill>
                  <a:srgbClr val="0000CA"/>
                </a:solidFill>
                <a:latin typeface="Verdana Pro SemiBold" panose="020B0704030504040204" pitchFamily="34" charset="0"/>
              </a:rPr>
              <a:t>Introduction to Automata Theory</a:t>
            </a:r>
            <a:br>
              <a:rPr lang="en-US" sz="3000" b="1" dirty="0">
                <a:solidFill>
                  <a:srgbClr val="0000CA"/>
                </a:solidFill>
                <a:latin typeface="Verdana Pro SemiBold" panose="020B0704030504040204" pitchFamily="34" charset="0"/>
              </a:rPr>
            </a:br>
            <a:br>
              <a:rPr lang="en-US" sz="3000" b="1" dirty="0">
                <a:solidFill>
                  <a:srgbClr val="0000CA"/>
                </a:solidFill>
                <a:latin typeface="Verdana Pro SemiBold" panose="020B0704030504040204" pitchFamily="34" charset="0"/>
              </a:rPr>
            </a:br>
            <a:r>
              <a:rPr lang="en-US" sz="2700" b="1" dirty="0">
                <a:solidFill>
                  <a:srgbClr val="0000CA"/>
                </a:solidFill>
                <a:latin typeface="Verdana Pro SemiBold" panose="020B0704030504040204" pitchFamily="34" charset="0"/>
              </a:rPr>
              <a:t>UNIT-1</a:t>
            </a:r>
            <a:br>
              <a:rPr lang="en-US" sz="2700" b="1" dirty="0">
                <a:solidFill>
                  <a:srgbClr val="0000CA"/>
                </a:solidFill>
                <a:latin typeface="Verdana Pro SemiBold" panose="020B0704030504040204" pitchFamily="34" charset="0"/>
              </a:rPr>
            </a:br>
            <a:br>
              <a:rPr lang="en-US" sz="2700" b="1" dirty="0">
                <a:solidFill>
                  <a:srgbClr val="0000CA"/>
                </a:solidFill>
                <a:latin typeface="Verdana Pro SemiBold" panose="020B0704030504040204" pitchFamily="34" charset="0"/>
              </a:rPr>
            </a:br>
            <a:r>
              <a:rPr lang="en-US" sz="2700" b="1" dirty="0">
                <a:solidFill>
                  <a:srgbClr val="0000CA"/>
                </a:solidFill>
                <a:latin typeface="Verdana Pro SemiBold" panose="020B0704030504040204" pitchFamily="34" charset="0"/>
              </a:rPr>
              <a:t>II B.TECH  – II SEMESTER</a:t>
            </a:r>
            <a:br>
              <a:rPr lang="en-US" sz="2700" b="1" dirty="0">
                <a:solidFill>
                  <a:srgbClr val="0000CA"/>
                </a:solidFill>
                <a:latin typeface="Verdana Pro SemiBold" panose="020B0704030504040204" pitchFamily="34" charset="0"/>
              </a:rPr>
            </a:br>
            <a:br>
              <a:rPr lang="en-US" sz="2700" b="1" dirty="0">
                <a:solidFill>
                  <a:srgbClr val="0000CA"/>
                </a:solidFill>
                <a:latin typeface="Verdana Pro SemiBold" panose="020B0704030504040204" pitchFamily="34" charset="0"/>
              </a:rPr>
            </a:br>
            <a:r>
              <a:rPr lang="en-US" sz="2700" b="1" dirty="0">
                <a:solidFill>
                  <a:srgbClr val="0000CA"/>
                </a:solidFill>
                <a:latin typeface="Verdana Pro SemiBold" panose="020B0704030504040204" pitchFamily="34" charset="0"/>
              </a:rPr>
              <a:t>SUB.CODE:</a:t>
            </a:r>
            <a:r>
              <a:rPr lang="en-US" sz="2700" dirty="0">
                <a:solidFill>
                  <a:srgbClr val="0000CA"/>
                </a:solidFill>
                <a:latin typeface="Verdana Pro SemiBold" panose="020B0704030504040204" pitchFamily="34" charset="0"/>
              </a:rPr>
              <a:t> 19IT212</a:t>
            </a:r>
            <a:endParaRPr lang="en-US" sz="2700" b="1" dirty="0">
              <a:solidFill>
                <a:srgbClr val="0000CA"/>
              </a:solidFill>
              <a:latin typeface="Verdana Pro SemiBold" panose="020B07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86000" y="304800"/>
            <a:ext cx="4343400" cy="479822"/>
          </a:xfrm>
        </p:spPr>
        <p:txBody>
          <a:bodyPr>
            <a:noAutofit/>
          </a:bodyPr>
          <a:lstStyle/>
          <a:p>
            <a:r>
              <a:rPr lang="en-US" sz="2700" b="1" dirty="0">
                <a:solidFill>
                  <a:srgbClr val="FF0000"/>
                </a:solidFill>
                <a:latin typeface="Verdana Pro SemiBold" panose="020B0704030504040204" pitchFamily="34" charset="0"/>
                <a:cs typeface="Times New Roman" pitchFamily="18" charset="0"/>
              </a:rPr>
              <a:t>Strings</a:t>
            </a:r>
            <a:endParaRPr lang="en-US" sz="2700" dirty="0">
              <a:solidFill>
                <a:srgbClr val="FF0000"/>
              </a:solidFill>
              <a:latin typeface="Verdana Pro SemiBold" panose="020B0704030504040204" pitchFamily="34" charset="0"/>
              <a:cs typeface="Times New Roman" pitchFamily="18" charset="0"/>
            </a:endParaRPr>
          </a:p>
        </p:txBody>
      </p:sp>
      <p:sp>
        <p:nvSpPr>
          <p:cNvPr id="17411" name="Rectangle 3"/>
          <p:cNvSpPr>
            <a:spLocks noGrp="1" noChangeArrowheads="1"/>
          </p:cNvSpPr>
          <p:nvPr>
            <p:ph idx="1"/>
          </p:nvPr>
        </p:nvSpPr>
        <p:spPr>
          <a:xfrm>
            <a:off x="762000" y="784622"/>
            <a:ext cx="7620000" cy="5463778"/>
          </a:xfrm>
        </p:spPr>
        <p:txBody>
          <a:bodyPr>
            <a:noAutofit/>
          </a:bodyPr>
          <a:lstStyle/>
          <a:p>
            <a:pPr marL="0" indent="0">
              <a:lnSpc>
                <a:spcPct val="150000"/>
              </a:lnSpc>
              <a:buNone/>
            </a:pPr>
            <a:r>
              <a:rPr lang="en-US" b="1" dirty="0">
                <a:cs typeface="Times New Roman" pitchFamily="18" charset="0"/>
              </a:rPr>
              <a:t>Examples of strings:</a:t>
            </a:r>
          </a:p>
          <a:p>
            <a:pPr marL="0" indent="0">
              <a:lnSpc>
                <a:spcPct val="150000"/>
              </a:lnSpc>
              <a:buNone/>
            </a:pPr>
            <a:r>
              <a:rPr lang="en-US" dirty="0">
                <a:cs typeface="Times New Roman" pitchFamily="18" charset="0"/>
              </a:rPr>
              <a:t>∑</a:t>
            </a:r>
            <a:r>
              <a:rPr lang="en-US" b="1" dirty="0">
                <a:cs typeface="Times New Roman" pitchFamily="18" charset="0"/>
              </a:rPr>
              <a:t> = {a}</a:t>
            </a:r>
          </a:p>
          <a:p>
            <a:pPr marL="0" indent="0">
              <a:lnSpc>
                <a:spcPct val="150000"/>
              </a:lnSpc>
              <a:buNone/>
            </a:pPr>
            <a:r>
              <a:rPr lang="en-US" b="1" dirty="0">
                <a:cs typeface="Times New Roman" pitchFamily="18" charset="0"/>
              </a:rPr>
              <a:t>Strings derived from </a:t>
            </a:r>
            <a:r>
              <a:rPr lang="en-US" dirty="0">
                <a:cs typeface="Times New Roman" pitchFamily="18" charset="0"/>
              </a:rPr>
              <a:t>∑</a:t>
            </a:r>
            <a:r>
              <a:rPr lang="en-US" b="1" dirty="0">
                <a:cs typeface="Times New Roman" pitchFamily="18" charset="0"/>
              </a:rPr>
              <a:t> are…..</a:t>
            </a:r>
          </a:p>
          <a:p>
            <a:pPr>
              <a:lnSpc>
                <a:spcPct val="150000"/>
              </a:lnSpc>
            </a:pPr>
            <a:r>
              <a:rPr lang="en-US" b="1" dirty="0">
                <a:cs typeface="Times New Roman" pitchFamily="18" charset="0"/>
              </a:rPr>
              <a:t>….. </a:t>
            </a:r>
            <a:r>
              <a:rPr lang="en-US" b="1" i="1" dirty="0">
                <a:cs typeface="Times New Roman" pitchFamily="18" charset="0"/>
                <a:sym typeface="Symbol" pitchFamily="28" charset="2"/>
              </a:rPr>
              <a:t></a:t>
            </a:r>
            <a:r>
              <a:rPr lang="en-US" b="1" dirty="0">
                <a:cs typeface="Times New Roman" pitchFamily="18" charset="0"/>
              </a:rPr>
              <a:t> , a, </a:t>
            </a:r>
            <a:r>
              <a:rPr lang="fi-FI" b="1" dirty="0">
                <a:cs typeface="Times New Roman" pitchFamily="18" charset="0"/>
              </a:rPr>
              <a:t>aa, aaa, aaaa, aaaaa, aaaaa,  ....</a:t>
            </a:r>
            <a:endParaRPr lang="en-US" b="1" dirty="0">
              <a:cs typeface="Times New Roman" pitchFamily="18" charset="0"/>
            </a:endParaRPr>
          </a:p>
        </p:txBody>
      </p:sp>
    </p:spTree>
    <p:extLst>
      <p:ext uri="{BB962C8B-B14F-4D97-AF65-F5344CB8AC3E}">
        <p14:creationId xmlns:p14="http://schemas.microsoft.com/office/powerpoint/2010/main" val="4214951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133600" y="152400"/>
            <a:ext cx="4876800" cy="422672"/>
          </a:xfrm>
        </p:spPr>
        <p:txBody>
          <a:bodyPr>
            <a:noAutofit/>
          </a:bodyPr>
          <a:lstStyle/>
          <a:p>
            <a:r>
              <a:rPr lang="en-US" sz="2700" b="1" dirty="0">
                <a:solidFill>
                  <a:srgbClr val="FF0000"/>
                </a:solidFill>
                <a:latin typeface="Verdana Pro SemiBold" panose="020B0704030504040204" pitchFamily="34" charset="0"/>
                <a:cs typeface="Times New Roman" pitchFamily="18" charset="0"/>
              </a:rPr>
              <a:t>Functions on Strings</a:t>
            </a:r>
            <a:endParaRPr lang="en-US" sz="2700" dirty="0">
              <a:solidFill>
                <a:srgbClr val="FF0000"/>
              </a:solidFill>
              <a:latin typeface="Verdana Pro SemiBold" panose="020B0704030504040204" pitchFamily="34" charset="0"/>
              <a:cs typeface="Times New Roman" pitchFamily="18" charset="0"/>
            </a:endParaRPr>
          </a:p>
        </p:txBody>
      </p:sp>
      <p:sp>
        <p:nvSpPr>
          <p:cNvPr id="17411" name="Rectangle 3"/>
          <p:cNvSpPr>
            <a:spLocks noGrp="1" noChangeArrowheads="1"/>
          </p:cNvSpPr>
          <p:nvPr>
            <p:ph idx="1"/>
          </p:nvPr>
        </p:nvSpPr>
        <p:spPr>
          <a:xfrm>
            <a:off x="533400" y="762000"/>
            <a:ext cx="8229600" cy="4495800"/>
          </a:xfrm>
        </p:spPr>
        <p:txBody>
          <a:bodyPr>
            <a:normAutofit/>
          </a:bodyPr>
          <a:lstStyle/>
          <a:p>
            <a:pPr>
              <a:lnSpc>
                <a:spcPct val="150000"/>
              </a:lnSpc>
            </a:pPr>
            <a:r>
              <a:rPr lang="en-US" b="1" dirty="0">
                <a:cs typeface="Times New Roman" pitchFamily="18" charset="0"/>
              </a:rPr>
              <a:t>Length : to find the length of a string Operator used | |</a:t>
            </a:r>
          </a:p>
          <a:p>
            <a:pPr>
              <a:lnSpc>
                <a:spcPct val="150000"/>
              </a:lnSpc>
            </a:pPr>
            <a:r>
              <a:rPr lang="en-US" dirty="0">
                <a:cs typeface="Times New Roman" pitchFamily="18" charset="0"/>
              </a:rPr>
              <a:t>Example: 01101 has length 5</a:t>
            </a:r>
          </a:p>
          <a:p>
            <a:pPr>
              <a:lnSpc>
                <a:spcPct val="150000"/>
              </a:lnSpc>
            </a:pPr>
            <a:r>
              <a:rPr lang="en-US" dirty="0">
                <a:cs typeface="Times New Roman" pitchFamily="18" charset="0"/>
              </a:rPr>
              <a:t>There are only two symbols (0 and 1) in the string 01101, but 5 positions for symbols</a:t>
            </a:r>
          </a:p>
          <a:p>
            <a:pPr>
              <a:lnSpc>
                <a:spcPct val="150000"/>
              </a:lnSpc>
            </a:pPr>
            <a:r>
              <a:rPr lang="en-US" dirty="0">
                <a:cs typeface="Times New Roman" pitchFamily="18" charset="0"/>
              </a:rPr>
              <a:t>Notation of length of w: |w|</a:t>
            </a:r>
          </a:p>
          <a:p>
            <a:pPr>
              <a:lnSpc>
                <a:spcPct val="150000"/>
              </a:lnSpc>
              <a:buNone/>
            </a:pPr>
            <a:r>
              <a:rPr lang="en-US" dirty="0">
                <a:cs typeface="Times New Roman" pitchFamily="18" charset="0"/>
              </a:rPr>
              <a:t>     Example: |011| = 3 and  |</a:t>
            </a:r>
            <a:r>
              <a:rPr lang="en-US" b="1" i="1" dirty="0">
                <a:cs typeface="Times New Roman" pitchFamily="18" charset="0"/>
                <a:sym typeface="Symbol" pitchFamily="28" charset="2"/>
              </a:rPr>
              <a:t></a:t>
            </a:r>
            <a:r>
              <a:rPr lang="en-US" i="1" baseline="30000" dirty="0">
                <a:cs typeface="Times New Roman" pitchFamily="18" charset="0"/>
              </a:rPr>
              <a:t> </a:t>
            </a:r>
            <a:r>
              <a:rPr lang="en-US" dirty="0">
                <a:cs typeface="Times New Roman" pitchFamily="18" charset="0"/>
              </a:rPr>
              <a:t>| = 0</a:t>
            </a:r>
            <a:endParaRPr lang="en-US" sz="2100" dirty="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133600" y="152400"/>
            <a:ext cx="4876800" cy="422672"/>
          </a:xfrm>
        </p:spPr>
        <p:txBody>
          <a:bodyPr>
            <a:noAutofit/>
          </a:bodyPr>
          <a:lstStyle/>
          <a:p>
            <a:r>
              <a:rPr lang="en-US" sz="2700" b="1" dirty="0">
                <a:solidFill>
                  <a:srgbClr val="FF0000"/>
                </a:solidFill>
                <a:latin typeface="Verdana Pro SemiBold" panose="020B0704030504040204" pitchFamily="34" charset="0"/>
                <a:cs typeface="Times New Roman" pitchFamily="18" charset="0"/>
              </a:rPr>
              <a:t>Functions on Strings</a:t>
            </a:r>
            <a:endParaRPr lang="en-US" sz="2700" dirty="0">
              <a:solidFill>
                <a:srgbClr val="FF0000"/>
              </a:solidFill>
              <a:latin typeface="Verdana Pro SemiBold" panose="020B0704030504040204" pitchFamily="34" charset="0"/>
              <a:cs typeface="Times New Roman" pitchFamily="18" charset="0"/>
            </a:endParaRPr>
          </a:p>
        </p:txBody>
      </p:sp>
      <p:sp>
        <p:nvSpPr>
          <p:cNvPr id="17411" name="Rectangle 3"/>
          <p:cNvSpPr>
            <a:spLocks noGrp="1" noChangeArrowheads="1"/>
          </p:cNvSpPr>
          <p:nvPr>
            <p:ph idx="1"/>
          </p:nvPr>
        </p:nvSpPr>
        <p:spPr>
          <a:xfrm>
            <a:off x="533400" y="762000"/>
            <a:ext cx="8229600" cy="5715000"/>
          </a:xfrm>
        </p:spPr>
        <p:txBody>
          <a:bodyPr>
            <a:normAutofit/>
          </a:bodyPr>
          <a:lstStyle/>
          <a:p>
            <a:pPr marL="0" indent="0">
              <a:lnSpc>
                <a:spcPct val="150000"/>
              </a:lnSpc>
              <a:buNone/>
            </a:pPr>
            <a:r>
              <a:rPr lang="en-US" dirty="0">
                <a:cs typeface="Times New Roman" pitchFamily="18" charset="0"/>
              </a:rPr>
              <a:t>Examples of Concatenation of a string</a:t>
            </a:r>
          </a:p>
          <a:p>
            <a:pPr marL="0" indent="0">
              <a:lnSpc>
                <a:spcPct val="150000"/>
              </a:lnSpc>
              <a:buNone/>
            </a:pPr>
            <a:r>
              <a:rPr lang="en-US" dirty="0">
                <a:cs typeface="Times New Roman" pitchFamily="18" charset="0"/>
              </a:rPr>
              <a:t>• x = good, y = student</a:t>
            </a:r>
          </a:p>
          <a:p>
            <a:pPr marL="0" indent="0">
              <a:lnSpc>
                <a:spcPct val="150000"/>
              </a:lnSpc>
              <a:buNone/>
            </a:pPr>
            <a:r>
              <a:rPr lang="en-US" dirty="0">
                <a:cs typeface="Times New Roman" pitchFamily="18" charset="0"/>
              </a:rPr>
              <a:t>Concatenation operation x||y or </a:t>
            </a:r>
            <a:r>
              <a:rPr lang="en-US" dirty="0" err="1">
                <a:cs typeface="Times New Roman" pitchFamily="18" charset="0"/>
              </a:rPr>
              <a:t>xy</a:t>
            </a:r>
            <a:endParaRPr lang="en-US" dirty="0">
              <a:cs typeface="Times New Roman" pitchFamily="18" charset="0"/>
            </a:endParaRPr>
          </a:p>
          <a:p>
            <a:pPr marL="0" indent="0">
              <a:lnSpc>
                <a:spcPct val="150000"/>
              </a:lnSpc>
              <a:buNone/>
            </a:pPr>
            <a:r>
              <a:rPr lang="en-US" dirty="0" err="1">
                <a:cs typeface="Times New Roman" pitchFamily="18" charset="0"/>
              </a:rPr>
              <a:t>xy</a:t>
            </a:r>
            <a:r>
              <a:rPr lang="en-US" dirty="0">
                <a:cs typeface="Times New Roman" pitchFamily="18" charset="0"/>
              </a:rPr>
              <a:t> = </a:t>
            </a:r>
            <a:r>
              <a:rPr lang="en-US" dirty="0" err="1">
                <a:cs typeface="Times New Roman" pitchFamily="18" charset="0"/>
              </a:rPr>
              <a:t>goodstudent</a:t>
            </a:r>
            <a:endParaRPr lang="en-US" dirty="0">
              <a:cs typeface="Times New Roman" pitchFamily="18" charset="0"/>
            </a:endParaRPr>
          </a:p>
          <a:p>
            <a:pPr marL="0" indent="0">
              <a:lnSpc>
                <a:spcPct val="150000"/>
              </a:lnSpc>
              <a:buNone/>
            </a:pPr>
            <a:r>
              <a:rPr lang="en-US" dirty="0">
                <a:cs typeface="Times New Roman" pitchFamily="18" charset="0"/>
              </a:rPr>
              <a:t>Examples of Reversal of a string</a:t>
            </a:r>
          </a:p>
          <a:p>
            <a:pPr marL="0" indent="0">
              <a:lnSpc>
                <a:spcPct val="150000"/>
              </a:lnSpc>
              <a:buNone/>
            </a:pPr>
            <a:r>
              <a:rPr lang="en-US" dirty="0">
                <a:cs typeface="Times New Roman" pitchFamily="18" charset="0"/>
              </a:rPr>
              <a:t>• (</a:t>
            </a:r>
            <a:r>
              <a:rPr lang="en-US" dirty="0" err="1">
                <a:cs typeface="Times New Roman" pitchFamily="18" charset="0"/>
              </a:rPr>
              <a:t>abc</a:t>
            </a:r>
            <a:r>
              <a:rPr lang="en-US" dirty="0">
                <a:cs typeface="Times New Roman" pitchFamily="18" charset="0"/>
              </a:rPr>
              <a:t>)</a:t>
            </a:r>
            <a:r>
              <a:rPr lang="en-US" baseline="30000" dirty="0">
                <a:cs typeface="Times New Roman" pitchFamily="18" charset="0"/>
              </a:rPr>
              <a:t>R</a:t>
            </a:r>
            <a:r>
              <a:rPr lang="en-US" dirty="0">
                <a:cs typeface="Times New Roman" pitchFamily="18" charset="0"/>
              </a:rPr>
              <a:t> = cba</a:t>
            </a:r>
          </a:p>
          <a:p>
            <a:pPr marL="0" indent="0">
              <a:lnSpc>
                <a:spcPct val="150000"/>
              </a:lnSpc>
              <a:buNone/>
            </a:pPr>
            <a:r>
              <a:rPr lang="en-US" dirty="0">
                <a:cs typeface="Times New Roman" pitchFamily="18" charset="0"/>
              </a:rPr>
              <a:t>• x= ab, y=cd, (</a:t>
            </a:r>
            <a:r>
              <a:rPr lang="en-US" dirty="0" err="1">
                <a:cs typeface="Times New Roman" pitchFamily="18" charset="0"/>
              </a:rPr>
              <a:t>xy</a:t>
            </a:r>
            <a:r>
              <a:rPr lang="en-US" dirty="0">
                <a:cs typeface="Times New Roman" pitchFamily="18" charset="0"/>
              </a:rPr>
              <a:t>)</a:t>
            </a:r>
            <a:r>
              <a:rPr lang="en-US" baseline="30000" dirty="0">
                <a:cs typeface="Times New Roman" pitchFamily="18" charset="0"/>
              </a:rPr>
              <a:t>R</a:t>
            </a:r>
            <a:r>
              <a:rPr lang="en-US" dirty="0">
                <a:cs typeface="Times New Roman" pitchFamily="18" charset="0"/>
              </a:rPr>
              <a:t> = </a:t>
            </a:r>
            <a:r>
              <a:rPr lang="en-US" dirty="0" err="1">
                <a:cs typeface="Times New Roman" pitchFamily="18" charset="0"/>
              </a:rPr>
              <a:t>dcba</a:t>
            </a:r>
            <a:endParaRPr lang="en-US" dirty="0">
              <a:cs typeface="Times New Roman" pitchFamily="18" charset="0"/>
            </a:endParaRPr>
          </a:p>
          <a:p>
            <a:pPr marL="0" indent="0">
              <a:lnSpc>
                <a:spcPct val="150000"/>
              </a:lnSpc>
              <a:buNone/>
            </a:pPr>
            <a:r>
              <a:rPr lang="en-US" dirty="0">
                <a:cs typeface="Times New Roman" pitchFamily="18" charset="0"/>
              </a:rPr>
              <a:t>• </a:t>
            </a:r>
            <a:r>
              <a:rPr lang="en-US" dirty="0" err="1">
                <a:cs typeface="Times New Roman" pitchFamily="18" charset="0"/>
              </a:rPr>
              <a:t>x</a:t>
            </a:r>
            <a:r>
              <a:rPr lang="en-US" baseline="30000" dirty="0" err="1">
                <a:cs typeface="Times New Roman" pitchFamily="18" charset="0"/>
              </a:rPr>
              <a:t>R</a:t>
            </a:r>
            <a:r>
              <a:rPr lang="en-US" dirty="0">
                <a:cs typeface="Times New Roman" pitchFamily="18" charset="0"/>
              </a:rPr>
              <a:t> </a:t>
            </a:r>
            <a:r>
              <a:rPr lang="en-US" dirty="0" err="1">
                <a:cs typeface="Times New Roman" pitchFamily="18" charset="0"/>
              </a:rPr>
              <a:t>y</a:t>
            </a:r>
            <a:r>
              <a:rPr lang="en-US" baseline="30000" dirty="0" err="1">
                <a:cs typeface="Times New Roman" pitchFamily="18" charset="0"/>
              </a:rPr>
              <a:t>R</a:t>
            </a:r>
            <a:r>
              <a:rPr lang="en-US" dirty="0">
                <a:cs typeface="Times New Roman" pitchFamily="18" charset="0"/>
              </a:rPr>
              <a:t> =</a:t>
            </a:r>
            <a:r>
              <a:rPr lang="en-US" dirty="0" err="1">
                <a:cs typeface="Times New Roman" pitchFamily="18" charset="0"/>
              </a:rPr>
              <a:t>badc</a:t>
            </a:r>
            <a:endParaRPr lang="en-US" dirty="0">
              <a:cs typeface="Times New Roman" pitchFamily="18" charset="0"/>
            </a:endParaRPr>
          </a:p>
        </p:txBody>
      </p:sp>
    </p:spTree>
    <p:extLst>
      <p:ext uri="{BB962C8B-B14F-4D97-AF65-F5344CB8AC3E}">
        <p14:creationId xmlns:p14="http://schemas.microsoft.com/office/powerpoint/2010/main" val="157858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133600" y="152400"/>
            <a:ext cx="4876800" cy="422672"/>
          </a:xfrm>
        </p:spPr>
        <p:txBody>
          <a:bodyPr>
            <a:noAutofit/>
          </a:bodyPr>
          <a:lstStyle/>
          <a:p>
            <a:r>
              <a:rPr lang="en-US" sz="2700" b="1" dirty="0">
                <a:solidFill>
                  <a:srgbClr val="FF0000"/>
                </a:solidFill>
                <a:latin typeface="Verdana Pro Black" panose="020B0A04030504040204" pitchFamily="34" charset="0"/>
                <a:cs typeface="Times New Roman" pitchFamily="18" charset="0"/>
              </a:rPr>
              <a:t>Functions on Strings</a:t>
            </a:r>
            <a:endParaRPr lang="en-US" sz="2700" dirty="0">
              <a:solidFill>
                <a:srgbClr val="FF0000"/>
              </a:solidFill>
              <a:latin typeface="Verdana Pro Black" panose="020B0A04030504040204" pitchFamily="34" charset="0"/>
              <a:cs typeface="Times New Roman" pitchFamily="18" charset="0"/>
            </a:endParaRPr>
          </a:p>
        </p:txBody>
      </p:sp>
      <p:sp>
        <p:nvSpPr>
          <p:cNvPr id="17411" name="Rectangle 3"/>
          <p:cNvSpPr>
            <a:spLocks noGrp="1" noChangeArrowheads="1"/>
          </p:cNvSpPr>
          <p:nvPr>
            <p:ph idx="1"/>
          </p:nvPr>
        </p:nvSpPr>
        <p:spPr>
          <a:xfrm>
            <a:off x="533400" y="762000"/>
            <a:ext cx="8229600" cy="5715000"/>
          </a:xfrm>
        </p:spPr>
        <p:txBody>
          <a:bodyPr>
            <a:normAutofit/>
          </a:bodyPr>
          <a:lstStyle/>
          <a:p>
            <a:pPr marL="0" indent="0">
              <a:lnSpc>
                <a:spcPct val="150000"/>
              </a:lnSpc>
              <a:buNone/>
            </a:pPr>
            <a:r>
              <a:rPr lang="en-US" dirty="0" err="1">
                <a:cs typeface="Times New Roman" pitchFamily="18" charset="0"/>
              </a:rPr>
              <a:t>Defn</a:t>
            </a:r>
            <a:r>
              <a:rPr lang="en-US" dirty="0">
                <a:cs typeface="Times New Roman" pitchFamily="18" charset="0"/>
              </a:rPr>
              <a:t>: A string s is a proper substring of a string t </a:t>
            </a:r>
            <a:r>
              <a:rPr lang="en-US" dirty="0" err="1">
                <a:cs typeface="Times New Roman" pitchFamily="18" charset="0"/>
              </a:rPr>
              <a:t>iff</a:t>
            </a:r>
            <a:r>
              <a:rPr lang="en-US" dirty="0">
                <a:cs typeface="Times New Roman" pitchFamily="18" charset="0"/>
              </a:rPr>
              <a:t> s is a substring of t and s ≠t</a:t>
            </a:r>
          </a:p>
          <a:p>
            <a:pPr marL="0" indent="0">
              <a:lnSpc>
                <a:spcPct val="150000"/>
              </a:lnSpc>
              <a:buNone/>
            </a:pPr>
            <a:r>
              <a:rPr lang="en-US" dirty="0">
                <a:cs typeface="Times New Roman" pitchFamily="18" charset="0"/>
              </a:rPr>
              <a:t>Examples:</a:t>
            </a:r>
          </a:p>
          <a:p>
            <a:pPr marL="0" indent="0">
              <a:lnSpc>
                <a:spcPct val="150000"/>
              </a:lnSpc>
              <a:buNone/>
            </a:pPr>
            <a:r>
              <a:rPr lang="en-US" dirty="0">
                <a:cs typeface="Times New Roman" pitchFamily="18" charset="0"/>
              </a:rPr>
              <a:t>S = good then proper substrings are ..</a:t>
            </a:r>
          </a:p>
          <a:p>
            <a:pPr marL="0" indent="0">
              <a:lnSpc>
                <a:spcPct val="150000"/>
              </a:lnSpc>
              <a:buNone/>
            </a:pPr>
            <a:r>
              <a:rPr lang="en-US" dirty="0">
                <a:cs typeface="Times New Roman" pitchFamily="18" charset="0"/>
              </a:rPr>
              <a:t>..... </a:t>
            </a:r>
            <a:r>
              <a:rPr lang="en-US" sz="2800" b="1" i="1" dirty="0">
                <a:cs typeface="Times New Roman" pitchFamily="18" charset="0"/>
                <a:sym typeface="Symbol" pitchFamily="28" charset="2"/>
              </a:rPr>
              <a:t></a:t>
            </a:r>
            <a:r>
              <a:rPr lang="en-US" dirty="0">
                <a:cs typeface="Times New Roman" pitchFamily="18" charset="0"/>
              </a:rPr>
              <a:t>, g, go, goo only</a:t>
            </a:r>
          </a:p>
        </p:txBody>
      </p:sp>
    </p:spTree>
    <p:extLst>
      <p:ext uri="{BB962C8B-B14F-4D97-AF65-F5344CB8AC3E}">
        <p14:creationId xmlns:p14="http://schemas.microsoft.com/office/powerpoint/2010/main" val="1092672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485900" y="304800"/>
            <a:ext cx="6172200" cy="594122"/>
          </a:xfrm>
        </p:spPr>
        <p:txBody>
          <a:bodyPr>
            <a:normAutofit/>
          </a:bodyPr>
          <a:lstStyle/>
          <a:p>
            <a:r>
              <a:rPr lang="en-US" sz="2700" b="1" dirty="0" err="1">
                <a:solidFill>
                  <a:srgbClr val="FF0000"/>
                </a:solidFill>
                <a:latin typeface="Verdana Pro Black" panose="020B0A04030504040204" pitchFamily="34" charset="0"/>
                <a:cs typeface="Times New Roman" pitchFamily="18" charset="0"/>
              </a:rPr>
              <a:t>Kleen</a:t>
            </a:r>
            <a:r>
              <a:rPr lang="en-US" sz="2700" b="1" dirty="0">
                <a:solidFill>
                  <a:srgbClr val="FF0000"/>
                </a:solidFill>
                <a:latin typeface="Verdana Pro Black" panose="020B0A04030504040204" pitchFamily="34" charset="0"/>
                <a:cs typeface="Times New Roman" pitchFamily="18" charset="0"/>
              </a:rPr>
              <a:t> star</a:t>
            </a:r>
            <a:endParaRPr lang="en-US" sz="2700" dirty="0">
              <a:solidFill>
                <a:srgbClr val="FF0000"/>
              </a:solidFill>
              <a:latin typeface="Verdana Pro Black" panose="020B0A04030504040204" pitchFamily="34" charset="0"/>
              <a:cs typeface="Times New Roman" pitchFamily="18" charset="0"/>
            </a:endParaRPr>
          </a:p>
        </p:txBody>
      </p:sp>
      <p:sp>
        <p:nvSpPr>
          <p:cNvPr id="63491" name="Rectangle 3"/>
          <p:cNvSpPr>
            <a:spLocks noGrp="1" noChangeArrowheads="1"/>
          </p:cNvSpPr>
          <p:nvPr>
            <p:ph idx="1"/>
          </p:nvPr>
        </p:nvSpPr>
        <p:spPr>
          <a:xfrm>
            <a:off x="762000" y="898922"/>
            <a:ext cx="7772400" cy="4416029"/>
          </a:xfrm>
        </p:spPr>
        <p:txBody>
          <a:bodyPr>
            <a:normAutofit/>
          </a:bodyPr>
          <a:lstStyle/>
          <a:p>
            <a:pPr>
              <a:buNone/>
            </a:pPr>
            <a:r>
              <a:rPr lang="en-US" dirty="0">
                <a:cs typeface="Times New Roman" pitchFamily="18" charset="0"/>
              </a:rPr>
              <a:t>∑*: The set of all strings over an  alphabet ∑.</a:t>
            </a:r>
          </a:p>
          <a:p>
            <a:pPr>
              <a:buFont typeface="Wingdings" pitchFamily="2" charset="2"/>
              <a:buChar char="§"/>
            </a:pPr>
            <a:r>
              <a:rPr lang="en-US" dirty="0">
                <a:cs typeface="Times New Roman" pitchFamily="18" charset="0"/>
              </a:rPr>
              <a:t>{0, 1} * = {</a:t>
            </a:r>
            <a:r>
              <a:rPr lang="en-US" b="1" i="1" dirty="0">
                <a:cs typeface="Times New Roman" pitchFamily="18" charset="0"/>
                <a:sym typeface="Symbol" pitchFamily="28" charset="2"/>
              </a:rPr>
              <a:t></a:t>
            </a:r>
            <a:r>
              <a:rPr lang="en-US" dirty="0">
                <a:cs typeface="Times New Roman" pitchFamily="18" charset="0"/>
              </a:rPr>
              <a:t>, 0, 1, 00, 01, 10, 11, 000, . . .}</a:t>
            </a:r>
          </a:p>
          <a:p>
            <a:pPr marL="257175" lvl="1" indent="-257175">
              <a:buNone/>
            </a:pPr>
            <a:endParaRPr lang="en-US" sz="2400" dirty="0">
              <a:cs typeface="Times New Roman" pitchFamily="18" charset="0"/>
            </a:endParaRPr>
          </a:p>
          <a:p>
            <a:pPr marL="257175" lvl="1" indent="-257175">
              <a:buNone/>
            </a:pPr>
            <a:r>
              <a:rPr lang="en-US" sz="2400" dirty="0">
                <a:cs typeface="Times New Roman" pitchFamily="18" charset="0"/>
              </a:rPr>
              <a:t>∑* = ∑</a:t>
            </a:r>
            <a:r>
              <a:rPr lang="en-US" sz="2400" i="1" baseline="30000" dirty="0">
                <a:cs typeface="Times New Roman" pitchFamily="18" charset="0"/>
              </a:rPr>
              <a:t>0</a:t>
            </a:r>
            <a:r>
              <a:rPr lang="en-US" sz="2400" dirty="0">
                <a:cs typeface="Times New Roman" pitchFamily="18" charset="0"/>
              </a:rPr>
              <a:t> U ∑</a:t>
            </a:r>
            <a:r>
              <a:rPr lang="en-US" sz="2400" i="1" baseline="30000" dirty="0">
                <a:cs typeface="Times New Roman" pitchFamily="18" charset="0"/>
              </a:rPr>
              <a:t>1</a:t>
            </a:r>
            <a:r>
              <a:rPr lang="en-US" sz="2400" dirty="0">
                <a:cs typeface="Times New Roman" pitchFamily="18" charset="0"/>
              </a:rPr>
              <a:t> U ∑</a:t>
            </a:r>
            <a:r>
              <a:rPr lang="en-US" sz="2400" i="1" baseline="30000" dirty="0">
                <a:cs typeface="Times New Roman" pitchFamily="18" charset="0"/>
              </a:rPr>
              <a:t>2</a:t>
            </a:r>
            <a:r>
              <a:rPr lang="en-US" sz="2400" dirty="0">
                <a:cs typeface="Times New Roman" pitchFamily="18" charset="0"/>
              </a:rPr>
              <a:t> U …</a:t>
            </a:r>
          </a:p>
          <a:p>
            <a:endParaRPr lang="en-US" dirty="0">
              <a:cs typeface="Times New Roman" pitchFamily="18" charset="0"/>
            </a:endParaRPr>
          </a:p>
          <a:p>
            <a:r>
              <a:rPr lang="en-US" dirty="0">
                <a:cs typeface="Times New Roman" pitchFamily="18" charset="0"/>
              </a:rPr>
              <a:t>The symbol ∗ is called </a:t>
            </a:r>
            <a:r>
              <a:rPr lang="en-US" b="1" dirty="0" err="1">
                <a:cs typeface="Times New Roman" pitchFamily="18" charset="0"/>
              </a:rPr>
              <a:t>Kleene</a:t>
            </a:r>
            <a:r>
              <a:rPr lang="en-US" b="1" dirty="0">
                <a:cs typeface="Times New Roman" pitchFamily="18" charset="0"/>
              </a:rPr>
              <a:t> star and is named after the mathematician and </a:t>
            </a:r>
            <a:r>
              <a:rPr lang="en-US" dirty="0">
                <a:cs typeface="Times New Roman" pitchFamily="18" charset="0"/>
              </a:rPr>
              <a:t>logician Stephen Cole </a:t>
            </a:r>
            <a:r>
              <a:rPr lang="en-US" dirty="0" err="1">
                <a:cs typeface="Times New Roman" pitchFamily="18" charset="0"/>
              </a:rPr>
              <a:t>Kleene</a:t>
            </a:r>
            <a:r>
              <a:rPr lang="en-US" dirty="0">
                <a:cs typeface="Times New Roman" pitchFamily="18" charset="0"/>
              </a:rPr>
              <a:t>.</a:t>
            </a:r>
          </a:p>
          <a:p>
            <a:pPr>
              <a:buNone/>
            </a:pPr>
            <a:endParaRPr lang="en-US" sz="36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4638"/>
            <a:ext cx="8229600" cy="639762"/>
          </a:xfrm>
        </p:spPr>
        <p:txBody>
          <a:bodyPr>
            <a:normAutofit/>
          </a:bodyPr>
          <a:lstStyle/>
          <a:p>
            <a:r>
              <a:rPr lang="en-US" sz="2700" b="1" dirty="0" err="1">
                <a:solidFill>
                  <a:srgbClr val="FF0000"/>
                </a:solidFill>
                <a:latin typeface="Verdana Pro Black" panose="020B0A04030504040204" pitchFamily="34" charset="0"/>
                <a:cs typeface="Times New Roman" pitchFamily="18" charset="0"/>
              </a:rPr>
              <a:t>Kleen</a:t>
            </a:r>
            <a:r>
              <a:rPr lang="en-US" sz="2700" b="1" dirty="0">
                <a:solidFill>
                  <a:srgbClr val="FF0000"/>
                </a:solidFill>
                <a:latin typeface="Verdana Pro Black" panose="020B0A04030504040204" pitchFamily="34" charset="0"/>
                <a:cs typeface="Times New Roman" pitchFamily="18" charset="0"/>
              </a:rPr>
              <a:t> star</a:t>
            </a:r>
            <a:endParaRPr lang="en-US" sz="2700" dirty="0">
              <a:solidFill>
                <a:srgbClr val="FF0000"/>
              </a:solidFill>
              <a:latin typeface="Verdana Pro Black" panose="020B0A04030504040204" pitchFamily="34" charset="0"/>
              <a:cs typeface="Times New Roman" pitchFamily="18" charset="0"/>
            </a:endParaRPr>
          </a:p>
        </p:txBody>
      </p:sp>
      <p:sp>
        <p:nvSpPr>
          <p:cNvPr id="63491" name="Rectangle 3"/>
          <p:cNvSpPr>
            <a:spLocks noGrp="1" noChangeArrowheads="1"/>
          </p:cNvSpPr>
          <p:nvPr>
            <p:ph idx="1"/>
          </p:nvPr>
        </p:nvSpPr>
        <p:spPr>
          <a:xfrm>
            <a:off x="914400" y="1417638"/>
            <a:ext cx="7010400" cy="4525962"/>
          </a:xfrm>
        </p:spPr>
        <p:txBody>
          <a:bodyPr>
            <a:normAutofit/>
          </a:bodyPr>
          <a:lstStyle/>
          <a:p>
            <a:pPr>
              <a:lnSpc>
                <a:spcPct val="150000"/>
              </a:lnSpc>
              <a:buNone/>
            </a:pPr>
            <a:r>
              <a:rPr lang="en-US" dirty="0">
                <a:cs typeface="Times New Roman" pitchFamily="18" charset="0"/>
              </a:rPr>
              <a:t>∑</a:t>
            </a:r>
            <a:r>
              <a:rPr lang="en-US" baseline="30000" dirty="0">
                <a:cs typeface="Times New Roman" pitchFamily="18" charset="0"/>
              </a:rPr>
              <a:t>+ </a:t>
            </a:r>
            <a:r>
              <a:rPr lang="en-US" dirty="0">
                <a:cs typeface="Times New Roman" pitchFamily="18" charset="0"/>
              </a:rPr>
              <a:t> = ∑</a:t>
            </a:r>
            <a:r>
              <a:rPr lang="en-US" i="1" baseline="30000" dirty="0">
                <a:cs typeface="Times New Roman" pitchFamily="18" charset="0"/>
              </a:rPr>
              <a:t>1</a:t>
            </a:r>
            <a:r>
              <a:rPr lang="en-US" dirty="0">
                <a:cs typeface="Times New Roman" pitchFamily="18" charset="0"/>
              </a:rPr>
              <a:t> U ∑</a:t>
            </a:r>
            <a:r>
              <a:rPr lang="en-US" i="1" baseline="30000" dirty="0">
                <a:cs typeface="Times New Roman" pitchFamily="18" charset="0"/>
              </a:rPr>
              <a:t>2</a:t>
            </a:r>
            <a:r>
              <a:rPr lang="en-US" dirty="0">
                <a:cs typeface="Times New Roman" pitchFamily="18" charset="0"/>
              </a:rPr>
              <a:t> U ∑</a:t>
            </a:r>
            <a:r>
              <a:rPr lang="en-US" i="1" baseline="30000" dirty="0">
                <a:cs typeface="Times New Roman" pitchFamily="18" charset="0"/>
              </a:rPr>
              <a:t>3</a:t>
            </a:r>
            <a:r>
              <a:rPr lang="en-US" dirty="0">
                <a:cs typeface="Times New Roman" pitchFamily="18" charset="0"/>
              </a:rPr>
              <a:t> U …</a:t>
            </a:r>
          </a:p>
          <a:p>
            <a:pPr>
              <a:lnSpc>
                <a:spcPct val="150000"/>
              </a:lnSpc>
              <a:buNone/>
            </a:pPr>
            <a:endParaRPr lang="en-US" dirty="0">
              <a:cs typeface="Times New Roman" pitchFamily="18" charset="0"/>
            </a:endParaRPr>
          </a:p>
          <a:p>
            <a:pPr>
              <a:lnSpc>
                <a:spcPct val="150000"/>
              </a:lnSpc>
              <a:buNone/>
            </a:pPr>
            <a:r>
              <a:rPr lang="en-US" dirty="0">
                <a:cs typeface="Times New Roman" pitchFamily="18" charset="0"/>
              </a:rPr>
              <a:t> Thus: ∑* = ∑</a:t>
            </a:r>
            <a:r>
              <a:rPr lang="en-US" baseline="30000" dirty="0">
                <a:cs typeface="Times New Roman" pitchFamily="18" charset="0"/>
              </a:rPr>
              <a:t>+ </a:t>
            </a:r>
            <a:r>
              <a:rPr lang="en-US" dirty="0">
                <a:cs typeface="Times New Roman" pitchFamily="18" charset="0"/>
              </a:rPr>
              <a:t> ∪ {</a:t>
            </a:r>
            <a:r>
              <a:rPr lang="en-US" b="1" i="1" dirty="0">
                <a:cs typeface="Times New Roman" pitchFamily="18" charset="0"/>
                <a:sym typeface="Symbol" pitchFamily="28" charset="2"/>
              </a:rPr>
              <a:t></a:t>
            </a:r>
            <a:r>
              <a:rPr lang="en-US" dirty="0">
                <a:cs typeface="Times New Roman" pitchFamily="18" charset="0"/>
              </a:rPr>
              <a:t>} </a:t>
            </a:r>
            <a:endParaRPr lang="en-US" i="1"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371600" y="228600"/>
            <a:ext cx="6172200" cy="765572"/>
          </a:xfrm>
        </p:spPr>
        <p:txBody>
          <a:bodyPr>
            <a:normAutofit/>
          </a:bodyPr>
          <a:lstStyle/>
          <a:p>
            <a:r>
              <a:rPr lang="en-US" sz="2700" b="1" dirty="0">
                <a:solidFill>
                  <a:srgbClr val="FF0000"/>
                </a:solidFill>
                <a:latin typeface="Times New Roman" pitchFamily="18" charset="0"/>
                <a:cs typeface="Times New Roman" pitchFamily="18" charset="0"/>
              </a:rPr>
              <a:t>Concatenation</a:t>
            </a:r>
            <a:endParaRPr lang="en-US" sz="2700" dirty="0">
              <a:solidFill>
                <a:srgbClr val="FF0000"/>
              </a:solidFill>
              <a:latin typeface="Times New Roman" pitchFamily="18" charset="0"/>
              <a:cs typeface="Times New Roman" pitchFamily="18" charset="0"/>
            </a:endParaRPr>
          </a:p>
        </p:txBody>
      </p:sp>
      <p:sp>
        <p:nvSpPr>
          <p:cNvPr id="63491" name="Rectangle 3"/>
          <p:cNvSpPr>
            <a:spLocks noGrp="1" noChangeArrowheads="1"/>
          </p:cNvSpPr>
          <p:nvPr>
            <p:ph idx="1"/>
          </p:nvPr>
        </p:nvSpPr>
        <p:spPr>
          <a:xfrm>
            <a:off x="838200" y="994172"/>
            <a:ext cx="7467600" cy="4720828"/>
          </a:xfrm>
        </p:spPr>
        <p:txBody>
          <a:bodyPr>
            <a:normAutofit/>
          </a:bodyPr>
          <a:lstStyle/>
          <a:p>
            <a:pPr>
              <a:lnSpc>
                <a:spcPct val="150000"/>
              </a:lnSpc>
              <a:buNone/>
            </a:pPr>
            <a:r>
              <a:rPr lang="en-US" dirty="0">
                <a:cs typeface="Times New Roman" pitchFamily="18" charset="0"/>
              </a:rPr>
              <a:t>Define the binary operation </a:t>
            </a:r>
            <a:r>
              <a:rPr lang="en-US" b="1" dirty="0">
                <a:cs typeface="Times New Roman" pitchFamily="18" charset="0"/>
              </a:rPr>
              <a:t>.</a:t>
            </a:r>
            <a:r>
              <a:rPr lang="en-US" dirty="0">
                <a:cs typeface="Times New Roman" pitchFamily="18" charset="0"/>
              </a:rPr>
              <a:t> called </a:t>
            </a:r>
            <a:r>
              <a:rPr lang="en-US" b="1" dirty="0">
                <a:cs typeface="Times New Roman" pitchFamily="18" charset="0"/>
              </a:rPr>
              <a:t>concatenation on </a:t>
            </a:r>
            <a:r>
              <a:rPr lang="en-US" dirty="0">
                <a:cs typeface="Times New Roman" pitchFamily="18" charset="0"/>
              </a:rPr>
              <a:t>∑* </a:t>
            </a:r>
            <a:r>
              <a:rPr lang="en-US" b="1" dirty="0">
                <a:cs typeface="Times New Roman" pitchFamily="18" charset="0"/>
              </a:rPr>
              <a:t> as follows:</a:t>
            </a:r>
          </a:p>
          <a:p>
            <a:pPr>
              <a:lnSpc>
                <a:spcPct val="150000"/>
              </a:lnSpc>
              <a:buNone/>
            </a:pPr>
            <a:r>
              <a:rPr lang="en-US" dirty="0">
                <a:cs typeface="Times New Roman" pitchFamily="18" charset="0"/>
              </a:rPr>
              <a:t>If a1a2a3 . . . an and b1b2 . . . </a:t>
            </a:r>
            <a:r>
              <a:rPr lang="en-US" dirty="0" err="1">
                <a:cs typeface="Times New Roman" pitchFamily="18" charset="0"/>
              </a:rPr>
              <a:t>bm</a:t>
            </a:r>
            <a:r>
              <a:rPr lang="en-US" dirty="0">
                <a:cs typeface="Times New Roman" pitchFamily="18" charset="0"/>
              </a:rPr>
              <a:t> are in ∑* , then</a:t>
            </a:r>
          </a:p>
          <a:p>
            <a:pPr>
              <a:lnSpc>
                <a:spcPct val="150000"/>
              </a:lnSpc>
              <a:buNone/>
            </a:pPr>
            <a:endParaRPr lang="en-US" dirty="0">
              <a:cs typeface="Times New Roman" pitchFamily="18" charset="0"/>
            </a:endParaRPr>
          </a:p>
          <a:p>
            <a:pPr>
              <a:lnSpc>
                <a:spcPct val="150000"/>
              </a:lnSpc>
              <a:buNone/>
            </a:pPr>
            <a:r>
              <a:rPr lang="en-US" dirty="0">
                <a:cs typeface="Times New Roman" pitchFamily="18" charset="0"/>
              </a:rPr>
              <a:t>a</a:t>
            </a:r>
            <a:r>
              <a:rPr lang="en-US" baseline="-25000" dirty="0">
                <a:cs typeface="Times New Roman" pitchFamily="18" charset="0"/>
              </a:rPr>
              <a:t>1</a:t>
            </a:r>
            <a:r>
              <a:rPr lang="en-US" dirty="0">
                <a:cs typeface="Times New Roman" pitchFamily="18" charset="0"/>
              </a:rPr>
              <a:t>a</a:t>
            </a:r>
            <a:r>
              <a:rPr lang="en-US" baseline="-25000" dirty="0">
                <a:cs typeface="Times New Roman" pitchFamily="18" charset="0"/>
              </a:rPr>
              <a:t>2</a:t>
            </a:r>
            <a:r>
              <a:rPr lang="en-US" dirty="0">
                <a:cs typeface="Times New Roman" pitchFamily="18" charset="0"/>
              </a:rPr>
              <a:t>a</a:t>
            </a:r>
            <a:r>
              <a:rPr lang="en-US" baseline="-25000" dirty="0">
                <a:cs typeface="Times New Roman" pitchFamily="18" charset="0"/>
              </a:rPr>
              <a:t>3</a:t>
            </a:r>
            <a:r>
              <a:rPr lang="en-US" dirty="0">
                <a:cs typeface="Times New Roman" pitchFamily="18" charset="0"/>
              </a:rPr>
              <a:t> . . . a</a:t>
            </a:r>
            <a:r>
              <a:rPr lang="en-US" baseline="-25000" dirty="0">
                <a:cs typeface="Times New Roman" pitchFamily="18" charset="0"/>
              </a:rPr>
              <a:t>n</a:t>
            </a:r>
            <a:r>
              <a:rPr lang="en-US" dirty="0">
                <a:cs typeface="Times New Roman" pitchFamily="18" charset="0"/>
              </a:rPr>
              <a:t>.</a:t>
            </a:r>
            <a:r>
              <a:rPr lang="pt-BR" dirty="0">
                <a:cs typeface="Times New Roman" pitchFamily="18" charset="0"/>
              </a:rPr>
              <a:t> b</a:t>
            </a:r>
            <a:r>
              <a:rPr lang="pt-BR" baseline="-25000" dirty="0">
                <a:cs typeface="Times New Roman" pitchFamily="18" charset="0"/>
              </a:rPr>
              <a:t>1</a:t>
            </a:r>
            <a:r>
              <a:rPr lang="pt-BR" dirty="0">
                <a:cs typeface="Times New Roman" pitchFamily="18" charset="0"/>
              </a:rPr>
              <a:t>b</a:t>
            </a:r>
            <a:r>
              <a:rPr lang="pt-BR" baseline="-25000" dirty="0">
                <a:cs typeface="Times New Roman" pitchFamily="18" charset="0"/>
              </a:rPr>
              <a:t>2</a:t>
            </a:r>
            <a:r>
              <a:rPr lang="pt-BR" dirty="0">
                <a:cs typeface="Times New Roman" pitchFamily="18" charset="0"/>
              </a:rPr>
              <a:t> . . . b</a:t>
            </a:r>
            <a:r>
              <a:rPr lang="pt-BR" baseline="-25000" dirty="0">
                <a:cs typeface="Times New Roman" pitchFamily="18" charset="0"/>
              </a:rPr>
              <a:t>m</a:t>
            </a:r>
            <a:r>
              <a:rPr lang="pt-BR" dirty="0">
                <a:cs typeface="Times New Roman" pitchFamily="18" charset="0"/>
              </a:rPr>
              <a:t> = </a:t>
            </a:r>
          </a:p>
          <a:p>
            <a:pPr>
              <a:lnSpc>
                <a:spcPct val="150000"/>
              </a:lnSpc>
              <a:buNone/>
            </a:pPr>
            <a:r>
              <a:rPr lang="pt-BR" dirty="0">
                <a:cs typeface="Times New Roman" pitchFamily="18" charset="0"/>
              </a:rPr>
              <a:t>	a</a:t>
            </a:r>
            <a:r>
              <a:rPr lang="pt-BR" baseline="-25000" dirty="0">
                <a:cs typeface="Times New Roman" pitchFamily="18" charset="0"/>
              </a:rPr>
              <a:t>1</a:t>
            </a:r>
            <a:r>
              <a:rPr lang="pt-BR" dirty="0">
                <a:cs typeface="Times New Roman" pitchFamily="18" charset="0"/>
              </a:rPr>
              <a:t>a</a:t>
            </a:r>
            <a:r>
              <a:rPr lang="pt-BR" baseline="-25000" dirty="0">
                <a:cs typeface="Times New Roman" pitchFamily="18" charset="0"/>
              </a:rPr>
              <a:t>2</a:t>
            </a:r>
            <a:r>
              <a:rPr lang="pt-BR" dirty="0">
                <a:cs typeface="Times New Roman" pitchFamily="18" charset="0"/>
              </a:rPr>
              <a:t>a</a:t>
            </a:r>
            <a:r>
              <a:rPr lang="pt-BR" baseline="-25000" dirty="0">
                <a:cs typeface="Times New Roman" pitchFamily="18" charset="0"/>
              </a:rPr>
              <a:t>3</a:t>
            </a:r>
            <a:r>
              <a:rPr lang="pt-BR" dirty="0">
                <a:cs typeface="Times New Roman" pitchFamily="18" charset="0"/>
              </a:rPr>
              <a:t> . . . a</a:t>
            </a:r>
            <a:r>
              <a:rPr lang="pt-BR" baseline="-25000" dirty="0">
                <a:cs typeface="Times New Roman" pitchFamily="18" charset="0"/>
              </a:rPr>
              <a:t>n</a:t>
            </a:r>
            <a:r>
              <a:rPr lang="pt-BR" dirty="0">
                <a:cs typeface="Times New Roman" pitchFamily="18" charset="0"/>
              </a:rPr>
              <a:t>b</a:t>
            </a:r>
            <a:r>
              <a:rPr lang="pt-BR" baseline="-25000" dirty="0">
                <a:cs typeface="Times New Roman" pitchFamily="18" charset="0"/>
              </a:rPr>
              <a:t>1</a:t>
            </a:r>
            <a:r>
              <a:rPr lang="pt-BR" dirty="0">
                <a:cs typeface="Times New Roman" pitchFamily="18" charset="0"/>
              </a:rPr>
              <a:t>b</a:t>
            </a:r>
            <a:r>
              <a:rPr lang="pt-BR" baseline="-25000" dirty="0">
                <a:cs typeface="Times New Roman" pitchFamily="18" charset="0"/>
              </a:rPr>
              <a:t>2</a:t>
            </a:r>
            <a:r>
              <a:rPr lang="pt-BR" dirty="0">
                <a:cs typeface="Times New Roman" pitchFamily="18" charset="0"/>
              </a:rPr>
              <a:t> . . . b</a:t>
            </a:r>
            <a:r>
              <a:rPr lang="pt-BR" baseline="-25000" dirty="0">
                <a:cs typeface="Times New Roman" pitchFamily="18" charset="0"/>
              </a:rPr>
              <a:t>m</a:t>
            </a:r>
            <a:endParaRPr lang="en-US" i="1" baseline="-250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09800" y="228600"/>
            <a:ext cx="4343400" cy="857250"/>
          </a:xfrm>
        </p:spPr>
        <p:txBody>
          <a:bodyPr>
            <a:normAutofit/>
          </a:bodyPr>
          <a:lstStyle/>
          <a:p>
            <a:r>
              <a:rPr lang="en-US" sz="2700" b="1" dirty="0">
                <a:solidFill>
                  <a:srgbClr val="FF0000"/>
                </a:solidFill>
                <a:latin typeface="Times New Roman" pitchFamily="18" charset="0"/>
                <a:cs typeface="Times New Roman" pitchFamily="18" charset="0"/>
              </a:rPr>
              <a:t>Concatenation</a:t>
            </a:r>
            <a:endParaRPr lang="en-US" sz="2700" dirty="0">
              <a:solidFill>
                <a:srgbClr val="FF0000"/>
              </a:solidFill>
              <a:latin typeface="Times New Roman" pitchFamily="18" charset="0"/>
              <a:cs typeface="Times New Roman" pitchFamily="18" charset="0"/>
            </a:endParaRPr>
          </a:p>
        </p:txBody>
      </p:sp>
      <p:sp>
        <p:nvSpPr>
          <p:cNvPr id="63491" name="Rectangle 3"/>
          <p:cNvSpPr>
            <a:spLocks noGrp="1" noChangeArrowheads="1"/>
          </p:cNvSpPr>
          <p:nvPr>
            <p:ph idx="1"/>
          </p:nvPr>
        </p:nvSpPr>
        <p:spPr>
          <a:xfrm>
            <a:off x="533400" y="1085850"/>
            <a:ext cx="8153400" cy="3943351"/>
          </a:xfrm>
        </p:spPr>
        <p:txBody>
          <a:bodyPr>
            <a:normAutofit/>
          </a:bodyPr>
          <a:lstStyle/>
          <a:p>
            <a:pPr>
              <a:lnSpc>
                <a:spcPct val="150000"/>
              </a:lnSpc>
              <a:buNone/>
            </a:pPr>
            <a:r>
              <a:rPr lang="en-US" dirty="0">
                <a:cs typeface="Times New Roman" pitchFamily="18" charset="0"/>
              </a:rPr>
              <a:t>Thus, strings can be concatenated yielding another string:</a:t>
            </a:r>
          </a:p>
          <a:p>
            <a:pPr>
              <a:lnSpc>
                <a:spcPct val="150000"/>
              </a:lnSpc>
              <a:buNone/>
            </a:pPr>
            <a:r>
              <a:rPr lang="en-US" dirty="0">
                <a:cs typeface="Times New Roman" pitchFamily="18" charset="0"/>
              </a:rPr>
              <a:t>If x are y be strings then </a:t>
            </a:r>
            <a:r>
              <a:rPr lang="en-US" b="1" dirty="0" err="1">
                <a:cs typeface="Times New Roman" pitchFamily="18" charset="0"/>
              </a:rPr>
              <a:t>x.y</a:t>
            </a:r>
            <a:r>
              <a:rPr lang="en-US" dirty="0">
                <a:cs typeface="Times New Roman" pitchFamily="18" charset="0"/>
              </a:rPr>
              <a:t> denotes the</a:t>
            </a:r>
          </a:p>
          <a:p>
            <a:pPr>
              <a:lnSpc>
                <a:spcPct val="150000"/>
              </a:lnSpc>
              <a:buNone/>
            </a:pPr>
            <a:r>
              <a:rPr lang="en-US" dirty="0">
                <a:cs typeface="Times New Roman" pitchFamily="18" charset="0"/>
              </a:rPr>
              <a:t>concatenation of x and y, that is, the string </a:t>
            </a:r>
          </a:p>
          <a:p>
            <a:pPr>
              <a:lnSpc>
                <a:spcPct val="150000"/>
              </a:lnSpc>
              <a:buNone/>
            </a:pPr>
            <a:r>
              <a:rPr lang="en-US" dirty="0">
                <a:cs typeface="Times New Roman" pitchFamily="18" charset="0"/>
              </a:rPr>
              <a:t>formed by making a copy of x and following </a:t>
            </a:r>
          </a:p>
          <a:p>
            <a:pPr>
              <a:lnSpc>
                <a:spcPct val="150000"/>
              </a:lnSpc>
              <a:buNone/>
            </a:pPr>
            <a:r>
              <a:rPr lang="en-US" dirty="0">
                <a:cs typeface="Times New Roman" pitchFamily="18" charset="0"/>
              </a:rPr>
              <a:t>it by a copy of y</a:t>
            </a:r>
            <a:endParaRPr lang="en-US" i="1" baseline="-250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000250" y="228600"/>
            <a:ext cx="5372100" cy="857250"/>
          </a:xfrm>
        </p:spPr>
        <p:txBody>
          <a:bodyPr>
            <a:normAutofit/>
          </a:bodyPr>
          <a:lstStyle/>
          <a:p>
            <a:r>
              <a:rPr lang="en-US" sz="2700" b="1" dirty="0">
                <a:solidFill>
                  <a:srgbClr val="FF0000"/>
                </a:solidFill>
                <a:latin typeface="Times New Roman" pitchFamily="18" charset="0"/>
                <a:cs typeface="Times New Roman" pitchFamily="18" charset="0"/>
              </a:rPr>
              <a:t>Concatenation-Examples</a:t>
            </a:r>
            <a:endParaRPr lang="en-US" sz="2700" dirty="0">
              <a:solidFill>
                <a:srgbClr val="FF0000"/>
              </a:solidFill>
              <a:latin typeface="Times New Roman" pitchFamily="18" charset="0"/>
              <a:cs typeface="Times New Roman" pitchFamily="18" charset="0"/>
            </a:endParaRPr>
          </a:p>
        </p:txBody>
      </p:sp>
      <p:sp>
        <p:nvSpPr>
          <p:cNvPr id="63491" name="Rectangle 3"/>
          <p:cNvSpPr>
            <a:spLocks noGrp="1" noChangeArrowheads="1"/>
          </p:cNvSpPr>
          <p:nvPr>
            <p:ph idx="1"/>
          </p:nvPr>
        </p:nvSpPr>
        <p:spPr>
          <a:xfrm>
            <a:off x="609600" y="1085850"/>
            <a:ext cx="7848600" cy="4857750"/>
          </a:xfrm>
        </p:spPr>
        <p:txBody>
          <a:bodyPr>
            <a:normAutofit lnSpcReduction="10000"/>
          </a:bodyPr>
          <a:lstStyle/>
          <a:p>
            <a:pPr>
              <a:lnSpc>
                <a:spcPct val="150000"/>
              </a:lnSpc>
              <a:buNone/>
            </a:pPr>
            <a:r>
              <a:rPr lang="en-US" dirty="0">
                <a:cs typeface="Times New Roman" pitchFamily="18" charset="0"/>
              </a:rPr>
              <a:t>1. x = 01101 and y = 110 </a:t>
            </a:r>
          </a:p>
          <a:p>
            <a:pPr>
              <a:lnSpc>
                <a:spcPct val="150000"/>
              </a:lnSpc>
              <a:buNone/>
            </a:pPr>
            <a:r>
              <a:rPr lang="en-US" dirty="0">
                <a:cs typeface="Times New Roman" pitchFamily="18" charset="0"/>
              </a:rPr>
              <a:t>    Then </a:t>
            </a:r>
            <a:r>
              <a:rPr lang="en-US" dirty="0" err="1">
                <a:cs typeface="Times New Roman" pitchFamily="18" charset="0"/>
              </a:rPr>
              <a:t>xy</a:t>
            </a:r>
            <a:r>
              <a:rPr lang="en-US" dirty="0">
                <a:cs typeface="Times New Roman" pitchFamily="18" charset="0"/>
              </a:rPr>
              <a:t> = 01101110 and </a:t>
            </a:r>
          </a:p>
          <a:p>
            <a:pPr>
              <a:lnSpc>
                <a:spcPct val="150000"/>
              </a:lnSpc>
              <a:buNone/>
            </a:pPr>
            <a:r>
              <a:rPr lang="en-US" dirty="0">
                <a:cs typeface="Times New Roman" pitchFamily="18" charset="0"/>
              </a:rPr>
              <a:t>              </a:t>
            </a:r>
            <a:r>
              <a:rPr lang="en-US" dirty="0" err="1">
                <a:cs typeface="Times New Roman" pitchFamily="18" charset="0"/>
              </a:rPr>
              <a:t>yx</a:t>
            </a:r>
            <a:r>
              <a:rPr lang="en-US" dirty="0">
                <a:cs typeface="Times New Roman" pitchFamily="18" charset="0"/>
              </a:rPr>
              <a:t> = 11001101</a:t>
            </a:r>
          </a:p>
          <a:p>
            <a:pPr>
              <a:lnSpc>
                <a:spcPct val="150000"/>
              </a:lnSpc>
              <a:buNone/>
            </a:pPr>
            <a:r>
              <a:rPr lang="en-US" dirty="0">
                <a:cs typeface="Times New Roman" pitchFamily="18" charset="0"/>
              </a:rPr>
              <a:t>For any string w, the equations </a:t>
            </a:r>
            <a:r>
              <a:rPr lang="en-US" b="1" i="1" dirty="0">
                <a:solidFill>
                  <a:srgbClr val="FF0000"/>
                </a:solidFill>
                <a:cs typeface="Times New Roman" pitchFamily="18" charset="0"/>
                <a:sym typeface="Symbol" pitchFamily="28" charset="2"/>
              </a:rPr>
              <a:t></a:t>
            </a:r>
            <a:r>
              <a:rPr lang="en-US" b="1" i="1" dirty="0">
                <a:cs typeface="Times New Roman" pitchFamily="18" charset="0"/>
                <a:sym typeface="Symbol" pitchFamily="28" charset="2"/>
              </a:rPr>
              <a:t> </a:t>
            </a:r>
            <a:r>
              <a:rPr lang="en-US" dirty="0">
                <a:cs typeface="Times New Roman" pitchFamily="18" charset="0"/>
              </a:rPr>
              <a:t>w = w</a:t>
            </a:r>
            <a:r>
              <a:rPr lang="en-US" b="1" i="1" dirty="0">
                <a:cs typeface="Times New Roman" pitchFamily="18" charset="0"/>
                <a:sym typeface="Symbol" pitchFamily="28" charset="2"/>
              </a:rPr>
              <a:t> </a:t>
            </a:r>
            <a:r>
              <a:rPr lang="en-US" b="1" i="1" dirty="0">
                <a:solidFill>
                  <a:srgbClr val="FF0000"/>
                </a:solidFill>
                <a:cs typeface="Times New Roman" pitchFamily="18" charset="0"/>
                <a:sym typeface="Symbol" pitchFamily="28" charset="2"/>
              </a:rPr>
              <a:t></a:t>
            </a:r>
            <a:r>
              <a:rPr lang="en-US" dirty="0">
                <a:cs typeface="Times New Roman" pitchFamily="18" charset="0"/>
              </a:rPr>
              <a:t> = w hold.</a:t>
            </a:r>
          </a:p>
          <a:p>
            <a:pPr>
              <a:lnSpc>
                <a:spcPct val="150000"/>
              </a:lnSpc>
              <a:buNone/>
            </a:pPr>
            <a:r>
              <a:rPr lang="en-US" dirty="0">
                <a:cs typeface="Times New Roman" pitchFamily="18" charset="0"/>
              </a:rPr>
              <a:t>That is, </a:t>
            </a:r>
            <a:r>
              <a:rPr lang="en-US" sz="2800" b="1" i="1" dirty="0">
                <a:solidFill>
                  <a:srgbClr val="FF0000"/>
                </a:solidFill>
                <a:cs typeface="Times New Roman" pitchFamily="18" charset="0"/>
                <a:sym typeface="Symbol" pitchFamily="28" charset="2"/>
              </a:rPr>
              <a:t> </a:t>
            </a:r>
            <a:r>
              <a:rPr lang="en-US" dirty="0">
                <a:cs typeface="Times New Roman" pitchFamily="18" charset="0"/>
              </a:rPr>
              <a:t>is the identity for concatenation </a:t>
            </a:r>
          </a:p>
          <a:p>
            <a:pPr>
              <a:lnSpc>
                <a:spcPct val="150000"/>
              </a:lnSpc>
              <a:buNone/>
            </a:pPr>
            <a:r>
              <a:rPr lang="en-US" dirty="0">
                <a:cs typeface="Times New Roman" pitchFamily="18" charset="0"/>
              </a:rPr>
              <a:t>(when concatenated with any string it yields </a:t>
            </a:r>
          </a:p>
          <a:p>
            <a:pPr>
              <a:lnSpc>
                <a:spcPct val="150000"/>
              </a:lnSpc>
              <a:buNone/>
            </a:pPr>
            <a:r>
              <a:rPr lang="en-US" dirty="0">
                <a:cs typeface="Times New Roman" pitchFamily="18" charset="0"/>
              </a:rPr>
              <a:t>the other string as a result)</a:t>
            </a:r>
          </a:p>
          <a:p>
            <a:pPr>
              <a:lnSpc>
                <a:spcPct val="150000"/>
              </a:lnSpc>
              <a:buNone/>
            </a:pPr>
            <a:endParaRPr lang="en-US" dirty="0">
              <a:cs typeface="Times New Roman" pitchFamily="18" charset="0"/>
            </a:endParaRPr>
          </a:p>
          <a:p>
            <a:pPr>
              <a:lnSpc>
                <a:spcPct val="150000"/>
              </a:lnSpc>
              <a:buNone/>
            </a:pPr>
            <a:endParaRPr lang="en-US" baseline="-250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000250" y="228600"/>
            <a:ext cx="5372100" cy="533400"/>
          </a:xfrm>
        </p:spPr>
        <p:txBody>
          <a:bodyPr>
            <a:normAutofit/>
          </a:bodyPr>
          <a:lstStyle/>
          <a:p>
            <a:r>
              <a:rPr lang="en-US" sz="2700" b="1">
                <a:solidFill>
                  <a:srgbClr val="FF0000"/>
                </a:solidFill>
                <a:latin typeface="Verdana Pro Black" panose="020B0A04030504040204" pitchFamily="34" charset="0"/>
                <a:cs typeface="Times New Roman" pitchFamily="18" charset="0"/>
              </a:rPr>
              <a:t>Languages</a:t>
            </a:r>
            <a:endParaRPr lang="en-US" sz="2700" dirty="0">
              <a:solidFill>
                <a:srgbClr val="FF0000"/>
              </a:solidFill>
              <a:latin typeface="Verdana Pro Black" panose="020B0A04030504040204" pitchFamily="34" charset="0"/>
              <a:cs typeface="Times New Roman" pitchFamily="18" charset="0"/>
            </a:endParaRPr>
          </a:p>
        </p:txBody>
      </p:sp>
      <p:sp>
        <p:nvSpPr>
          <p:cNvPr id="63491" name="Rectangle 3"/>
          <p:cNvSpPr>
            <a:spLocks noGrp="1" noChangeArrowheads="1"/>
          </p:cNvSpPr>
          <p:nvPr>
            <p:ph idx="1"/>
          </p:nvPr>
        </p:nvSpPr>
        <p:spPr>
          <a:xfrm>
            <a:off x="609600" y="914400"/>
            <a:ext cx="8229600" cy="5562600"/>
          </a:xfrm>
        </p:spPr>
        <p:txBody>
          <a:bodyPr>
            <a:normAutofit/>
          </a:bodyPr>
          <a:lstStyle/>
          <a:p>
            <a:pPr marL="0" indent="0">
              <a:buNone/>
            </a:pPr>
            <a:r>
              <a:rPr lang="en-US" b="1" dirty="0" err="1"/>
              <a:t>Defn</a:t>
            </a:r>
            <a:r>
              <a:rPr lang="en-US" b="1" dirty="0"/>
              <a:t>.: A language is (finite or infinite) set of strings over a finite alphabet Σ </a:t>
            </a:r>
            <a:endParaRPr lang="en-US" dirty="0"/>
          </a:p>
          <a:p>
            <a:pPr marL="0" indent="0">
              <a:buNone/>
            </a:pPr>
            <a:r>
              <a:rPr lang="en-US" b="1" dirty="0"/>
              <a:t>Example if Σ = { a } following languages can be derived </a:t>
            </a:r>
            <a:endParaRPr lang="en-US" dirty="0"/>
          </a:p>
          <a:p>
            <a:pPr marL="0" indent="0">
              <a:buNone/>
            </a:pPr>
            <a:r>
              <a:rPr lang="en-US" dirty="0"/>
              <a:t>• Language L1= {a, </a:t>
            </a:r>
            <a:r>
              <a:rPr lang="en-US" dirty="0" err="1"/>
              <a:t>aaa</a:t>
            </a:r>
            <a:r>
              <a:rPr lang="en-US" dirty="0"/>
              <a:t>, </a:t>
            </a:r>
            <a:r>
              <a:rPr lang="en-US" dirty="0" err="1"/>
              <a:t>aaaaa</a:t>
            </a:r>
            <a:r>
              <a:rPr lang="en-US" dirty="0"/>
              <a:t>, </a:t>
            </a:r>
            <a:r>
              <a:rPr lang="en-US" dirty="0" err="1"/>
              <a:t>aaaaaaa</a:t>
            </a:r>
            <a:r>
              <a:rPr lang="en-US" dirty="0"/>
              <a:t>,.......} </a:t>
            </a:r>
          </a:p>
          <a:p>
            <a:pPr marL="0" indent="0">
              <a:buNone/>
            </a:pPr>
            <a:r>
              <a:rPr lang="en-US" dirty="0"/>
              <a:t>• Language L2= {</a:t>
            </a:r>
            <a:r>
              <a:rPr lang="en-US" sz="3200" b="1" i="1" dirty="0">
                <a:cs typeface="Times New Roman" pitchFamily="18" charset="0"/>
                <a:sym typeface="Symbol" pitchFamily="28" charset="2"/>
              </a:rPr>
              <a:t></a:t>
            </a:r>
            <a:r>
              <a:rPr lang="en-US" b="1" dirty="0"/>
              <a:t>, aa, </a:t>
            </a:r>
            <a:r>
              <a:rPr lang="en-US" b="1" dirty="0" err="1"/>
              <a:t>aaaa</a:t>
            </a:r>
            <a:r>
              <a:rPr lang="en-US" b="1" dirty="0"/>
              <a:t>, </a:t>
            </a:r>
            <a:r>
              <a:rPr lang="en-US" b="1" dirty="0" err="1"/>
              <a:t>aaaaaa</a:t>
            </a:r>
            <a:r>
              <a:rPr lang="en-US" b="1" dirty="0"/>
              <a:t>,.......} </a:t>
            </a:r>
            <a:endParaRPr lang="en-US" dirty="0"/>
          </a:p>
          <a:p>
            <a:pPr marL="0" indent="0">
              <a:buNone/>
            </a:pPr>
            <a:r>
              <a:rPr lang="en-US" dirty="0"/>
              <a:t>• </a:t>
            </a:r>
            <a:r>
              <a:rPr lang="en-US" b="1" dirty="0"/>
              <a:t>Language L3= {a, </a:t>
            </a:r>
            <a:r>
              <a:rPr lang="en-US" b="1" dirty="0" err="1"/>
              <a:t>aaaaa</a:t>
            </a:r>
            <a:r>
              <a:rPr lang="en-US" b="1" dirty="0"/>
              <a:t>, </a:t>
            </a:r>
            <a:r>
              <a:rPr lang="en-US" b="1" dirty="0" err="1"/>
              <a:t>aaaaaaaaa</a:t>
            </a:r>
            <a:r>
              <a:rPr lang="en-US" b="1" dirty="0"/>
              <a:t>,.......} </a:t>
            </a:r>
            <a:endParaRPr lang="en-US" dirty="0"/>
          </a:p>
          <a:p>
            <a:pPr marL="0" indent="0">
              <a:buNone/>
            </a:pPr>
            <a:r>
              <a:rPr lang="pt-BR" dirty="0"/>
              <a:t>• </a:t>
            </a:r>
            <a:r>
              <a:rPr lang="pt-BR" b="1" dirty="0"/>
              <a:t>Language L4= {a, aaa, a7, a9 , a13 , ....} </a:t>
            </a:r>
            <a:endParaRPr lang="pt-BR" dirty="0"/>
          </a:p>
          <a:p>
            <a:endParaRPr lang="en-US" dirty="0"/>
          </a:p>
          <a:p>
            <a:r>
              <a:rPr lang="en-US" b="1" dirty="0"/>
              <a:t>Note: number of languages that can be derived even from singe alphabet set is INFINITE</a:t>
            </a:r>
            <a:endParaRPr lang="en-US" dirty="0">
              <a:cs typeface="Times New Roman" pitchFamily="18" charset="0"/>
            </a:endParaRPr>
          </a:p>
          <a:p>
            <a:pPr>
              <a:lnSpc>
                <a:spcPct val="150000"/>
              </a:lnSpc>
              <a:buNone/>
            </a:pPr>
            <a:endParaRPr lang="en-US" baseline="-25000" dirty="0">
              <a:cs typeface="Times New Roman" pitchFamily="18" charset="0"/>
            </a:endParaRPr>
          </a:p>
        </p:txBody>
      </p:sp>
    </p:spTree>
    <p:extLst>
      <p:ext uri="{BB962C8B-B14F-4D97-AF65-F5344CB8AC3E}">
        <p14:creationId xmlns:p14="http://schemas.microsoft.com/office/powerpoint/2010/main" val="713072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ctrTitle"/>
          </p:nvPr>
        </p:nvSpPr>
        <p:spPr>
          <a:xfrm>
            <a:off x="1447800" y="533400"/>
            <a:ext cx="5829300" cy="457200"/>
          </a:xfrm>
        </p:spPr>
        <p:txBody>
          <a:bodyPr/>
          <a:lstStyle/>
          <a:p>
            <a:r>
              <a:rPr lang="en-US" b="1" dirty="0">
                <a:solidFill>
                  <a:srgbClr val="0000CA"/>
                </a:solidFill>
              </a:rPr>
              <a:t>COURSE OBJECTIVES</a:t>
            </a:r>
          </a:p>
        </p:txBody>
      </p:sp>
      <p:sp>
        <p:nvSpPr>
          <p:cNvPr id="4" name="Rectangle 3"/>
          <p:cNvSpPr/>
          <p:nvPr/>
        </p:nvSpPr>
        <p:spPr>
          <a:xfrm>
            <a:off x="990600" y="990600"/>
            <a:ext cx="7315200" cy="5880777"/>
          </a:xfrm>
          <a:prstGeom prst="rect">
            <a:avLst/>
          </a:prstGeom>
        </p:spPr>
        <p:txBody>
          <a:bodyPr wrap="square">
            <a:spAutoFit/>
          </a:bodyPr>
          <a:lstStyle/>
          <a:p>
            <a:pPr algn="just">
              <a:lnSpc>
                <a:spcPct val="200000"/>
              </a:lnSpc>
            </a:pPr>
            <a:r>
              <a:rPr lang="en-US" sz="2400" dirty="0">
                <a:latin typeface="Verdana Pro SemiBold" panose="020B0704030504040204" pitchFamily="34" charset="0"/>
              </a:rPr>
              <a:t>This course introduces the concepts of design Deterministic finite Automata, Non-Deterministic finite Automata, lexical analyzer, parser, code generation and code optimization techniques. The objective of this course is to enable the student to acquire the knowledge of various automata and various phases of compiler.</a:t>
            </a:r>
            <a:endParaRPr lang="en-US" sz="3300" dirty="0">
              <a:latin typeface="Verdana Pro SemiBold" panose="020B0704030504040204" pitchFamily="34"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lowchart: Document 7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8" name="Rectangle 2"/>
          <p:cNvSpPr>
            <a:spLocks noGrp="1" noChangeArrowheads="1"/>
          </p:cNvSpPr>
          <p:nvPr>
            <p:ph type="title"/>
          </p:nvPr>
        </p:nvSpPr>
        <p:spPr>
          <a:xfrm>
            <a:off x="477398" y="171162"/>
            <a:ext cx="2281388" cy="1962438"/>
          </a:xfrm>
        </p:spPr>
        <p:txBody>
          <a:bodyPr vert="horz" lIns="91440" tIns="45720" rIns="91440" bIns="45720" rtlCol="0" anchor="ctr">
            <a:normAutofit/>
          </a:bodyPr>
          <a:lstStyle/>
          <a:p>
            <a:pPr defTabSz="914400">
              <a:lnSpc>
                <a:spcPct val="90000"/>
              </a:lnSpc>
            </a:pPr>
            <a:r>
              <a:rPr lang="en-US" sz="2800" b="1" kern="1200" dirty="0">
                <a:solidFill>
                  <a:srgbClr val="FFFFFF"/>
                </a:solidFill>
                <a:latin typeface="Verdana Pro SemiBold" panose="020B0704030504040204" pitchFamily="34" charset="0"/>
              </a:rPr>
              <a:t>Languages</a:t>
            </a:r>
            <a:endParaRPr lang="en-US" sz="2800" kern="1200" dirty="0">
              <a:solidFill>
                <a:srgbClr val="FFFFFF"/>
              </a:solidFill>
              <a:latin typeface="Verdana Pro SemiBold" panose="020B0704030504040204" pitchFamily="34" charset="0"/>
            </a:endParaRPr>
          </a:p>
        </p:txBody>
      </p:sp>
      <p:sp>
        <p:nvSpPr>
          <p:cNvPr id="5" name="Content Placeholder 4">
            <a:extLst>
              <a:ext uri="{FF2B5EF4-FFF2-40B4-BE49-F238E27FC236}">
                <a16:creationId xmlns:a16="http://schemas.microsoft.com/office/drawing/2014/main" id="{721E3AA5-4258-4981-A4B7-DAF1918E7688}"/>
              </a:ext>
            </a:extLst>
          </p:cNvPr>
          <p:cNvSpPr>
            <a:spLocks noGrp="1"/>
          </p:cNvSpPr>
          <p:nvPr>
            <p:ph idx="1"/>
          </p:nvPr>
        </p:nvSpPr>
        <p:spPr>
          <a:xfrm>
            <a:off x="3124200" y="201647"/>
            <a:ext cx="5772150" cy="6503953"/>
          </a:xfrm>
        </p:spPr>
        <p:txBody>
          <a:bodyPr>
            <a:normAutofit/>
          </a:bodyPr>
          <a:lstStyle/>
          <a:p>
            <a:r>
              <a:rPr lang="en-US" dirty="0">
                <a:solidFill>
                  <a:srgbClr val="0000CA"/>
                </a:solidFill>
              </a:rPr>
              <a:t>Let L = {w </a:t>
            </a:r>
            <a:r>
              <a:rPr lang="el-GR" dirty="0">
                <a:solidFill>
                  <a:srgbClr val="0000CA"/>
                </a:solidFill>
              </a:rPr>
              <a:t>ϵ {</a:t>
            </a:r>
            <a:r>
              <a:rPr lang="en-US" dirty="0">
                <a:solidFill>
                  <a:srgbClr val="0000CA"/>
                </a:solidFill>
              </a:rPr>
              <a:t>a, b}* : all string begin with a}</a:t>
            </a:r>
          </a:p>
          <a:p>
            <a:pPr marL="0" indent="0">
              <a:buNone/>
            </a:pPr>
            <a:r>
              <a:rPr lang="en-US" dirty="0"/>
              <a:t>   </a:t>
            </a:r>
            <a:r>
              <a:rPr lang="en-US" dirty="0">
                <a:solidFill>
                  <a:srgbClr val="FF0000"/>
                </a:solidFill>
              </a:rPr>
              <a:t>L={a, ab, </a:t>
            </a:r>
            <a:r>
              <a:rPr lang="en-US" dirty="0" err="1">
                <a:solidFill>
                  <a:srgbClr val="FF0000"/>
                </a:solidFill>
              </a:rPr>
              <a:t>aab</a:t>
            </a:r>
            <a:r>
              <a:rPr lang="en-US" dirty="0">
                <a:solidFill>
                  <a:srgbClr val="FF0000"/>
                </a:solidFill>
              </a:rPr>
              <a:t>, </a:t>
            </a:r>
            <a:r>
              <a:rPr lang="en-US" dirty="0" err="1">
                <a:solidFill>
                  <a:srgbClr val="FF0000"/>
                </a:solidFill>
              </a:rPr>
              <a:t>abbbb</a:t>
            </a:r>
            <a:r>
              <a:rPr lang="en-US" dirty="0">
                <a:solidFill>
                  <a:srgbClr val="FF0000"/>
                </a:solidFill>
              </a:rPr>
              <a:t>, ...}</a:t>
            </a:r>
          </a:p>
          <a:p>
            <a:r>
              <a:rPr lang="en-US" dirty="0"/>
              <a:t> </a:t>
            </a:r>
            <a:r>
              <a:rPr lang="en-US" dirty="0">
                <a:solidFill>
                  <a:srgbClr val="0000CA"/>
                </a:solidFill>
              </a:rPr>
              <a:t>Strings not in L are:</a:t>
            </a:r>
          </a:p>
          <a:p>
            <a:pPr marL="0" indent="0">
              <a:buNone/>
            </a:pPr>
            <a:r>
              <a:rPr lang="en-US" dirty="0"/>
              <a:t>   </a:t>
            </a:r>
            <a:r>
              <a:rPr lang="en-US" dirty="0">
                <a:solidFill>
                  <a:srgbClr val="FF0000"/>
                </a:solidFill>
              </a:rPr>
              <a:t>{b, </a:t>
            </a:r>
            <a:r>
              <a:rPr lang="en-US" dirty="0" err="1">
                <a:solidFill>
                  <a:srgbClr val="FF0000"/>
                </a:solidFill>
              </a:rPr>
              <a:t>ba</a:t>
            </a:r>
            <a:r>
              <a:rPr lang="en-US" dirty="0">
                <a:solidFill>
                  <a:srgbClr val="FF0000"/>
                </a:solidFill>
              </a:rPr>
              <a:t>, </a:t>
            </a:r>
            <a:r>
              <a:rPr lang="en-US" sz="2800" b="1" i="1" dirty="0">
                <a:solidFill>
                  <a:srgbClr val="FF0000"/>
                </a:solidFill>
                <a:effectLst/>
                <a:latin typeface="Verdana Pro Cond Black" panose="020B0604020202020204" pitchFamily="34" charset="0"/>
                <a:ea typeface="Calibri" panose="020F0502020204030204" pitchFamily="34" charset="0"/>
                <a:cs typeface="Times New Roman" panose="02020603050405020304" pitchFamily="18" charset="0"/>
                <a:sym typeface="Symbol" panose="05050102010706020507" pitchFamily="18" charset="2"/>
              </a:rPr>
              <a:t></a:t>
            </a:r>
            <a:r>
              <a:rPr lang="en-US" dirty="0">
                <a:solidFill>
                  <a:srgbClr val="FF0000"/>
                </a:solidFill>
              </a:rPr>
              <a:t>, </a:t>
            </a:r>
            <a:r>
              <a:rPr lang="en-US" dirty="0" err="1">
                <a:solidFill>
                  <a:srgbClr val="FF0000"/>
                </a:solidFill>
              </a:rPr>
              <a:t>bbbbb</a:t>
            </a:r>
            <a:r>
              <a:rPr lang="en-US" dirty="0">
                <a:solidFill>
                  <a:srgbClr val="FF0000"/>
                </a:solidFill>
              </a:rPr>
              <a:t>, </a:t>
            </a:r>
            <a:r>
              <a:rPr lang="en-US" dirty="0" err="1">
                <a:solidFill>
                  <a:srgbClr val="FF0000"/>
                </a:solidFill>
              </a:rPr>
              <a:t>baaaaaa</a:t>
            </a:r>
            <a:r>
              <a:rPr lang="en-US" dirty="0">
                <a:solidFill>
                  <a:srgbClr val="FF0000"/>
                </a:solidFill>
              </a:rPr>
              <a:t>,   </a:t>
            </a:r>
          </a:p>
          <a:p>
            <a:pPr marL="0" indent="0">
              <a:buNone/>
            </a:pPr>
            <a:r>
              <a:rPr lang="en-US" dirty="0">
                <a:solidFill>
                  <a:srgbClr val="FF0000"/>
                </a:solidFill>
              </a:rPr>
              <a:t>     …..}</a:t>
            </a:r>
          </a:p>
          <a:p>
            <a:r>
              <a:rPr lang="en-US" dirty="0"/>
              <a:t> </a:t>
            </a:r>
            <a:r>
              <a:rPr lang="en-US" dirty="0">
                <a:solidFill>
                  <a:srgbClr val="0000CA"/>
                </a:solidFill>
              </a:rPr>
              <a:t>Let L = {w </a:t>
            </a:r>
            <a:r>
              <a:rPr lang="el-GR" dirty="0">
                <a:solidFill>
                  <a:srgbClr val="0000CA"/>
                </a:solidFill>
              </a:rPr>
              <a:t>ϵ {</a:t>
            </a:r>
            <a:r>
              <a:rPr lang="en-US" dirty="0">
                <a:solidFill>
                  <a:srgbClr val="0000CA"/>
                </a:solidFill>
              </a:rPr>
              <a:t>a}* : |w| is even}</a:t>
            </a:r>
          </a:p>
          <a:p>
            <a:pPr marL="0" indent="0">
              <a:buNone/>
            </a:pPr>
            <a:r>
              <a:rPr lang="en-US" dirty="0">
                <a:solidFill>
                  <a:srgbClr val="FF0000"/>
                </a:solidFill>
              </a:rPr>
              <a:t>    L={</a:t>
            </a:r>
            <a:r>
              <a:rPr lang="en-US" sz="2400" b="1" i="1" dirty="0">
                <a:solidFill>
                  <a:srgbClr val="FF0000"/>
                </a:solidFill>
                <a:effectLst/>
                <a:latin typeface="Verdana Pro Cond Black" panose="020B0604020202020204" pitchFamily="34" charset="0"/>
                <a:ea typeface="Calibri" panose="020F0502020204030204" pitchFamily="34" charset="0"/>
                <a:cs typeface="Times New Roman" panose="02020603050405020304" pitchFamily="18" charset="0"/>
                <a:sym typeface="Symbol" panose="05050102010706020507" pitchFamily="18" charset="2"/>
              </a:rPr>
              <a:t></a:t>
            </a:r>
            <a:r>
              <a:rPr lang="en-US" dirty="0">
                <a:solidFill>
                  <a:srgbClr val="FF0000"/>
                </a:solidFill>
              </a:rPr>
              <a:t>, aa, </a:t>
            </a:r>
            <a:r>
              <a:rPr lang="en-US" dirty="0" err="1">
                <a:solidFill>
                  <a:srgbClr val="FF0000"/>
                </a:solidFill>
              </a:rPr>
              <a:t>aaaa</a:t>
            </a:r>
            <a:r>
              <a:rPr lang="en-US" dirty="0">
                <a:solidFill>
                  <a:srgbClr val="FF0000"/>
                </a:solidFill>
              </a:rPr>
              <a:t>, </a:t>
            </a:r>
            <a:r>
              <a:rPr lang="en-US" dirty="0" err="1">
                <a:solidFill>
                  <a:srgbClr val="FF0000"/>
                </a:solidFill>
              </a:rPr>
              <a:t>aaaaaa</a:t>
            </a:r>
            <a:r>
              <a:rPr lang="en-US" dirty="0">
                <a:solidFill>
                  <a:srgbClr val="FF0000"/>
                </a:solidFill>
              </a:rPr>
              <a:t>, </a:t>
            </a:r>
          </a:p>
          <a:p>
            <a:pPr marL="0" indent="0">
              <a:buNone/>
            </a:pPr>
            <a:r>
              <a:rPr lang="en-US" dirty="0">
                <a:solidFill>
                  <a:srgbClr val="FF0000"/>
                </a:solidFill>
              </a:rPr>
              <a:t>          </a:t>
            </a:r>
            <a:r>
              <a:rPr lang="en-US" dirty="0" err="1">
                <a:solidFill>
                  <a:srgbClr val="FF0000"/>
                </a:solidFill>
              </a:rPr>
              <a:t>aaaaaaaa</a:t>
            </a:r>
            <a:r>
              <a:rPr lang="en-US" dirty="0">
                <a:solidFill>
                  <a:srgbClr val="FF0000"/>
                </a:solidFill>
              </a:rPr>
              <a:t>, ..}</a:t>
            </a:r>
          </a:p>
          <a:p>
            <a:r>
              <a:rPr lang="en-US" dirty="0">
                <a:solidFill>
                  <a:srgbClr val="0000CA"/>
                </a:solidFill>
              </a:rPr>
              <a:t> Strings not in L are:</a:t>
            </a:r>
          </a:p>
          <a:p>
            <a:pPr marL="0" indent="0">
              <a:buNone/>
            </a:pPr>
            <a:r>
              <a:rPr lang="en-US" dirty="0"/>
              <a:t> </a:t>
            </a:r>
            <a:r>
              <a:rPr lang="en-US" dirty="0">
                <a:solidFill>
                  <a:srgbClr val="FF0000"/>
                </a:solidFill>
              </a:rPr>
              <a:t>{a, </a:t>
            </a:r>
            <a:r>
              <a:rPr lang="en-US" dirty="0" err="1">
                <a:solidFill>
                  <a:srgbClr val="FF0000"/>
                </a:solidFill>
              </a:rPr>
              <a:t>aaa</a:t>
            </a:r>
            <a:r>
              <a:rPr lang="en-US" dirty="0">
                <a:solidFill>
                  <a:srgbClr val="FF0000"/>
                </a:solidFill>
              </a:rPr>
              <a:t>, </a:t>
            </a:r>
            <a:r>
              <a:rPr lang="en-US" dirty="0" err="1">
                <a:solidFill>
                  <a:srgbClr val="FF0000"/>
                </a:solidFill>
              </a:rPr>
              <a:t>aaaaa</a:t>
            </a:r>
            <a:r>
              <a:rPr lang="en-US" dirty="0">
                <a:solidFill>
                  <a:srgbClr val="FF0000"/>
                </a:solidFill>
              </a:rPr>
              <a:t>, </a:t>
            </a:r>
            <a:r>
              <a:rPr lang="en-US" dirty="0" err="1">
                <a:solidFill>
                  <a:srgbClr val="FF0000"/>
                </a:solidFill>
              </a:rPr>
              <a:t>aaaaaaa</a:t>
            </a:r>
            <a:r>
              <a:rPr lang="en-US" dirty="0">
                <a:solidFill>
                  <a:srgbClr val="FF0000"/>
                </a:solidFill>
              </a:rPr>
              <a:t>, …..}  </a:t>
            </a:r>
          </a:p>
          <a:p>
            <a:pPr marL="0" indent="0">
              <a:buNone/>
            </a:pPr>
            <a:r>
              <a:rPr lang="en-US" dirty="0">
                <a:solidFill>
                  <a:srgbClr val="FF0000"/>
                </a:solidFill>
              </a:rPr>
              <a:t>   //odd no of a’s</a:t>
            </a:r>
          </a:p>
          <a:p>
            <a:endParaRPr lang="en-US" dirty="0"/>
          </a:p>
        </p:txBody>
      </p:sp>
    </p:spTree>
    <p:extLst>
      <p:ext uri="{BB962C8B-B14F-4D97-AF65-F5344CB8AC3E}">
        <p14:creationId xmlns:p14="http://schemas.microsoft.com/office/powerpoint/2010/main" val="474089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57168" y="228600"/>
            <a:ext cx="5372100" cy="609600"/>
          </a:xfrm>
        </p:spPr>
        <p:txBody>
          <a:bodyPr>
            <a:normAutofit/>
          </a:bodyPr>
          <a:lstStyle/>
          <a:p>
            <a:r>
              <a:rPr lang="en-US" sz="2700" dirty="0">
                <a:solidFill>
                  <a:srgbClr val="FF0000"/>
                </a:solidFill>
                <a:latin typeface="Verdana Pro SemiBold" panose="020B0704030504040204" pitchFamily="34" charset="0"/>
                <a:cs typeface="Times New Roman" pitchFamily="18" charset="0"/>
              </a:rPr>
              <a:t>Languages</a:t>
            </a:r>
          </a:p>
        </p:txBody>
      </p:sp>
      <p:sp>
        <p:nvSpPr>
          <p:cNvPr id="63491" name="Rectangle 3"/>
          <p:cNvSpPr>
            <a:spLocks noGrp="1" noChangeArrowheads="1"/>
          </p:cNvSpPr>
          <p:nvPr>
            <p:ph idx="1"/>
          </p:nvPr>
        </p:nvSpPr>
        <p:spPr>
          <a:xfrm>
            <a:off x="609600" y="838200"/>
            <a:ext cx="8077200" cy="5791200"/>
          </a:xfrm>
        </p:spPr>
        <p:txBody>
          <a:bodyPr>
            <a:noAutofit/>
          </a:bodyPr>
          <a:lstStyle/>
          <a:p>
            <a:pPr>
              <a:buNone/>
            </a:pPr>
            <a:r>
              <a:rPr lang="en-US" b="1" dirty="0">
                <a:cs typeface="Times New Roman" pitchFamily="18" charset="0"/>
              </a:rPr>
              <a:t>L(M) </a:t>
            </a:r>
            <a:r>
              <a:rPr lang="en-US" dirty="0">
                <a:cs typeface="Times New Roman" pitchFamily="18" charset="0"/>
              </a:rPr>
              <a:t>is the notation for a language defined by </a:t>
            </a:r>
          </a:p>
          <a:p>
            <a:pPr>
              <a:buNone/>
            </a:pPr>
            <a:r>
              <a:rPr lang="en-US" dirty="0">
                <a:cs typeface="Times New Roman" pitchFamily="18" charset="0"/>
              </a:rPr>
              <a:t>a machine  M.</a:t>
            </a:r>
          </a:p>
          <a:p>
            <a:pPr>
              <a:buNone/>
            </a:pPr>
            <a:endParaRPr lang="en-US" dirty="0">
              <a:cs typeface="Times New Roman" pitchFamily="18" charset="0"/>
            </a:endParaRPr>
          </a:p>
          <a:p>
            <a:pPr>
              <a:buNone/>
            </a:pPr>
            <a:r>
              <a:rPr lang="en-US" dirty="0">
                <a:cs typeface="Times New Roman" pitchFamily="18" charset="0"/>
              </a:rPr>
              <a:t>The machine  M  accepts a certain set of  </a:t>
            </a:r>
          </a:p>
          <a:p>
            <a:pPr>
              <a:buNone/>
            </a:pPr>
            <a:r>
              <a:rPr lang="en-US" dirty="0">
                <a:cs typeface="Times New Roman" pitchFamily="18" charset="0"/>
              </a:rPr>
              <a:t>strings, thus a language.</a:t>
            </a:r>
          </a:p>
          <a:p>
            <a:pPr>
              <a:buNone/>
            </a:pPr>
            <a:endParaRPr lang="en-US" dirty="0">
              <a:cs typeface="Times New Roman" pitchFamily="18" charset="0"/>
            </a:endParaRPr>
          </a:p>
          <a:p>
            <a:pPr>
              <a:buNone/>
            </a:pPr>
            <a:r>
              <a:rPr lang="en-US" b="1" dirty="0">
                <a:cs typeface="Times New Roman" pitchFamily="18" charset="0"/>
              </a:rPr>
              <a:t>L(G) </a:t>
            </a:r>
            <a:r>
              <a:rPr lang="en-US" dirty="0">
                <a:cs typeface="Times New Roman" pitchFamily="18" charset="0"/>
              </a:rPr>
              <a:t>is the notation for a language defined by a </a:t>
            </a:r>
          </a:p>
          <a:p>
            <a:pPr>
              <a:buNone/>
            </a:pPr>
            <a:r>
              <a:rPr lang="en-US" dirty="0">
                <a:cs typeface="Times New Roman" pitchFamily="18" charset="0"/>
              </a:rPr>
              <a:t>grammar  G.</a:t>
            </a:r>
          </a:p>
          <a:p>
            <a:pPr>
              <a:buNone/>
            </a:pPr>
            <a:endParaRPr lang="en-US" dirty="0">
              <a:cs typeface="Times New Roman" pitchFamily="18" charset="0"/>
            </a:endParaRPr>
          </a:p>
          <a:p>
            <a:pPr>
              <a:buNone/>
            </a:pPr>
            <a:r>
              <a:rPr lang="en-US" dirty="0">
                <a:cs typeface="Times New Roman" pitchFamily="18" charset="0"/>
              </a:rPr>
              <a:t>The grammar  G  recognizes a certain set of </a:t>
            </a:r>
          </a:p>
          <a:p>
            <a:pPr>
              <a:buNone/>
            </a:pPr>
            <a:r>
              <a:rPr lang="en-US" dirty="0">
                <a:cs typeface="Times New Roman" pitchFamily="18" charset="0"/>
              </a:rPr>
              <a:t>strings, thus  a language.</a:t>
            </a:r>
          </a:p>
          <a:p>
            <a:pPr>
              <a:buNone/>
            </a:pPr>
            <a:endParaRPr lang="en-US" dirty="0">
              <a:cs typeface="Times New Roman" pitchFamily="18" charset="0"/>
            </a:endParaRPr>
          </a:p>
          <a:p>
            <a:pPr>
              <a:buNone/>
            </a:pPr>
            <a:endParaRPr lang="en-US" baseline="-25000" dirty="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09800" y="228600"/>
            <a:ext cx="5372100" cy="857250"/>
          </a:xfrm>
        </p:spPr>
        <p:txBody>
          <a:bodyPr>
            <a:normAutofit/>
          </a:bodyPr>
          <a:lstStyle/>
          <a:p>
            <a:r>
              <a:rPr lang="en-US" sz="2700" dirty="0">
                <a:solidFill>
                  <a:srgbClr val="FF0000"/>
                </a:solidFill>
                <a:latin typeface="Verdana Pro Black" panose="020B0A04030504040204" pitchFamily="34" charset="0"/>
                <a:cs typeface="Times New Roman" pitchFamily="18" charset="0"/>
              </a:rPr>
              <a:t>Languages</a:t>
            </a:r>
          </a:p>
        </p:txBody>
      </p:sp>
      <p:sp>
        <p:nvSpPr>
          <p:cNvPr id="63491" name="Rectangle 3"/>
          <p:cNvSpPr>
            <a:spLocks noGrp="1" noChangeArrowheads="1"/>
          </p:cNvSpPr>
          <p:nvPr>
            <p:ph idx="1"/>
          </p:nvPr>
        </p:nvSpPr>
        <p:spPr>
          <a:xfrm>
            <a:off x="609600" y="914400"/>
            <a:ext cx="8077200" cy="5410200"/>
          </a:xfrm>
        </p:spPr>
        <p:txBody>
          <a:bodyPr>
            <a:normAutofit/>
          </a:bodyPr>
          <a:lstStyle/>
          <a:p>
            <a:pPr>
              <a:lnSpc>
                <a:spcPct val="150000"/>
              </a:lnSpc>
              <a:buNone/>
            </a:pPr>
            <a:r>
              <a:rPr lang="en-US" b="1" dirty="0">
                <a:solidFill>
                  <a:srgbClr val="0000CA"/>
                </a:solidFill>
                <a:cs typeface="Times New Roman" pitchFamily="18" charset="0"/>
              </a:rPr>
              <a:t>Examples:</a:t>
            </a:r>
          </a:p>
          <a:p>
            <a:pPr>
              <a:lnSpc>
                <a:spcPct val="150000"/>
              </a:lnSpc>
              <a:buNone/>
            </a:pPr>
            <a:r>
              <a:rPr lang="en-US" dirty="0">
                <a:cs typeface="Times New Roman" pitchFamily="18" charset="0"/>
              </a:rPr>
              <a:t>Let L be the language of all strings consisting of n 0’s followed by n 1’s: </a:t>
            </a:r>
            <a:br>
              <a:rPr lang="en-US" dirty="0">
                <a:cs typeface="Times New Roman" pitchFamily="18" charset="0"/>
              </a:rPr>
            </a:br>
            <a:r>
              <a:rPr lang="en-US" dirty="0">
                <a:cs typeface="Times New Roman" pitchFamily="18" charset="0"/>
              </a:rPr>
              <a:t>	L = {</a:t>
            </a:r>
            <a:r>
              <a:rPr lang="en-US" b="1" i="1" dirty="0">
                <a:cs typeface="Times New Roman" pitchFamily="18" charset="0"/>
                <a:sym typeface="Symbol" pitchFamily="28" charset="2"/>
              </a:rPr>
              <a:t> </a:t>
            </a:r>
            <a:r>
              <a:rPr lang="en-US" dirty="0">
                <a:cs typeface="Times New Roman" pitchFamily="18" charset="0"/>
              </a:rPr>
              <a:t>, 01, 0011, 000111,…}</a:t>
            </a:r>
          </a:p>
          <a:p>
            <a:pPr>
              <a:lnSpc>
                <a:spcPct val="150000"/>
              </a:lnSpc>
              <a:buNone/>
            </a:pPr>
            <a:r>
              <a:rPr lang="en-US" dirty="0">
                <a:cs typeface="Times New Roman" pitchFamily="18" charset="0"/>
              </a:rPr>
              <a:t>Let L be the language of all strings of with equal number of 0’s and 1’s: </a:t>
            </a:r>
          </a:p>
          <a:p>
            <a:pPr>
              <a:lnSpc>
                <a:spcPct val="150000"/>
              </a:lnSpc>
              <a:buNone/>
            </a:pPr>
            <a:r>
              <a:rPr lang="en-US" dirty="0">
                <a:cs typeface="Times New Roman" pitchFamily="18" charset="0"/>
              </a:rPr>
              <a:t>L = {</a:t>
            </a:r>
            <a:r>
              <a:rPr lang="en-US" b="1" i="1" dirty="0">
                <a:cs typeface="Times New Roman" pitchFamily="18" charset="0"/>
                <a:sym typeface="Symbol" pitchFamily="28" charset="2"/>
              </a:rPr>
              <a:t> </a:t>
            </a:r>
            <a:r>
              <a:rPr lang="en-US" dirty="0">
                <a:cs typeface="Times New Roman" pitchFamily="18" charset="0"/>
              </a:rPr>
              <a:t>, 01, 10, 0011, 1100, 0101, 1010, 1001,…}</a:t>
            </a:r>
          </a:p>
          <a:p>
            <a:pPr>
              <a:lnSpc>
                <a:spcPct val="150000"/>
              </a:lnSpc>
              <a:buNone/>
            </a:pPr>
            <a:endParaRPr lang="en-US" dirty="0">
              <a:cs typeface="Times New Roman" pitchFamily="18" charset="0"/>
            </a:endParaRPr>
          </a:p>
          <a:p>
            <a:pPr>
              <a:lnSpc>
                <a:spcPct val="150000"/>
              </a:lnSpc>
              <a:buNone/>
            </a:pPr>
            <a:endParaRPr lang="en-US" baseline="-25000" dirty="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8" name="Rectangle 13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Freeform: Shape 14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8" name="Rectangle 14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8" name="Rectangle 2"/>
          <p:cNvSpPr>
            <a:spLocks noGrp="1" noChangeArrowheads="1"/>
          </p:cNvSpPr>
          <p:nvPr>
            <p:ph type="title"/>
          </p:nvPr>
        </p:nvSpPr>
        <p:spPr>
          <a:xfrm>
            <a:off x="350041" y="586855"/>
            <a:ext cx="2401025" cy="3387497"/>
          </a:xfrm>
        </p:spPr>
        <p:txBody>
          <a:bodyPr anchor="b">
            <a:normAutofit/>
          </a:bodyPr>
          <a:lstStyle/>
          <a:p>
            <a:pPr algn="r"/>
            <a:r>
              <a:rPr lang="en-US" sz="2700" dirty="0">
                <a:solidFill>
                  <a:srgbClr val="FFFFFF"/>
                </a:solidFill>
                <a:latin typeface="Verdana Pro SemiBold" panose="020B0704030504040204" pitchFamily="34" charset="0"/>
                <a:cs typeface="Times New Roman" pitchFamily="18" charset="0"/>
              </a:rPr>
              <a:t>Important operators on languages: Union</a:t>
            </a:r>
          </a:p>
        </p:txBody>
      </p:sp>
      <p:sp>
        <p:nvSpPr>
          <p:cNvPr id="63491" name="Rectangle 3"/>
          <p:cNvSpPr>
            <a:spLocks noGrp="1" noChangeArrowheads="1"/>
          </p:cNvSpPr>
          <p:nvPr>
            <p:ph idx="1"/>
          </p:nvPr>
        </p:nvSpPr>
        <p:spPr>
          <a:xfrm>
            <a:off x="3101107" y="228600"/>
            <a:ext cx="5692852" cy="6248400"/>
          </a:xfrm>
        </p:spPr>
        <p:txBody>
          <a:bodyPr anchor="ctr">
            <a:normAutofit/>
          </a:bodyPr>
          <a:lstStyle/>
          <a:p>
            <a:pPr>
              <a:buNone/>
            </a:pPr>
            <a:r>
              <a:rPr lang="en-US" b="1" dirty="0">
                <a:cs typeface="Times New Roman" pitchFamily="18" charset="0"/>
              </a:rPr>
              <a:t>The union of two languages L </a:t>
            </a:r>
          </a:p>
          <a:p>
            <a:pPr>
              <a:buNone/>
            </a:pPr>
            <a:r>
              <a:rPr lang="en-US" b="1" dirty="0">
                <a:cs typeface="Times New Roman" pitchFamily="18" charset="0"/>
              </a:rPr>
              <a:t>and M, denoted L ∪M, is the set </a:t>
            </a:r>
          </a:p>
          <a:p>
            <a:pPr>
              <a:buNone/>
            </a:pPr>
            <a:r>
              <a:rPr lang="en-US" b="1" dirty="0">
                <a:cs typeface="Times New Roman" pitchFamily="18" charset="0"/>
              </a:rPr>
              <a:t>of strings that are in either L, </a:t>
            </a:r>
          </a:p>
          <a:p>
            <a:pPr>
              <a:buNone/>
            </a:pPr>
            <a:r>
              <a:rPr lang="en-US" b="1" dirty="0">
                <a:cs typeface="Times New Roman" pitchFamily="18" charset="0"/>
              </a:rPr>
              <a:t>or M, or both.</a:t>
            </a:r>
          </a:p>
          <a:p>
            <a:pPr>
              <a:buNone/>
            </a:pPr>
            <a:endParaRPr lang="en-US" dirty="0">
              <a:cs typeface="Times New Roman" pitchFamily="18" charset="0"/>
            </a:endParaRPr>
          </a:p>
          <a:p>
            <a:pPr>
              <a:buNone/>
            </a:pPr>
            <a:r>
              <a:rPr lang="en-US" dirty="0">
                <a:solidFill>
                  <a:srgbClr val="FF0000"/>
                </a:solidFill>
                <a:cs typeface="Times New Roman" pitchFamily="18" charset="0"/>
              </a:rPr>
              <a:t>Example</a:t>
            </a:r>
          </a:p>
          <a:p>
            <a:pPr>
              <a:buNone/>
            </a:pPr>
            <a:endParaRPr lang="en-US" dirty="0">
              <a:cs typeface="Times New Roman" pitchFamily="18" charset="0"/>
            </a:endParaRPr>
          </a:p>
          <a:p>
            <a:pPr>
              <a:buNone/>
            </a:pPr>
            <a:r>
              <a:rPr lang="en-US" dirty="0">
                <a:cs typeface="Times New Roman" pitchFamily="18" charset="0"/>
              </a:rPr>
              <a:t>If  L = {001, 10, 111} and </a:t>
            </a:r>
          </a:p>
          <a:p>
            <a:pPr>
              <a:buNone/>
            </a:pPr>
            <a:r>
              <a:rPr lang="en-US" dirty="0">
                <a:cs typeface="Times New Roman" pitchFamily="18" charset="0"/>
              </a:rPr>
              <a:t>    M = {</a:t>
            </a:r>
            <a:r>
              <a:rPr lang="en-US" b="1" i="1" dirty="0">
                <a:cs typeface="Times New Roman" pitchFamily="18" charset="0"/>
                <a:sym typeface="Symbol" pitchFamily="28" charset="2"/>
              </a:rPr>
              <a:t></a:t>
            </a:r>
            <a:r>
              <a:rPr lang="en-US" dirty="0">
                <a:cs typeface="Times New Roman" pitchFamily="18" charset="0"/>
              </a:rPr>
              <a:t>, 001} then</a:t>
            </a:r>
          </a:p>
          <a:p>
            <a:pPr>
              <a:buNone/>
            </a:pPr>
            <a:endParaRPr lang="en-US" dirty="0">
              <a:cs typeface="Times New Roman" pitchFamily="18" charset="0"/>
            </a:endParaRPr>
          </a:p>
          <a:p>
            <a:pPr>
              <a:buNone/>
            </a:pPr>
            <a:r>
              <a:rPr lang="en-US" dirty="0">
                <a:cs typeface="Times New Roman" pitchFamily="18" charset="0"/>
              </a:rPr>
              <a:t>L ∪ M = {</a:t>
            </a:r>
            <a:r>
              <a:rPr lang="en-US" b="1" i="1" dirty="0">
                <a:cs typeface="Times New Roman" pitchFamily="18" charset="0"/>
                <a:sym typeface="Symbol" pitchFamily="28" charset="2"/>
              </a:rPr>
              <a:t></a:t>
            </a:r>
            <a:r>
              <a:rPr lang="en-US" dirty="0">
                <a:cs typeface="Times New Roman" pitchFamily="18" charset="0"/>
              </a:rPr>
              <a:t>, 001, 10, 111} </a:t>
            </a:r>
          </a:p>
          <a:p>
            <a:pPr>
              <a:buNone/>
            </a:pPr>
            <a:endParaRPr lang="en-US" sz="1700" baseline="-25000" dirty="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828800" y="152400"/>
            <a:ext cx="5372100" cy="857250"/>
          </a:xfrm>
        </p:spPr>
        <p:txBody>
          <a:bodyPr>
            <a:normAutofit fontScale="90000"/>
          </a:bodyPr>
          <a:lstStyle/>
          <a:p>
            <a:r>
              <a:rPr lang="en-US" sz="2700" b="1" dirty="0">
                <a:solidFill>
                  <a:srgbClr val="FF0000"/>
                </a:solidFill>
                <a:latin typeface="Times New Roman" pitchFamily="18" charset="0"/>
                <a:cs typeface="Times New Roman" pitchFamily="18" charset="0"/>
              </a:rPr>
              <a:t>Important operators on languages:</a:t>
            </a:r>
            <a:br>
              <a:rPr lang="en-US" sz="2700" b="1" dirty="0">
                <a:solidFill>
                  <a:srgbClr val="FF0000"/>
                </a:solidFill>
                <a:latin typeface="Times New Roman" pitchFamily="18" charset="0"/>
                <a:cs typeface="Times New Roman" pitchFamily="18" charset="0"/>
              </a:rPr>
            </a:br>
            <a:r>
              <a:rPr lang="en-US" sz="2700" b="1" dirty="0">
                <a:solidFill>
                  <a:srgbClr val="FF0000"/>
                </a:solidFill>
                <a:latin typeface="Times New Roman" pitchFamily="18" charset="0"/>
                <a:cs typeface="Times New Roman" pitchFamily="18" charset="0"/>
              </a:rPr>
              <a:t>Concatenation</a:t>
            </a:r>
          </a:p>
        </p:txBody>
      </p:sp>
      <p:sp>
        <p:nvSpPr>
          <p:cNvPr id="63491" name="Rectangle 3"/>
          <p:cNvSpPr>
            <a:spLocks noGrp="1" noChangeArrowheads="1"/>
          </p:cNvSpPr>
          <p:nvPr>
            <p:ph idx="1"/>
          </p:nvPr>
        </p:nvSpPr>
        <p:spPr>
          <a:xfrm>
            <a:off x="609600" y="1009650"/>
            <a:ext cx="8153400" cy="5314950"/>
          </a:xfrm>
        </p:spPr>
        <p:txBody>
          <a:bodyPr>
            <a:normAutofit/>
          </a:bodyPr>
          <a:lstStyle/>
          <a:p>
            <a:pPr algn="just">
              <a:lnSpc>
                <a:spcPct val="150000"/>
              </a:lnSpc>
              <a:buNone/>
            </a:pPr>
            <a:r>
              <a:rPr lang="en-US" dirty="0">
                <a:cs typeface="Times New Roman" pitchFamily="18" charset="0"/>
              </a:rPr>
              <a:t>The concatenation of languages L and M, </a:t>
            </a:r>
          </a:p>
          <a:p>
            <a:pPr algn="just">
              <a:lnSpc>
                <a:spcPct val="150000"/>
              </a:lnSpc>
              <a:buNone/>
            </a:pPr>
            <a:r>
              <a:rPr lang="en-US" dirty="0">
                <a:cs typeface="Times New Roman" pitchFamily="18" charset="0"/>
              </a:rPr>
              <a:t>denoted L.M or just LM , is the set of strings </a:t>
            </a:r>
          </a:p>
          <a:p>
            <a:pPr algn="just">
              <a:lnSpc>
                <a:spcPct val="150000"/>
              </a:lnSpc>
              <a:buNone/>
            </a:pPr>
            <a:r>
              <a:rPr lang="en-US" dirty="0">
                <a:cs typeface="Times New Roman" pitchFamily="18" charset="0"/>
              </a:rPr>
              <a:t>that can be formed by taking any string in L </a:t>
            </a:r>
          </a:p>
          <a:p>
            <a:pPr algn="just">
              <a:lnSpc>
                <a:spcPct val="150000"/>
              </a:lnSpc>
              <a:buNone/>
            </a:pPr>
            <a:r>
              <a:rPr lang="en-US" dirty="0">
                <a:cs typeface="Times New Roman" pitchFamily="18" charset="0"/>
              </a:rPr>
              <a:t>and concatenating it with any string in M.</a:t>
            </a:r>
          </a:p>
          <a:p>
            <a:pPr>
              <a:buNone/>
            </a:pPr>
            <a:r>
              <a:rPr lang="en-US" b="1" dirty="0">
                <a:cs typeface="Times New Roman" pitchFamily="18" charset="0"/>
              </a:rPr>
              <a:t>Example: </a:t>
            </a:r>
          </a:p>
          <a:p>
            <a:pPr>
              <a:buNone/>
            </a:pPr>
            <a:endParaRPr lang="en-US" b="1" dirty="0">
              <a:cs typeface="Times New Roman" pitchFamily="18" charset="0"/>
            </a:endParaRPr>
          </a:p>
          <a:p>
            <a:pPr>
              <a:buNone/>
            </a:pPr>
            <a:r>
              <a:rPr lang="en-US" b="1" dirty="0">
                <a:cs typeface="Times New Roman" pitchFamily="18" charset="0"/>
              </a:rPr>
              <a:t>If  L = { 001, 10, 111 } and </a:t>
            </a:r>
          </a:p>
          <a:p>
            <a:pPr>
              <a:buNone/>
            </a:pPr>
            <a:r>
              <a:rPr lang="en-US" b="1" dirty="0">
                <a:cs typeface="Times New Roman" pitchFamily="18" charset="0"/>
              </a:rPr>
              <a:t>     M = {</a:t>
            </a:r>
            <a:r>
              <a:rPr lang="en-US" b="1" i="1" dirty="0">
                <a:cs typeface="Times New Roman" pitchFamily="18" charset="0"/>
                <a:sym typeface="Symbol" pitchFamily="28" charset="2"/>
              </a:rPr>
              <a:t></a:t>
            </a:r>
            <a:r>
              <a:rPr lang="en-US" b="1" dirty="0">
                <a:cs typeface="Times New Roman" pitchFamily="18" charset="0"/>
              </a:rPr>
              <a:t>, 001}  then</a:t>
            </a:r>
          </a:p>
          <a:p>
            <a:pPr>
              <a:buNone/>
            </a:pPr>
            <a:endParaRPr lang="en-US" b="1" dirty="0">
              <a:cs typeface="Times New Roman" pitchFamily="18" charset="0"/>
            </a:endParaRPr>
          </a:p>
          <a:p>
            <a:pPr>
              <a:buNone/>
            </a:pPr>
            <a:r>
              <a:rPr lang="en-US" b="1" dirty="0">
                <a:cs typeface="Times New Roman" pitchFamily="18" charset="0"/>
              </a:rPr>
              <a:t>L.M = { 001, 10, 111, 001001, 10001, 111001 }</a:t>
            </a:r>
          </a:p>
          <a:p>
            <a:pPr>
              <a:buNone/>
            </a:pP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114550" y="228600"/>
            <a:ext cx="5372100" cy="857250"/>
          </a:xfrm>
        </p:spPr>
        <p:txBody>
          <a:bodyPr>
            <a:normAutofit fontScale="90000"/>
          </a:bodyPr>
          <a:lstStyle/>
          <a:p>
            <a:r>
              <a:rPr lang="en-US" sz="2700" b="1" dirty="0">
                <a:solidFill>
                  <a:srgbClr val="FF0000"/>
                </a:solidFill>
                <a:latin typeface="Times New Roman" pitchFamily="18" charset="0"/>
                <a:cs typeface="Times New Roman" pitchFamily="18" charset="0"/>
              </a:rPr>
              <a:t>Important operators on languages:</a:t>
            </a:r>
            <a:br>
              <a:rPr lang="en-US" sz="2700" b="1" dirty="0">
                <a:solidFill>
                  <a:srgbClr val="FF0000"/>
                </a:solidFill>
                <a:latin typeface="Times New Roman" pitchFamily="18" charset="0"/>
                <a:cs typeface="Times New Roman" pitchFamily="18" charset="0"/>
              </a:rPr>
            </a:br>
            <a:r>
              <a:rPr lang="en-US" sz="2700" b="1" dirty="0">
                <a:solidFill>
                  <a:srgbClr val="FF0000"/>
                </a:solidFill>
                <a:latin typeface="Times New Roman" pitchFamily="18" charset="0"/>
                <a:cs typeface="Times New Roman" pitchFamily="18" charset="0"/>
              </a:rPr>
              <a:t>Concatenation</a:t>
            </a:r>
          </a:p>
        </p:txBody>
      </p:sp>
      <p:sp>
        <p:nvSpPr>
          <p:cNvPr id="63491" name="Rectangle 3"/>
          <p:cNvSpPr>
            <a:spLocks noGrp="1" noChangeArrowheads="1"/>
          </p:cNvSpPr>
          <p:nvPr>
            <p:ph idx="1"/>
          </p:nvPr>
        </p:nvSpPr>
        <p:spPr>
          <a:xfrm>
            <a:off x="762000" y="1085850"/>
            <a:ext cx="7010400" cy="5162550"/>
          </a:xfrm>
        </p:spPr>
        <p:txBody>
          <a:bodyPr>
            <a:normAutofit/>
          </a:bodyPr>
          <a:lstStyle/>
          <a:p>
            <a:pPr>
              <a:buNone/>
            </a:pPr>
            <a:r>
              <a:rPr lang="en-US" b="1" dirty="0">
                <a:solidFill>
                  <a:srgbClr val="0000CA"/>
                </a:solidFill>
                <a:cs typeface="Times New Roman" pitchFamily="18" charset="0"/>
              </a:rPr>
              <a:t>Example: </a:t>
            </a:r>
          </a:p>
          <a:p>
            <a:pPr>
              <a:buNone/>
            </a:pPr>
            <a:endParaRPr lang="en-US" b="1" dirty="0">
              <a:cs typeface="Times New Roman" pitchFamily="18" charset="0"/>
            </a:endParaRPr>
          </a:p>
          <a:p>
            <a:pPr>
              <a:buNone/>
            </a:pPr>
            <a:r>
              <a:rPr lang="en-US" b="1" dirty="0">
                <a:cs typeface="Times New Roman" pitchFamily="18" charset="0"/>
              </a:rPr>
              <a:t>If  L = { 001, 10, 111 } and </a:t>
            </a:r>
          </a:p>
          <a:p>
            <a:pPr>
              <a:buNone/>
            </a:pPr>
            <a:r>
              <a:rPr lang="en-US" b="1" dirty="0">
                <a:cs typeface="Times New Roman" pitchFamily="18" charset="0"/>
              </a:rPr>
              <a:t>     M = {</a:t>
            </a:r>
            <a:r>
              <a:rPr lang="en-US" b="1" i="1" dirty="0">
                <a:cs typeface="Times New Roman" pitchFamily="18" charset="0"/>
                <a:sym typeface="Symbol" pitchFamily="28" charset="2"/>
              </a:rPr>
              <a:t></a:t>
            </a:r>
            <a:r>
              <a:rPr lang="en-US" b="1" dirty="0">
                <a:cs typeface="Times New Roman" pitchFamily="18" charset="0"/>
              </a:rPr>
              <a:t>, 001}  then</a:t>
            </a:r>
          </a:p>
          <a:p>
            <a:pPr>
              <a:buNone/>
            </a:pPr>
            <a:endParaRPr lang="en-US" b="1" dirty="0">
              <a:cs typeface="Times New Roman" pitchFamily="18" charset="0"/>
            </a:endParaRPr>
          </a:p>
          <a:p>
            <a:pPr>
              <a:buNone/>
            </a:pPr>
            <a:r>
              <a:rPr lang="en-US" b="1" dirty="0">
                <a:cs typeface="Times New Roman" pitchFamily="18" charset="0"/>
              </a:rPr>
              <a:t>L.M = { 001, 10, 111, 001001, 10001, 111001 }</a:t>
            </a:r>
          </a:p>
          <a:p>
            <a:pPr>
              <a:buNone/>
            </a:pPr>
            <a:endParaRPr lang="en-US" dirty="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885950" y="152400"/>
            <a:ext cx="5372100" cy="857250"/>
          </a:xfrm>
        </p:spPr>
        <p:txBody>
          <a:bodyPr>
            <a:normAutofit fontScale="90000"/>
          </a:bodyPr>
          <a:lstStyle/>
          <a:p>
            <a:r>
              <a:rPr lang="en-US" sz="2700" b="1" dirty="0">
                <a:solidFill>
                  <a:srgbClr val="FF0000"/>
                </a:solidFill>
                <a:latin typeface="Times New Roman" pitchFamily="18" charset="0"/>
                <a:cs typeface="Times New Roman" pitchFamily="18" charset="0"/>
              </a:rPr>
              <a:t>Important operators on languages: Closure</a:t>
            </a:r>
          </a:p>
        </p:txBody>
      </p:sp>
      <p:sp>
        <p:nvSpPr>
          <p:cNvPr id="63491" name="Rectangle 3"/>
          <p:cNvSpPr>
            <a:spLocks noGrp="1" noChangeArrowheads="1"/>
          </p:cNvSpPr>
          <p:nvPr>
            <p:ph idx="1"/>
          </p:nvPr>
        </p:nvSpPr>
        <p:spPr>
          <a:xfrm>
            <a:off x="838200" y="1009650"/>
            <a:ext cx="7543800" cy="5086349"/>
          </a:xfrm>
        </p:spPr>
        <p:txBody>
          <a:bodyPr>
            <a:normAutofit/>
          </a:bodyPr>
          <a:lstStyle/>
          <a:p>
            <a:pPr algn="just">
              <a:lnSpc>
                <a:spcPct val="150000"/>
              </a:lnSpc>
              <a:buNone/>
            </a:pPr>
            <a:r>
              <a:rPr lang="en-US" dirty="0">
                <a:cs typeface="Times New Roman" pitchFamily="18" charset="0"/>
              </a:rPr>
              <a:t>The closure of a language L is denoted L</a:t>
            </a:r>
            <a:r>
              <a:rPr lang="en-US" baseline="30000" dirty="0">
                <a:cs typeface="Times New Roman" pitchFamily="18" charset="0"/>
              </a:rPr>
              <a:t>*</a:t>
            </a:r>
            <a:r>
              <a:rPr lang="en-US" dirty="0">
                <a:cs typeface="Times New Roman" pitchFamily="18" charset="0"/>
              </a:rPr>
              <a:t> </a:t>
            </a:r>
          </a:p>
          <a:p>
            <a:pPr algn="just">
              <a:lnSpc>
                <a:spcPct val="150000"/>
              </a:lnSpc>
              <a:buNone/>
            </a:pPr>
            <a:r>
              <a:rPr lang="en-US" dirty="0">
                <a:cs typeface="Times New Roman" pitchFamily="18" charset="0"/>
              </a:rPr>
              <a:t>and represents the set of those strings that </a:t>
            </a:r>
          </a:p>
          <a:p>
            <a:pPr algn="just">
              <a:lnSpc>
                <a:spcPct val="150000"/>
              </a:lnSpc>
              <a:buNone/>
            </a:pPr>
            <a:r>
              <a:rPr lang="en-US" dirty="0">
                <a:cs typeface="Times New Roman" pitchFamily="18" charset="0"/>
              </a:rPr>
              <a:t>can be formed by taking any number of </a:t>
            </a:r>
          </a:p>
          <a:p>
            <a:pPr algn="just">
              <a:lnSpc>
                <a:spcPct val="150000"/>
              </a:lnSpc>
              <a:buNone/>
            </a:pPr>
            <a:r>
              <a:rPr lang="en-US" dirty="0">
                <a:cs typeface="Times New Roman" pitchFamily="18" charset="0"/>
              </a:rPr>
              <a:t>strings  from L, possibly with repetitions </a:t>
            </a:r>
          </a:p>
          <a:p>
            <a:pPr algn="just">
              <a:lnSpc>
                <a:spcPct val="150000"/>
              </a:lnSpc>
              <a:buNone/>
            </a:pPr>
            <a:r>
              <a:rPr lang="en-US" dirty="0">
                <a:cs typeface="Times New Roman" pitchFamily="18" charset="0"/>
              </a:rPr>
              <a:t>(i.e., the same string may be selected more </a:t>
            </a:r>
          </a:p>
          <a:p>
            <a:pPr algn="just">
              <a:lnSpc>
                <a:spcPct val="150000"/>
              </a:lnSpc>
              <a:buNone/>
            </a:pPr>
            <a:r>
              <a:rPr lang="en-US" dirty="0">
                <a:cs typeface="Times New Roman" pitchFamily="18" charset="0"/>
              </a:rPr>
              <a:t>than once) and concatenating all of them.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885950" y="228600"/>
            <a:ext cx="5372100" cy="857250"/>
          </a:xfrm>
        </p:spPr>
        <p:txBody>
          <a:bodyPr>
            <a:normAutofit fontScale="90000"/>
          </a:bodyPr>
          <a:lstStyle/>
          <a:p>
            <a:r>
              <a:rPr lang="en-US" sz="2700" b="1" dirty="0">
                <a:solidFill>
                  <a:srgbClr val="FF0000"/>
                </a:solidFill>
                <a:latin typeface="Times New Roman" pitchFamily="18" charset="0"/>
                <a:cs typeface="Times New Roman" pitchFamily="18" charset="0"/>
              </a:rPr>
              <a:t>Important operators on languages: Closure</a:t>
            </a:r>
          </a:p>
        </p:txBody>
      </p:sp>
      <p:sp>
        <p:nvSpPr>
          <p:cNvPr id="63491" name="Rectangle 3"/>
          <p:cNvSpPr>
            <a:spLocks noGrp="1" noChangeArrowheads="1"/>
          </p:cNvSpPr>
          <p:nvPr>
            <p:ph idx="1"/>
          </p:nvPr>
        </p:nvSpPr>
        <p:spPr>
          <a:xfrm>
            <a:off x="685800" y="1085850"/>
            <a:ext cx="8001000" cy="4933950"/>
          </a:xfrm>
        </p:spPr>
        <p:txBody>
          <a:bodyPr>
            <a:normAutofit/>
          </a:bodyPr>
          <a:lstStyle/>
          <a:p>
            <a:pPr algn="just">
              <a:lnSpc>
                <a:spcPct val="150000"/>
              </a:lnSpc>
              <a:buNone/>
            </a:pPr>
            <a:r>
              <a:rPr lang="en-US" dirty="0">
                <a:solidFill>
                  <a:srgbClr val="0000CA"/>
                </a:solidFill>
                <a:cs typeface="Times New Roman" pitchFamily="18" charset="0"/>
              </a:rPr>
              <a:t>Examples:</a:t>
            </a:r>
          </a:p>
          <a:p>
            <a:pPr algn="just">
              <a:lnSpc>
                <a:spcPct val="150000"/>
              </a:lnSpc>
              <a:buNone/>
            </a:pPr>
            <a:r>
              <a:rPr lang="en-US" dirty="0">
                <a:cs typeface="Times New Roman" pitchFamily="18" charset="0"/>
              </a:rPr>
              <a:t>If L = {0, 1} then L is all strings of 0 and 1</a:t>
            </a:r>
          </a:p>
          <a:p>
            <a:pPr algn="just">
              <a:lnSpc>
                <a:spcPct val="150000"/>
              </a:lnSpc>
              <a:buNone/>
            </a:pPr>
            <a:r>
              <a:rPr lang="en-US" dirty="0">
                <a:cs typeface="Times New Roman" pitchFamily="18" charset="0"/>
              </a:rPr>
              <a:t>If L = {0, 11} then L</a:t>
            </a:r>
            <a:r>
              <a:rPr lang="en-US" baseline="30000" dirty="0">
                <a:cs typeface="Times New Roman" pitchFamily="18" charset="0"/>
              </a:rPr>
              <a:t> *</a:t>
            </a:r>
            <a:r>
              <a:rPr lang="en-US" dirty="0">
                <a:cs typeface="Times New Roman" pitchFamily="18" charset="0"/>
              </a:rPr>
              <a:t> consists of strings of 0 </a:t>
            </a:r>
          </a:p>
          <a:p>
            <a:pPr algn="just">
              <a:lnSpc>
                <a:spcPct val="150000"/>
              </a:lnSpc>
              <a:buNone/>
            </a:pPr>
            <a:r>
              <a:rPr lang="en-US" dirty="0">
                <a:cs typeface="Times New Roman" pitchFamily="18" charset="0"/>
              </a:rPr>
              <a:t>and 1 such that the 1 come in pairs, </a:t>
            </a:r>
          </a:p>
          <a:p>
            <a:pPr algn="just">
              <a:lnSpc>
                <a:spcPct val="150000"/>
              </a:lnSpc>
              <a:buNone/>
            </a:pPr>
            <a:r>
              <a:rPr lang="en-US" dirty="0">
                <a:cs typeface="Times New Roman" pitchFamily="18" charset="0"/>
              </a:rPr>
              <a:t>E.g., 011, 11110 and </a:t>
            </a:r>
            <a:r>
              <a:rPr lang="en-US" b="1" i="1" dirty="0">
                <a:cs typeface="Times New Roman" pitchFamily="18" charset="0"/>
                <a:sym typeface="Symbol" pitchFamily="28" charset="2"/>
              </a:rPr>
              <a:t></a:t>
            </a:r>
            <a:r>
              <a:rPr lang="en-US" dirty="0">
                <a:cs typeface="Times New Roman" pitchFamily="18" charset="0"/>
              </a:rPr>
              <a:t>. But not 01011 or 101.</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AAF54EF-822E-48FD-BA22-45531F518A29}"/>
              </a:ext>
            </a:extLst>
          </p:cNvPr>
          <p:cNvSpPr>
            <a:spLocks noGrp="1" noChangeArrowheads="1"/>
          </p:cNvSpPr>
          <p:nvPr>
            <p:ph type="ctrTitle"/>
          </p:nvPr>
        </p:nvSpPr>
        <p:spPr>
          <a:xfrm>
            <a:off x="609600" y="228600"/>
            <a:ext cx="7772400" cy="609600"/>
          </a:xfrm>
        </p:spPr>
        <p:txBody>
          <a:bodyPr/>
          <a:lstStyle/>
          <a:p>
            <a:r>
              <a:rPr lang="en-US" altLang="en-US" sz="2800" dirty="0">
                <a:solidFill>
                  <a:srgbClr val="0000CA"/>
                </a:solidFill>
                <a:latin typeface="Arial Black" panose="020B0A04020102020204" pitchFamily="34" charset="0"/>
              </a:rPr>
              <a:t>Grammar in Automata</a:t>
            </a:r>
            <a:endParaRPr lang="en-US" altLang="en-US" sz="2800" b="1" dirty="0">
              <a:solidFill>
                <a:srgbClr val="0000CA"/>
              </a:solidFill>
              <a:latin typeface="Arial Black" panose="020B0A04020102020204" pitchFamily="34" charset="0"/>
            </a:endParaRPr>
          </a:p>
        </p:txBody>
      </p:sp>
      <p:sp>
        <p:nvSpPr>
          <p:cNvPr id="5123" name="Rectangle 3">
            <a:extLst>
              <a:ext uri="{FF2B5EF4-FFF2-40B4-BE49-F238E27FC236}">
                <a16:creationId xmlns:a16="http://schemas.microsoft.com/office/drawing/2014/main" id="{D7BDE7BA-A7BD-4273-8667-566D79C719A5}"/>
              </a:ext>
            </a:extLst>
          </p:cNvPr>
          <p:cNvSpPr>
            <a:spLocks noChangeArrowheads="1"/>
          </p:cNvSpPr>
          <p:nvPr/>
        </p:nvSpPr>
        <p:spPr bwMode="auto">
          <a:xfrm>
            <a:off x="266700" y="838200"/>
            <a:ext cx="8610600"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Verdana Pro Black" panose="020B0A04030504040204" pitchFamily="34" charset="0"/>
                <a:cs typeface="Arial" panose="020B0604020202020204" pitchFamily="34" charset="0"/>
              </a:rPr>
              <a:t>A Grammar is a 4-tuple such that </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34099"/>
                </a:solidFill>
                <a:effectLst/>
                <a:uLnTx/>
                <a:uFillTx/>
                <a:latin typeface="Verdana Pro Black" panose="020B0A04030504040204" pitchFamily="34" charset="0"/>
                <a:cs typeface="Arial" panose="020B0604020202020204" pitchFamily="34" charset="0"/>
              </a:rPr>
              <a:t>G = (V , T , P , S)</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bg1"/>
              </a:solidFill>
              <a:effectLst/>
              <a:uLnTx/>
              <a:uFillTx/>
              <a:latin typeface="Verdana Pro Black" panose="020B0A04030504040204" pitchFamily="34" charset="0"/>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FF0000"/>
                </a:solidFill>
                <a:effectLst/>
                <a:uLnTx/>
                <a:uFillTx/>
                <a:latin typeface="Verdana Pro Black" panose="020B0A04030504040204" pitchFamily="34" charset="0"/>
                <a:cs typeface="Arial" panose="020B0604020202020204" pitchFamily="34" charset="0"/>
              </a:rPr>
              <a:t>Where</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Verdana Pro Black" panose="020B0A04030504040204" pitchFamily="34" charset="0"/>
                <a:cs typeface="Arial" panose="020B0604020202020204" pitchFamily="34" charset="0"/>
              </a:rPr>
              <a:t> </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Verdana Pro Black" panose="020B0A04030504040204" pitchFamily="34" charset="0"/>
                <a:cs typeface="Arial" panose="020B0604020202020204" pitchFamily="34" charset="0"/>
              </a:rPr>
              <a:t>V = Finite non-empty set of non-terminal   </a:t>
            </a:r>
          </a:p>
          <a:p>
            <a:pPr marL="0" marR="0" lvl="0" indent="0" algn="just" defTabSz="914400" rtl="0" eaLnBrk="1" fontAlgn="base" latinLnBrk="0" hangingPunct="1">
              <a:lnSpc>
                <a:spcPct val="150000"/>
              </a:lnSpc>
              <a:spcBef>
                <a:spcPct val="0"/>
              </a:spcBef>
              <a:spcAft>
                <a:spcPct val="0"/>
              </a:spcAft>
              <a:buClrTx/>
              <a:buSzTx/>
              <a:buFontTx/>
              <a:buNone/>
              <a:tabLst/>
              <a:defRPr/>
            </a:pPr>
            <a:r>
              <a:rPr lang="en-US" altLang="en-US" sz="2400" dirty="0">
                <a:solidFill>
                  <a:schemeClr val="bg1"/>
                </a:solidFill>
                <a:latin typeface="Verdana Pro Black" panose="020B0A04030504040204" pitchFamily="34" charset="0"/>
                <a:cs typeface="Arial" panose="020B0604020202020204" pitchFamily="34" charset="0"/>
              </a:rPr>
              <a:t>       </a:t>
            </a:r>
            <a:r>
              <a:rPr kumimoji="0" lang="en-US" altLang="en-US" sz="2400" b="0" i="0" u="none" strike="noStrike" kern="1200" cap="none" spc="0" normalizeH="0" baseline="0" noProof="0" dirty="0">
                <a:ln>
                  <a:noFill/>
                </a:ln>
                <a:solidFill>
                  <a:schemeClr val="bg1"/>
                </a:solidFill>
                <a:effectLst/>
                <a:uLnTx/>
                <a:uFillTx/>
                <a:latin typeface="Verdana Pro Black" panose="020B0A04030504040204" pitchFamily="34" charset="0"/>
                <a:cs typeface="Arial" panose="020B0604020202020204" pitchFamily="34" charset="0"/>
              </a:rPr>
              <a:t>symbols</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Verdana Pro Black" panose="020B0A04030504040204" pitchFamily="34" charset="0"/>
                <a:cs typeface="Arial" panose="020B0604020202020204" pitchFamily="34" charset="0"/>
              </a:rPr>
              <a:t>T = Finite set of terminal symbols</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Verdana Pro Black" panose="020B0A04030504040204" pitchFamily="34" charset="0"/>
                <a:cs typeface="Arial" panose="020B0604020202020204" pitchFamily="34" charset="0"/>
              </a:rPr>
              <a:t>P = Finite non-empty set of production rules</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Verdana Pro Black" panose="020B0A04030504040204" pitchFamily="34" charset="0"/>
                <a:cs typeface="Arial" panose="020B0604020202020204" pitchFamily="34" charset="0"/>
              </a:rPr>
              <a:t>S = Start symbol</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32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0D16127-E4C9-4355-8EE8-AC50FE01EF0F}"/>
              </a:ext>
            </a:extLst>
          </p:cNvPr>
          <p:cNvSpPr>
            <a:spLocks noGrp="1" noChangeArrowheads="1"/>
          </p:cNvSpPr>
          <p:nvPr>
            <p:ph type="ctrTitle"/>
          </p:nvPr>
        </p:nvSpPr>
        <p:spPr>
          <a:xfrm>
            <a:off x="609600" y="228600"/>
            <a:ext cx="7772400" cy="609600"/>
          </a:xfrm>
        </p:spPr>
        <p:txBody>
          <a:bodyPr/>
          <a:lstStyle/>
          <a:p>
            <a:r>
              <a:rPr lang="en-US" altLang="en-US" sz="2800" dirty="0">
                <a:latin typeface="Arial Black" panose="020B0A04020102020204" pitchFamily="34" charset="0"/>
              </a:rPr>
              <a:t>Grammar in Automata</a:t>
            </a:r>
            <a:endParaRPr lang="en-US" altLang="en-US" sz="2800" b="1" dirty="0">
              <a:solidFill>
                <a:srgbClr val="FF0000"/>
              </a:solidFill>
              <a:latin typeface="Arial Black" panose="020B0A04020102020204" pitchFamily="34" charset="0"/>
            </a:endParaRPr>
          </a:p>
        </p:txBody>
      </p:sp>
      <p:sp>
        <p:nvSpPr>
          <p:cNvPr id="6147" name="Rectangle 3">
            <a:extLst>
              <a:ext uri="{FF2B5EF4-FFF2-40B4-BE49-F238E27FC236}">
                <a16:creationId xmlns:a16="http://schemas.microsoft.com/office/drawing/2014/main" id="{5C155C6F-C98C-4716-8AEB-4F5696154ED4}"/>
              </a:ext>
            </a:extLst>
          </p:cNvPr>
          <p:cNvSpPr>
            <a:spLocks noChangeArrowheads="1"/>
          </p:cNvSpPr>
          <p:nvPr/>
        </p:nvSpPr>
        <p:spPr bwMode="auto">
          <a:xfrm>
            <a:off x="990600" y="914400"/>
            <a:ext cx="7315200"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A Grammar is mainly composed of two basic elements-</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 </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1. </a:t>
            </a:r>
            <a:r>
              <a:rPr kumimoji="0" lang="en-US" altLang="en-US" sz="2400" b="0" i="0" u="none" strike="noStrike" kern="1200" cap="none" spc="0" normalizeH="0" baseline="0" noProof="0" dirty="0">
                <a:ln>
                  <a:noFill/>
                </a:ln>
                <a:solidFill>
                  <a:srgbClr val="FF0000"/>
                </a:solidFill>
                <a:effectLst/>
                <a:uLnTx/>
                <a:uFillTx/>
                <a:latin typeface="Arial Black" panose="020B0A04020102020204" pitchFamily="34" charset="0"/>
                <a:ea typeface="+mn-ea"/>
                <a:cs typeface="Arial" panose="020B0604020202020204" pitchFamily="34" charset="0"/>
              </a:rPr>
              <a:t>Terminal symbols</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FF0000"/>
                </a:solidFill>
                <a:effectLst/>
                <a:uLnTx/>
                <a:uFillTx/>
                <a:latin typeface="Arial Black" panose="020B0A04020102020204" pitchFamily="34" charset="0"/>
                <a:ea typeface="+mn-ea"/>
                <a:cs typeface="Arial" panose="020B0604020202020204" pitchFamily="34" charset="0"/>
              </a:rPr>
              <a:t>2. Non-terminal symbols</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FF0000"/>
                </a:solidFill>
                <a:effectLst/>
                <a:uLnTx/>
                <a:uFillTx/>
                <a:latin typeface="Arial Black" panose="020B0A04020102020204" pitchFamily="34" charset="0"/>
                <a:ea typeface="+mn-ea"/>
                <a:cs typeface="Arial" panose="020B0604020202020204" pitchFamily="34" charset="0"/>
              </a:rPr>
              <a:t>Terminal symbols </a:t>
            </a: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are those which are the constituents of the sentence generated using a grammar.</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Terminal symbols are denoted by using small case letters such as a, b, c etc.</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32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ctrTitle"/>
          </p:nvPr>
        </p:nvSpPr>
        <p:spPr>
          <a:xfrm>
            <a:off x="1524000" y="381000"/>
            <a:ext cx="5829300" cy="457200"/>
          </a:xfrm>
        </p:spPr>
        <p:txBody>
          <a:bodyPr/>
          <a:lstStyle/>
          <a:p>
            <a:r>
              <a:rPr lang="en-US" b="1" dirty="0">
                <a:solidFill>
                  <a:srgbClr val="0000CA"/>
                </a:solidFill>
              </a:rPr>
              <a:t>COURSE OUTCOMES</a:t>
            </a:r>
          </a:p>
        </p:txBody>
      </p:sp>
      <p:sp>
        <p:nvSpPr>
          <p:cNvPr id="4" name="Rectangle 3"/>
          <p:cNvSpPr/>
          <p:nvPr/>
        </p:nvSpPr>
        <p:spPr>
          <a:xfrm>
            <a:off x="800100" y="1022252"/>
            <a:ext cx="7543800" cy="5557612"/>
          </a:xfrm>
          <a:prstGeom prst="rect">
            <a:avLst/>
          </a:prstGeom>
        </p:spPr>
        <p:txBody>
          <a:bodyPr wrap="square">
            <a:spAutoFit/>
          </a:bodyPr>
          <a:lstStyle/>
          <a:p>
            <a:pPr marL="457200" indent="-457200" algn="just">
              <a:lnSpc>
                <a:spcPct val="150000"/>
              </a:lnSpc>
              <a:buAutoNum type="arabicPeriod"/>
            </a:pPr>
            <a:r>
              <a:rPr lang="en-US" sz="2400" b="0" i="0" u="none" strike="noStrike" baseline="0" dirty="0">
                <a:latin typeface="Verdana Pro SemiBold" panose="020B0704030504040204" pitchFamily="34" charset="0"/>
              </a:rPr>
              <a:t>Apply different finite state machines for </a:t>
            </a:r>
          </a:p>
          <a:p>
            <a:pPr algn="just">
              <a:lnSpc>
                <a:spcPct val="150000"/>
              </a:lnSpc>
            </a:pPr>
            <a:r>
              <a:rPr lang="en-US" sz="2400" b="0" i="0" u="none" strike="noStrike" baseline="0" dirty="0">
                <a:latin typeface="Verdana Pro SemiBold" panose="020B0704030504040204" pitchFamily="34" charset="0"/>
              </a:rPr>
              <a:t>    solving a given language. </a:t>
            </a:r>
          </a:p>
          <a:p>
            <a:pPr algn="just">
              <a:lnSpc>
                <a:spcPct val="150000"/>
              </a:lnSpc>
            </a:pPr>
            <a:r>
              <a:rPr lang="en-US" sz="2400" b="0" i="0" u="none" strike="noStrike" baseline="0" dirty="0">
                <a:latin typeface="Verdana Pro SemiBold" panose="020B0704030504040204" pitchFamily="34" charset="0"/>
              </a:rPr>
              <a:t>2. Understand the different phases of </a:t>
            </a:r>
          </a:p>
          <a:p>
            <a:pPr algn="just">
              <a:lnSpc>
                <a:spcPct val="150000"/>
              </a:lnSpc>
            </a:pPr>
            <a:r>
              <a:rPr lang="en-US" sz="2400" dirty="0">
                <a:latin typeface="Verdana Pro SemiBold" panose="020B0704030504040204" pitchFamily="34" charset="0"/>
              </a:rPr>
              <a:t>    </a:t>
            </a:r>
            <a:r>
              <a:rPr lang="en-US" sz="2400" b="0" i="0" u="none" strike="noStrike" baseline="0" dirty="0">
                <a:latin typeface="Verdana Pro SemiBold" panose="020B0704030504040204" pitchFamily="34" charset="0"/>
              </a:rPr>
              <a:t>compiler with various examples. </a:t>
            </a:r>
          </a:p>
          <a:p>
            <a:pPr algn="just">
              <a:lnSpc>
                <a:spcPct val="150000"/>
              </a:lnSpc>
            </a:pPr>
            <a:r>
              <a:rPr lang="en-US" sz="2400" b="0" i="0" u="none" strike="noStrike" baseline="0" dirty="0">
                <a:latin typeface="Verdana Pro SemiBold" panose="020B0704030504040204" pitchFamily="34" charset="0"/>
              </a:rPr>
              <a:t>3. Apply different Parsing and optimization  </a:t>
            </a:r>
          </a:p>
          <a:p>
            <a:pPr algn="just">
              <a:lnSpc>
                <a:spcPct val="150000"/>
              </a:lnSpc>
            </a:pPr>
            <a:r>
              <a:rPr lang="en-US" sz="2400" dirty="0">
                <a:latin typeface="Verdana Pro SemiBold" panose="020B0704030504040204" pitchFamily="34" charset="0"/>
              </a:rPr>
              <a:t>    </a:t>
            </a:r>
            <a:r>
              <a:rPr lang="en-US" sz="2400" b="0" i="0" u="none" strike="noStrike" baseline="0" dirty="0">
                <a:latin typeface="Verdana Pro SemiBold" panose="020B0704030504040204" pitchFamily="34" charset="0"/>
              </a:rPr>
              <a:t>techniques in the design of compiler.</a:t>
            </a:r>
          </a:p>
          <a:p>
            <a:pPr algn="just">
              <a:lnSpc>
                <a:spcPct val="150000"/>
              </a:lnSpc>
            </a:pPr>
            <a:r>
              <a:rPr lang="en-US" sz="2400" b="0" i="0" u="none" strike="noStrike" baseline="0" dirty="0">
                <a:latin typeface="Verdana Pro SemiBold" panose="020B0704030504040204" pitchFamily="34" charset="0"/>
              </a:rPr>
              <a:t>4. Analyze and compare various translators </a:t>
            </a:r>
          </a:p>
          <a:p>
            <a:pPr algn="just">
              <a:lnSpc>
                <a:spcPct val="150000"/>
              </a:lnSpc>
            </a:pPr>
            <a:r>
              <a:rPr lang="en-US" sz="2400" dirty="0">
                <a:latin typeface="Verdana Pro SemiBold" panose="020B0704030504040204" pitchFamily="34" charset="0"/>
              </a:rPr>
              <a:t>    </a:t>
            </a:r>
            <a:r>
              <a:rPr lang="en-US" sz="2400" b="0" i="0" u="none" strike="noStrike" baseline="0" dirty="0">
                <a:latin typeface="Verdana Pro SemiBold" panose="020B0704030504040204" pitchFamily="34" charset="0"/>
              </a:rPr>
              <a:t>to select optimum. </a:t>
            </a:r>
          </a:p>
          <a:p>
            <a:pPr algn="just">
              <a:lnSpc>
                <a:spcPct val="150000"/>
              </a:lnSpc>
            </a:pPr>
            <a:r>
              <a:rPr lang="en-US" sz="2400" b="0" i="0" u="none" strike="noStrike" baseline="0" dirty="0">
                <a:latin typeface="Verdana Pro SemiBold" panose="020B0704030504040204" pitchFamily="34" charset="0"/>
              </a:rPr>
              <a:t>5.Design a compiler for simple programming </a:t>
            </a:r>
          </a:p>
          <a:p>
            <a:pPr algn="just">
              <a:lnSpc>
                <a:spcPct val="150000"/>
              </a:lnSpc>
            </a:pPr>
            <a:r>
              <a:rPr lang="en-US" sz="2400" dirty="0">
                <a:latin typeface="Verdana Pro SemiBold" panose="020B0704030504040204" pitchFamily="34" charset="0"/>
              </a:rPr>
              <a:t>   </a:t>
            </a:r>
            <a:r>
              <a:rPr lang="en-US" sz="2400" b="0" i="0" u="none" strike="noStrike" baseline="0" dirty="0">
                <a:latin typeface="Verdana Pro SemiBold" panose="020B0704030504040204" pitchFamily="34" charset="0"/>
              </a:rPr>
              <a:t>languages. </a:t>
            </a:r>
            <a:endParaRPr lang="en-US" sz="4000" dirty="0">
              <a:latin typeface="Verdana Pro SemiBold" panose="020B0704030504040204" pitchFamily="34" charset="0"/>
              <a:cs typeface="Times New Roman" pitchFamily="18" charset="0"/>
            </a:endParaRPr>
          </a:p>
        </p:txBody>
      </p:sp>
    </p:spTree>
    <p:extLst>
      <p:ext uri="{BB962C8B-B14F-4D97-AF65-F5344CB8AC3E}">
        <p14:creationId xmlns:p14="http://schemas.microsoft.com/office/powerpoint/2010/main" val="37433805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35EECC8-B8F2-4080-97A8-F767D2E4D9B0}"/>
              </a:ext>
            </a:extLst>
          </p:cNvPr>
          <p:cNvSpPr>
            <a:spLocks noGrp="1" noChangeArrowheads="1"/>
          </p:cNvSpPr>
          <p:nvPr>
            <p:ph type="ctrTitle"/>
          </p:nvPr>
        </p:nvSpPr>
        <p:spPr>
          <a:xfrm>
            <a:off x="609600" y="228600"/>
            <a:ext cx="7772400" cy="609600"/>
          </a:xfrm>
        </p:spPr>
        <p:txBody>
          <a:bodyPr/>
          <a:lstStyle/>
          <a:p>
            <a:r>
              <a:rPr lang="en-US" altLang="en-US" sz="2800">
                <a:latin typeface="Arial Black" panose="020B0A04020102020204" pitchFamily="34" charset="0"/>
              </a:rPr>
              <a:t>Grammar in Automata</a:t>
            </a:r>
            <a:endParaRPr lang="en-US" altLang="en-US" sz="2800" b="1">
              <a:solidFill>
                <a:srgbClr val="FF0000"/>
              </a:solidFill>
              <a:latin typeface="Arial Black" panose="020B0A04020102020204" pitchFamily="34" charset="0"/>
            </a:endParaRPr>
          </a:p>
        </p:txBody>
      </p:sp>
      <p:sp>
        <p:nvSpPr>
          <p:cNvPr id="7171" name="Rectangle 3">
            <a:extLst>
              <a:ext uri="{FF2B5EF4-FFF2-40B4-BE49-F238E27FC236}">
                <a16:creationId xmlns:a16="http://schemas.microsoft.com/office/drawing/2014/main" id="{40CF0F0B-6DF4-4F83-8F00-FED375274EF5}"/>
              </a:ext>
            </a:extLst>
          </p:cNvPr>
          <p:cNvSpPr>
            <a:spLocks noChangeArrowheads="1"/>
          </p:cNvSpPr>
          <p:nvPr/>
        </p:nvSpPr>
        <p:spPr bwMode="auto">
          <a:xfrm>
            <a:off x="914400" y="685181"/>
            <a:ext cx="7315200" cy="612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FF0000"/>
                </a:solidFill>
                <a:effectLst/>
                <a:uLnTx/>
                <a:uFillTx/>
                <a:latin typeface="Arial Black" panose="020B0A04020102020204" pitchFamily="34" charset="0"/>
                <a:ea typeface="+mn-ea"/>
                <a:cs typeface="Arial" panose="020B0604020202020204" pitchFamily="34" charset="0"/>
              </a:rPr>
              <a:t>2. Non-Terminal Symbols-</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 </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Non-Terminal symbols are those which take part in the generation of the sentence but are not part of it.</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 </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Non-Terminal symbols are also called as auxiliary symbols or variables.</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Non-Terminal symbols are denoted by using capital letters such as A, B, C etc.</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32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057400" y="381000"/>
            <a:ext cx="5372100" cy="857250"/>
          </a:xfrm>
        </p:spPr>
        <p:txBody>
          <a:bodyPr>
            <a:normAutofit/>
          </a:bodyPr>
          <a:lstStyle/>
          <a:p>
            <a:r>
              <a:rPr lang="en-US" sz="2700" b="1" dirty="0">
                <a:solidFill>
                  <a:srgbClr val="FF0000"/>
                </a:solidFill>
                <a:latin typeface="Times New Roman" pitchFamily="18" charset="0"/>
                <a:cs typeface="Times New Roman" pitchFamily="18" charset="0"/>
              </a:rPr>
              <a:t>Grammar Example</a:t>
            </a:r>
          </a:p>
        </p:txBody>
      </p:sp>
      <p:sp>
        <p:nvSpPr>
          <p:cNvPr id="63491" name="Rectangle 3"/>
          <p:cNvSpPr>
            <a:spLocks noGrp="1" noChangeArrowheads="1"/>
          </p:cNvSpPr>
          <p:nvPr>
            <p:ph idx="1"/>
          </p:nvPr>
        </p:nvSpPr>
        <p:spPr>
          <a:xfrm>
            <a:off x="685800" y="1143000"/>
            <a:ext cx="7772400" cy="4953000"/>
          </a:xfrm>
        </p:spPr>
        <p:txBody>
          <a:bodyPr>
            <a:normAutofit/>
          </a:bodyPr>
          <a:lstStyle/>
          <a:p>
            <a:pPr algn="just">
              <a:buNone/>
            </a:pPr>
            <a:r>
              <a:rPr lang="en-US" dirty="0">
                <a:cs typeface="Times New Roman" pitchFamily="18" charset="0"/>
              </a:rPr>
              <a:t>An example grammar is G = (V, T, P , S) where  </a:t>
            </a:r>
          </a:p>
          <a:p>
            <a:pPr algn="just">
              <a:buNone/>
            </a:pPr>
            <a:r>
              <a:rPr lang="en-US" dirty="0">
                <a:cs typeface="Times New Roman" pitchFamily="18" charset="0"/>
              </a:rPr>
              <a:t>V = { S, A }  T = { 0, 1 }</a:t>
            </a:r>
          </a:p>
          <a:p>
            <a:pPr algn="just">
              <a:buNone/>
            </a:pPr>
            <a:r>
              <a:rPr lang="en-US" dirty="0">
                <a:cs typeface="Times New Roman" pitchFamily="18" charset="0"/>
              </a:rPr>
              <a:t>  and the productions, P , are:</a:t>
            </a:r>
          </a:p>
          <a:p>
            <a:pPr algn="just">
              <a:buNone/>
            </a:pPr>
            <a:r>
              <a:rPr lang="en-US" dirty="0">
                <a:cs typeface="Times New Roman" pitchFamily="18" charset="0"/>
              </a:rPr>
              <a:t> </a:t>
            </a:r>
          </a:p>
          <a:p>
            <a:pPr algn="just">
              <a:buNone/>
            </a:pPr>
            <a:r>
              <a:rPr lang="en-US" dirty="0">
                <a:cs typeface="Times New Roman" pitchFamily="18" charset="0"/>
              </a:rPr>
              <a:t>                          S → 0A | 0</a:t>
            </a:r>
          </a:p>
          <a:p>
            <a:pPr algn="just">
              <a:buNone/>
            </a:pPr>
            <a:r>
              <a:rPr lang="en-US" dirty="0">
                <a:cs typeface="Times New Roman" pitchFamily="18" charset="0"/>
              </a:rPr>
              <a:t>                          A </a:t>
            </a:r>
            <a:r>
              <a:rPr kumimoji="0" lang="en-US" altLang="en-US" sz="2400" b="0" i="0" u="none" strike="noStrike" kern="1200" cap="none" spc="0" normalizeH="0" baseline="0" noProof="0" dirty="0">
                <a:ln>
                  <a:noFill/>
                </a:ln>
                <a:effectLst/>
                <a:uLnTx/>
                <a:uFillTx/>
                <a:latin typeface="Arial Black" panose="020B0A04020102020204" pitchFamily="34" charset="0"/>
                <a:ea typeface="+mn-ea"/>
                <a:cs typeface="Arial" panose="020B0604020202020204" pitchFamily="34" charset="0"/>
              </a:rPr>
              <a:t>→ </a:t>
            </a:r>
            <a:r>
              <a:rPr lang="en-US" dirty="0">
                <a:cs typeface="Times New Roman" pitchFamily="18" charset="0"/>
              </a:rPr>
              <a:t>10A    </a:t>
            </a:r>
          </a:p>
          <a:p>
            <a:pPr algn="just">
              <a:buNone/>
            </a:pPr>
            <a:r>
              <a:rPr lang="en-US" dirty="0">
                <a:cs typeface="Times New Roman" pitchFamily="18" charset="0"/>
              </a:rPr>
              <a:t> This grammar corresponds to the regular </a:t>
            </a:r>
          </a:p>
          <a:p>
            <a:pPr algn="just">
              <a:buNone/>
            </a:pPr>
            <a:r>
              <a:rPr lang="en-US" dirty="0">
                <a:cs typeface="Times New Roman" pitchFamily="18" charset="0"/>
              </a:rPr>
              <a:t>expression  0(10)* </a:t>
            </a:r>
          </a:p>
          <a:p>
            <a:pPr algn="just">
              <a:buNone/>
            </a:pPr>
            <a:r>
              <a:rPr lang="en-US" dirty="0">
                <a:cs typeface="Times New Roman" pitchFamily="18" charset="0"/>
              </a:rPr>
              <a:t>which in-turn corresponds to the  </a:t>
            </a:r>
          </a:p>
          <a:p>
            <a:pPr algn="just">
              <a:buNone/>
            </a:pPr>
            <a:r>
              <a:rPr lang="en-US" dirty="0">
                <a:cs typeface="Times New Roman" pitchFamily="18" charset="0"/>
              </a:rPr>
              <a:t>deterministic finite automata.</a:t>
            </a:r>
          </a:p>
          <a:p>
            <a:pPr algn="just">
              <a:buNone/>
            </a:pPr>
            <a:endParaRPr lang="en-US" sz="2000" dirty="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11EB5F8-CCBB-4B34-A0D7-BF6E0D9C6759}"/>
              </a:ext>
            </a:extLst>
          </p:cNvPr>
          <p:cNvSpPr>
            <a:spLocks noGrp="1" noChangeArrowheads="1"/>
          </p:cNvSpPr>
          <p:nvPr>
            <p:ph type="ctrTitle"/>
          </p:nvPr>
        </p:nvSpPr>
        <p:spPr>
          <a:xfrm>
            <a:off x="609600" y="228600"/>
            <a:ext cx="7772400" cy="609600"/>
          </a:xfrm>
        </p:spPr>
        <p:txBody>
          <a:bodyPr/>
          <a:lstStyle/>
          <a:p>
            <a:r>
              <a:rPr lang="en-US" altLang="en-US" sz="2800">
                <a:latin typeface="Arial Black" panose="020B0A04020102020204" pitchFamily="34" charset="0"/>
              </a:rPr>
              <a:t>Examples of Grammar</a:t>
            </a:r>
            <a:endParaRPr lang="en-US" altLang="en-US" sz="2800" b="1">
              <a:solidFill>
                <a:srgbClr val="FF0000"/>
              </a:solidFill>
              <a:latin typeface="Arial Black" panose="020B0A04020102020204" pitchFamily="34" charset="0"/>
            </a:endParaRPr>
          </a:p>
        </p:txBody>
      </p:sp>
      <p:sp>
        <p:nvSpPr>
          <p:cNvPr id="8195" name="Rectangle 3">
            <a:extLst>
              <a:ext uri="{FF2B5EF4-FFF2-40B4-BE49-F238E27FC236}">
                <a16:creationId xmlns:a16="http://schemas.microsoft.com/office/drawing/2014/main" id="{3AF83472-A368-4E91-9E6B-28233EC90775}"/>
              </a:ext>
            </a:extLst>
          </p:cNvPr>
          <p:cNvSpPr>
            <a:spLocks noChangeArrowheads="1"/>
          </p:cNvSpPr>
          <p:nvPr/>
        </p:nvSpPr>
        <p:spPr bwMode="auto">
          <a:xfrm>
            <a:off x="990600" y="762000"/>
            <a:ext cx="73152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FF0000"/>
                </a:solidFill>
                <a:effectLst/>
                <a:uLnTx/>
                <a:uFillTx/>
                <a:latin typeface="Arial Black" panose="020B0A04020102020204" pitchFamily="34" charset="0"/>
                <a:ea typeface="+mn-ea"/>
                <a:cs typeface="Arial" panose="020B0604020202020204" pitchFamily="34" charset="0"/>
              </a:rPr>
              <a:t>Consider a grammar G = (V , T , P , S) where- </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V = { S }       // Set of Non-Terminal symbols</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T = { a , b }   // Set of Terminal symbols</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P = { S → </a:t>
            </a:r>
            <a:r>
              <a:rPr kumimoji="0" lang="en-US" altLang="en-US" sz="2400" b="0" i="0" u="none" strike="noStrike" kern="1200" cap="none" spc="0" normalizeH="0" baseline="0" noProof="0" dirty="0" err="1">
                <a:ln>
                  <a:noFill/>
                </a:ln>
                <a:solidFill>
                  <a:schemeClr val="bg1"/>
                </a:solidFill>
                <a:effectLst/>
                <a:uLnTx/>
                <a:uFillTx/>
                <a:latin typeface="Arial Black" panose="020B0A04020102020204" pitchFamily="34" charset="0"/>
                <a:ea typeface="+mn-ea"/>
                <a:cs typeface="Arial" panose="020B0604020202020204" pitchFamily="34" charset="0"/>
              </a:rPr>
              <a:t>aSbS</a:t>
            </a: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 , </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        S → </a:t>
            </a:r>
            <a:r>
              <a:rPr kumimoji="0" lang="en-US" altLang="en-US" sz="2400" b="0" i="0" u="none" strike="noStrike" kern="1200" cap="none" spc="0" normalizeH="0" baseline="0" noProof="0" dirty="0" err="1">
                <a:ln>
                  <a:noFill/>
                </a:ln>
                <a:solidFill>
                  <a:schemeClr val="bg1"/>
                </a:solidFill>
                <a:effectLst/>
                <a:uLnTx/>
                <a:uFillTx/>
                <a:latin typeface="Arial Black" panose="020B0A04020102020204" pitchFamily="34" charset="0"/>
                <a:ea typeface="+mn-ea"/>
                <a:cs typeface="Arial" panose="020B0604020202020204" pitchFamily="34" charset="0"/>
              </a:rPr>
              <a:t>bSaS</a:t>
            </a: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 </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        S → ∈ }       // Set of production rules</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S = { S }         // Start symbol</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This grammar generates the strings having equal number of a’s and b’s</a:t>
            </a:r>
            <a:endParaRPr kumimoji="0" lang="en-US" altLang="en-US" sz="32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A26AEB1-DE71-46A9-9CF7-EAAE8ACFA51B}"/>
              </a:ext>
            </a:extLst>
          </p:cNvPr>
          <p:cNvSpPr>
            <a:spLocks noGrp="1" noChangeArrowheads="1"/>
          </p:cNvSpPr>
          <p:nvPr>
            <p:ph type="ctrTitle"/>
          </p:nvPr>
        </p:nvSpPr>
        <p:spPr>
          <a:xfrm>
            <a:off x="609600" y="228600"/>
            <a:ext cx="7772400" cy="609600"/>
          </a:xfrm>
        </p:spPr>
        <p:txBody>
          <a:bodyPr/>
          <a:lstStyle/>
          <a:p>
            <a:r>
              <a:rPr lang="en-US" altLang="en-US" sz="2800">
                <a:latin typeface="Arial Black" panose="020B0A04020102020204" pitchFamily="34" charset="0"/>
              </a:rPr>
              <a:t>Examples of Grammar</a:t>
            </a:r>
            <a:endParaRPr lang="en-US" altLang="en-US" sz="2800" b="1">
              <a:solidFill>
                <a:srgbClr val="FF0000"/>
              </a:solidFill>
              <a:latin typeface="Arial Black" panose="020B0A04020102020204" pitchFamily="34" charset="0"/>
            </a:endParaRPr>
          </a:p>
        </p:txBody>
      </p:sp>
      <p:sp>
        <p:nvSpPr>
          <p:cNvPr id="9219" name="Rectangle 3">
            <a:extLst>
              <a:ext uri="{FF2B5EF4-FFF2-40B4-BE49-F238E27FC236}">
                <a16:creationId xmlns:a16="http://schemas.microsoft.com/office/drawing/2014/main" id="{C53CF548-B9D5-4CB8-A8B9-7BF3EE0D298F}"/>
              </a:ext>
            </a:extLst>
          </p:cNvPr>
          <p:cNvSpPr>
            <a:spLocks noChangeArrowheads="1"/>
          </p:cNvSpPr>
          <p:nvPr/>
        </p:nvSpPr>
        <p:spPr bwMode="auto">
          <a:xfrm>
            <a:off x="762000" y="838200"/>
            <a:ext cx="76200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FF0000"/>
                </a:solidFill>
                <a:effectLst/>
                <a:uLnTx/>
                <a:uFillTx/>
                <a:latin typeface="Arial Black" panose="020B0A04020102020204" pitchFamily="34" charset="0"/>
                <a:ea typeface="+mn-ea"/>
                <a:cs typeface="Arial" panose="020B0604020202020204" pitchFamily="34" charset="0"/>
              </a:rPr>
              <a:t>Consider a grammar G = (V , T , P , S) </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FF0000"/>
                </a:solidFill>
                <a:effectLst/>
                <a:uLnTx/>
                <a:uFillTx/>
                <a:latin typeface="Arial Black" panose="020B0A04020102020204" pitchFamily="34" charset="0"/>
                <a:ea typeface="+mn-ea"/>
                <a:cs typeface="Arial" panose="020B0604020202020204" pitchFamily="34" charset="0"/>
              </a:rPr>
              <a:t>where-</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V={ S, A , B }  // Set of Non-Terminal symbols</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T= { a , b }      // Set of Terminal symbols</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P = {  S → </a:t>
            </a:r>
            <a:r>
              <a:rPr kumimoji="0" lang="en-US" altLang="en-US" sz="2400" b="0" i="0" u="none" strike="noStrike" kern="1200" cap="none" spc="0" normalizeH="0" baseline="0" noProof="0" dirty="0" err="1">
                <a:ln>
                  <a:noFill/>
                </a:ln>
                <a:solidFill>
                  <a:schemeClr val="bg1"/>
                </a:solidFill>
                <a:effectLst/>
                <a:uLnTx/>
                <a:uFillTx/>
                <a:latin typeface="Arial Black" panose="020B0A04020102020204" pitchFamily="34" charset="0"/>
                <a:ea typeface="+mn-ea"/>
                <a:cs typeface="Arial" panose="020B0604020202020204" pitchFamily="34" charset="0"/>
              </a:rPr>
              <a:t>ABa</a:t>
            </a: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 ,</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         A → BB , </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         B → ab , </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       AA → b }  // Set of production rules</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 S = { S }         // Start symbol</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D2EFA3C-B46A-4F55-8BC3-7E3C4C0E55C1}"/>
              </a:ext>
            </a:extLst>
          </p:cNvPr>
          <p:cNvSpPr>
            <a:spLocks noGrp="1" noChangeArrowheads="1"/>
          </p:cNvSpPr>
          <p:nvPr>
            <p:ph type="ctrTitle"/>
          </p:nvPr>
        </p:nvSpPr>
        <p:spPr>
          <a:xfrm>
            <a:off x="609600" y="228600"/>
            <a:ext cx="7772400" cy="609600"/>
          </a:xfrm>
        </p:spPr>
        <p:txBody>
          <a:bodyPr/>
          <a:lstStyle/>
          <a:p>
            <a:r>
              <a:rPr lang="en-US" altLang="en-US" sz="2800">
                <a:latin typeface="Arial Black" panose="020B0A04020102020204" pitchFamily="34" charset="0"/>
              </a:rPr>
              <a:t>Types of Grammars</a:t>
            </a:r>
            <a:endParaRPr lang="en-US" altLang="en-US" sz="2800" b="1">
              <a:solidFill>
                <a:srgbClr val="FF0000"/>
              </a:solidFill>
              <a:latin typeface="Arial Black" panose="020B0A04020102020204" pitchFamily="34" charset="0"/>
            </a:endParaRPr>
          </a:p>
        </p:txBody>
      </p:sp>
      <p:sp>
        <p:nvSpPr>
          <p:cNvPr id="10243" name="Rectangle 3">
            <a:extLst>
              <a:ext uri="{FF2B5EF4-FFF2-40B4-BE49-F238E27FC236}">
                <a16:creationId xmlns:a16="http://schemas.microsoft.com/office/drawing/2014/main" id="{4808607D-1EDC-4F5B-A9AF-1372147EB04B}"/>
              </a:ext>
            </a:extLst>
          </p:cNvPr>
          <p:cNvSpPr>
            <a:spLocks noChangeArrowheads="1"/>
          </p:cNvSpPr>
          <p:nvPr/>
        </p:nvSpPr>
        <p:spPr bwMode="auto">
          <a:xfrm>
            <a:off x="762000" y="838200"/>
            <a:ext cx="7620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0000"/>
              </a:solidFill>
              <a:effectLst/>
              <a:uLnTx/>
              <a:uFillTx/>
              <a:latin typeface="Arial Black" panose="020B0A0402010202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white"/>
              </a:solidFill>
              <a:effectLst/>
              <a:uLnTx/>
              <a:uFillTx/>
              <a:latin typeface="Arial Black" panose="020B0A04020102020204" pitchFamily="34" charset="0"/>
              <a:ea typeface="+mn-ea"/>
              <a:cs typeface="Arial" panose="020B0604020202020204" pitchFamily="34" charset="0"/>
            </a:endParaRPr>
          </a:p>
        </p:txBody>
      </p:sp>
      <p:pic>
        <p:nvPicPr>
          <p:cNvPr id="10244" name="Picture 3">
            <a:extLst>
              <a:ext uri="{FF2B5EF4-FFF2-40B4-BE49-F238E27FC236}">
                <a16:creationId xmlns:a16="http://schemas.microsoft.com/office/drawing/2014/main" id="{B2A631AC-9B74-4157-A587-4D9AA7728B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7745" t="32292" r="28331" b="17708"/>
          <a:stretch>
            <a:fillRect/>
          </a:stretch>
        </p:blipFill>
        <p:spPr bwMode="auto">
          <a:xfrm>
            <a:off x="685800" y="1066800"/>
            <a:ext cx="8001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7647A873-8BB4-4C4B-A027-B8376C3A1700}"/>
              </a:ext>
            </a:extLst>
          </p:cNvPr>
          <p:cNvSpPr>
            <a:spLocks noGrp="1" noChangeArrowheads="1"/>
          </p:cNvSpPr>
          <p:nvPr>
            <p:ph type="ctrTitle"/>
          </p:nvPr>
        </p:nvSpPr>
        <p:spPr>
          <a:xfrm>
            <a:off x="609600" y="228600"/>
            <a:ext cx="7772400" cy="609600"/>
          </a:xfrm>
        </p:spPr>
        <p:txBody>
          <a:bodyPr/>
          <a:lstStyle/>
          <a:p>
            <a:r>
              <a:rPr lang="en-US" altLang="en-US" sz="2800">
                <a:latin typeface="Arial Black" panose="020B0A04020102020204" pitchFamily="34" charset="0"/>
              </a:rPr>
              <a:t>Grammars</a:t>
            </a:r>
            <a:endParaRPr lang="en-US" altLang="en-US" sz="2800" b="1">
              <a:solidFill>
                <a:srgbClr val="FF0000"/>
              </a:solidFill>
              <a:latin typeface="Arial Black" panose="020B0A04020102020204" pitchFamily="34" charset="0"/>
            </a:endParaRPr>
          </a:p>
        </p:txBody>
      </p:sp>
      <p:sp>
        <p:nvSpPr>
          <p:cNvPr id="11267" name="Rectangle 3">
            <a:extLst>
              <a:ext uri="{FF2B5EF4-FFF2-40B4-BE49-F238E27FC236}">
                <a16:creationId xmlns:a16="http://schemas.microsoft.com/office/drawing/2014/main" id="{10C97AF1-AA53-49C1-9845-52C5F30841DB}"/>
              </a:ext>
            </a:extLst>
          </p:cNvPr>
          <p:cNvSpPr>
            <a:spLocks noChangeArrowheads="1"/>
          </p:cNvSpPr>
          <p:nvPr/>
        </p:nvSpPr>
        <p:spPr bwMode="auto">
          <a:xfrm>
            <a:off x="685800" y="762000"/>
            <a:ext cx="76200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34099"/>
                </a:solidFill>
                <a:effectLst/>
                <a:uLnTx/>
                <a:uFillTx/>
                <a:latin typeface="Arial Black" panose="020B0A04020102020204" pitchFamily="34" charset="0"/>
                <a:ea typeface="+mn-ea"/>
                <a:cs typeface="Arial" panose="020B0604020202020204" pitchFamily="34" charset="0"/>
              </a:rPr>
              <a:t>Equivalent Grammars-</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 </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Two grammars are said to be equivalent if they generate the same languages.</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FF0000"/>
                </a:solidFill>
                <a:effectLst/>
                <a:uLnTx/>
                <a:uFillTx/>
                <a:latin typeface="Arial Black" panose="020B0A04020102020204" pitchFamily="34" charset="0"/>
                <a:ea typeface="+mn-ea"/>
                <a:cs typeface="Arial" panose="020B0604020202020204" pitchFamily="34" charset="0"/>
              </a:rPr>
              <a:t>Example</a:t>
            </a: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Consider the following two grammars-</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 </a:t>
            </a:r>
            <a:r>
              <a:rPr kumimoji="0" lang="en-US" altLang="en-US" sz="2400" b="0" i="0" u="none" strike="noStrike" kern="1200" cap="none" spc="0" normalizeH="0" baseline="0" noProof="0" dirty="0">
                <a:ln>
                  <a:noFill/>
                </a:ln>
                <a:solidFill>
                  <a:srgbClr val="000ACC"/>
                </a:solidFill>
                <a:effectLst/>
                <a:uLnTx/>
                <a:uFillTx/>
                <a:latin typeface="Arial Black" panose="020B0A04020102020204" pitchFamily="34" charset="0"/>
                <a:ea typeface="+mn-ea"/>
                <a:cs typeface="Arial" panose="020B0604020202020204" pitchFamily="34" charset="0"/>
              </a:rPr>
              <a:t>Grammar G1-</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S → </a:t>
            </a:r>
            <a:r>
              <a:rPr kumimoji="0" lang="en-US" altLang="en-US" sz="2400" b="0" i="0" u="none" strike="noStrike" kern="1200" cap="none" spc="0" normalizeH="0" baseline="0" noProof="0" dirty="0" err="1">
                <a:ln>
                  <a:noFill/>
                </a:ln>
                <a:solidFill>
                  <a:schemeClr val="bg1"/>
                </a:solidFill>
                <a:effectLst/>
                <a:uLnTx/>
                <a:uFillTx/>
                <a:latin typeface="Arial Black" panose="020B0A04020102020204" pitchFamily="34" charset="0"/>
                <a:ea typeface="+mn-ea"/>
                <a:cs typeface="Arial" panose="020B0604020202020204" pitchFamily="34" charset="0"/>
              </a:rPr>
              <a:t>aSb</a:t>
            </a: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 / ∈</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 </a:t>
            </a:r>
            <a:r>
              <a:rPr kumimoji="0" lang="en-US" altLang="en-US" sz="2400" b="0" i="0" u="none" strike="noStrike" kern="1200" cap="none" spc="0" normalizeH="0" baseline="0" noProof="0" dirty="0">
                <a:ln>
                  <a:noFill/>
                </a:ln>
                <a:solidFill>
                  <a:srgbClr val="000ACC"/>
                </a:solidFill>
                <a:effectLst/>
                <a:uLnTx/>
                <a:uFillTx/>
                <a:latin typeface="Arial Black" panose="020B0A04020102020204" pitchFamily="34" charset="0"/>
                <a:ea typeface="+mn-ea"/>
                <a:cs typeface="Arial" panose="020B0604020202020204" pitchFamily="34" charset="0"/>
              </a:rPr>
              <a:t>Grammar G2-</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S → </a:t>
            </a:r>
            <a:r>
              <a:rPr kumimoji="0" lang="en-US" altLang="en-US" sz="2400" b="0" i="0" u="none" strike="noStrike" kern="1200" cap="none" spc="0" normalizeH="0" baseline="0" noProof="0" dirty="0" err="1">
                <a:ln>
                  <a:noFill/>
                </a:ln>
                <a:solidFill>
                  <a:schemeClr val="bg1"/>
                </a:solidFill>
                <a:effectLst/>
                <a:uLnTx/>
                <a:uFillTx/>
                <a:latin typeface="Arial Black" panose="020B0A04020102020204" pitchFamily="34" charset="0"/>
                <a:ea typeface="+mn-ea"/>
                <a:cs typeface="Arial" panose="020B0604020202020204" pitchFamily="34" charset="0"/>
              </a:rPr>
              <a:t>aAb</a:t>
            </a: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 / ∈</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A → </a:t>
            </a:r>
            <a:r>
              <a:rPr kumimoji="0" lang="en-US" altLang="en-US" sz="2400" b="0" i="0" u="none" strike="noStrike" kern="1200" cap="none" spc="0" normalizeH="0" baseline="0" noProof="0" dirty="0" err="1">
                <a:ln>
                  <a:noFill/>
                </a:ln>
                <a:solidFill>
                  <a:schemeClr val="bg1"/>
                </a:solidFill>
                <a:effectLst/>
                <a:uLnTx/>
                <a:uFillTx/>
                <a:latin typeface="Arial Black" panose="020B0A04020102020204" pitchFamily="34" charset="0"/>
                <a:ea typeface="+mn-ea"/>
                <a:cs typeface="Arial" panose="020B0604020202020204" pitchFamily="34" charset="0"/>
              </a:rPr>
              <a:t>aAb</a:t>
            </a: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 /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CDB6E7F-4325-4716-805F-70F7499E283E}"/>
              </a:ext>
            </a:extLst>
          </p:cNvPr>
          <p:cNvSpPr>
            <a:spLocks noGrp="1" noChangeArrowheads="1"/>
          </p:cNvSpPr>
          <p:nvPr>
            <p:ph type="ctrTitle"/>
          </p:nvPr>
        </p:nvSpPr>
        <p:spPr>
          <a:xfrm>
            <a:off x="609600" y="228600"/>
            <a:ext cx="7772400" cy="609600"/>
          </a:xfrm>
        </p:spPr>
        <p:txBody>
          <a:bodyPr/>
          <a:lstStyle/>
          <a:p>
            <a:r>
              <a:rPr lang="en-US" altLang="en-US" sz="2800">
                <a:latin typeface="Arial Black" panose="020B0A04020102020204" pitchFamily="34" charset="0"/>
              </a:rPr>
              <a:t>Grammars</a:t>
            </a:r>
            <a:endParaRPr lang="en-US" altLang="en-US" sz="2800" b="1">
              <a:solidFill>
                <a:srgbClr val="FF0000"/>
              </a:solidFill>
              <a:latin typeface="Arial Black" panose="020B0A04020102020204" pitchFamily="34" charset="0"/>
            </a:endParaRPr>
          </a:p>
        </p:txBody>
      </p:sp>
      <p:sp>
        <p:nvSpPr>
          <p:cNvPr id="12291" name="Rectangle 3">
            <a:extLst>
              <a:ext uri="{FF2B5EF4-FFF2-40B4-BE49-F238E27FC236}">
                <a16:creationId xmlns:a16="http://schemas.microsoft.com/office/drawing/2014/main" id="{F1341FF8-E2F4-4315-BCDA-91652F5676F4}"/>
              </a:ext>
            </a:extLst>
          </p:cNvPr>
          <p:cNvSpPr>
            <a:spLocks noChangeArrowheads="1"/>
          </p:cNvSpPr>
          <p:nvPr/>
        </p:nvSpPr>
        <p:spPr bwMode="auto">
          <a:xfrm>
            <a:off x="685800" y="762000"/>
            <a:ext cx="76200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Both these grammars generate the same language given as-</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L = { a</a:t>
            </a:r>
            <a:r>
              <a:rPr kumimoji="0" lang="en-US" altLang="en-US" sz="2400" b="0" i="0" u="none" strike="noStrike" kern="1200" cap="none" spc="0" normalizeH="0" baseline="30000" noProof="0" dirty="0">
                <a:ln>
                  <a:noFill/>
                </a:ln>
                <a:solidFill>
                  <a:schemeClr val="bg1"/>
                </a:solidFill>
                <a:effectLst/>
                <a:uLnTx/>
                <a:uFillTx/>
                <a:latin typeface="Arial Black" panose="020B0A04020102020204" pitchFamily="34" charset="0"/>
                <a:ea typeface="+mn-ea"/>
                <a:cs typeface="Arial" panose="020B0604020202020204" pitchFamily="34" charset="0"/>
              </a:rPr>
              <a:t>n</a:t>
            </a: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 b </a:t>
            </a:r>
            <a:r>
              <a:rPr kumimoji="0" lang="en-US" altLang="en-US" sz="2400" b="0" i="0" u="none" strike="noStrike" kern="1200" cap="none" spc="0" normalizeH="0" baseline="30000" noProof="0" dirty="0">
                <a:ln>
                  <a:noFill/>
                </a:ln>
                <a:solidFill>
                  <a:schemeClr val="bg1"/>
                </a:solidFill>
                <a:effectLst/>
                <a:uLnTx/>
                <a:uFillTx/>
                <a:latin typeface="Arial Black" panose="020B0A04020102020204" pitchFamily="34" charset="0"/>
                <a:ea typeface="+mn-ea"/>
                <a:cs typeface="Arial" panose="020B0604020202020204" pitchFamily="34" charset="0"/>
              </a:rPr>
              <a:t>n</a:t>
            </a: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 , n &gt;= 0 }</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Thus, L(G1) = L(G2)</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Since both the grammars generate the same language, therefore they are equivalent.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D3CD41F-C0B2-494C-85DC-C70AC0F1B91B}"/>
              </a:ext>
            </a:extLst>
          </p:cNvPr>
          <p:cNvSpPr>
            <a:spLocks noGrp="1" noChangeArrowheads="1"/>
          </p:cNvSpPr>
          <p:nvPr>
            <p:ph type="ctrTitle"/>
          </p:nvPr>
        </p:nvSpPr>
        <p:spPr>
          <a:xfrm>
            <a:off x="609600" y="228600"/>
            <a:ext cx="7772400" cy="609600"/>
          </a:xfrm>
        </p:spPr>
        <p:txBody>
          <a:bodyPr/>
          <a:lstStyle/>
          <a:p>
            <a:r>
              <a:rPr lang="en-US" altLang="en-US" sz="2800">
                <a:latin typeface="Arial Black" panose="020B0A04020102020204" pitchFamily="34" charset="0"/>
              </a:rPr>
              <a:t>Grammars</a:t>
            </a:r>
            <a:endParaRPr lang="en-US" altLang="en-US" sz="2800" b="1">
              <a:solidFill>
                <a:srgbClr val="FF0000"/>
              </a:solidFill>
              <a:latin typeface="Arial Black" panose="020B0A04020102020204" pitchFamily="34" charset="0"/>
            </a:endParaRPr>
          </a:p>
        </p:txBody>
      </p:sp>
      <p:graphicFrame>
        <p:nvGraphicFramePr>
          <p:cNvPr id="5" name="Table 4">
            <a:extLst>
              <a:ext uri="{FF2B5EF4-FFF2-40B4-BE49-F238E27FC236}">
                <a16:creationId xmlns:a16="http://schemas.microsoft.com/office/drawing/2014/main" id="{A18F638B-EACA-4158-872B-9D7114199891}"/>
              </a:ext>
            </a:extLst>
          </p:cNvPr>
          <p:cNvGraphicFramePr>
            <a:graphicFrameLocks noGrp="1"/>
          </p:cNvGraphicFramePr>
          <p:nvPr/>
        </p:nvGraphicFramePr>
        <p:xfrm>
          <a:off x="914400" y="1066800"/>
          <a:ext cx="7239000" cy="4602162"/>
        </p:xfrm>
        <a:graphic>
          <a:graphicData uri="http://schemas.openxmlformats.org/drawingml/2006/table">
            <a:tbl>
              <a:tblPr firstRow="1" bandRow="1">
                <a:tableStyleId>{5C22544A-7EE6-4342-B048-85BDC9FD1C3A}</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85039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FF00"/>
                          </a:solidFill>
                          <a:latin typeface="Arial Black"/>
                          <a:ea typeface="Times New Roman"/>
                          <a:cs typeface="Arial"/>
                        </a:rPr>
                        <a:t>Grammar Type</a:t>
                      </a:r>
                      <a:endParaRPr lang="en-US" sz="2000" dirty="0">
                        <a:solidFill>
                          <a:srgbClr val="FFFF00"/>
                        </a:solidFill>
                      </a:endParaRPr>
                    </a:p>
                  </a:txBody>
                  <a:tcPr marT="46385" marB="4638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FF00"/>
                          </a:solidFill>
                          <a:latin typeface="Arial Black"/>
                          <a:ea typeface="Times New Roman"/>
                          <a:cs typeface="Arial"/>
                        </a:rPr>
                        <a:t>Grammar Accepted</a:t>
                      </a:r>
                      <a:endParaRPr lang="en-US" sz="2000" dirty="0">
                        <a:solidFill>
                          <a:srgbClr val="FFFF00"/>
                        </a:solidFill>
                      </a:endParaRPr>
                    </a:p>
                  </a:txBody>
                  <a:tcPr marT="46385" marB="4638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FF00"/>
                          </a:solidFill>
                          <a:latin typeface="Arial Black"/>
                          <a:ea typeface="Times New Roman"/>
                          <a:cs typeface="Arial"/>
                        </a:rPr>
                        <a:t>Automaton</a:t>
                      </a:r>
                      <a:endParaRPr lang="en-US" sz="2000" dirty="0">
                        <a:solidFill>
                          <a:srgbClr val="FFFF00"/>
                        </a:solidFill>
                      </a:endParaRPr>
                    </a:p>
                  </a:txBody>
                  <a:tcPr marT="46385" marB="46385" anchor="ctr"/>
                </a:tc>
                <a:extLst>
                  <a:ext uri="{0D108BD9-81ED-4DB2-BD59-A6C34878D82A}">
                    <a16:rowId xmlns:a16="http://schemas.microsoft.com/office/drawing/2014/main" val="10000"/>
                  </a:ext>
                </a:extLst>
              </a:tr>
              <a:tr h="850391">
                <a:tc>
                  <a:txBody>
                    <a:bodyPr/>
                    <a:lstStyle/>
                    <a:p>
                      <a:pPr marL="0" marR="0" algn="ctr">
                        <a:lnSpc>
                          <a:spcPct val="115000"/>
                        </a:lnSpc>
                        <a:spcBef>
                          <a:spcPts val="0"/>
                        </a:spcBef>
                        <a:spcAft>
                          <a:spcPts val="0"/>
                        </a:spcAft>
                      </a:pPr>
                      <a:r>
                        <a:rPr lang="en-US" sz="2000" dirty="0">
                          <a:solidFill>
                            <a:srgbClr val="FF0000"/>
                          </a:solidFill>
                          <a:latin typeface="Arial Black"/>
                          <a:ea typeface="Times New Roman"/>
                          <a:cs typeface="Arial"/>
                        </a:rPr>
                        <a:t>Type 0</a:t>
                      </a:r>
                      <a:endParaRPr lang="en-US" sz="2000" dirty="0">
                        <a:solidFill>
                          <a:srgbClr val="FF0000"/>
                        </a:solidFill>
                        <a:latin typeface="Calibri"/>
                        <a:ea typeface="Calibri"/>
                        <a:cs typeface="Times New Roman"/>
                      </a:endParaRPr>
                    </a:p>
                  </a:txBody>
                  <a:tcPr marL="0" marR="95250" marT="77308" marB="77308" anchor="ctr"/>
                </a:tc>
                <a:tc>
                  <a:txBody>
                    <a:bodyPr/>
                    <a:lstStyle/>
                    <a:p>
                      <a:pPr marL="0" marR="0">
                        <a:lnSpc>
                          <a:spcPct val="115000"/>
                        </a:lnSpc>
                        <a:spcBef>
                          <a:spcPts val="0"/>
                        </a:spcBef>
                        <a:spcAft>
                          <a:spcPts val="0"/>
                        </a:spcAft>
                      </a:pPr>
                      <a:r>
                        <a:rPr lang="en-US" sz="2000" dirty="0">
                          <a:solidFill>
                            <a:srgbClr val="0000CA"/>
                          </a:solidFill>
                          <a:latin typeface="Arial Black"/>
                          <a:ea typeface="Times New Roman"/>
                          <a:cs typeface="Arial"/>
                        </a:rPr>
                        <a:t>Unrestricted    grammar</a:t>
                      </a:r>
                      <a:endParaRPr lang="en-US" sz="2000" dirty="0">
                        <a:solidFill>
                          <a:srgbClr val="0000CA"/>
                        </a:solidFill>
                        <a:latin typeface="Calibri"/>
                        <a:ea typeface="Calibri"/>
                        <a:cs typeface="Times New Roman"/>
                      </a:endParaRPr>
                    </a:p>
                  </a:txBody>
                  <a:tcPr marL="95250" marR="95250" marT="77308" marB="77308" anchor="ctr"/>
                </a:tc>
                <a:tc>
                  <a:txBody>
                    <a:bodyPr/>
                    <a:lstStyle/>
                    <a:p>
                      <a:pPr marL="0" marR="0" algn="ctr">
                        <a:lnSpc>
                          <a:spcPct val="115000"/>
                        </a:lnSpc>
                        <a:spcBef>
                          <a:spcPts val="0"/>
                        </a:spcBef>
                        <a:spcAft>
                          <a:spcPts val="0"/>
                        </a:spcAft>
                      </a:pPr>
                      <a:r>
                        <a:rPr lang="en-US" sz="2000" dirty="0">
                          <a:solidFill>
                            <a:srgbClr val="0000CA"/>
                          </a:solidFill>
                          <a:latin typeface="Arial Black"/>
                          <a:ea typeface="Times New Roman"/>
                          <a:cs typeface="Arial"/>
                        </a:rPr>
                        <a:t>Turing Machine</a:t>
                      </a:r>
                      <a:endParaRPr lang="en-US" sz="2000" dirty="0">
                        <a:solidFill>
                          <a:srgbClr val="0000CA"/>
                        </a:solidFill>
                        <a:latin typeface="Calibri"/>
                        <a:ea typeface="Calibri"/>
                        <a:cs typeface="Times New Roman"/>
                      </a:endParaRPr>
                    </a:p>
                  </a:txBody>
                  <a:tcPr marL="0" marR="9525" marT="77308" marB="77308" anchor="ctr"/>
                </a:tc>
                <a:extLst>
                  <a:ext uri="{0D108BD9-81ED-4DB2-BD59-A6C34878D82A}">
                    <a16:rowId xmlns:a16="http://schemas.microsoft.com/office/drawing/2014/main" val="10001"/>
                  </a:ext>
                </a:extLst>
              </a:tr>
              <a:tr h="1200598">
                <a:tc>
                  <a:txBody>
                    <a:bodyPr/>
                    <a:lstStyle/>
                    <a:p>
                      <a:pPr marL="0" marR="0" algn="ctr">
                        <a:lnSpc>
                          <a:spcPct val="115000"/>
                        </a:lnSpc>
                        <a:spcBef>
                          <a:spcPts val="0"/>
                        </a:spcBef>
                        <a:spcAft>
                          <a:spcPts val="0"/>
                        </a:spcAft>
                      </a:pPr>
                      <a:r>
                        <a:rPr lang="en-US" sz="2000" dirty="0">
                          <a:solidFill>
                            <a:srgbClr val="FF0000"/>
                          </a:solidFill>
                          <a:latin typeface="Arial Black"/>
                          <a:ea typeface="Times New Roman"/>
                          <a:cs typeface="Arial"/>
                        </a:rPr>
                        <a:t>Type 1</a:t>
                      </a:r>
                      <a:endParaRPr lang="en-US" sz="2000" dirty="0">
                        <a:solidFill>
                          <a:srgbClr val="FF0000"/>
                        </a:solidFill>
                        <a:latin typeface="Calibri"/>
                        <a:ea typeface="Calibri"/>
                        <a:cs typeface="Times New Roman"/>
                      </a:endParaRPr>
                    </a:p>
                  </a:txBody>
                  <a:tcPr marL="0" marR="95250" marT="77308" marB="77308" anchor="ctr"/>
                </a:tc>
                <a:tc>
                  <a:txBody>
                    <a:bodyPr/>
                    <a:lstStyle/>
                    <a:p>
                      <a:pPr marL="0" marR="0">
                        <a:lnSpc>
                          <a:spcPct val="115000"/>
                        </a:lnSpc>
                        <a:spcBef>
                          <a:spcPts val="0"/>
                        </a:spcBef>
                        <a:spcAft>
                          <a:spcPts val="0"/>
                        </a:spcAft>
                      </a:pPr>
                      <a:r>
                        <a:rPr lang="en-US" sz="2000" b="1" dirty="0">
                          <a:solidFill>
                            <a:srgbClr val="0000CA"/>
                          </a:solidFill>
                          <a:latin typeface="Arial Black"/>
                          <a:ea typeface="Times New Roman"/>
                          <a:cs typeface="Arial"/>
                        </a:rPr>
                        <a:t>Context</a:t>
                      </a:r>
                      <a:r>
                        <a:rPr lang="en-US" sz="2000" dirty="0">
                          <a:solidFill>
                            <a:srgbClr val="0000CA"/>
                          </a:solidFill>
                          <a:latin typeface="Arial Black"/>
                          <a:ea typeface="Times New Roman"/>
                          <a:cs typeface="Arial"/>
                        </a:rPr>
                        <a:t>-sensitive grammar</a:t>
                      </a:r>
                      <a:endParaRPr lang="en-US" sz="2000" dirty="0">
                        <a:solidFill>
                          <a:srgbClr val="0000CA"/>
                        </a:solidFill>
                        <a:latin typeface="Calibri"/>
                        <a:ea typeface="Calibri"/>
                        <a:cs typeface="Times New Roman"/>
                      </a:endParaRPr>
                    </a:p>
                  </a:txBody>
                  <a:tcPr marL="95250" marR="95250" marT="77308" marB="77308" anchor="ctr"/>
                </a:tc>
                <a:tc>
                  <a:txBody>
                    <a:bodyPr/>
                    <a:lstStyle/>
                    <a:p>
                      <a:pPr marL="0" marR="0" algn="ctr">
                        <a:lnSpc>
                          <a:spcPct val="115000"/>
                        </a:lnSpc>
                        <a:spcBef>
                          <a:spcPts val="0"/>
                        </a:spcBef>
                        <a:spcAft>
                          <a:spcPts val="0"/>
                        </a:spcAft>
                      </a:pPr>
                      <a:r>
                        <a:rPr lang="en-US" sz="2000" dirty="0">
                          <a:solidFill>
                            <a:srgbClr val="0000CA"/>
                          </a:solidFill>
                          <a:latin typeface="Arial Black"/>
                          <a:ea typeface="Times New Roman"/>
                          <a:cs typeface="Arial"/>
                        </a:rPr>
                        <a:t>Linear-bounded automaton</a:t>
                      </a:r>
                      <a:endParaRPr lang="en-US" sz="2000" dirty="0">
                        <a:solidFill>
                          <a:srgbClr val="0000CA"/>
                        </a:solidFill>
                        <a:latin typeface="Calibri"/>
                        <a:ea typeface="Calibri"/>
                        <a:cs typeface="Times New Roman"/>
                      </a:endParaRPr>
                    </a:p>
                  </a:txBody>
                  <a:tcPr marL="0" marR="9525" marT="77308" marB="77308" anchor="ctr"/>
                </a:tc>
                <a:extLst>
                  <a:ext uri="{0D108BD9-81ED-4DB2-BD59-A6C34878D82A}">
                    <a16:rowId xmlns:a16="http://schemas.microsoft.com/office/drawing/2014/main" val="10002"/>
                  </a:ext>
                </a:extLst>
              </a:tr>
              <a:tr h="850391">
                <a:tc>
                  <a:txBody>
                    <a:bodyPr/>
                    <a:lstStyle/>
                    <a:p>
                      <a:pPr marL="0" marR="0" algn="ctr">
                        <a:lnSpc>
                          <a:spcPct val="115000"/>
                        </a:lnSpc>
                        <a:spcBef>
                          <a:spcPts val="0"/>
                        </a:spcBef>
                        <a:spcAft>
                          <a:spcPts val="0"/>
                        </a:spcAft>
                      </a:pPr>
                      <a:r>
                        <a:rPr lang="en-US" sz="2000" dirty="0">
                          <a:solidFill>
                            <a:srgbClr val="FF0000"/>
                          </a:solidFill>
                          <a:latin typeface="Arial Black"/>
                          <a:ea typeface="Times New Roman"/>
                          <a:cs typeface="Arial"/>
                        </a:rPr>
                        <a:t>Type 2</a:t>
                      </a:r>
                      <a:endParaRPr lang="en-US" sz="2000" dirty="0">
                        <a:solidFill>
                          <a:srgbClr val="FF0000"/>
                        </a:solidFill>
                        <a:latin typeface="Calibri"/>
                        <a:ea typeface="Calibri"/>
                        <a:cs typeface="Times New Roman"/>
                      </a:endParaRPr>
                    </a:p>
                  </a:txBody>
                  <a:tcPr marL="0" marR="95250" marT="77308" marB="77308" anchor="ctr"/>
                </a:tc>
                <a:tc>
                  <a:txBody>
                    <a:bodyPr/>
                    <a:lstStyle/>
                    <a:p>
                      <a:pPr marL="0" marR="0">
                        <a:lnSpc>
                          <a:spcPct val="115000"/>
                        </a:lnSpc>
                        <a:spcBef>
                          <a:spcPts val="0"/>
                        </a:spcBef>
                        <a:spcAft>
                          <a:spcPts val="0"/>
                        </a:spcAft>
                      </a:pPr>
                      <a:r>
                        <a:rPr lang="en-US" sz="2000" b="1" dirty="0">
                          <a:solidFill>
                            <a:srgbClr val="0000CA"/>
                          </a:solidFill>
                          <a:latin typeface="Arial Black"/>
                          <a:ea typeface="Times New Roman"/>
                          <a:cs typeface="Arial"/>
                        </a:rPr>
                        <a:t>Context</a:t>
                      </a:r>
                      <a:r>
                        <a:rPr lang="en-US" sz="2000" dirty="0">
                          <a:solidFill>
                            <a:srgbClr val="0000CA"/>
                          </a:solidFill>
                          <a:latin typeface="Arial Black"/>
                          <a:ea typeface="Times New Roman"/>
                          <a:cs typeface="Arial"/>
                        </a:rPr>
                        <a:t>-free grammar</a:t>
                      </a:r>
                      <a:endParaRPr lang="en-US" sz="2000" dirty="0">
                        <a:solidFill>
                          <a:srgbClr val="0000CA"/>
                        </a:solidFill>
                        <a:latin typeface="Calibri"/>
                        <a:ea typeface="Calibri"/>
                        <a:cs typeface="Times New Roman"/>
                      </a:endParaRPr>
                    </a:p>
                  </a:txBody>
                  <a:tcPr marL="95250" marR="95250" marT="77308" marB="77308" anchor="ctr"/>
                </a:tc>
                <a:tc>
                  <a:txBody>
                    <a:bodyPr/>
                    <a:lstStyle/>
                    <a:p>
                      <a:pPr marL="0" marR="0" algn="ctr">
                        <a:lnSpc>
                          <a:spcPct val="115000"/>
                        </a:lnSpc>
                        <a:spcBef>
                          <a:spcPts val="0"/>
                        </a:spcBef>
                        <a:spcAft>
                          <a:spcPts val="0"/>
                        </a:spcAft>
                      </a:pPr>
                      <a:r>
                        <a:rPr lang="en-US" sz="2000" dirty="0">
                          <a:solidFill>
                            <a:srgbClr val="0000CA"/>
                          </a:solidFill>
                          <a:latin typeface="Arial Black"/>
                          <a:ea typeface="Times New Roman"/>
                          <a:cs typeface="Arial"/>
                        </a:rPr>
                        <a:t>Pushdown automaton</a:t>
                      </a:r>
                      <a:endParaRPr lang="en-US" sz="2000" dirty="0">
                        <a:solidFill>
                          <a:srgbClr val="0000CA"/>
                        </a:solidFill>
                        <a:latin typeface="Calibri"/>
                        <a:ea typeface="Calibri"/>
                        <a:cs typeface="Times New Roman"/>
                      </a:endParaRPr>
                    </a:p>
                  </a:txBody>
                  <a:tcPr marL="0" marR="9525" marT="77308" marB="77308" anchor="ctr"/>
                </a:tc>
                <a:extLst>
                  <a:ext uri="{0D108BD9-81ED-4DB2-BD59-A6C34878D82A}">
                    <a16:rowId xmlns:a16="http://schemas.microsoft.com/office/drawing/2014/main" val="10003"/>
                  </a:ext>
                </a:extLst>
              </a:tr>
              <a:tr h="850391">
                <a:tc>
                  <a:txBody>
                    <a:bodyPr/>
                    <a:lstStyle/>
                    <a:p>
                      <a:pPr marL="0" marR="0" algn="ctr">
                        <a:lnSpc>
                          <a:spcPct val="115000"/>
                        </a:lnSpc>
                        <a:spcBef>
                          <a:spcPts val="0"/>
                        </a:spcBef>
                        <a:spcAft>
                          <a:spcPts val="0"/>
                        </a:spcAft>
                      </a:pPr>
                      <a:r>
                        <a:rPr lang="en-US" sz="2000" dirty="0">
                          <a:solidFill>
                            <a:srgbClr val="FF0000"/>
                          </a:solidFill>
                          <a:latin typeface="Arial Black"/>
                          <a:ea typeface="Times New Roman"/>
                          <a:cs typeface="Arial"/>
                        </a:rPr>
                        <a:t>Type 3</a:t>
                      </a:r>
                      <a:endParaRPr lang="en-US" sz="2000" dirty="0">
                        <a:solidFill>
                          <a:srgbClr val="FF0000"/>
                        </a:solidFill>
                        <a:latin typeface="Calibri"/>
                        <a:ea typeface="Calibri"/>
                        <a:cs typeface="Times New Roman"/>
                      </a:endParaRPr>
                    </a:p>
                  </a:txBody>
                  <a:tcPr marL="0" marR="95250" marT="77308" marB="77308" anchor="ctr"/>
                </a:tc>
                <a:tc>
                  <a:txBody>
                    <a:bodyPr/>
                    <a:lstStyle/>
                    <a:p>
                      <a:pPr marL="0" marR="0">
                        <a:lnSpc>
                          <a:spcPct val="115000"/>
                        </a:lnSpc>
                        <a:spcBef>
                          <a:spcPts val="0"/>
                        </a:spcBef>
                        <a:spcAft>
                          <a:spcPts val="0"/>
                        </a:spcAft>
                      </a:pPr>
                      <a:r>
                        <a:rPr lang="en-US" sz="2000">
                          <a:solidFill>
                            <a:srgbClr val="0000CA"/>
                          </a:solidFill>
                          <a:latin typeface="Arial Black"/>
                          <a:ea typeface="Times New Roman"/>
                          <a:cs typeface="Arial"/>
                        </a:rPr>
                        <a:t>Regular grammar</a:t>
                      </a:r>
                      <a:endParaRPr lang="en-US" sz="2000">
                        <a:solidFill>
                          <a:srgbClr val="0000CA"/>
                        </a:solidFill>
                        <a:latin typeface="Calibri"/>
                        <a:ea typeface="Calibri"/>
                        <a:cs typeface="Times New Roman"/>
                      </a:endParaRPr>
                    </a:p>
                  </a:txBody>
                  <a:tcPr marL="95250" marR="95250" marT="77308" marB="77308" anchor="ctr"/>
                </a:tc>
                <a:tc>
                  <a:txBody>
                    <a:bodyPr/>
                    <a:lstStyle/>
                    <a:p>
                      <a:pPr marL="0" marR="0" algn="ctr">
                        <a:lnSpc>
                          <a:spcPct val="115000"/>
                        </a:lnSpc>
                        <a:spcBef>
                          <a:spcPts val="0"/>
                        </a:spcBef>
                        <a:spcAft>
                          <a:spcPts val="0"/>
                        </a:spcAft>
                      </a:pPr>
                      <a:r>
                        <a:rPr lang="en-US" sz="2000" dirty="0">
                          <a:solidFill>
                            <a:srgbClr val="0000CA"/>
                          </a:solidFill>
                          <a:latin typeface="Arial Black"/>
                          <a:ea typeface="Times New Roman"/>
                          <a:cs typeface="Arial"/>
                        </a:rPr>
                        <a:t>Finite state automaton</a:t>
                      </a:r>
                      <a:endParaRPr lang="en-US" sz="2000" dirty="0">
                        <a:solidFill>
                          <a:srgbClr val="0000CA"/>
                        </a:solidFill>
                        <a:latin typeface="Calibri"/>
                        <a:ea typeface="Calibri"/>
                        <a:cs typeface="Times New Roman"/>
                      </a:endParaRPr>
                    </a:p>
                  </a:txBody>
                  <a:tcPr marL="0" marR="9525" marT="77308" marB="77308"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20F5547-F29B-4E56-AD08-454A37B79291}"/>
              </a:ext>
            </a:extLst>
          </p:cNvPr>
          <p:cNvSpPr>
            <a:spLocks noGrp="1" noChangeArrowheads="1"/>
          </p:cNvSpPr>
          <p:nvPr>
            <p:ph type="ctrTitle"/>
          </p:nvPr>
        </p:nvSpPr>
        <p:spPr>
          <a:xfrm>
            <a:off x="609600" y="228600"/>
            <a:ext cx="7772400" cy="609600"/>
          </a:xfrm>
        </p:spPr>
        <p:txBody>
          <a:bodyPr/>
          <a:lstStyle/>
          <a:p>
            <a:r>
              <a:rPr lang="en-US" altLang="en-US" b="1">
                <a:latin typeface="Arial Black" panose="020B0A04020102020204" pitchFamily="34" charset="0"/>
              </a:rPr>
              <a:t>Types of Grammar:</a:t>
            </a:r>
          </a:p>
        </p:txBody>
      </p:sp>
      <p:sp>
        <p:nvSpPr>
          <p:cNvPr id="14339" name="Rectangle 3">
            <a:extLst>
              <a:ext uri="{FF2B5EF4-FFF2-40B4-BE49-F238E27FC236}">
                <a16:creationId xmlns:a16="http://schemas.microsoft.com/office/drawing/2014/main" id="{0D75C95D-B70D-4EFF-BA0F-64C57A7A8431}"/>
              </a:ext>
            </a:extLst>
          </p:cNvPr>
          <p:cNvSpPr>
            <a:spLocks noChangeArrowheads="1"/>
          </p:cNvSpPr>
          <p:nvPr/>
        </p:nvSpPr>
        <p:spPr bwMode="auto">
          <a:xfrm>
            <a:off x="838200" y="762000"/>
            <a:ext cx="7848600" cy="557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CA"/>
                </a:solidFill>
                <a:effectLst/>
                <a:uLnTx/>
                <a:uFillTx/>
                <a:latin typeface="Arial Black" panose="020B0A04020102020204" pitchFamily="34" charset="0"/>
                <a:ea typeface="+mn-ea"/>
                <a:cs typeface="Arial" panose="020B0604020202020204" pitchFamily="34" charset="0"/>
              </a:rPr>
              <a:t>Type - 0 Grammar</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 </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Type-0 grammars generate recursively enumerable languages. The productions have no restrictions. They are any phase structure grammar including all formal grammars.</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 </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They generate the languages that are recognized by a Turing machine.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1200" cap="none" spc="0" normalizeH="0" baseline="0" noProof="0" dirty="0">
                <a:ln>
                  <a:noFill/>
                </a:ln>
                <a:solidFill>
                  <a:schemeClr val="bg1"/>
                </a:solidFill>
                <a:effectLst/>
                <a:uLnTx/>
                <a:uFillTx/>
                <a:latin typeface="Calibri" panose="020F0502020204030204" pitchFamily="34" charset="0"/>
                <a:ea typeface="+mn-ea"/>
                <a:cs typeface="Arial" panose="020B0604020202020204" pitchFamily="34" charset="0"/>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3677FF48-C1E8-4D47-9EAA-02FEE1050F7D}"/>
              </a:ext>
            </a:extLst>
          </p:cNvPr>
          <p:cNvSpPr>
            <a:spLocks noGrp="1" noChangeArrowheads="1"/>
          </p:cNvSpPr>
          <p:nvPr>
            <p:ph type="ctrTitle"/>
          </p:nvPr>
        </p:nvSpPr>
        <p:spPr>
          <a:xfrm>
            <a:off x="609600" y="304800"/>
            <a:ext cx="7772400" cy="609600"/>
          </a:xfrm>
        </p:spPr>
        <p:txBody>
          <a:bodyPr rtlCol="0">
            <a:normAutofit fontScale="90000"/>
          </a:bodyPr>
          <a:lstStyle/>
          <a:p>
            <a:pPr fontAlgn="auto">
              <a:spcAft>
                <a:spcPts val="0"/>
              </a:spcAft>
              <a:defRPr/>
            </a:pPr>
            <a:r>
              <a:rPr lang="en-US" sz="3100" b="1" dirty="0">
                <a:latin typeface="Arial Black" pitchFamily="34" charset="0"/>
              </a:rPr>
              <a:t>Type - 0 Grammar</a:t>
            </a:r>
            <a:br>
              <a:rPr lang="en-US" sz="2800" b="1" dirty="0">
                <a:latin typeface="Arial Black" pitchFamily="34" charset="0"/>
              </a:rPr>
            </a:br>
            <a:r>
              <a:rPr lang="en-US" sz="2800" b="1" dirty="0">
                <a:latin typeface="Arial Black" pitchFamily="34" charset="0"/>
              </a:rPr>
              <a:t>:</a:t>
            </a:r>
          </a:p>
        </p:txBody>
      </p:sp>
      <p:sp>
        <p:nvSpPr>
          <p:cNvPr id="2" name="Rectangle 3">
            <a:extLst>
              <a:ext uri="{FF2B5EF4-FFF2-40B4-BE49-F238E27FC236}">
                <a16:creationId xmlns:a16="http://schemas.microsoft.com/office/drawing/2014/main" id="{5FB2360C-E7C0-4C90-B040-819AD3987EF6}"/>
              </a:ext>
            </a:extLst>
          </p:cNvPr>
          <p:cNvSpPr>
            <a:spLocks noChangeArrowheads="1"/>
          </p:cNvSpPr>
          <p:nvPr/>
        </p:nvSpPr>
        <p:spPr bwMode="auto">
          <a:xfrm>
            <a:off x="838200" y="762000"/>
            <a:ext cx="7848600" cy="581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3200" b="0" i="0" u="none" strike="noStrike" kern="1200" cap="none" spc="0" normalizeH="0" baseline="0" noProof="0" dirty="0">
                <a:ln>
                  <a:noFill/>
                </a:ln>
                <a:solidFill>
                  <a:schemeClr val="bg1"/>
                </a:solidFill>
                <a:effectLst/>
                <a:uLnTx/>
                <a:uFillTx/>
                <a:latin typeface="Calibri" panose="020F0502020204030204" pitchFamily="34" charset="0"/>
                <a:ea typeface="+mn-ea"/>
                <a:cs typeface="Arial" panose="020B0604020202020204" pitchFamily="34" charset="0"/>
              </a:rPr>
              <a:t> </a:t>
            </a: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The productions can be in the form of α → β where α is a string of terminals and non terminals with at least one non-terminal and α cannot be null. β is a string of terminals and non-terminals.</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 Example</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S → </a:t>
            </a:r>
            <a:r>
              <a:rPr kumimoji="0" lang="en-US" altLang="en-US" sz="2400" b="0" i="0" u="none" strike="noStrike" kern="1200" cap="none" spc="0" normalizeH="0" baseline="0" noProof="0" dirty="0" err="1">
                <a:ln>
                  <a:noFill/>
                </a:ln>
                <a:solidFill>
                  <a:schemeClr val="bg1"/>
                </a:solidFill>
                <a:effectLst/>
                <a:uLnTx/>
                <a:uFillTx/>
                <a:latin typeface="Arial Black" panose="020B0A04020102020204" pitchFamily="34" charset="0"/>
                <a:ea typeface="+mn-ea"/>
                <a:cs typeface="Arial" panose="020B0604020202020204" pitchFamily="34" charset="0"/>
              </a:rPr>
              <a:t>ACaB</a:t>
            </a: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 </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err="1">
                <a:ln>
                  <a:noFill/>
                </a:ln>
                <a:solidFill>
                  <a:schemeClr val="bg1"/>
                </a:solidFill>
                <a:effectLst/>
                <a:uLnTx/>
                <a:uFillTx/>
                <a:latin typeface="Arial Black" panose="020B0A04020102020204" pitchFamily="34" charset="0"/>
                <a:ea typeface="+mn-ea"/>
                <a:cs typeface="Arial" panose="020B0604020202020204" pitchFamily="34" charset="0"/>
              </a:rPr>
              <a:t>Bc</a:t>
            </a: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 → </a:t>
            </a:r>
            <a:r>
              <a:rPr kumimoji="0" lang="en-US" altLang="en-US" sz="2400" b="0" i="0" u="none" strike="noStrike" kern="1200" cap="none" spc="0" normalizeH="0" baseline="0" noProof="0" dirty="0" err="1">
                <a:ln>
                  <a:noFill/>
                </a:ln>
                <a:solidFill>
                  <a:schemeClr val="bg1"/>
                </a:solidFill>
                <a:effectLst/>
                <a:uLnTx/>
                <a:uFillTx/>
                <a:latin typeface="Arial Black" panose="020B0A04020102020204" pitchFamily="34" charset="0"/>
                <a:ea typeface="+mn-ea"/>
                <a:cs typeface="Arial" panose="020B0604020202020204" pitchFamily="34" charset="0"/>
              </a:rPr>
              <a:t>acB</a:t>
            </a: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 </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CB → DB </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err="1">
                <a:ln>
                  <a:noFill/>
                </a:ln>
                <a:solidFill>
                  <a:schemeClr val="bg1"/>
                </a:solidFill>
                <a:effectLst/>
                <a:uLnTx/>
                <a:uFillTx/>
                <a:latin typeface="Arial Black" panose="020B0A04020102020204" pitchFamily="34" charset="0"/>
                <a:ea typeface="+mn-ea"/>
                <a:cs typeface="Arial" panose="020B0604020202020204" pitchFamily="34" charset="0"/>
              </a:rPr>
              <a:t>aD</a:t>
            </a: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 → Db</a:t>
            </a:r>
            <a:endParaRPr kumimoji="0" lang="en-US" altLang="en-US" sz="32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ctrTitle"/>
          </p:nvPr>
        </p:nvSpPr>
        <p:spPr>
          <a:xfrm>
            <a:off x="1543050" y="457200"/>
            <a:ext cx="5829300" cy="457200"/>
          </a:xfrm>
        </p:spPr>
        <p:txBody>
          <a:bodyPr/>
          <a:lstStyle/>
          <a:p>
            <a:r>
              <a:rPr lang="en-US" sz="2400" b="1" dirty="0">
                <a:solidFill>
                  <a:srgbClr val="0000CA"/>
                </a:solidFill>
                <a:latin typeface="Verdana Pro SemiBold" panose="020B0704030504040204" pitchFamily="34" charset="0"/>
                <a:cs typeface="Times New Roman" pitchFamily="18" charset="0"/>
              </a:rPr>
              <a:t>TEXT BOOK:</a:t>
            </a:r>
          </a:p>
        </p:txBody>
      </p:sp>
      <p:sp>
        <p:nvSpPr>
          <p:cNvPr id="4" name="Rectangle 3"/>
          <p:cNvSpPr/>
          <p:nvPr/>
        </p:nvSpPr>
        <p:spPr>
          <a:xfrm>
            <a:off x="1828800" y="1485901"/>
            <a:ext cx="5886450" cy="461665"/>
          </a:xfrm>
          <a:prstGeom prst="rect">
            <a:avLst/>
          </a:prstGeom>
        </p:spPr>
        <p:txBody>
          <a:bodyPr wrap="square">
            <a:spAutoFit/>
          </a:bodyPr>
          <a:lstStyle/>
          <a:p>
            <a:pPr algn="just"/>
            <a:endParaRPr lang="en-US" sz="2400" dirty="0">
              <a:latin typeface="Times New Roman" pitchFamily="18" charset="0"/>
              <a:cs typeface="Times New Roman" pitchFamily="18" charset="0"/>
            </a:endParaRPr>
          </a:p>
        </p:txBody>
      </p:sp>
      <p:sp>
        <p:nvSpPr>
          <p:cNvPr id="5" name="Rectangle 4"/>
          <p:cNvSpPr/>
          <p:nvPr/>
        </p:nvSpPr>
        <p:spPr>
          <a:xfrm>
            <a:off x="533400" y="1219200"/>
            <a:ext cx="7848600" cy="4524315"/>
          </a:xfrm>
          <a:prstGeom prst="rect">
            <a:avLst/>
          </a:prstGeom>
        </p:spPr>
        <p:txBody>
          <a:bodyPr wrap="square">
            <a:spAutoFit/>
          </a:bodyPr>
          <a:lstStyle/>
          <a:p>
            <a:pPr algn="l"/>
            <a:r>
              <a:rPr lang="en-US" sz="2400" b="0" i="0" u="none" strike="noStrike" baseline="0" dirty="0">
                <a:latin typeface="Verdana Pro SemiBold" panose="020B0704030504040204" pitchFamily="34" charset="0"/>
              </a:rPr>
              <a:t>1. Hopcroft and Ullman, “Introduction to   </a:t>
            </a:r>
          </a:p>
          <a:p>
            <a:pPr algn="l"/>
            <a:r>
              <a:rPr lang="en-US" sz="2400" dirty="0">
                <a:latin typeface="Verdana Pro SemiBold" panose="020B0704030504040204" pitchFamily="34" charset="0"/>
              </a:rPr>
              <a:t>    </a:t>
            </a:r>
            <a:r>
              <a:rPr lang="en-US" sz="2400" b="0" i="0" u="none" strike="noStrike" baseline="0" dirty="0">
                <a:latin typeface="Verdana Pro SemiBold" panose="020B0704030504040204" pitchFamily="34" charset="0"/>
              </a:rPr>
              <a:t>Automata Theory, Languages and </a:t>
            </a:r>
          </a:p>
          <a:p>
            <a:pPr algn="l"/>
            <a:r>
              <a:rPr lang="en-US" sz="2400" dirty="0">
                <a:latin typeface="Verdana Pro SemiBold" panose="020B0704030504040204" pitchFamily="34" charset="0"/>
              </a:rPr>
              <a:t>    </a:t>
            </a:r>
            <a:r>
              <a:rPr lang="en-US" sz="2400" b="0" i="0" u="none" strike="noStrike" baseline="0" dirty="0">
                <a:latin typeface="Verdana Pro SemiBold" panose="020B0704030504040204" pitchFamily="34" charset="0"/>
              </a:rPr>
              <a:t>Computation”,2nd edition, Pearson/Prentice </a:t>
            </a:r>
          </a:p>
          <a:p>
            <a:pPr algn="l"/>
            <a:r>
              <a:rPr lang="en-US" sz="2400" dirty="0">
                <a:latin typeface="Verdana Pro SemiBold" panose="020B0704030504040204" pitchFamily="34" charset="0"/>
              </a:rPr>
              <a:t>    </a:t>
            </a:r>
            <a:r>
              <a:rPr lang="en-US" sz="2400" b="0" i="0" u="none" strike="noStrike" baseline="0" dirty="0">
                <a:latin typeface="Verdana Pro SemiBold" panose="020B0704030504040204" pitchFamily="34" charset="0"/>
              </a:rPr>
              <a:t>Hall India, 2007.</a:t>
            </a:r>
          </a:p>
          <a:p>
            <a:pPr algn="l"/>
            <a:endParaRPr lang="en-US" sz="2400" b="0" i="0" u="none" strike="noStrike" baseline="0" dirty="0">
              <a:latin typeface="Verdana Pro SemiBold" panose="020B0704030504040204" pitchFamily="34" charset="0"/>
            </a:endParaRPr>
          </a:p>
          <a:p>
            <a:pPr algn="l"/>
            <a:r>
              <a:rPr lang="en-US" sz="2400" b="0" i="0" u="none" strike="noStrike" baseline="0" dirty="0">
                <a:latin typeface="Verdana Pro SemiBold" panose="020B0704030504040204" pitchFamily="34" charset="0"/>
              </a:rPr>
              <a:t>2. </a:t>
            </a:r>
            <a:r>
              <a:rPr lang="en-US" sz="2400" b="0" i="0" u="none" strike="noStrike" baseline="0" dirty="0" err="1">
                <a:latin typeface="Verdana Pro SemiBold" panose="020B0704030504040204" pitchFamily="34" charset="0"/>
              </a:rPr>
              <a:t>Aho</a:t>
            </a:r>
            <a:r>
              <a:rPr lang="en-US" sz="2400" b="0" i="0" u="none" strike="noStrike" baseline="0" dirty="0">
                <a:latin typeface="Verdana Pro SemiBold" panose="020B0704030504040204" pitchFamily="34" charset="0"/>
              </a:rPr>
              <a:t>, Ullman and </a:t>
            </a:r>
            <a:r>
              <a:rPr lang="en-US" sz="2400" b="0" i="0" u="none" strike="noStrike" baseline="0" dirty="0" err="1">
                <a:latin typeface="Verdana Pro SemiBold" panose="020B0704030504040204" pitchFamily="34" charset="0"/>
              </a:rPr>
              <a:t>Ravisethi</a:t>
            </a:r>
            <a:r>
              <a:rPr lang="en-US" sz="2400" b="0" i="0" u="none" strike="noStrike" baseline="0" dirty="0">
                <a:latin typeface="Verdana Pro SemiBold" panose="020B0704030504040204" pitchFamily="34" charset="0"/>
              </a:rPr>
              <a:t>, “Compilers </a:t>
            </a:r>
          </a:p>
          <a:p>
            <a:pPr algn="l"/>
            <a:r>
              <a:rPr lang="en-US" sz="2400" dirty="0">
                <a:latin typeface="Verdana Pro SemiBold" panose="020B0704030504040204" pitchFamily="34" charset="0"/>
              </a:rPr>
              <a:t>    </a:t>
            </a:r>
            <a:r>
              <a:rPr lang="en-US" sz="2400" b="0" i="0" u="none" strike="noStrike" baseline="0" dirty="0">
                <a:latin typeface="Verdana Pro SemiBold" panose="020B0704030504040204" pitchFamily="34" charset="0"/>
              </a:rPr>
              <a:t>Principles, Techniques and Tools”, 2nd </a:t>
            </a:r>
          </a:p>
          <a:p>
            <a:pPr algn="l"/>
            <a:r>
              <a:rPr lang="en-US" sz="2400" dirty="0">
                <a:latin typeface="Verdana Pro SemiBold" panose="020B0704030504040204" pitchFamily="34" charset="0"/>
              </a:rPr>
              <a:t>    </a:t>
            </a:r>
            <a:r>
              <a:rPr lang="en-US" sz="2400" b="0" i="0" u="none" strike="noStrike" baseline="0" dirty="0" err="1">
                <a:latin typeface="Verdana Pro SemiBold" panose="020B0704030504040204" pitchFamily="34" charset="0"/>
              </a:rPr>
              <a:t>edition,Pearson</a:t>
            </a:r>
            <a:r>
              <a:rPr lang="en-US" sz="2400" b="0" i="0" u="none" strike="noStrike" baseline="0" dirty="0">
                <a:latin typeface="Verdana Pro SemiBold" panose="020B0704030504040204" pitchFamily="34" charset="0"/>
              </a:rPr>
              <a:t> Education, 2014.</a:t>
            </a:r>
          </a:p>
          <a:p>
            <a:pPr algn="l"/>
            <a:endParaRPr lang="en-US" sz="2400" b="0" i="0" u="none" strike="noStrike" baseline="0" dirty="0">
              <a:latin typeface="Verdana Pro SemiBold" panose="020B0704030504040204" pitchFamily="34" charset="0"/>
            </a:endParaRPr>
          </a:p>
          <a:p>
            <a:pPr algn="l"/>
            <a:r>
              <a:rPr lang="en-US" sz="2400" b="0" i="0" u="none" strike="noStrike" baseline="0" dirty="0">
                <a:latin typeface="Verdana Pro SemiBold" panose="020B0704030504040204" pitchFamily="34" charset="0"/>
              </a:rPr>
              <a:t>3. </a:t>
            </a:r>
            <a:r>
              <a:rPr lang="en-US" sz="2400" b="0" i="0" u="none" strike="noStrike" baseline="0" dirty="0" err="1">
                <a:latin typeface="Verdana Pro SemiBold" panose="020B0704030504040204" pitchFamily="34" charset="0"/>
              </a:rPr>
              <a:t>Sipser</a:t>
            </a:r>
            <a:r>
              <a:rPr lang="en-US" sz="2400" b="0" i="0" u="none" strike="noStrike" baseline="0" dirty="0">
                <a:latin typeface="Verdana Pro SemiBold" panose="020B0704030504040204" pitchFamily="34" charset="0"/>
              </a:rPr>
              <a:t>, “Introduction to Theory of </a:t>
            </a:r>
          </a:p>
          <a:p>
            <a:pPr algn="l"/>
            <a:r>
              <a:rPr lang="en-US" sz="2400" dirty="0">
                <a:latin typeface="Verdana Pro SemiBold" panose="020B0704030504040204" pitchFamily="34" charset="0"/>
              </a:rPr>
              <a:t>    </a:t>
            </a:r>
            <a:r>
              <a:rPr lang="en-US" sz="2400" b="0" i="0" u="none" strike="noStrike" baseline="0" dirty="0">
                <a:latin typeface="Verdana Pro SemiBold" panose="020B0704030504040204" pitchFamily="34" charset="0"/>
              </a:rPr>
              <a:t>computation”, 2nd edition, Thomson, 2016.</a:t>
            </a:r>
          </a:p>
          <a:p>
            <a:pPr algn="l"/>
            <a:endParaRPr lang="en-US" sz="2400" b="1" dirty="0">
              <a:solidFill>
                <a:srgbClr val="FFFF00"/>
              </a:solidFill>
              <a:latin typeface="Verdana Pro SemiBold" panose="020B0704030504040204" pitchFamily="34"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251FBA3-D051-4F44-99F1-176EE5E9375C}"/>
              </a:ext>
            </a:extLst>
          </p:cNvPr>
          <p:cNvSpPr>
            <a:spLocks noGrp="1" noChangeArrowheads="1"/>
          </p:cNvSpPr>
          <p:nvPr>
            <p:ph type="ctrTitle"/>
          </p:nvPr>
        </p:nvSpPr>
        <p:spPr>
          <a:xfrm>
            <a:off x="533400" y="228600"/>
            <a:ext cx="7772400" cy="609600"/>
          </a:xfrm>
        </p:spPr>
        <p:txBody>
          <a:bodyPr/>
          <a:lstStyle/>
          <a:p>
            <a:r>
              <a:rPr lang="en-US" altLang="en-US" sz="2800" b="1">
                <a:latin typeface="Arial Black" panose="020B0A04020102020204" pitchFamily="34" charset="0"/>
              </a:rPr>
              <a:t>Type - 1 Grammar</a:t>
            </a:r>
          </a:p>
        </p:txBody>
      </p:sp>
      <p:sp>
        <p:nvSpPr>
          <p:cNvPr id="16387" name="Rectangle 3">
            <a:extLst>
              <a:ext uri="{FF2B5EF4-FFF2-40B4-BE49-F238E27FC236}">
                <a16:creationId xmlns:a16="http://schemas.microsoft.com/office/drawing/2014/main" id="{9FCBBA66-36DF-4567-9E51-BA6EA076B3C1}"/>
              </a:ext>
            </a:extLst>
          </p:cNvPr>
          <p:cNvSpPr>
            <a:spLocks noChangeArrowheads="1"/>
          </p:cNvSpPr>
          <p:nvPr/>
        </p:nvSpPr>
        <p:spPr bwMode="auto">
          <a:xfrm>
            <a:off x="838200" y="762000"/>
            <a:ext cx="784860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prstClr val="white"/>
                </a:solidFill>
                <a:effectLst/>
                <a:uLnTx/>
                <a:uFillTx/>
                <a:latin typeface="Calibri" panose="020F0502020204030204" pitchFamily="34" charset="0"/>
                <a:ea typeface="+mn-ea"/>
                <a:cs typeface="Arial" panose="020B0604020202020204" pitchFamily="34" charset="0"/>
              </a:rPr>
              <a:t> </a:t>
            </a:r>
            <a:endParaRPr kumimoji="0" lang="en-US" altLang="en-US" sz="3200" b="0" i="0" u="none" strike="noStrike" kern="1200" cap="none" spc="0" normalizeH="0" baseline="0" noProof="0">
              <a:ln>
                <a:noFill/>
              </a:ln>
              <a:solidFill>
                <a:srgbClr val="FFFF00"/>
              </a:solidFill>
              <a:effectLst/>
              <a:uLnTx/>
              <a:uFillTx/>
              <a:latin typeface="Arial Black" panose="020B0A04020102020204" pitchFamily="34" charset="0"/>
              <a:ea typeface="+mn-ea"/>
              <a:cs typeface="Arial" panose="020B0604020202020204" pitchFamily="34" charset="0"/>
            </a:endParaRPr>
          </a:p>
        </p:txBody>
      </p:sp>
      <p:sp>
        <p:nvSpPr>
          <p:cNvPr id="16388" name="TextBox 4">
            <a:extLst>
              <a:ext uri="{FF2B5EF4-FFF2-40B4-BE49-F238E27FC236}">
                <a16:creationId xmlns:a16="http://schemas.microsoft.com/office/drawing/2014/main" id="{9CFC3DC1-01D8-4A76-BD54-07D360B434CA}"/>
              </a:ext>
            </a:extLst>
          </p:cNvPr>
          <p:cNvSpPr txBox="1">
            <a:spLocks noChangeArrowheads="1"/>
          </p:cNvSpPr>
          <p:nvPr/>
        </p:nvSpPr>
        <p:spPr bwMode="auto">
          <a:xfrm>
            <a:off x="762000" y="1066800"/>
            <a:ext cx="7924800"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CA"/>
                </a:solidFill>
                <a:effectLst/>
                <a:uLnTx/>
                <a:uFillTx/>
                <a:latin typeface="Arial Black" panose="020B0A04020102020204" pitchFamily="34" charset="0"/>
                <a:ea typeface="+mn-ea"/>
                <a:cs typeface="Arial" panose="020B0604020202020204" pitchFamily="34" charset="0"/>
              </a:rPr>
              <a:t>Type-1 grammars generate context-sensitive languages. </a:t>
            </a: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The productions must be in the form  α A β → α γ β</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where A ∈ N (Non-terminal)  and </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α, β, γ ∈ (T ∪ N)* (Strings of terminals and non-terminals)</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The strings α and β may be empty,  but γ must be non-empty.</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chemeClr val="bg1"/>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3B179F6-CD59-4D98-898C-5E23EABA0EDA}"/>
              </a:ext>
            </a:extLst>
          </p:cNvPr>
          <p:cNvSpPr>
            <a:spLocks noGrp="1" noChangeArrowheads="1"/>
          </p:cNvSpPr>
          <p:nvPr>
            <p:ph type="ctrTitle"/>
          </p:nvPr>
        </p:nvSpPr>
        <p:spPr>
          <a:xfrm>
            <a:off x="533400" y="228600"/>
            <a:ext cx="7772400" cy="609600"/>
          </a:xfrm>
        </p:spPr>
        <p:txBody>
          <a:bodyPr/>
          <a:lstStyle/>
          <a:p>
            <a:r>
              <a:rPr lang="en-US" altLang="en-US" sz="2800" b="1">
                <a:latin typeface="Arial Black" panose="020B0A04020102020204" pitchFamily="34" charset="0"/>
              </a:rPr>
              <a:t>Type - 1 Grammar</a:t>
            </a:r>
          </a:p>
        </p:txBody>
      </p:sp>
      <p:sp>
        <p:nvSpPr>
          <p:cNvPr id="17411" name="Rectangle 3">
            <a:extLst>
              <a:ext uri="{FF2B5EF4-FFF2-40B4-BE49-F238E27FC236}">
                <a16:creationId xmlns:a16="http://schemas.microsoft.com/office/drawing/2014/main" id="{24E28615-40CB-4904-BD7E-EAE8088AACE4}"/>
              </a:ext>
            </a:extLst>
          </p:cNvPr>
          <p:cNvSpPr>
            <a:spLocks noChangeArrowheads="1"/>
          </p:cNvSpPr>
          <p:nvPr/>
        </p:nvSpPr>
        <p:spPr bwMode="auto">
          <a:xfrm>
            <a:off x="838200" y="762000"/>
            <a:ext cx="784860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prstClr val="white"/>
                </a:solidFill>
                <a:effectLst/>
                <a:uLnTx/>
                <a:uFillTx/>
                <a:latin typeface="Calibri" panose="020F0502020204030204" pitchFamily="34" charset="0"/>
                <a:ea typeface="+mn-ea"/>
                <a:cs typeface="Arial" panose="020B0604020202020204" pitchFamily="34" charset="0"/>
              </a:rPr>
              <a:t> </a:t>
            </a:r>
            <a:endParaRPr kumimoji="0" lang="en-US" altLang="en-US" sz="3200" b="0" i="0" u="none" strike="noStrike" kern="1200" cap="none" spc="0" normalizeH="0" baseline="0" noProof="0">
              <a:ln>
                <a:noFill/>
              </a:ln>
              <a:solidFill>
                <a:srgbClr val="FFFF00"/>
              </a:solidFill>
              <a:effectLst/>
              <a:uLnTx/>
              <a:uFillTx/>
              <a:latin typeface="Arial Black" panose="020B0A04020102020204" pitchFamily="34" charset="0"/>
              <a:ea typeface="+mn-ea"/>
              <a:cs typeface="Arial" panose="020B0604020202020204" pitchFamily="34" charset="0"/>
            </a:endParaRPr>
          </a:p>
        </p:txBody>
      </p:sp>
      <p:sp>
        <p:nvSpPr>
          <p:cNvPr id="17412" name="TextBox 4">
            <a:extLst>
              <a:ext uri="{FF2B5EF4-FFF2-40B4-BE49-F238E27FC236}">
                <a16:creationId xmlns:a16="http://schemas.microsoft.com/office/drawing/2014/main" id="{9D70F6AA-E6D4-4DDF-91A2-2830F0A32B1C}"/>
              </a:ext>
            </a:extLst>
          </p:cNvPr>
          <p:cNvSpPr txBox="1">
            <a:spLocks noChangeArrowheads="1"/>
          </p:cNvSpPr>
          <p:nvPr/>
        </p:nvSpPr>
        <p:spPr bwMode="auto">
          <a:xfrm>
            <a:off x="762000" y="1066800"/>
            <a:ext cx="75438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The rule S → ε is allowed if S does not appear on the right side of any rule. The languages generated by these grammars are recognized by a linear bounded automaton.</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Example</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AB → </a:t>
            </a:r>
            <a:r>
              <a:rPr kumimoji="0" lang="en-US" altLang="en-US" sz="2400" b="0" i="0" u="none" strike="noStrike" kern="1200" cap="none" spc="0" normalizeH="0" baseline="0" noProof="0" dirty="0" err="1">
                <a:ln>
                  <a:noFill/>
                </a:ln>
                <a:solidFill>
                  <a:schemeClr val="bg1"/>
                </a:solidFill>
                <a:effectLst/>
                <a:uLnTx/>
                <a:uFillTx/>
                <a:latin typeface="Arial Black" panose="020B0A04020102020204" pitchFamily="34" charset="0"/>
                <a:ea typeface="+mn-ea"/>
                <a:cs typeface="Arial" panose="020B0604020202020204" pitchFamily="34" charset="0"/>
              </a:rPr>
              <a:t>AbBc</a:t>
            </a: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 </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A → </a:t>
            </a:r>
            <a:r>
              <a:rPr kumimoji="0" lang="en-US" altLang="en-US" sz="2400" b="0" i="0" u="none" strike="noStrike" kern="1200" cap="none" spc="0" normalizeH="0" baseline="0" noProof="0" dirty="0" err="1">
                <a:ln>
                  <a:noFill/>
                </a:ln>
                <a:solidFill>
                  <a:schemeClr val="bg1"/>
                </a:solidFill>
                <a:effectLst/>
                <a:uLnTx/>
                <a:uFillTx/>
                <a:latin typeface="Arial Black" panose="020B0A04020102020204" pitchFamily="34" charset="0"/>
                <a:ea typeface="+mn-ea"/>
                <a:cs typeface="Arial" panose="020B0604020202020204" pitchFamily="34" charset="0"/>
              </a:rPr>
              <a:t>bcA</a:t>
            </a: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 </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B → b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chemeClr val="bg1"/>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7666E03-CE00-469A-9CCB-BF72F8A7D7B0}"/>
              </a:ext>
            </a:extLst>
          </p:cNvPr>
          <p:cNvSpPr>
            <a:spLocks noGrp="1" noChangeArrowheads="1"/>
          </p:cNvSpPr>
          <p:nvPr>
            <p:ph type="ctrTitle"/>
          </p:nvPr>
        </p:nvSpPr>
        <p:spPr>
          <a:xfrm>
            <a:off x="533400" y="228600"/>
            <a:ext cx="7772400" cy="609600"/>
          </a:xfrm>
        </p:spPr>
        <p:txBody>
          <a:bodyPr/>
          <a:lstStyle/>
          <a:p>
            <a:r>
              <a:rPr lang="en-US" altLang="en-US" sz="2800" b="1">
                <a:latin typeface="Arial Black" panose="020B0A04020102020204" pitchFamily="34" charset="0"/>
              </a:rPr>
              <a:t>Type - 2 Grammar</a:t>
            </a:r>
          </a:p>
        </p:txBody>
      </p:sp>
      <p:sp>
        <p:nvSpPr>
          <p:cNvPr id="18435" name="Rectangle 3">
            <a:extLst>
              <a:ext uri="{FF2B5EF4-FFF2-40B4-BE49-F238E27FC236}">
                <a16:creationId xmlns:a16="http://schemas.microsoft.com/office/drawing/2014/main" id="{960E9738-9249-473B-8C2E-90A2FB233201}"/>
              </a:ext>
            </a:extLst>
          </p:cNvPr>
          <p:cNvSpPr>
            <a:spLocks noChangeArrowheads="1"/>
          </p:cNvSpPr>
          <p:nvPr/>
        </p:nvSpPr>
        <p:spPr bwMode="auto">
          <a:xfrm>
            <a:off x="838200" y="762000"/>
            <a:ext cx="784860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prstClr val="white"/>
                </a:solidFill>
                <a:effectLst/>
                <a:uLnTx/>
                <a:uFillTx/>
                <a:latin typeface="Calibri" panose="020F0502020204030204" pitchFamily="34" charset="0"/>
                <a:ea typeface="+mn-ea"/>
                <a:cs typeface="Arial" panose="020B0604020202020204" pitchFamily="34" charset="0"/>
              </a:rPr>
              <a:t> </a:t>
            </a:r>
            <a:endParaRPr kumimoji="0" lang="en-US" altLang="en-US" sz="3200" b="0" i="0" u="none" strike="noStrike" kern="1200" cap="none" spc="0" normalizeH="0" baseline="0" noProof="0">
              <a:ln>
                <a:noFill/>
              </a:ln>
              <a:solidFill>
                <a:srgbClr val="FFFF00"/>
              </a:solidFill>
              <a:effectLst/>
              <a:uLnTx/>
              <a:uFillTx/>
              <a:latin typeface="Arial Black" panose="020B0A04020102020204" pitchFamily="34" charset="0"/>
              <a:ea typeface="+mn-ea"/>
              <a:cs typeface="Arial" panose="020B0604020202020204" pitchFamily="34" charset="0"/>
            </a:endParaRPr>
          </a:p>
        </p:txBody>
      </p:sp>
      <p:sp>
        <p:nvSpPr>
          <p:cNvPr id="18436" name="TextBox 4">
            <a:extLst>
              <a:ext uri="{FF2B5EF4-FFF2-40B4-BE49-F238E27FC236}">
                <a16:creationId xmlns:a16="http://schemas.microsoft.com/office/drawing/2014/main" id="{B38220D8-9E33-4161-B23B-A9DDA3583F1B}"/>
              </a:ext>
            </a:extLst>
          </p:cNvPr>
          <p:cNvSpPr txBox="1">
            <a:spLocks noChangeArrowheads="1"/>
          </p:cNvSpPr>
          <p:nvPr/>
        </p:nvSpPr>
        <p:spPr bwMode="auto">
          <a:xfrm>
            <a:off x="609600" y="762000"/>
            <a:ext cx="75438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CA"/>
                </a:solidFill>
                <a:effectLst/>
                <a:uLnTx/>
                <a:uFillTx/>
                <a:latin typeface="Arial Black" panose="020B0A04020102020204" pitchFamily="34" charset="0"/>
                <a:ea typeface="+mn-ea"/>
                <a:cs typeface="Arial" panose="020B0604020202020204" pitchFamily="34" charset="0"/>
              </a:rPr>
              <a:t>Type-2 grammars generate context-free languages.</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The productions must be in the form A → γ</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where A ∈ N (Non terminal)</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and γ ∈ (T ∪ N)* (String of terminals and non-terminals).</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These languages generated by these grammars are be recognized by a non-deterministic pushdown automaton.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chemeClr val="bg1"/>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C5CDE8D-1A5C-4288-9272-D8A17B19E053}"/>
              </a:ext>
            </a:extLst>
          </p:cNvPr>
          <p:cNvSpPr>
            <a:spLocks noGrp="1" noChangeArrowheads="1"/>
          </p:cNvSpPr>
          <p:nvPr>
            <p:ph type="ctrTitle"/>
          </p:nvPr>
        </p:nvSpPr>
        <p:spPr>
          <a:xfrm>
            <a:off x="533400" y="228600"/>
            <a:ext cx="7772400" cy="609600"/>
          </a:xfrm>
        </p:spPr>
        <p:txBody>
          <a:bodyPr/>
          <a:lstStyle/>
          <a:p>
            <a:r>
              <a:rPr lang="en-US" altLang="en-US" sz="2800" b="1">
                <a:latin typeface="Arial Black" panose="020B0A04020102020204" pitchFamily="34" charset="0"/>
              </a:rPr>
              <a:t>Type - 2 Grammar</a:t>
            </a:r>
          </a:p>
        </p:txBody>
      </p:sp>
      <p:sp>
        <p:nvSpPr>
          <p:cNvPr id="19459" name="Rectangle 3">
            <a:extLst>
              <a:ext uri="{FF2B5EF4-FFF2-40B4-BE49-F238E27FC236}">
                <a16:creationId xmlns:a16="http://schemas.microsoft.com/office/drawing/2014/main" id="{4E12957E-D7E4-4746-8E75-33AA3B2AE1D6}"/>
              </a:ext>
            </a:extLst>
          </p:cNvPr>
          <p:cNvSpPr>
            <a:spLocks noChangeArrowheads="1"/>
          </p:cNvSpPr>
          <p:nvPr/>
        </p:nvSpPr>
        <p:spPr bwMode="auto">
          <a:xfrm>
            <a:off x="838200" y="762000"/>
            <a:ext cx="784860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prstClr val="white"/>
                </a:solidFill>
                <a:effectLst/>
                <a:uLnTx/>
                <a:uFillTx/>
                <a:latin typeface="Calibri" panose="020F0502020204030204" pitchFamily="34" charset="0"/>
                <a:ea typeface="+mn-ea"/>
                <a:cs typeface="Arial" panose="020B0604020202020204" pitchFamily="34" charset="0"/>
              </a:rPr>
              <a:t> </a:t>
            </a:r>
            <a:endParaRPr kumimoji="0" lang="en-US" altLang="en-US" sz="3200" b="0" i="0" u="none" strike="noStrike" kern="1200" cap="none" spc="0" normalizeH="0" baseline="0" noProof="0">
              <a:ln>
                <a:noFill/>
              </a:ln>
              <a:solidFill>
                <a:srgbClr val="FFFF00"/>
              </a:solidFill>
              <a:effectLst/>
              <a:uLnTx/>
              <a:uFillTx/>
              <a:latin typeface="Arial Black" panose="020B0A04020102020204" pitchFamily="34" charset="0"/>
              <a:ea typeface="+mn-ea"/>
              <a:cs typeface="Arial" panose="020B0604020202020204" pitchFamily="34" charset="0"/>
            </a:endParaRPr>
          </a:p>
        </p:txBody>
      </p:sp>
      <p:sp>
        <p:nvSpPr>
          <p:cNvPr id="19460" name="TextBox 4">
            <a:extLst>
              <a:ext uri="{FF2B5EF4-FFF2-40B4-BE49-F238E27FC236}">
                <a16:creationId xmlns:a16="http://schemas.microsoft.com/office/drawing/2014/main" id="{A3E418DB-D510-438F-8A9F-289D5C29A8E3}"/>
              </a:ext>
            </a:extLst>
          </p:cNvPr>
          <p:cNvSpPr txBox="1">
            <a:spLocks noChangeArrowheads="1"/>
          </p:cNvSpPr>
          <p:nvPr/>
        </p:nvSpPr>
        <p:spPr bwMode="auto">
          <a:xfrm>
            <a:off x="609600" y="914400"/>
            <a:ext cx="7543800"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chemeClr val="bg1"/>
                </a:solidFill>
                <a:effectLst/>
                <a:uLnTx/>
                <a:uFillTx/>
                <a:latin typeface="Arial Black" panose="020B0A04020102020204" pitchFamily="34" charset="0"/>
                <a:ea typeface="+mn-ea"/>
                <a:cs typeface="Arial" panose="020B0604020202020204" pitchFamily="34" charset="0"/>
              </a:rPr>
              <a:t>Example</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chemeClr val="bg1"/>
                </a:solidFill>
                <a:effectLst/>
                <a:uLnTx/>
                <a:uFillTx/>
                <a:latin typeface="Arial Black" panose="020B0A04020102020204" pitchFamily="34" charset="0"/>
                <a:ea typeface="+mn-ea"/>
                <a:cs typeface="Arial" panose="020B0604020202020204" pitchFamily="34" charset="0"/>
              </a:rPr>
              <a:t>S → X a </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chemeClr val="bg1"/>
                </a:solidFill>
                <a:effectLst/>
                <a:uLnTx/>
                <a:uFillTx/>
                <a:latin typeface="Arial Black" panose="020B0A04020102020204" pitchFamily="34" charset="0"/>
                <a:ea typeface="+mn-ea"/>
                <a:cs typeface="Arial" panose="020B0604020202020204" pitchFamily="34" charset="0"/>
              </a:rPr>
              <a:t>X → a </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chemeClr val="bg1"/>
                </a:solidFill>
                <a:effectLst/>
                <a:uLnTx/>
                <a:uFillTx/>
                <a:latin typeface="Arial Black" panose="020B0A04020102020204" pitchFamily="34" charset="0"/>
                <a:ea typeface="+mn-ea"/>
                <a:cs typeface="Arial" panose="020B0604020202020204" pitchFamily="34" charset="0"/>
              </a:rPr>
              <a:t>X → aX </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chemeClr val="bg1"/>
                </a:solidFill>
                <a:effectLst/>
                <a:uLnTx/>
                <a:uFillTx/>
                <a:latin typeface="Arial Black" panose="020B0A04020102020204" pitchFamily="34" charset="0"/>
                <a:ea typeface="+mn-ea"/>
                <a:cs typeface="Arial" panose="020B0604020202020204" pitchFamily="34" charset="0"/>
              </a:rPr>
              <a:t>X → abc </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chemeClr val="bg1"/>
                </a:solidFill>
                <a:effectLst/>
                <a:uLnTx/>
                <a:uFillTx/>
                <a:latin typeface="Arial Black" panose="020B0A04020102020204" pitchFamily="34" charset="0"/>
                <a:ea typeface="+mn-ea"/>
                <a:cs typeface="Arial" panose="020B0604020202020204" pitchFamily="34" charset="0"/>
              </a:rPr>
              <a:t>X → </a:t>
            </a:r>
            <a:r>
              <a:rPr kumimoji="0" lang="el-GR" altLang="en-US" sz="2400" b="0" i="0" u="none" strike="noStrike" kern="1200" cap="none" spc="0" normalizeH="0" baseline="0" noProof="0">
                <a:ln>
                  <a:noFill/>
                </a:ln>
                <a:solidFill>
                  <a:schemeClr val="bg1"/>
                </a:solidFill>
                <a:effectLst/>
                <a:uLnTx/>
                <a:uFillTx/>
                <a:latin typeface="Arial Black" panose="020B0A04020102020204" pitchFamily="34" charset="0"/>
                <a:ea typeface="+mn-ea"/>
                <a:cs typeface="Arial" panose="020B0604020202020204" pitchFamily="34" charset="0"/>
              </a:rPr>
              <a:t>ε</a:t>
            </a:r>
            <a:endParaRPr kumimoji="0" lang="en-US" altLang="en-US" sz="2400" b="0" i="0" u="none" strike="noStrike" kern="1200" cap="none" spc="0" normalizeH="0" baseline="0" noProof="0">
              <a:ln>
                <a:noFill/>
              </a:ln>
              <a:solidFill>
                <a:schemeClr val="bg1"/>
              </a:solidFill>
              <a:effectLst/>
              <a:uLnTx/>
              <a:uFillTx/>
              <a:latin typeface="Arial Black" panose="020B0A04020102020204" pitchFamily="34" charset="0"/>
              <a:ea typeface="+mn-ea"/>
              <a:cs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664CD6F-DF2D-48B5-B037-A968A4313B66}"/>
              </a:ext>
            </a:extLst>
          </p:cNvPr>
          <p:cNvSpPr>
            <a:spLocks noGrp="1" noChangeArrowheads="1"/>
          </p:cNvSpPr>
          <p:nvPr>
            <p:ph type="ctrTitle"/>
          </p:nvPr>
        </p:nvSpPr>
        <p:spPr>
          <a:xfrm>
            <a:off x="533400" y="228600"/>
            <a:ext cx="7772400" cy="609600"/>
          </a:xfrm>
        </p:spPr>
        <p:txBody>
          <a:bodyPr/>
          <a:lstStyle/>
          <a:p>
            <a:r>
              <a:rPr lang="en-US" altLang="en-US" sz="2800" b="1">
                <a:latin typeface="Arial Black" panose="020B0A04020102020204" pitchFamily="34" charset="0"/>
              </a:rPr>
              <a:t>Type - 3 Grammar</a:t>
            </a:r>
          </a:p>
        </p:txBody>
      </p:sp>
      <p:sp>
        <p:nvSpPr>
          <p:cNvPr id="20483" name="Rectangle 3">
            <a:extLst>
              <a:ext uri="{FF2B5EF4-FFF2-40B4-BE49-F238E27FC236}">
                <a16:creationId xmlns:a16="http://schemas.microsoft.com/office/drawing/2014/main" id="{3AFE45BE-8EFE-45A6-B105-AE600E8BEF8B}"/>
              </a:ext>
            </a:extLst>
          </p:cNvPr>
          <p:cNvSpPr>
            <a:spLocks noChangeArrowheads="1"/>
          </p:cNvSpPr>
          <p:nvPr/>
        </p:nvSpPr>
        <p:spPr bwMode="auto">
          <a:xfrm>
            <a:off x="838200" y="762000"/>
            <a:ext cx="784860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prstClr val="white"/>
                </a:solidFill>
                <a:effectLst/>
                <a:uLnTx/>
                <a:uFillTx/>
                <a:latin typeface="Calibri" panose="020F0502020204030204" pitchFamily="34" charset="0"/>
                <a:ea typeface="+mn-ea"/>
                <a:cs typeface="Arial" panose="020B0604020202020204" pitchFamily="34" charset="0"/>
              </a:rPr>
              <a:t> </a:t>
            </a:r>
            <a:endParaRPr kumimoji="0" lang="en-US" altLang="en-US" sz="3200" b="0" i="0" u="none" strike="noStrike" kern="1200" cap="none" spc="0" normalizeH="0" baseline="0" noProof="0">
              <a:ln>
                <a:noFill/>
              </a:ln>
              <a:solidFill>
                <a:srgbClr val="FFFF00"/>
              </a:solidFill>
              <a:effectLst/>
              <a:uLnTx/>
              <a:uFillTx/>
              <a:latin typeface="Arial Black" panose="020B0A04020102020204" pitchFamily="34" charset="0"/>
              <a:ea typeface="+mn-ea"/>
              <a:cs typeface="Arial" panose="020B0604020202020204" pitchFamily="34" charset="0"/>
            </a:endParaRPr>
          </a:p>
        </p:txBody>
      </p:sp>
      <p:sp>
        <p:nvSpPr>
          <p:cNvPr id="20484" name="TextBox 4">
            <a:extLst>
              <a:ext uri="{FF2B5EF4-FFF2-40B4-BE49-F238E27FC236}">
                <a16:creationId xmlns:a16="http://schemas.microsoft.com/office/drawing/2014/main" id="{0B75EDA5-F50E-422C-8696-C79F2299E97F}"/>
              </a:ext>
            </a:extLst>
          </p:cNvPr>
          <p:cNvSpPr txBox="1">
            <a:spLocks noChangeArrowheads="1"/>
          </p:cNvSpPr>
          <p:nvPr/>
        </p:nvSpPr>
        <p:spPr bwMode="auto">
          <a:xfrm>
            <a:off x="609600" y="914400"/>
            <a:ext cx="7543800"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CA"/>
                </a:solidFill>
                <a:effectLst/>
                <a:uLnTx/>
                <a:uFillTx/>
                <a:latin typeface="Arial Black" panose="020B0A04020102020204" pitchFamily="34" charset="0"/>
                <a:ea typeface="+mn-ea"/>
                <a:cs typeface="Arial" panose="020B0604020202020204" pitchFamily="34" charset="0"/>
              </a:rPr>
              <a:t>Type-3 grammars generate regular languages. </a:t>
            </a: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Type-3 grammars must have a single non-terminal on the left-hand side and a right-hand side consisting of a single terminal or single terminal followed by a single non-terminal.</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4114306-8744-4C3C-ABB5-D02E1B294911}"/>
              </a:ext>
            </a:extLst>
          </p:cNvPr>
          <p:cNvSpPr>
            <a:spLocks noGrp="1" noChangeArrowheads="1"/>
          </p:cNvSpPr>
          <p:nvPr>
            <p:ph type="ctrTitle"/>
          </p:nvPr>
        </p:nvSpPr>
        <p:spPr>
          <a:xfrm>
            <a:off x="533400" y="228600"/>
            <a:ext cx="7772400" cy="609600"/>
          </a:xfrm>
        </p:spPr>
        <p:txBody>
          <a:bodyPr/>
          <a:lstStyle/>
          <a:p>
            <a:r>
              <a:rPr lang="en-US" altLang="en-US" sz="2800" b="1">
                <a:latin typeface="Arial Black" panose="020B0A04020102020204" pitchFamily="34" charset="0"/>
              </a:rPr>
              <a:t>Type - 3 Grammar</a:t>
            </a:r>
          </a:p>
        </p:txBody>
      </p:sp>
      <p:sp>
        <p:nvSpPr>
          <p:cNvPr id="21507" name="Rectangle 3">
            <a:extLst>
              <a:ext uri="{FF2B5EF4-FFF2-40B4-BE49-F238E27FC236}">
                <a16:creationId xmlns:a16="http://schemas.microsoft.com/office/drawing/2014/main" id="{8F005C30-A798-4D6D-B2EF-AC309568EC4C}"/>
              </a:ext>
            </a:extLst>
          </p:cNvPr>
          <p:cNvSpPr>
            <a:spLocks noChangeArrowheads="1"/>
          </p:cNvSpPr>
          <p:nvPr/>
        </p:nvSpPr>
        <p:spPr bwMode="auto">
          <a:xfrm>
            <a:off x="838200" y="762000"/>
            <a:ext cx="784860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prstClr val="white"/>
                </a:solidFill>
                <a:effectLst/>
                <a:uLnTx/>
                <a:uFillTx/>
                <a:latin typeface="Calibri" panose="020F0502020204030204" pitchFamily="34" charset="0"/>
                <a:ea typeface="+mn-ea"/>
                <a:cs typeface="Arial" panose="020B0604020202020204" pitchFamily="34" charset="0"/>
              </a:rPr>
              <a:t> </a:t>
            </a:r>
            <a:endParaRPr kumimoji="0" lang="en-US" altLang="en-US" sz="3200" b="0" i="0" u="none" strike="noStrike" kern="1200" cap="none" spc="0" normalizeH="0" baseline="0" noProof="0">
              <a:ln>
                <a:noFill/>
              </a:ln>
              <a:solidFill>
                <a:srgbClr val="FFFF00"/>
              </a:solidFill>
              <a:effectLst/>
              <a:uLnTx/>
              <a:uFillTx/>
              <a:latin typeface="Arial Black" panose="020B0A04020102020204" pitchFamily="34" charset="0"/>
              <a:ea typeface="+mn-ea"/>
              <a:cs typeface="Arial" panose="020B0604020202020204" pitchFamily="34" charset="0"/>
            </a:endParaRPr>
          </a:p>
        </p:txBody>
      </p:sp>
      <p:sp>
        <p:nvSpPr>
          <p:cNvPr id="21508" name="TextBox 4">
            <a:extLst>
              <a:ext uri="{FF2B5EF4-FFF2-40B4-BE49-F238E27FC236}">
                <a16:creationId xmlns:a16="http://schemas.microsoft.com/office/drawing/2014/main" id="{8A870735-1859-4AF3-960E-7D1CFAA42FBF}"/>
              </a:ext>
            </a:extLst>
          </p:cNvPr>
          <p:cNvSpPr txBox="1">
            <a:spLocks noChangeArrowheads="1"/>
          </p:cNvSpPr>
          <p:nvPr/>
        </p:nvSpPr>
        <p:spPr bwMode="auto">
          <a:xfrm>
            <a:off x="609600" y="914400"/>
            <a:ext cx="7543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The productions must be in the form </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X → a or </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X → </a:t>
            </a:r>
            <a:r>
              <a:rPr kumimoji="0" lang="en-US" altLang="en-US" sz="2400" b="0" i="0" u="none" strike="noStrike" kern="1200" cap="none" spc="0" normalizeH="0" baseline="0" noProof="0" dirty="0" err="1">
                <a:ln>
                  <a:noFill/>
                </a:ln>
                <a:solidFill>
                  <a:schemeClr val="bg1"/>
                </a:solidFill>
                <a:effectLst/>
                <a:uLnTx/>
                <a:uFillTx/>
                <a:latin typeface="Arial Black" panose="020B0A04020102020204" pitchFamily="34" charset="0"/>
                <a:ea typeface="+mn-ea"/>
                <a:cs typeface="Arial" panose="020B0604020202020204" pitchFamily="34" charset="0"/>
              </a:rPr>
              <a:t>aY</a:t>
            </a:r>
            <a:endPar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endParaRP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where X, Y ∈ N (Non terminal) and </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a ∈ T (Terminal)</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The rule S → ε is allowed if S does not appear on the right side of any rule.</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Example</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X → ε </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rPr>
              <a:t>X → a | </a:t>
            </a:r>
            <a:r>
              <a:rPr kumimoji="0" lang="en-US" altLang="en-US" sz="2400" b="0" i="0" u="none" strike="noStrike" kern="1200" cap="none" spc="0" normalizeH="0" baseline="0" noProof="0" dirty="0" err="1">
                <a:ln>
                  <a:noFill/>
                </a:ln>
                <a:solidFill>
                  <a:schemeClr val="bg1"/>
                </a:solidFill>
                <a:effectLst/>
                <a:uLnTx/>
                <a:uFillTx/>
                <a:latin typeface="Arial Black" panose="020B0A04020102020204" pitchFamily="34" charset="0"/>
                <a:ea typeface="+mn-ea"/>
                <a:cs typeface="Arial" panose="020B0604020202020204" pitchFamily="34" charset="0"/>
              </a:rPr>
              <a:t>aY</a:t>
            </a:r>
            <a:endParaRPr kumimoji="0" lang="en-US" altLang="en-US" sz="2400" b="0" i="0" u="none" strike="noStrike" kern="1200" cap="none" spc="0" normalizeH="0" baseline="0" noProof="0" dirty="0">
              <a:ln>
                <a:noFill/>
              </a:ln>
              <a:solidFill>
                <a:schemeClr val="bg1"/>
              </a:solidFill>
              <a:effectLst/>
              <a:uLnTx/>
              <a:uFillTx/>
              <a:latin typeface="Arial Black" panose="020B0A04020102020204" pitchFamily="34" charset="0"/>
              <a:ea typeface="+mn-ea"/>
              <a:cs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885950" y="228600"/>
            <a:ext cx="5372100" cy="857250"/>
          </a:xfrm>
        </p:spPr>
        <p:txBody>
          <a:bodyPr>
            <a:normAutofit/>
          </a:bodyPr>
          <a:lstStyle/>
          <a:p>
            <a:r>
              <a:rPr lang="en-US" sz="2700" b="1" dirty="0">
                <a:solidFill>
                  <a:srgbClr val="FF0000"/>
                </a:solidFill>
                <a:latin typeface="Times New Roman" pitchFamily="18" charset="0"/>
                <a:cs typeface="Times New Roman" pitchFamily="18" charset="0"/>
              </a:rPr>
              <a:t>REGULAR LANGUAGES</a:t>
            </a:r>
          </a:p>
        </p:txBody>
      </p:sp>
      <p:sp>
        <p:nvSpPr>
          <p:cNvPr id="63491" name="Rectangle 3"/>
          <p:cNvSpPr>
            <a:spLocks noGrp="1" noChangeArrowheads="1"/>
          </p:cNvSpPr>
          <p:nvPr>
            <p:ph idx="1"/>
          </p:nvPr>
        </p:nvSpPr>
        <p:spPr>
          <a:xfrm>
            <a:off x="609600" y="1085850"/>
            <a:ext cx="8077200" cy="5162550"/>
          </a:xfrm>
        </p:spPr>
        <p:txBody>
          <a:bodyPr>
            <a:normAutofit/>
          </a:bodyPr>
          <a:lstStyle/>
          <a:p>
            <a:pPr algn="just">
              <a:lnSpc>
                <a:spcPct val="150000"/>
              </a:lnSpc>
              <a:buNone/>
            </a:pPr>
            <a:r>
              <a:rPr lang="en-US" dirty="0">
                <a:solidFill>
                  <a:srgbClr val="0000CA"/>
                </a:solidFill>
                <a:latin typeface="Arial Black" panose="020B0A04020102020204" pitchFamily="34" charset="0"/>
                <a:cs typeface="Times New Roman" pitchFamily="18" charset="0"/>
              </a:rPr>
              <a:t>A regular language </a:t>
            </a:r>
            <a:r>
              <a:rPr lang="en-US" dirty="0">
                <a:latin typeface="Arial Black" panose="020B0A04020102020204" pitchFamily="34" charset="0"/>
                <a:cs typeface="Times New Roman" pitchFamily="18" charset="0"/>
              </a:rPr>
              <a:t>is a language that can be </a:t>
            </a:r>
          </a:p>
          <a:p>
            <a:pPr algn="just">
              <a:lnSpc>
                <a:spcPct val="150000"/>
              </a:lnSpc>
              <a:buNone/>
            </a:pPr>
            <a:r>
              <a:rPr lang="en-US" dirty="0">
                <a:latin typeface="Arial Black" panose="020B0A04020102020204" pitchFamily="34" charset="0"/>
                <a:cs typeface="Times New Roman" pitchFamily="18" charset="0"/>
              </a:rPr>
              <a:t>expressed with a regular expression or a </a:t>
            </a:r>
          </a:p>
          <a:p>
            <a:pPr algn="just">
              <a:lnSpc>
                <a:spcPct val="150000"/>
              </a:lnSpc>
              <a:buNone/>
            </a:pPr>
            <a:r>
              <a:rPr lang="en-US" dirty="0">
                <a:latin typeface="Arial Black" panose="020B0A04020102020204" pitchFamily="34" charset="0"/>
                <a:cs typeface="Times New Roman" pitchFamily="18" charset="0"/>
              </a:rPr>
              <a:t>deterministic or non-deterministic finite </a:t>
            </a:r>
          </a:p>
          <a:p>
            <a:pPr algn="just">
              <a:lnSpc>
                <a:spcPct val="150000"/>
              </a:lnSpc>
              <a:buNone/>
            </a:pPr>
            <a:r>
              <a:rPr lang="en-US" dirty="0">
                <a:latin typeface="Arial Black" panose="020B0A04020102020204" pitchFamily="34" charset="0"/>
                <a:cs typeface="Times New Roman" pitchFamily="18" charset="0"/>
              </a:rPr>
              <a:t>automata or state machine. A language is a set </a:t>
            </a:r>
          </a:p>
          <a:p>
            <a:pPr algn="just">
              <a:lnSpc>
                <a:spcPct val="150000"/>
              </a:lnSpc>
              <a:buNone/>
            </a:pPr>
            <a:r>
              <a:rPr lang="en-US" dirty="0">
                <a:latin typeface="Arial Black" panose="020B0A04020102020204" pitchFamily="34" charset="0"/>
                <a:cs typeface="Times New Roman" pitchFamily="18" charset="0"/>
              </a:rPr>
              <a:t>of strings which are made up of characters </a:t>
            </a:r>
          </a:p>
          <a:p>
            <a:pPr algn="just">
              <a:lnSpc>
                <a:spcPct val="150000"/>
              </a:lnSpc>
              <a:buNone/>
            </a:pPr>
            <a:r>
              <a:rPr lang="en-US" dirty="0">
                <a:latin typeface="Arial Black" panose="020B0A04020102020204" pitchFamily="34" charset="0"/>
                <a:cs typeface="Times New Roman" pitchFamily="18" charset="0"/>
              </a:rPr>
              <a:t>From a specified alphabet, or set of symbols. </a:t>
            </a:r>
          </a:p>
          <a:p>
            <a:pPr algn="just">
              <a:lnSpc>
                <a:spcPct val="150000"/>
              </a:lnSpc>
              <a:buNone/>
            </a:pPr>
            <a:r>
              <a:rPr lang="en-US" dirty="0">
                <a:latin typeface="Arial Black" panose="020B0A04020102020204" pitchFamily="34" charset="0"/>
                <a:cs typeface="Times New Roman" pitchFamily="18" charset="0"/>
              </a:rPr>
              <a:t>Regular languages are a subset of the set of </a:t>
            </a:r>
          </a:p>
          <a:p>
            <a:pPr algn="just">
              <a:lnSpc>
                <a:spcPct val="150000"/>
              </a:lnSpc>
              <a:buNone/>
            </a:pPr>
            <a:r>
              <a:rPr lang="en-US" dirty="0">
                <a:latin typeface="Arial Black" panose="020B0A04020102020204" pitchFamily="34" charset="0"/>
                <a:cs typeface="Times New Roman" pitchFamily="18" charset="0"/>
              </a:rPr>
              <a:t>all strings.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885950" y="228600"/>
            <a:ext cx="5372100" cy="857250"/>
          </a:xfrm>
        </p:spPr>
        <p:txBody>
          <a:bodyPr>
            <a:normAutofit/>
          </a:bodyPr>
          <a:lstStyle/>
          <a:p>
            <a:r>
              <a:rPr lang="en-US" sz="2700" b="1" dirty="0">
                <a:solidFill>
                  <a:srgbClr val="FF0000"/>
                </a:solidFill>
                <a:latin typeface="Times New Roman" pitchFamily="18" charset="0"/>
                <a:cs typeface="Times New Roman" pitchFamily="18" charset="0"/>
              </a:rPr>
              <a:t>REGULAR LANGUAGES</a:t>
            </a:r>
          </a:p>
        </p:txBody>
      </p:sp>
      <p:sp>
        <p:nvSpPr>
          <p:cNvPr id="63491" name="Rectangle 3"/>
          <p:cNvSpPr>
            <a:spLocks noGrp="1" noChangeArrowheads="1"/>
          </p:cNvSpPr>
          <p:nvPr>
            <p:ph idx="1"/>
          </p:nvPr>
        </p:nvSpPr>
        <p:spPr>
          <a:xfrm>
            <a:off x="609600" y="1085850"/>
            <a:ext cx="8077200" cy="5162550"/>
          </a:xfrm>
        </p:spPr>
        <p:txBody>
          <a:bodyPr>
            <a:normAutofit/>
          </a:bodyPr>
          <a:lstStyle/>
          <a:p>
            <a:pPr algn="just">
              <a:buNone/>
            </a:pPr>
            <a:r>
              <a:rPr lang="en-US" dirty="0">
                <a:solidFill>
                  <a:srgbClr val="0000CA"/>
                </a:solidFill>
                <a:latin typeface="Arial Black" panose="020B0A04020102020204" pitchFamily="34" charset="0"/>
                <a:cs typeface="Times New Roman" pitchFamily="18" charset="0"/>
              </a:rPr>
              <a:t>Regular Grammar </a:t>
            </a:r>
            <a:r>
              <a:rPr lang="en-US" dirty="0">
                <a:latin typeface="Arial Black" panose="020B0A04020102020204" pitchFamily="34" charset="0"/>
                <a:cs typeface="Times New Roman" pitchFamily="18" charset="0"/>
              </a:rPr>
              <a:t>: A grammar is regular if it </a:t>
            </a:r>
          </a:p>
          <a:p>
            <a:pPr algn="just">
              <a:buNone/>
            </a:pPr>
            <a:r>
              <a:rPr lang="en-US" dirty="0">
                <a:latin typeface="Arial Black" panose="020B0A04020102020204" pitchFamily="34" charset="0"/>
                <a:cs typeface="Times New Roman" pitchFamily="18" charset="0"/>
              </a:rPr>
              <a:t>has rules of form A→ a or A→ </a:t>
            </a:r>
            <a:r>
              <a:rPr lang="en-US" dirty="0" err="1">
                <a:latin typeface="Arial Black" panose="020B0A04020102020204" pitchFamily="34" charset="0"/>
                <a:cs typeface="Times New Roman" pitchFamily="18" charset="0"/>
              </a:rPr>
              <a:t>aB</a:t>
            </a:r>
            <a:r>
              <a:rPr lang="en-US" dirty="0">
                <a:latin typeface="Arial Black" panose="020B0A04020102020204" pitchFamily="34" charset="0"/>
                <a:cs typeface="Times New Roman" pitchFamily="18" charset="0"/>
              </a:rPr>
              <a:t> or A→ ɛ </a:t>
            </a:r>
          </a:p>
          <a:p>
            <a:pPr algn="just">
              <a:buNone/>
            </a:pPr>
            <a:r>
              <a:rPr lang="en-US" dirty="0">
                <a:latin typeface="Arial Black" panose="020B0A04020102020204" pitchFamily="34" charset="0"/>
                <a:cs typeface="Times New Roman" pitchFamily="18" charset="0"/>
              </a:rPr>
              <a:t>where ɛ is a special symbol called NULL.</a:t>
            </a:r>
          </a:p>
          <a:p>
            <a:pPr algn="just">
              <a:buNone/>
            </a:pPr>
            <a:r>
              <a:rPr lang="en-US" dirty="0">
                <a:latin typeface="Arial Black" panose="020B0A04020102020204" pitchFamily="34" charset="0"/>
                <a:cs typeface="Times New Roman" pitchFamily="18" charset="0"/>
              </a:rPr>
              <a:t> </a:t>
            </a:r>
          </a:p>
          <a:p>
            <a:pPr algn="just">
              <a:buNone/>
            </a:pPr>
            <a:r>
              <a:rPr lang="en-US" dirty="0">
                <a:solidFill>
                  <a:srgbClr val="0000CA"/>
                </a:solidFill>
                <a:latin typeface="Arial Black" panose="020B0A04020102020204" pitchFamily="34" charset="0"/>
                <a:cs typeface="Times New Roman" pitchFamily="18" charset="0"/>
              </a:rPr>
              <a:t>Regular Languages : </a:t>
            </a:r>
            <a:r>
              <a:rPr lang="en-US" dirty="0">
                <a:latin typeface="Arial Black" panose="020B0A04020102020204" pitchFamily="34" charset="0"/>
                <a:cs typeface="Times New Roman" pitchFamily="18" charset="0"/>
              </a:rPr>
              <a:t>A language is regular if it </a:t>
            </a:r>
          </a:p>
          <a:p>
            <a:pPr algn="just">
              <a:buNone/>
            </a:pPr>
            <a:r>
              <a:rPr lang="en-US" dirty="0">
                <a:latin typeface="Arial Black" panose="020B0A04020102020204" pitchFamily="34" charset="0"/>
                <a:cs typeface="Times New Roman" pitchFamily="18" charset="0"/>
              </a:rPr>
              <a:t>can be expressed in terms of regular </a:t>
            </a:r>
          </a:p>
          <a:p>
            <a:pPr algn="just">
              <a:buNone/>
            </a:pPr>
            <a:r>
              <a:rPr lang="en-US" dirty="0">
                <a:latin typeface="Arial Black" panose="020B0A04020102020204" pitchFamily="34" charset="0"/>
                <a:cs typeface="Times New Roman" pitchFamily="18" charset="0"/>
              </a:rPr>
              <a:t>expression.</a:t>
            </a:r>
          </a:p>
        </p:txBody>
      </p:sp>
    </p:spTree>
    <p:extLst>
      <p:ext uri="{BB962C8B-B14F-4D97-AF65-F5344CB8AC3E}">
        <p14:creationId xmlns:p14="http://schemas.microsoft.com/office/powerpoint/2010/main" val="32074253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66800" y="228600"/>
            <a:ext cx="7315200" cy="857250"/>
          </a:xfrm>
        </p:spPr>
        <p:txBody>
          <a:bodyPr>
            <a:normAutofit fontScale="90000"/>
          </a:bodyPr>
          <a:lstStyle/>
          <a:p>
            <a:pPr>
              <a:buNone/>
            </a:pPr>
            <a:r>
              <a:rPr lang="en-US" sz="2800" dirty="0">
                <a:solidFill>
                  <a:srgbClr val="FF0000"/>
                </a:solidFill>
                <a:latin typeface="Arial Black" panose="020B0A04020102020204" pitchFamily="34" charset="0"/>
                <a:cs typeface="Times New Roman" pitchFamily="18" charset="0"/>
              </a:rPr>
              <a:t>Closure Properties of Regular Languages</a:t>
            </a:r>
          </a:p>
        </p:txBody>
      </p:sp>
      <p:sp>
        <p:nvSpPr>
          <p:cNvPr id="63491" name="Rectangle 3"/>
          <p:cNvSpPr>
            <a:spLocks noGrp="1" noChangeArrowheads="1"/>
          </p:cNvSpPr>
          <p:nvPr>
            <p:ph idx="1"/>
          </p:nvPr>
        </p:nvSpPr>
        <p:spPr>
          <a:xfrm>
            <a:off x="609600" y="1085850"/>
            <a:ext cx="8153400" cy="5314950"/>
          </a:xfrm>
        </p:spPr>
        <p:txBody>
          <a:bodyPr>
            <a:normAutofit fontScale="85000" lnSpcReduction="10000"/>
          </a:bodyPr>
          <a:lstStyle/>
          <a:p>
            <a:pPr algn="just">
              <a:buNone/>
            </a:pPr>
            <a:r>
              <a:rPr lang="en-US" dirty="0">
                <a:solidFill>
                  <a:srgbClr val="000ACC"/>
                </a:solidFill>
                <a:latin typeface="Arial Black" panose="020B0A04020102020204" pitchFamily="34" charset="0"/>
                <a:cs typeface="Times New Roman" pitchFamily="18" charset="0"/>
              </a:rPr>
              <a:t>Union : </a:t>
            </a:r>
            <a:r>
              <a:rPr lang="en-US" dirty="0">
                <a:latin typeface="Arial Black" panose="020B0A04020102020204" pitchFamily="34" charset="0"/>
                <a:cs typeface="Times New Roman" pitchFamily="18" charset="0"/>
              </a:rPr>
              <a:t>If L1 and If L2 are two regular </a:t>
            </a:r>
          </a:p>
          <a:p>
            <a:pPr algn="just">
              <a:buNone/>
            </a:pPr>
            <a:r>
              <a:rPr lang="en-US" dirty="0">
                <a:latin typeface="Arial Black" panose="020B0A04020102020204" pitchFamily="34" charset="0"/>
                <a:cs typeface="Times New Roman" pitchFamily="18" charset="0"/>
              </a:rPr>
              <a:t>languages, their union L1 ∪ L2 will also be </a:t>
            </a:r>
          </a:p>
          <a:p>
            <a:pPr algn="just">
              <a:buNone/>
            </a:pPr>
            <a:r>
              <a:rPr lang="en-US" dirty="0">
                <a:latin typeface="Arial Black" panose="020B0A04020102020204" pitchFamily="34" charset="0"/>
                <a:cs typeface="Times New Roman" pitchFamily="18" charset="0"/>
              </a:rPr>
              <a:t>regular. </a:t>
            </a:r>
          </a:p>
          <a:p>
            <a:pPr algn="just">
              <a:buNone/>
            </a:pPr>
            <a:r>
              <a:rPr lang="en-US" dirty="0">
                <a:solidFill>
                  <a:srgbClr val="0000CA"/>
                </a:solidFill>
                <a:latin typeface="Arial Black" panose="020B0A04020102020204" pitchFamily="34" charset="0"/>
                <a:cs typeface="Times New Roman" pitchFamily="18" charset="0"/>
              </a:rPr>
              <a:t>For example, </a:t>
            </a:r>
            <a:r>
              <a:rPr lang="en-US" dirty="0">
                <a:latin typeface="Arial Black" panose="020B0A04020102020204" pitchFamily="34" charset="0"/>
                <a:cs typeface="Times New Roman" pitchFamily="18" charset="0"/>
              </a:rPr>
              <a:t>L1 = {a</a:t>
            </a:r>
            <a:r>
              <a:rPr lang="en-US" baseline="50000" dirty="0">
                <a:latin typeface="Arial Black" panose="020B0A04020102020204" pitchFamily="34" charset="0"/>
                <a:cs typeface="Times New Roman" pitchFamily="18" charset="0"/>
              </a:rPr>
              <a:t>n</a:t>
            </a:r>
            <a:r>
              <a:rPr lang="en-US" dirty="0">
                <a:latin typeface="Arial Black" panose="020B0A04020102020204" pitchFamily="34" charset="0"/>
                <a:cs typeface="Times New Roman" pitchFamily="18" charset="0"/>
              </a:rPr>
              <a:t> | n ≥ 0} and L2 </a:t>
            </a:r>
          </a:p>
          <a:p>
            <a:pPr algn="just">
              <a:buNone/>
            </a:pPr>
            <a:r>
              <a:rPr lang="en-US" dirty="0">
                <a:latin typeface="Arial Black" panose="020B0A04020102020204" pitchFamily="34" charset="0"/>
                <a:cs typeface="Times New Roman" pitchFamily="18" charset="0"/>
              </a:rPr>
              <a:t>= {b</a:t>
            </a:r>
            <a:r>
              <a:rPr lang="en-US" baseline="50000" dirty="0">
                <a:latin typeface="Arial Black" panose="020B0A04020102020204" pitchFamily="34" charset="0"/>
                <a:cs typeface="Times New Roman" pitchFamily="18" charset="0"/>
              </a:rPr>
              <a:t>n</a:t>
            </a:r>
            <a:r>
              <a:rPr lang="en-US" dirty="0">
                <a:latin typeface="Arial Black" panose="020B0A04020102020204" pitchFamily="34" charset="0"/>
                <a:cs typeface="Times New Roman" pitchFamily="18" charset="0"/>
              </a:rPr>
              <a:t> | n ≥ 0}</a:t>
            </a:r>
          </a:p>
          <a:p>
            <a:pPr algn="just">
              <a:buNone/>
            </a:pPr>
            <a:r>
              <a:rPr lang="en-US" dirty="0">
                <a:latin typeface="Arial Black" panose="020B0A04020102020204" pitchFamily="34" charset="0"/>
                <a:cs typeface="Times New Roman" pitchFamily="18" charset="0"/>
              </a:rPr>
              <a:t>L3 = L1 ∪ L2 = {a</a:t>
            </a:r>
            <a:r>
              <a:rPr lang="en-US" baseline="50000" dirty="0">
                <a:latin typeface="Arial Black" panose="020B0A04020102020204" pitchFamily="34" charset="0"/>
                <a:cs typeface="Times New Roman" pitchFamily="18" charset="0"/>
              </a:rPr>
              <a:t>n</a:t>
            </a:r>
            <a:r>
              <a:rPr lang="en-US" dirty="0">
                <a:latin typeface="Arial Black" panose="020B0A04020102020204" pitchFamily="34" charset="0"/>
                <a:cs typeface="Times New Roman" pitchFamily="18" charset="0"/>
              </a:rPr>
              <a:t> ∪ b</a:t>
            </a:r>
            <a:r>
              <a:rPr lang="en-US" baseline="50000" dirty="0">
                <a:latin typeface="Arial Black" panose="020B0A04020102020204" pitchFamily="34" charset="0"/>
                <a:cs typeface="Times New Roman" pitchFamily="18" charset="0"/>
              </a:rPr>
              <a:t>n</a:t>
            </a:r>
            <a:r>
              <a:rPr lang="en-US" dirty="0">
                <a:latin typeface="Arial Black" panose="020B0A04020102020204" pitchFamily="34" charset="0"/>
                <a:cs typeface="Times New Roman" pitchFamily="18" charset="0"/>
              </a:rPr>
              <a:t> | n ≥ 0} is also </a:t>
            </a:r>
          </a:p>
          <a:p>
            <a:pPr algn="just">
              <a:buNone/>
            </a:pPr>
            <a:r>
              <a:rPr lang="en-US" dirty="0">
                <a:latin typeface="Arial Black" panose="020B0A04020102020204" pitchFamily="34" charset="0"/>
                <a:cs typeface="Times New Roman" pitchFamily="18" charset="0"/>
              </a:rPr>
              <a:t>regular.</a:t>
            </a:r>
          </a:p>
          <a:p>
            <a:pPr algn="just">
              <a:buNone/>
            </a:pPr>
            <a:r>
              <a:rPr lang="en-US" dirty="0">
                <a:solidFill>
                  <a:srgbClr val="000ACC"/>
                </a:solidFill>
                <a:latin typeface="Arial Black" panose="020B0A04020102020204" pitchFamily="34" charset="0"/>
                <a:cs typeface="Times New Roman" pitchFamily="18" charset="0"/>
              </a:rPr>
              <a:t>Intersection : </a:t>
            </a:r>
            <a:r>
              <a:rPr lang="en-US" dirty="0">
                <a:latin typeface="Arial Black" panose="020B0A04020102020204" pitchFamily="34" charset="0"/>
                <a:cs typeface="Times New Roman" pitchFamily="18" charset="0"/>
              </a:rPr>
              <a:t>If L1 and If L2 are two regular </a:t>
            </a:r>
          </a:p>
          <a:p>
            <a:pPr algn="just">
              <a:buNone/>
            </a:pPr>
            <a:r>
              <a:rPr lang="en-US" dirty="0">
                <a:latin typeface="Arial Black" panose="020B0A04020102020204" pitchFamily="34" charset="0"/>
                <a:cs typeface="Times New Roman" pitchFamily="18" charset="0"/>
              </a:rPr>
              <a:t>languages, their intersection L1 ∩ L2 will also </a:t>
            </a:r>
          </a:p>
          <a:p>
            <a:pPr algn="just">
              <a:buNone/>
            </a:pPr>
            <a:r>
              <a:rPr lang="en-US" dirty="0">
                <a:latin typeface="Arial Black" panose="020B0A04020102020204" pitchFamily="34" charset="0"/>
                <a:cs typeface="Times New Roman" pitchFamily="18" charset="0"/>
              </a:rPr>
              <a:t>be regular. </a:t>
            </a:r>
          </a:p>
          <a:p>
            <a:pPr algn="just">
              <a:buNone/>
            </a:pPr>
            <a:r>
              <a:rPr lang="en-US" dirty="0">
                <a:solidFill>
                  <a:srgbClr val="0000CA"/>
                </a:solidFill>
                <a:latin typeface="Arial Black" panose="020B0A04020102020204" pitchFamily="34" charset="0"/>
                <a:cs typeface="Times New Roman" pitchFamily="18" charset="0"/>
              </a:rPr>
              <a:t>For example,</a:t>
            </a:r>
          </a:p>
          <a:p>
            <a:pPr algn="just">
              <a:buNone/>
            </a:pPr>
            <a:endParaRPr lang="en-US" dirty="0">
              <a:solidFill>
                <a:srgbClr val="0000CA"/>
              </a:solidFill>
              <a:latin typeface="Arial Black" panose="020B0A04020102020204" pitchFamily="34" charset="0"/>
              <a:cs typeface="Times New Roman" pitchFamily="18" charset="0"/>
            </a:endParaRPr>
          </a:p>
          <a:p>
            <a:pPr algn="just">
              <a:buNone/>
            </a:pPr>
            <a:r>
              <a:rPr lang="en-US" dirty="0">
                <a:latin typeface="Arial Black" panose="020B0A04020102020204" pitchFamily="34" charset="0"/>
                <a:cs typeface="Times New Roman" pitchFamily="18" charset="0"/>
              </a:rPr>
              <a:t>L1= { a</a:t>
            </a:r>
            <a:r>
              <a:rPr lang="en-US" sz="3000" b="1" baseline="30000" dirty="0">
                <a:latin typeface="Arial Black" panose="020B0A04020102020204" pitchFamily="34" charset="0"/>
                <a:cs typeface="Times New Roman" pitchFamily="18" charset="0"/>
              </a:rPr>
              <a:t>m</a:t>
            </a:r>
            <a:r>
              <a:rPr lang="en-US" dirty="0">
                <a:latin typeface="Arial Black" panose="020B0A04020102020204" pitchFamily="34" charset="0"/>
                <a:cs typeface="Times New Roman" pitchFamily="18" charset="0"/>
              </a:rPr>
              <a:t> b</a:t>
            </a:r>
            <a:r>
              <a:rPr lang="en-US" sz="3000" b="1" baseline="50000" dirty="0">
                <a:latin typeface="Arial Black" panose="020B0A04020102020204" pitchFamily="34" charset="0"/>
                <a:cs typeface="Times New Roman" pitchFamily="18" charset="0"/>
              </a:rPr>
              <a:t>n</a:t>
            </a:r>
            <a:r>
              <a:rPr lang="en-US" dirty="0">
                <a:latin typeface="Arial Black" panose="020B0A04020102020204" pitchFamily="34" charset="0"/>
                <a:cs typeface="Times New Roman" pitchFamily="18" charset="0"/>
              </a:rPr>
              <a:t> | n ≥ 0 and m ≥ 0 }  and </a:t>
            </a:r>
          </a:p>
          <a:p>
            <a:pPr algn="just">
              <a:buNone/>
            </a:pPr>
            <a:r>
              <a:rPr lang="en-US" dirty="0">
                <a:latin typeface="Arial Black" panose="020B0A04020102020204" pitchFamily="34" charset="0"/>
                <a:cs typeface="Times New Roman" pitchFamily="18" charset="0"/>
              </a:rPr>
              <a:t>L2= { a</a:t>
            </a:r>
            <a:r>
              <a:rPr lang="en-US" sz="2800" b="1" baseline="30000" dirty="0">
                <a:latin typeface="Arial Black" panose="020B0A04020102020204" pitchFamily="34" charset="0"/>
                <a:cs typeface="Times New Roman" pitchFamily="18" charset="0"/>
              </a:rPr>
              <a:t>m</a:t>
            </a:r>
            <a:r>
              <a:rPr lang="en-US" dirty="0">
                <a:latin typeface="Arial Black" panose="020B0A04020102020204" pitchFamily="34" charset="0"/>
                <a:cs typeface="Times New Roman" pitchFamily="18" charset="0"/>
              </a:rPr>
              <a:t> b</a:t>
            </a:r>
            <a:r>
              <a:rPr lang="en-US" baseline="50000" dirty="0">
                <a:latin typeface="Arial Black" panose="020B0A04020102020204" pitchFamily="34" charset="0"/>
                <a:cs typeface="Times New Roman" pitchFamily="18" charset="0"/>
              </a:rPr>
              <a:t>n</a:t>
            </a:r>
            <a:r>
              <a:rPr lang="en-US" dirty="0">
                <a:latin typeface="Arial Black" panose="020B0A04020102020204" pitchFamily="34" charset="0"/>
                <a:cs typeface="Times New Roman" pitchFamily="18" charset="0"/>
              </a:rPr>
              <a:t> ∪ b</a:t>
            </a:r>
            <a:r>
              <a:rPr lang="en-US" baseline="50000" dirty="0">
                <a:latin typeface="Arial Black" panose="020B0A04020102020204" pitchFamily="34" charset="0"/>
                <a:cs typeface="Times New Roman" pitchFamily="18" charset="0"/>
              </a:rPr>
              <a:t>n</a:t>
            </a:r>
            <a:r>
              <a:rPr lang="en-US" dirty="0">
                <a:latin typeface="Arial Black" panose="020B0A04020102020204" pitchFamily="34" charset="0"/>
                <a:cs typeface="Times New Roman" pitchFamily="18" charset="0"/>
              </a:rPr>
              <a:t> a</a:t>
            </a:r>
            <a:r>
              <a:rPr lang="en-US" sz="2800" b="1" baseline="30000" dirty="0">
                <a:latin typeface="Arial Black" panose="020B0A04020102020204" pitchFamily="34" charset="0"/>
                <a:cs typeface="Times New Roman" pitchFamily="18" charset="0"/>
              </a:rPr>
              <a:t>m</a:t>
            </a:r>
            <a:r>
              <a:rPr lang="en-US" dirty="0">
                <a:latin typeface="Arial Black" panose="020B0A04020102020204" pitchFamily="34" charset="0"/>
                <a:cs typeface="Times New Roman" pitchFamily="18" charset="0"/>
              </a:rPr>
              <a:t> | n ≥ 0 and m ≥ 0 }</a:t>
            </a:r>
          </a:p>
          <a:p>
            <a:pPr algn="just">
              <a:buNone/>
            </a:pPr>
            <a:r>
              <a:rPr lang="en-US" dirty="0">
                <a:latin typeface="Arial Black" panose="020B0A04020102020204" pitchFamily="34" charset="0"/>
                <a:cs typeface="Times New Roman" pitchFamily="18" charset="0"/>
              </a:rPr>
              <a:t>L3 = L1 ∩ L2 = {a</a:t>
            </a:r>
            <a:r>
              <a:rPr lang="en-US" sz="2800" baseline="30000" dirty="0">
                <a:latin typeface="Arial Black" panose="020B0A04020102020204" pitchFamily="34" charset="0"/>
                <a:cs typeface="Times New Roman" pitchFamily="18" charset="0"/>
              </a:rPr>
              <a:t>m</a:t>
            </a:r>
            <a:r>
              <a:rPr lang="en-US" dirty="0">
                <a:latin typeface="Arial Black" panose="020B0A04020102020204" pitchFamily="34" charset="0"/>
                <a:cs typeface="Times New Roman" pitchFamily="18" charset="0"/>
              </a:rPr>
              <a:t> b</a:t>
            </a:r>
            <a:r>
              <a:rPr lang="en-US" baseline="50000" dirty="0">
                <a:latin typeface="Arial Black" panose="020B0A04020102020204" pitchFamily="34" charset="0"/>
                <a:cs typeface="Times New Roman" pitchFamily="18" charset="0"/>
              </a:rPr>
              <a:t>n</a:t>
            </a:r>
            <a:r>
              <a:rPr lang="en-US" dirty="0">
                <a:latin typeface="Arial Black" panose="020B0A04020102020204" pitchFamily="34" charset="0"/>
                <a:cs typeface="Times New Roman" pitchFamily="18" charset="0"/>
              </a:rPr>
              <a:t> | n ≥ 0 and m ≥ 0} is also regular.</a:t>
            </a:r>
          </a:p>
        </p:txBody>
      </p:sp>
    </p:spTree>
    <p:extLst>
      <p:ext uri="{BB962C8B-B14F-4D97-AF65-F5344CB8AC3E}">
        <p14:creationId xmlns:p14="http://schemas.microsoft.com/office/powerpoint/2010/main" val="12682954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885950" y="228600"/>
            <a:ext cx="5372100" cy="857250"/>
          </a:xfrm>
        </p:spPr>
        <p:txBody>
          <a:bodyPr>
            <a:normAutofit fontScale="90000"/>
          </a:bodyPr>
          <a:lstStyle/>
          <a:p>
            <a:r>
              <a:rPr lang="en-US" sz="2700" b="1" dirty="0">
                <a:solidFill>
                  <a:srgbClr val="FF0000"/>
                </a:solidFill>
                <a:latin typeface="Times New Roman" pitchFamily="18" charset="0"/>
                <a:cs typeface="Times New Roman" pitchFamily="18" charset="0"/>
              </a:rPr>
              <a:t>Closure Properties of Regular Languages</a:t>
            </a:r>
          </a:p>
        </p:txBody>
      </p:sp>
      <p:sp>
        <p:nvSpPr>
          <p:cNvPr id="63491" name="Rectangle 3"/>
          <p:cNvSpPr>
            <a:spLocks noGrp="1" noChangeArrowheads="1"/>
          </p:cNvSpPr>
          <p:nvPr>
            <p:ph idx="1"/>
          </p:nvPr>
        </p:nvSpPr>
        <p:spPr>
          <a:xfrm>
            <a:off x="609600" y="1085850"/>
            <a:ext cx="8077200" cy="5162550"/>
          </a:xfrm>
        </p:spPr>
        <p:txBody>
          <a:bodyPr>
            <a:normAutofit lnSpcReduction="10000"/>
          </a:bodyPr>
          <a:lstStyle/>
          <a:p>
            <a:pPr algn="just">
              <a:buNone/>
            </a:pPr>
            <a:r>
              <a:rPr lang="en-US" dirty="0">
                <a:solidFill>
                  <a:srgbClr val="0000CA"/>
                </a:solidFill>
                <a:latin typeface="Arial Black" panose="020B0A04020102020204" pitchFamily="34" charset="0"/>
                <a:cs typeface="Times New Roman" pitchFamily="18" charset="0"/>
              </a:rPr>
              <a:t>Concatenation : </a:t>
            </a:r>
            <a:r>
              <a:rPr lang="en-US" dirty="0">
                <a:latin typeface="Arial Black" panose="020B0A04020102020204" pitchFamily="34" charset="0"/>
                <a:cs typeface="Times New Roman" pitchFamily="18" charset="0"/>
              </a:rPr>
              <a:t>If L1 and If L2 are two regular </a:t>
            </a:r>
          </a:p>
          <a:p>
            <a:pPr algn="just">
              <a:buNone/>
            </a:pPr>
            <a:r>
              <a:rPr lang="en-US" dirty="0">
                <a:latin typeface="Arial Black" panose="020B0A04020102020204" pitchFamily="34" charset="0"/>
                <a:cs typeface="Times New Roman" pitchFamily="18" charset="0"/>
              </a:rPr>
              <a:t>languages, their concatenation L1.L2 will also </a:t>
            </a:r>
          </a:p>
          <a:p>
            <a:pPr algn="just">
              <a:buNone/>
            </a:pPr>
            <a:r>
              <a:rPr lang="en-US" dirty="0">
                <a:latin typeface="Arial Black" panose="020B0A04020102020204" pitchFamily="34" charset="0"/>
                <a:cs typeface="Times New Roman" pitchFamily="18" charset="0"/>
              </a:rPr>
              <a:t>be regular. </a:t>
            </a:r>
          </a:p>
          <a:p>
            <a:pPr algn="just">
              <a:buNone/>
            </a:pPr>
            <a:r>
              <a:rPr lang="en-US" dirty="0">
                <a:solidFill>
                  <a:srgbClr val="0000CA"/>
                </a:solidFill>
                <a:latin typeface="Arial Black" panose="020B0A04020102020204" pitchFamily="34" charset="0"/>
                <a:cs typeface="Times New Roman" pitchFamily="18" charset="0"/>
              </a:rPr>
              <a:t>For example,</a:t>
            </a:r>
          </a:p>
          <a:p>
            <a:pPr algn="just">
              <a:buNone/>
            </a:pPr>
            <a:r>
              <a:rPr lang="en-US" dirty="0">
                <a:latin typeface="Arial Black" panose="020B0A04020102020204" pitchFamily="34" charset="0"/>
                <a:cs typeface="Times New Roman" pitchFamily="18" charset="0"/>
              </a:rPr>
              <a:t>L1 = {a</a:t>
            </a:r>
            <a:r>
              <a:rPr lang="en-US" baseline="30000" dirty="0">
                <a:latin typeface="Arial Black" panose="020B0A04020102020204" pitchFamily="34" charset="0"/>
                <a:cs typeface="Times New Roman" pitchFamily="18" charset="0"/>
              </a:rPr>
              <a:t>n</a:t>
            </a:r>
            <a:r>
              <a:rPr lang="en-US" dirty="0">
                <a:latin typeface="Arial Black" panose="020B0A04020102020204" pitchFamily="34" charset="0"/>
                <a:cs typeface="Times New Roman" pitchFamily="18" charset="0"/>
              </a:rPr>
              <a:t> | n ≥ 0} and L2 = {b</a:t>
            </a:r>
            <a:r>
              <a:rPr lang="en-US" baseline="30000" dirty="0">
                <a:latin typeface="Arial Black" panose="020B0A04020102020204" pitchFamily="34" charset="0"/>
                <a:cs typeface="Times New Roman" pitchFamily="18" charset="0"/>
              </a:rPr>
              <a:t>n</a:t>
            </a:r>
            <a:r>
              <a:rPr lang="en-US" dirty="0">
                <a:latin typeface="Arial Black" panose="020B0A04020102020204" pitchFamily="34" charset="0"/>
                <a:cs typeface="Times New Roman" pitchFamily="18" charset="0"/>
              </a:rPr>
              <a:t> | n ≥ 0}</a:t>
            </a:r>
          </a:p>
          <a:p>
            <a:pPr algn="just">
              <a:buNone/>
            </a:pPr>
            <a:r>
              <a:rPr lang="en-US" dirty="0">
                <a:latin typeface="Arial Black" panose="020B0A04020102020204" pitchFamily="34" charset="0"/>
                <a:cs typeface="Times New Roman" pitchFamily="18" charset="0"/>
              </a:rPr>
              <a:t>L3 = L1.L2 = {a</a:t>
            </a:r>
            <a:r>
              <a:rPr lang="en-US" baseline="30000" dirty="0">
                <a:latin typeface="Arial Black" panose="020B0A04020102020204" pitchFamily="34" charset="0"/>
                <a:cs typeface="Times New Roman" pitchFamily="18" charset="0"/>
              </a:rPr>
              <a:t>m</a:t>
            </a:r>
            <a:r>
              <a:rPr lang="en-US" dirty="0">
                <a:latin typeface="Arial Black" panose="020B0A04020102020204" pitchFamily="34" charset="0"/>
                <a:cs typeface="Times New Roman" pitchFamily="18" charset="0"/>
              </a:rPr>
              <a:t> . b</a:t>
            </a:r>
            <a:r>
              <a:rPr lang="en-US" baseline="30000" dirty="0">
                <a:latin typeface="Arial Black" panose="020B0A04020102020204" pitchFamily="34" charset="0"/>
                <a:cs typeface="Times New Roman" pitchFamily="18" charset="0"/>
              </a:rPr>
              <a:t>n</a:t>
            </a:r>
            <a:r>
              <a:rPr lang="en-US" dirty="0">
                <a:latin typeface="Arial Black" panose="020B0A04020102020204" pitchFamily="34" charset="0"/>
                <a:cs typeface="Times New Roman" pitchFamily="18" charset="0"/>
              </a:rPr>
              <a:t> | m ≥ 0 and n ≥ 0} is </a:t>
            </a:r>
          </a:p>
          <a:p>
            <a:pPr algn="just">
              <a:buNone/>
            </a:pPr>
            <a:r>
              <a:rPr lang="en-US" dirty="0">
                <a:latin typeface="Arial Black" panose="020B0A04020102020204" pitchFamily="34" charset="0"/>
                <a:cs typeface="Times New Roman" pitchFamily="18" charset="0"/>
              </a:rPr>
              <a:t>also regular.</a:t>
            </a:r>
          </a:p>
          <a:p>
            <a:pPr algn="just">
              <a:buNone/>
            </a:pPr>
            <a:r>
              <a:rPr lang="en-US" dirty="0">
                <a:solidFill>
                  <a:srgbClr val="0000CA"/>
                </a:solidFill>
                <a:latin typeface="Arial Black" panose="020B0A04020102020204" pitchFamily="34" charset="0"/>
                <a:cs typeface="Times New Roman" pitchFamily="18" charset="0"/>
              </a:rPr>
              <a:t>Kleene Closure : </a:t>
            </a:r>
            <a:r>
              <a:rPr lang="en-US" dirty="0">
                <a:latin typeface="Arial Black" panose="020B0A04020102020204" pitchFamily="34" charset="0"/>
                <a:cs typeface="Times New Roman" pitchFamily="18" charset="0"/>
              </a:rPr>
              <a:t>If L1 is a regular language, its </a:t>
            </a:r>
          </a:p>
          <a:p>
            <a:pPr algn="just">
              <a:buNone/>
            </a:pPr>
            <a:r>
              <a:rPr lang="en-US" dirty="0">
                <a:latin typeface="Arial Black" panose="020B0A04020102020204" pitchFamily="34" charset="0"/>
                <a:cs typeface="Times New Roman" pitchFamily="18" charset="0"/>
              </a:rPr>
              <a:t>Kleene closure L1* will also be regular. </a:t>
            </a:r>
          </a:p>
          <a:p>
            <a:pPr algn="just">
              <a:buNone/>
            </a:pPr>
            <a:r>
              <a:rPr lang="en-US" dirty="0">
                <a:solidFill>
                  <a:srgbClr val="0000CA"/>
                </a:solidFill>
                <a:latin typeface="Arial Black" panose="020B0A04020102020204" pitchFamily="34" charset="0"/>
                <a:cs typeface="Times New Roman" pitchFamily="18" charset="0"/>
              </a:rPr>
              <a:t>For example,</a:t>
            </a:r>
          </a:p>
          <a:p>
            <a:pPr algn="just">
              <a:buNone/>
            </a:pPr>
            <a:r>
              <a:rPr lang="en-US" dirty="0">
                <a:latin typeface="Arial Black" panose="020B0A04020102020204" pitchFamily="34" charset="0"/>
                <a:cs typeface="Times New Roman" pitchFamily="18" charset="0"/>
              </a:rPr>
              <a:t>L1 = (a ∪ b)</a:t>
            </a:r>
          </a:p>
          <a:p>
            <a:pPr algn="just">
              <a:buNone/>
            </a:pPr>
            <a:r>
              <a:rPr lang="en-US" dirty="0">
                <a:latin typeface="Arial Black" panose="020B0A04020102020204" pitchFamily="34" charset="0"/>
                <a:cs typeface="Times New Roman" pitchFamily="18" charset="0"/>
              </a:rPr>
              <a:t>L1* = (a ∪ b)*</a:t>
            </a:r>
          </a:p>
        </p:txBody>
      </p:sp>
    </p:spTree>
    <p:extLst>
      <p:ext uri="{BB962C8B-B14F-4D97-AF65-F5344CB8AC3E}">
        <p14:creationId xmlns:p14="http://schemas.microsoft.com/office/powerpoint/2010/main" val="1260406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ctrTitle"/>
          </p:nvPr>
        </p:nvSpPr>
        <p:spPr>
          <a:xfrm>
            <a:off x="1657350" y="304800"/>
            <a:ext cx="5829300" cy="457200"/>
          </a:xfrm>
        </p:spPr>
        <p:txBody>
          <a:bodyPr>
            <a:normAutofit fontScale="90000"/>
          </a:bodyPr>
          <a:lstStyle/>
          <a:p>
            <a:r>
              <a:rPr lang="en-US" sz="2400" b="1" i="0" u="none" strike="noStrike" baseline="0" dirty="0">
                <a:solidFill>
                  <a:srgbClr val="FF0000"/>
                </a:solidFill>
                <a:latin typeface="Verdana Pro SemiBold" panose="020B0704030504040204" pitchFamily="34" charset="0"/>
              </a:rPr>
              <a:t>Characteristics of Natural Languages: </a:t>
            </a:r>
            <a:endParaRPr lang="en-US" sz="2400" b="0" i="0" u="none" strike="noStrike" baseline="0" dirty="0">
              <a:solidFill>
                <a:srgbClr val="FF0000"/>
              </a:solidFill>
              <a:latin typeface="Verdana Pro SemiBold" panose="020B0704030504040204" pitchFamily="34" charset="0"/>
            </a:endParaRPr>
          </a:p>
        </p:txBody>
      </p:sp>
      <p:sp>
        <p:nvSpPr>
          <p:cNvPr id="4" name="Rectangle 3"/>
          <p:cNvSpPr/>
          <p:nvPr/>
        </p:nvSpPr>
        <p:spPr>
          <a:xfrm>
            <a:off x="762000" y="1066800"/>
            <a:ext cx="7238999" cy="4185056"/>
          </a:xfrm>
          <a:prstGeom prst="rect">
            <a:avLst/>
          </a:prstGeom>
        </p:spPr>
        <p:txBody>
          <a:bodyPr wrap="square">
            <a:spAutoFit/>
          </a:bodyPr>
          <a:lstStyle/>
          <a:p>
            <a:pPr>
              <a:lnSpc>
                <a:spcPct val="150000"/>
              </a:lnSpc>
            </a:pPr>
            <a:r>
              <a:rPr lang="en-US" sz="2000" b="0" i="0" u="none" strike="noStrike" baseline="0" dirty="0">
                <a:latin typeface="Verdana Pro SemiBold" panose="020B0704030504040204" pitchFamily="34" charset="0"/>
              </a:rPr>
              <a:t>• In most of the situations – meaning depends on </a:t>
            </a:r>
          </a:p>
          <a:p>
            <a:pPr>
              <a:lnSpc>
                <a:spcPct val="150000"/>
              </a:lnSpc>
            </a:pPr>
            <a:r>
              <a:rPr lang="en-US" sz="2000" dirty="0">
                <a:latin typeface="Verdana Pro SemiBold" panose="020B0704030504040204" pitchFamily="34" charset="0"/>
              </a:rPr>
              <a:t>   </a:t>
            </a:r>
            <a:r>
              <a:rPr lang="en-US" sz="2000" b="0" i="0" u="none" strike="noStrike" baseline="0" dirty="0">
                <a:latin typeface="Verdana Pro SemiBold" panose="020B0704030504040204" pitchFamily="34" charset="0"/>
              </a:rPr>
              <a:t>the context. </a:t>
            </a:r>
          </a:p>
          <a:p>
            <a:pPr>
              <a:lnSpc>
                <a:spcPct val="150000"/>
              </a:lnSpc>
            </a:pPr>
            <a:r>
              <a:rPr lang="en-US" sz="2000" b="0" i="0" u="none" strike="noStrike" baseline="0" dirty="0">
                <a:latin typeface="Verdana Pro SemiBold" panose="020B0704030504040204" pitchFamily="34" charset="0"/>
              </a:rPr>
              <a:t>• They are developed for communication among </a:t>
            </a:r>
          </a:p>
          <a:p>
            <a:pPr>
              <a:lnSpc>
                <a:spcPct val="150000"/>
              </a:lnSpc>
            </a:pPr>
            <a:r>
              <a:rPr lang="en-US" sz="2000" dirty="0">
                <a:latin typeface="Verdana Pro SemiBold" panose="020B0704030504040204" pitchFamily="34" charset="0"/>
              </a:rPr>
              <a:t>   </a:t>
            </a:r>
            <a:r>
              <a:rPr lang="en-US" sz="2000" b="0" i="0" u="none" strike="noStrike" baseline="0" dirty="0">
                <a:latin typeface="Verdana Pro SemiBold" panose="020B0704030504040204" pitchFamily="34" charset="0"/>
              </a:rPr>
              <a:t>the Human beings. </a:t>
            </a:r>
          </a:p>
          <a:p>
            <a:pPr>
              <a:lnSpc>
                <a:spcPct val="150000"/>
              </a:lnSpc>
            </a:pPr>
            <a:r>
              <a:rPr lang="en-US" sz="2000" b="0" i="0" u="none" strike="noStrike" baseline="0" dirty="0">
                <a:latin typeface="Verdana Pro SemiBold" panose="020B0704030504040204" pitchFamily="34" charset="0"/>
              </a:rPr>
              <a:t>• Human beings are capable or trained to interpret </a:t>
            </a:r>
          </a:p>
          <a:p>
            <a:pPr>
              <a:lnSpc>
                <a:spcPct val="150000"/>
              </a:lnSpc>
            </a:pPr>
            <a:r>
              <a:rPr lang="en-US" sz="2000" dirty="0">
                <a:latin typeface="Verdana Pro SemiBold" panose="020B0704030504040204" pitchFamily="34" charset="0"/>
              </a:rPr>
              <a:t>   </a:t>
            </a:r>
            <a:r>
              <a:rPr lang="en-US" sz="2000" b="0" i="0" u="none" strike="noStrike" baseline="0" dirty="0">
                <a:latin typeface="Verdana Pro SemiBold" panose="020B0704030504040204" pitchFamily="34" charset="0"/>
              </a:rPr>
              <a:t>a sentence depending on the situations. </a:t>
            </a:r>
          </a:p>
          <a:p>
            <a:pPr>
              <a:lnSpc>
                <a:spcPct val="150000"/>
              </a:lnSpc>
            </a:pPr>
            <a:r>
              <a:rPr lang="en-US" sz="2000" b="0" i="0" u="none" strike="noStrike" baseline="0" dirty="0">
                <a:latin typeface="Verdana Pro SemiBold" panose="020B0704030504040204" pitchFamily="34" charset="0"/>
              </a:rPr>
              <a:t>• Where as, Machine are not in Context. </a:t>
            </a:r>
          </a:p>
          <a:p>
            <a:pPr>
              <a:lnSpc>
                <a:spcPct val="150000"/>
              </a:lnSpc>
            </a:pPr>
            <a:r>
              <a:rPr lang="en-US" sz="2000" b="0" i="0" u="none" strike="noStrike" baseline="0" dirty="0">
                <a:latin typeface="Verdana Pro SemiBold" panose="020B0704030504040204" pitchFamily="34" charset="0"/>
              </a:rPr>
              <a:t>• </a:t>
            </a:r>
            <a:r>
              <a:rPr lang="en-US" sz="2000" b="1" i="0" u="none" strike="noStrike" baseline="0" dirty="0">
                <a:latin typeface="Verdana Pro SemiBold" panose="020B0704030504040204" pitchFamily="34" charset="0"/>
              </a:rPr>
              <a:t>Machine will not be able to interpret depending </a:t>
            </a:r>
          </a:p>
          <a:p>
            <a:pPr>
              <a:lnSpc>
                <a:spcPct val="150000"/>
              </a:lnSpc>
            </a:pPr>
            <a:r>
              <a:rPr lang="en-US" sz="2000" b="1" dirty="0">
                <a:latin typeface="Verdana Pro SemiBold" panose="020B0704030504040204" pitchFamily="34" charset="0"/>
              </a:rPr>
              <a:t>   </a:t>
            </a:r>
            <a:r>
              <a:rPr lang="en-US" sz="2000" b="1" i="0" u="none" strike="noStrike" baseline="0" dirty="0">
                <a:latin typeface="Verdana Pro SemiBold" panose="020B0704030504040204" pitchFamily="34" charset="0"/>
              </a:rPr>
              <a:t>on the situation. </a:t>
            </a:r>
            <a:endParaRPr lang="en-US" sz="2000" b="0" i="0" u="none" strike="noStrike" baseline="0" dirty="0">
              <a:latin typeface="Verdana Pro SemiBold" panose="020B070403050404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609600" y="1219200"/>
            <a:ext cx="8077200" cy="5029200"/>
          </a:xfrm>
        </p:spPr>
        <p:txBody>
          <a:bodyPr>
            <a:normAutofit/>
          </a:bodyPr>
          <a:lstStyle/>
          <a:p>
            <a:pPr algn="just">
              <a:lnSpc>
                <a:spcPct val="150000"/>
              </a:lnSpc>
              <a:buNone/>
            </a:pPr>
            <a:r>
              <a:rPr lang="en-US" dirty="0">
                <a:solidFill>
                  <a:srgbClr val="FF0000"/>
                </a:solidFill>
                <a:latin typeface="Arial Black" panose="020B0A04020102020204" pitchFamily="34" charset="0"/>
                <a:cs typeface="Times New Roman" pitchFamily="18" charset="0"/>
              </a:rPr>
              <a:t>Complement : </a:t>
            </a:r>
            <a:r>
              <a:rPr lang="en-US" dirty="0">
                <a:latin typeface="Arial Black" panose="020B0A04020102020204" pitchFamily="34" charset="0"/>
                <a:cs typeface="Times New Roman" pitchFamily="18" charset="0"/>
              </a:rPr>
              <a:t>If L(G) is regular language, its </a:t>
            </a:r>
          </a:p>
          <a:p>
            <a:pPr algn="just">
              <a:lnSpc>
                <a:spcPct val="150000"/>
              </a:lnSpc>
              <a:buNone/>
            </a:pPr>
            <a:r>
              <a:rPr lang="en-US" dirty="0">
                <a:latin typeface="Arial Black" panose="020B0A04020102020204" pitchFamily="34" charset="0"/>
                <a:cs typeface="Times New Roman" pitchFamily="18" charset="0"/>
              </a:rPr>
              <a:t>complement L’(G) will also be regular. </a:t>
            </a:r>
          </a:p>
          <a:p>
            <a:pPr algn="just">
              <a:lnSpc>
                <a:spcPct val="150000"/>
              </a:lnSpc>
              <a:buNone/>
            </a:pPr>
            <a:r>
              <a:rPr lang="en-US" dirty="0">
                <a:latin typeface="Arial Black" panose="020B0A04020102020204" pitchFamily="34" charset="0"/>
                <a:cs typeface="Times New Roman" pitchFamily="18" charset="0"/>
              </a:rPr>
              <a:t>Complement of a language can be found by </a:t>
            </a:r>
          </a:p>
          <a:p>
            <a:pPr algn="just">
              <a:lnSpc>
                <a:spcPct val="150000"/>
              </a:lnSpc>
              <a:buNone/>
            </a:pPr>
            <a:r>
              <a:rPr lang="en-US" dirty="0">
                <a:latin typeface="Arial Black" panose="020B0A04020102020204" pitchFamily="34" charset="0"/>
                <a:cs typeface="Times New Roman" pitchFamily="18" charset="0"/>
              </a:rPr>
              <a:t>subtracting strings which are in L(G) from all </a:t>
            </a:r>
          </a:p>
          <a:p>
            <a:pPr algn="just">
              <a:lnSpc>
                <a:spcPct val="150000"/>
              </a:lnSpc>
              <a:buNone/>
            </a:pPr>
            <a:r>
              <a:rPr lang="en-US" dirty="0">
                <a:latin typeface="Arial Black" panose="020B0A04020102020204" pitchFamily="34" charset="0"/>
                <a:cs typeface="Times New Roman" pitchFamily="18" charset="0"/>
              </a:rPr>
              <a:t>possible strings. </a:t>
            </a:r>
          </a:p>
          <a:p>
            <a:pPr algn="just">
              <a:lnSpc>
                <a:spcPct val="150000"/>
              </a:lnSpc>
              <a:buNone/>
            </a:pPr>
            <a:r>
              <a:rPr lang="en-US" dirty="0">
                <a:solidFill>
                  <a:srgbClr val="FF0000"/>
                </a:solidFill>
                <a:latin typeface="Arial Black" panose="020B0A04020102020204" pitchFamily="34" charset="0"/>
                <a:cs typeface="Times New Roman" pitchFamily="18" charset="0"/>
              </a:rPr>
              <a:t>For example,</a:t>
            </a:r>
          </a:p>
          <a:p>
            <a:pPr algn="just">
              <a:lnSpc>
                <a:spcPct val="150000"/>
              </a:lnSpc>
              <a:buNone/>
            </a:pPr>
            <a:r>
              <a:rPr lang="en-US" dirty="0">
                <a:latin typeface="Arial Black" panose="020B0A04020102020204" pitchFamily="34" charset="0"/>
                <a:cs typeface="Times New Roman" pitchFamily="18" charset="0"/>
              </a:rPr>
              <a:t>L(G) = {a</a:t>
            </a:r>
            <a:r>
              <a:rPr lang="en-US" baseline="30000" dirty="0">
                <a:latin typeface="Arial Black" panose="020B0A04020102020204" pitchFamily="34" charset="0"/>
                <a:cs typeface="Times New Roman" pitchFamily="18" charset="0"/>
              </a:rPr>
              <a:t>n </a:t>
            </a:r>
            <a:r>
              <a:rPr lang="en-US" dirty="0">
                <a:latin typeface="Arial Black" panose="020B0A04020102020204" pitchFamily="34" charset="0"/>
                <a:cs typeface="Times New Roman" pitchFamily="18" charset="0"/>
              </a:rPr>
              <a:t>| n &gt; 3}</a:t>
            </a:r>
          </a:p>
          <a:p>
            <a:pPr algn="just">
              <a:lnSpc>
                <a:spcPct val="150000"/>
              </a:lnSpc>
              <a:buNone/>
            </a:pPr>
            <a:r>
              <a:rPr lang="en-US" dirty="0">
                <a:latin typeface="Arial Black" panose="020B0A04020102020204" pitchFamily="34" charset="0"/>
                <a:cs typeface="Times New Roman" pitchFamily="18" charset="0"/>
              </a:rPr>
              <a:t>L’(G) = {a</a:t>
            </a:r>
            <a:r>
              <a:rPr lang="en-US" baseline="30000" dirty="0">
                <a:latin typeface="Arial Black" panose="020B0A04020102020204" pitchFamily="34" charset="0"/>
                <a:cs typeface="Times New Roman" pitchFamily="18" charset="0"/>
              </a:rPr>
              <a:t>n</a:t>
            </a:r>
            <a:r>
              <a:rPr lang="en-US" dirty="0">
                <a:latin typeface="Arial Black" panose="020B0A04020102020204" pitchFamily="34" charset="0"/>
                <a:cs typeface="Times New Roman" pitchFamily="18" charset="0"/>
              </a:rPr>
              <a:t> | n &lt;= 3}</a:t>
            </a:r>
          </a:p>
        </p:txBody>
      </p:sp>
      <p:sp>
        <p:nvSpPr>
          <p:cNvPr id="6" name="Rectangle 2">
            <a:extLst>
              <a:ext uri="{FF2B5EF4-FFF2-40B4-BE49-F238E27FC236}">
                <a16:creationId xmlns:a16="http://schemas.microsoft.com/office/drawing/2014/main" id="{B90DE030-21EB-49F2-9561-5CA463FC5E0A}"/>
              </a:ext>
            </a:extLst>
          </p:cNvPr>
          <p:cNvSpPr txBox="1">
            <a:spLocks noChangeArrowheads="1"/>
          </p:cNvSpPr>
          <p:nvPr/>
        </p:nvSpPr>
        <p:spPr>
          <a:xfrm>
            <a:off x="1219200" y="228600"/>
            <a:ext cx="6038850" cy="857250"/>
          </a:xfrm>
          <a:prstGeom prst="rect">
            <a:avLst/>
          </a:prstGeom>
        </p:spPr>
        <p:txBody>
          <a:bodyPr vert="horz" lIns="91440" tIns="45720" rIns="91440" bIns="45720" rtlCol="0" anchor="ctr">
            <a:normAutofit fontScale="97500" lnSpcReduction="10000"/>
          </a:bodyPr>
          <a:lstStyle>
            <a:lvl1pPr algn="ctr" defTabSz="685800" rtl="0" eaLnBrk="1" latinLnBrk="0" hangingPunct="1">
              <a:spcBef>
                <a:spcPct val="0"/>
              </a:spcBef>
              <a:buNone/>
              <a:defRPr sz="2400" kern="1200">
                <a:solidFill>
                  <a:srgbClr val="FFFF00"/>
                </a:solidFill>
                <a:latin typeface="+mj-lt"/>
                <a:ea typeface="+mj-ea"/>
                <a:cs typeface="+mj-cs"/>
              </a:defRPr>
            </a:lvl1pPr>
          </a:lstStyle>
          <a:p>
            <a:r>
              <a:rPr lang="en-US" sz="2800" b="1" dirty="0">
                <a:solidFill>
                  <a:srgbClr val="FF0000"/>
                </a:solidFill>
                <a:latin typeface="Times New Roman" pitchFamily="18" charset="0"/>
                <a:cs typeface="Times New Roman" pitchFamily="18" charset="0"/>
              </a:rPr>
              <a:t>Closure Properties of Regular Languages</a:t>
            </a:r>
          </a:p>
        </p:txBody>
      </p:sp>
    </p:spTree>
    <p:extLst>
      <p:ext uri="{BB962C8B-B14F-4D97-AF65-F5344CB8AC3E}">
        <p14:creationId xmlns:p14="http://schemas.microsoft.com/office/powerpoint/2010/main" val="23163221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1543050" y="2457450"/>
            <a:ext cx="6172200" cy="742950"/>
          </a:xfrm>
        </p:spPr>
        <p:txBody>
          <a:bodyPr/>
          <a:lstStyle/>
          <a:p>
            <a:pPr algn="ctr">
              <a:buNone/>
            </a:pPr>
            <a:r>
              <a:rPr lang="en-US" sz="3000" b="1" dirty="0">
                <a:latin typeface="Times New Roman" pitchFamily="18" charset="0"/>
                <a:cs typeface="Times New Roman" pitchFamily="18" charset="0"/>
              </a:rPr>
              <a:t>THANK YOU</a:t>
            </a:r>
            <a:endParaRPr lang="en-US"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ctrTitle"/>
          </p:nvPr>
        </p:nvSpPr>
        <p:spPr>
          <a:xfrm>
            <a:off x="1209675" y="314178"/>
            <a:ext cx="6724650" cy="885845"/>
          </a:xfrm>
        </p:spPr>
        <p:txBody>
          <a:bodyPr>
            <a:normAutofit/>
          </a:bodyPr>
          <a:lstStyle/>
          <a:p>
            <a:r>
              <a:rPr lang="en-US" b="1" i="0" u="none" strike="noStrike" baseline="0" dirty="0">
                <a:solidFill>
                  <a:srgbClr val="0000CA"/>
                </a:solidFill>
                <a:latin typeface="Verdana Pro SemiBold" panose="020B0704030504040204" pitchFamily="34" charset="0"/>
              </a:rPr>
              <a:t>Characteristics of Formal Languages: </a:t>
            </a:r>
            <a:endParaRPr lang="en-US" sz="3200" b="0" i="0" u="none" strike="noStrike" baseline="0" dirty="0">
              <a:solidFill>
                <a:srgbClr val="0000CA"/>
              </a:solidFill>
              <a:latin typeface="Verdana Pro SemiBold" panose="020B0704030504040204" pitchFamily="34" charset="0"/>
            </a:endParaRPr>
          </a:p>
        </p:txBody>
      </p:sp>
      <p:sp>
        <p:nvSpPr>
          <p:cNvPr id="4" name="Rectangle 3"/>
          <p:cNvSpPr/>
          <p:nvPr/>
        </p:nvSpPr>
        <p:spPr>
          <a:xfrm>
            <a:off x="762000" y="1066800"/>
            <a:ext cx="7238999" cy="4600555"/>
          </a:xfrm>
          <a:prstGeom prst="rect">
            <a:avLst/>
          </a:prstGeom>
        </p:spPr>
        <p:txBody>
          <a:bodyPr wrap="square">
            <a:spAutoFit/>
          </a:bodyPr>
          <a:lstStyle/>
          <a:p>
            <a:pPr algn="l">
              <a:lnSpc>
                <a:spcPct val="150000"/>
              </a:lnSpc>
            </a:pPr>
            <a:endParaRPr lang="en-US" sz="1800" b="0" i="0" u="none" strike="noStrike" baseline="0" dirty="0">
              <a:latin typeface="Verdana Pro SemiBold" panose="020B0704030504040204" pitchFamily="34" charset="0"/>
            </a:endParaRPr>
          </a:p>
          <a:p>
            <a:pPr>
              <a:lnSpc>
                <a:spcPct val="150000"/>
              </a:lnSpc>
            </a:pPr>
            <a:r>
              <a:rPr lang="en-US" sz="2000" b="0" i="0" u="none" strike="noStrike" baseline="0" dirty="0">
                <a:latin typeface="Verdana Pro SemiBold" panose="020B0704030504040204" pitchFamily="34" charset="0"/>
              </a:rPr>
              <a:t>Meaning of a word or sentence does not depend on the context. </a:t>
            </a:r>
          </a:p>
          <a:p>
            <a:pPr>
              <a:lnSpc>
                <a:spcPct val="150000"/>
              </a:lnSpc>
            </a:pPr>
            <a:r>
              <a:rPr lang="en-US" sz="2000" b="0" i="0" u="none" strike="noStrike" baseline="0" dirty="0">
                <a:latin typeface="Verdana Pro SemiBold" panose="020B0704030504040204" pitchFamily="34" charset="0"/>
              </a:rPr>
              <a:t>• Words and sentences have only one meaning </a:t>
            </a:r>
          </a:p>
          <a:p>
            <a:pPr>
              <a:lnSpc>
                <a:spcPct val="150000"/>
              </a:lnSpc>
            </a:pPr>
            <a:r>
              <a:rPr lang="en-US" sz="2000" dirty="0">
                <a:latin typeface="Verdana Pro SemiBold" panose="020B0704030504040204" pitchFamily="34" charset="0"/>
              </a:rPr>
              <a:t>   </a:t>
            </a:r>
            <a:r>
              <a:rPr lang="en-US" sz="2000" b="0" i="0" u="none" strike="noStrike" baseline="0" dirty="0">
                <a:latin typeface="Verdana Pro SemiBold" panose="020B0704030504040204" pitchFamily="34" charset="0"/>
              </a:rPr>
              <a:t>irrespective of the context. </a:t>
            </a:r>
          </a:p>
          <a:p>
            <a:pPr>
              <a:lnSpc>
                <a:spcPct val="150000"/>
              </a:lnSpc>
            </a:pPr>
            <a:r>
              <a:rPr lang="en-US" sz="2000" b="0" i="0" u="none" strike="noStrike" baseline="0" dirty="0">
                <a:latin typeface="Verdana Pro SemiBold" panose="020B0704030504040204" pitchFamily="34" charset="0"/>
              </a:rPr>
              <a:t>• They are simple. </a:t>
            </a:r>
          </a:p>
          <a:p>
            <a:pPr>
              <a:lnSpc>
                <a:spcPct val="150000"/>
              </a:lnSpc>
            </a:pPr>
            <a:r>
              <a:rPr lang="en-US" sz="2000" b="0" i="0" u="none" strike="noStrike" baseline="0" dirty="0">
                <a:latin typeface="Verdana Pro SemiBold" panose="020B0704030504040204" pitchFamily="34" charset="0"/>
              </a:rPr>
              <a:t>• </a:t>
            </a:r>
            <a:r>
              <a:rPr lang="en-US" sz="2000" b="1" i="0" u="none" strike="noStrike" baseline="0" dirty="0">
                <a:latin typeface="Verdana Pro SemiBold" panose="020B0704030504040204" pitchFamily="34" charset="0"/>
              </a:rPr>
              <a:t>Easy to write Compilers and Interpreters </a:t>
            </a:r>
            <a:endParaRPr lang="en-US" sz="2000" b="0" i="0" u="none" strike="noStrike" baseline="0" dirty="0">
              <a:latin typeface="Verdana Pro SemiBold" panose="020B0704030504040204" pitchFamily="34" charset="0"/>
            </a:endParaRPr>
          </a:p>
          <a:p>
            <a:pPr>
              <a:lnSpc>
                <a:spcPct val="150000"/>
              </a:lnSpc>
            </a:pPr>
            <a:r>
              <a:rPr lang="en-US" sz="2000" b="0" i="0" u="none" strike="noStrike" baseline="0" dirty="0">
                <a:latin typeface="Verdana Pro SemiBold" panose="020B0704030504040204" pitchFamily="34" charset="0"/>
              </a:rPr>
              <a:t>• They are precise in their meaning. </a:t>
            </a:r>
          </a:p>
          <a:p>
            <a:pPr>
              <a:lnSpc>
                <a:spcPct val="150000"/>
              </a:lnSpc>
            </a:pPr>
            <a:r>
              <a:rPr lang="en-US" sz="2000" b="0" i="0" u="none" strike="noStrike" baseline="0" dirty="0">
                <a:latin typeface="Verdana Pro SemiBold" panose="020B0704030504040204" pitchFamily="34" charset="0"/>
              </a:rPr>
              <a:t>• </a:t>
            </a:r>
            <a:r>
              <a:rPr lang="en-US" sz="2000" b="1" i="0" u="none" strike="noStrike" baseline="0" dirty="0">
                <a:latin typeface="Verdana Pro SemiBold" panose="020B0704030504040204" pitchFamily="34" charset="0"/>
              </a:rPr>
              <a:t>With this Machine do what they are instructed to   </a:t>
            </a:r>
          </a:p>
          <a:p>
            <a:pPr>
              <a:lnSpc>
                <a:spcPct val="150000"/>
              </a:lnSpc>
            </a:pPr>
            <a:r>
              <a:rPr lang="en-US" sz="2000" b="1" dirty="0">
                <a:latin typeface="Verdana Pro SemiBold" panose="020B0704030504040204" pitchFamily="34" charset="0"/>
              </a:rPr>
              <a:t>   </a:t>
            </a:r>
            <a:r>
              <a:rPr lang="en-US" sz="2000" b="1" i="0" u="none" strike="noStrike" baseline="0" dirty="0">
                <a:latin typeface="Verdana Pro SemiBold" panose="020B0704030504040204" pitchFamily="34" charset="0"/>
              </a:rPr>
              <a:t>do </a:t>
            </a:r>
            <a:endParaRPr lang="en-US" sz="2000" b="0" i="0" u="none" strike="noStrike" baseline="0" dirty="0">
              <a:latin typeface="Verdana Pro SemiBold" panose="020B0704030504040204" pitchFamily="34" charset="0"/>
            </a:endParaRPr>
          </a:p>
        </p:txBody>
      </p:sp>
    </p:spTree>
    <p:extLst>
      <p:ext uri="{BB962C8B-B14F-4D97-AF65-F5344CB8AC3E}">
        <p14:creationId xmlns:p14="http://schemas.microsoft.com/office/powerpoint/2010/main" val="3889016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ctrTitle"/>
          </p:nvPr>
        </p:nvSpPr>
        <p:spPr>
          <a:xfrm>
            <a:off x="1657350" y="304800"/>
            <a:ext cx="5829300" cy="457200"/>
          </a:xfrm>
        </p:spPr>
        <p:txBody>
          <a:bodyPr/>
          <a:lstStyle/>
          <a:p>
            <a:r>
              <a:rPr lang="en-US" b="1" dirty="0">
                <a:solidFill>
                  <a:srgbClr val="FF0000"/>
                </a:solidFill>
                <a:latin typeface="Verdana Pro SemiBold" panose="020B0704030504040204" pitchFamily="34" charset="0"/>
              </a:rPr>
              <a:t>Why Study Automata Theory?</a:t>
            </a:r>
            <a:endParaRPr lang="en-US" dirty="0">
              <a:solidFill>
                <a:srgbClr val="FF0000"/>
              </a:solidFill>
              <a:latin typeface="Verdana Pro SemiBold" panose="020B0704030504040204" pitchFamily="34" charset="0"/>
            </a:endParaRPr>
          </a:p>
        </p:txBody>
      </p:sp>
      <p:sp>
        <p:nvSpPr>
          <p:cNvPr id="4" name="Rectangle 3"/>
          <p:cNvSpPr/>
          <p:nvPr/>
        </p:nvSpPr>
        <p:spPr>
          <a:xfrm>
            <a:off x="304800" y="1066800"/>
            <a:ext cx="8305800" cy="5262979"/>
          </a:xfrm>
          <a:prstGeom prst="rect">
            <a:avLst/>
          </a:prstGeom>
        </p:spPr>
        <p:txBody>
          <a:bodyPr wrap="square">
            <a:spAutoFit/>
          </a:bodyPr>
          <a:lstStyle/>
          <a:p>
            <a:r>
              <a:rPr lang="en-US" sz="2400" dirty="0">
                <a:latin typeface="Verdana Pro SemiBold" panose="020B0704030504040204" pitchFamily="34" charset="0"/>
                <a:cs typeface="Times New Roman" pitchFamily="18" charset="0"/>
              </a:rPr>
              <a:t>Finite automata are a useful model for many important kinds of software and hardware:</a:t>
            </a:r>
          </a:p>
          <a:p>
            <a:endParaRPr lang="en-US" sz="2400" dirty="0">
              <a:latin typeface="Verdana Pro SemiBold" panose="020B0704030504040204" pitchFamily="34" charset="0"/>
              <a:cs typeface="Times New Roman" pitchFamily="18" charset="0"/>
            </a:endParaRPr>
          </a:p>
          <a:p>
            <a:pPr marL="457200" indent="-457200">
              <a:buAutoNum type="arabicPeriod"/>
            </a:pPr>
            <a:r>
              <a:rPr lang="en-US" sz="2400" dirty="0">
                <a:latin typeface="Verdana Pro SemiBold" panose="020B0704030504040204" pitchFamily="34" charset="0"/>
                <a:cs typeface="Times New Roman" pitchFamily="18" charset="0"/>
              </a:rPr>
              <a:t>Software for designing and checking the  </a:t>
            </a:r>
          </a:p>
          <a:p>
            <a:r>
              <a:rPr lang="en-US" sz="2400" dirty="0">
                <a:latin typeface="Verdana Pro SemiBold" panose="020B0704030504040204" pitchFamily="34" charset="0"/>
                <a:cs typeface="Times New Roman" pitchFamily="18" charset="0"/>
              </a:rPr>
              <a:t>    behavior of digital circuits.</a:t>
            </a:r>
          </a:p>
          <a:p>
            <a:endParaRPr lang="en-US" sz="2400" dirty="0">
              <a:latin typeface="Verdana Pro SemiBold" panose="020B0704030504040204" pitchFamily="34" charset="0"/>
              <a:cs typeface="Times New Roman" pitchFamily="18" charset="0"/>
            </a:endParaRPr>
          </a:p>
          <a:p>
            <a:r>
              <a:rPr lang="en-US" sz="2400" dirty="0">
                <a:latin typeface="Verdana Pro SemiBold" panose="020B0704030504040204" pitchFamily="34" charset="0"/>
                <a:cs typeface="Times New Roman" pitchFamily="18" charset="0"/>
              </a:rPr>
              <a:t>2. The lexical analyzer of a typical compiler, that </a:t>
            </a:r>
          </a:p>
          <a:p>
            <a:r>
              <a:rPr lang="en-US" sz="2400" dirty="0">
                <a:latin typeface="Verdana Pro SemiBold" panose="020B0704030504040204" pitchFamily="34" charset="0"/>
                <a:cs typeface="Times New Roman" pitchFamily="18" charset="0"/>
              </a:rPr>
              <a:t>    is, the compiler component that breaks the </a:t>
            </a:r>
          </a:p>
          <a:p>
            <a:r>
              <a:rPr lang="en-US" sz="2400" dirty="0">
                <a:latin typeface="Verdana Pro SemiBold" panose="020B0704030504040204" pitchFamily="34" charset="0"/>
                <a:cs typeface="Times New Roman" pitchFamily="18" charset="0"/>
              </a:rPr>
              <a:t>    input text into logical units.</a:t>
            </a:r>
          </a:p>
          <a:p>
            <a:endParaRPr lang="en-US" sz="2400" dirty="0">
              <a:latin typeface="Verdana Pro SemiBold" panose="020B0704030504040204" pitchFamily="34" charset="0"/>
              <a:cs typeface="Times New Roman" pitchFamily="18" charset="0"/>
            </a:endParaRPr>
          </a:p>
          <a:p>
            <a:r>
              <a:rPr lang="en-US" sz="2400" dirty="0">
                <a:latin typeface="Verdana Pro SemiBold" panose="020B0704030504040204" pitchFamily="34" charset="0"/>
                <a:cs typeface="Times New Roman" pitchFamily="18" charset="0"/>
              </a:rPr>
              <a:t>3. Software for scanning large bodies of text, </a:t>
            </a:r>
          </a:p>
          <a:p>
            <a:r>
              <a:rPr lang="en-US" sz="2400" dirty="0">
                <a:latin typeface="Verdana Pro SemiBold" panose="020B0704030504040204" pitchFamily="34" charset="0"/>
                <a:cs typeface="Times New Roman" pitchFamily="18" charset="0"/>
              </a:rPr>
              <a:t>    such as collections of Web pages, to find </a:t>
            </a:r>
          </a:p>
          <a:p>
            <a:r>
              <a:rPr lang="en-US" sz="2400" dirty="0">
                <a:latin typeface="Verdana Pro SemiBold" panose="020B0704030504040204" pitchFamily="34" charset="0"/>
                <a:cs typeface="Times New Roman" pitchFamily="18" charset="0"/>
              </a:rPr>
              <a:t>    occurrences of words, phrases or other </a:t>
            </a:r>
          </a:p>
          <a:p>
            <a:r>
              <a:rPr lang="en-US" sz="2400" dirty="0">
                <a:latin typeface="Verdana Pro SemiBold" panose="020B0704030504040204" pitchFamily="34" charset="0"/>
                <a:cs typeface="Times New Roman" pitchFamily="18" charset="0"/>
              </a:rPr>
              <a:t>    patterns.</a:t>
            </a:r>
          </a:p>
        </p:txBody>
      </p:sp>
    </p:spTree>
    <p:extLst>
      <p:ext uri="{BB962C8B-B14F-4D97-AF65-F5344CB8AC3E}">
        <p14:creationId xmlns:p14="http://schemas.microsoft.com/office/powerpoint/2010/main" val="3497666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485900" y="609600"/>
            <a:ext cx="6172200" cy="422672"/>
          </a:xfrm>
        </p:spPr>
        <p:txBody>
          <a:bodyPr>
            <a:noAutofit/>
          </a:bodyPr>
          <a:lstStyle/>
          <a:p>
            <a:pPr eaLnBrk="1" hangingPunct="1"/>
            <a:r>
              <a:rPr lang="en-US" dirty="0">
                <a:solidFill>
                  <a:srgbClr val="FF0000"/>
                </a:solidFill>
                <a:latin typeface="Verdana Pro SemiBold" panose="020B0704030504040204" pitchFamily="34" charset="0"/>
                <a:cs typeface="Times New Roman" pitchFamily="18" charset="0"/>
              </a:rPr>
              <a:t>What is Automata Theory?</a:t>
            </a:r>
          </a:p>
        </p:txBody>
      </p:sp>
      <p:sp>
        <p:nvSpPr>
          <p:cNvPr id="45059" name="Rectangle 3"/>
          <p:cNvSpPr>
            <a:spLocks noGrp="1" noChangeArrowheads="1"/>
          </p:cNvSpPr>
          <p:nvPr>
            <p:ph idx="1"/>
          </p:nvPr>
        </p:nvSpPr>
        <p:spPr>
          <a:xfrm>
            <a:off x="609600" y="1219200"/>
            <a:ext cx="7696201" cy="4572000"/>
          </a:xfrm>
        </p:spPr>
        <p:txBody>
          <a:bodyPr>
            <a:noAutofit/>
          </a:bodyPr>
          <a:lstStyle/>
          <a:p>
            <a:pPr eaLnBrk="1" hangingPunct="1">
              <a:lnSpc>
                <a:spcPct val="90000"/>
              </a:lnSpc>
            </a:pPr>
            <a:r>
              <a:rPr lang="en-US" i="1" dirty="0">
                <a:cs typeface="Times New Roman" pitchFamily="18" charset="0"/>
              </a:rPr>
              <a:t>Study of abstract computing devices, or “machines”.</a:t>
            </a:r>
          </a:p>
          <a:p>
            <a:pPr eaLnBrk="1" hangingPunct="1">
              <a:lnSpc>
                <a:spcPct val="90000"/>
              </a:lnSpc>
              <a:buFont typeface="Wingdings" pitchFamily="2" charset="2"/>
              <a:buNone/>
            </a:pPr>
            <a:endParaRPr lang="en-US" i="1" dirty="0">
              <a:cs typeface="Times New Roman" pitchFamily="18" charset="0"/>
            </a:endParaRPr>
          </a:p>
          <a:p>
            <a:pPr eaLnBrk="1" hangingPunct="1">
              <a:lnSpc>
                <a:spcPct val="150000"/>
              </a:lnSpc>
            </a:pPr>
            <a:r>
              <a:rPr lang="en-US" dirty="0">
                <a:cs typeface="Times New Roman" pitchFamily="18" charset="0"/>
              </a:rPr>
              <a:t>Automaton = an abstract computing device</a:t>
            </a:r>
          </a:p>
          <a:p>
            <a:pPr lvl="1" eaLnBrk="1" hangingPunct="1">
              <a:lnSpc>
                <a:spcPct val="150000"/>
              </a:lnSpc>
            </a:pPr>
            <a:r>
              <a:rPr lang="en-US" sz="2400" u="sng" dirty="0">
                <a:cs typeface="Times New Roman" pitchFamily="18" charset="0"/>
              </a:rPr>
              <a:t>Note:</a:t>
            </a:r>
            <a:r>
              <a:rPr lang="en-US" sz="2400" dirty="0">
                <a:cs typeface="Times New Roman" pitchFamily="18" charset="0"/>
              </a:rPr>
              <a:t> A “device” need not even be a physical hardware!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blinds(horizontal)">
                                      <p:cBhvr>
                                        <p:cTn id="7" dur="500"/>
                                        <p:tgtEl>
                                          <p:spTgt spid="4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59">
                                            <p:txEl>
                                              <p:pRg st="2" end="2"/>
                                            </p:txEl>
                                          </p:spTgt>
                                        </p:tgtEl>
                                        <p:attrNameLst>
                                          <p:attrName>style.visibility</p:attrName>
                                        </p:attrNameLst>
                                      </p:cBhvr>
                                      <p:to>
                                        <p:strVal val="visible"/>
                                      </p:to>
                                    </p:set>
                                    <p:animEffect transition="in" filter="blinds(horizontal)">
                                      <p:cBhvr>
                                        <p:cTn id="12" dur="500"/>
                                        <p:tgtEl>
                                          <p:spTgt spid="45059">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5059">
                                            <p:txEl>
                                              <p:pRg st="3" end="3"/>
                                            </p:txEl>
                                          </p:spTgt>
                                        </p:tgtEl>
                                        <p:attrNameLst>
                                          <p:attrName>style.visibility</p:attrName>
                                        </p:attrNameLst>
                                      </p:cBhvr>
                                      <p:to>
                                        <p:strVal val="visible"/>
                                      </p:to>
                                    </p:set>
                                    <p:animEffect transition="in" filter="blinds(horizontal)">
                                      <p:cBhvr>
                                        <p:cTn id="15" dur="500"/>
                                        <p:tgtEl>
                                          <p:spTgt spid="450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themeOverride>
</file>

<file path=docProps/app.xml><?xml version="1.0" encoding="utf-8"?>
<Properties xmlns="http://schemas.openxmlformats.org/officeDocument/2006/extended-properties" xmlns:vt="http://schemas.openxmlformats.org/officeDocument/2006/docPropsVTypes">
  <Template/>
  <TotalTime>429</TotalTime>
  <Words>4300</Words>
  <Application>Microsoft Office PowerPoint</Application>
  <PresentationFormat>On-screen Show (4:3)</PresentationFormat>
  <Paragraphs>658</Paragraphs>
  <Slides>61</Slides>
  <Notes>58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61</vt:i4>
      </vt:variant>
    </vt:vector>
  </HeadingPairs>
  <TitlesOfParts>
    <vt:vector size="72" baseType="lpstr">
      <vt:lpstr>Arial</vt:lpstr>
      <vt:lpstr>Arial Black</vt:lpstr>
      <vt:lpstr>Calibri</vt:lpstr>
      <vt:lpstr>Times New Roman</vt:lpstr>
      <vt:lpstr>Verdana</vt:lpstr>
      <vt:lpstr>Verdana Pro Black</vt:lpstr>
      <vt:lpstr>Verdana Pro Cond Black</vt:lpstr>
      <vt:lpstr>Verdana Pro SemiBold</vt:lpstr>
      <vt:lpstr>Wingdings</vt:lpstr>
      <vt:lpstr>Office Theme</vt:lpstr>
      <vt:lpstr>1_Office Theme</vt:lpstr>
      <vt:lpstr>19IT212 - Formal Languages  &amp;  Automata Theory and Compiler Design</vt:lpstr>
      <vt:lpstr>Introduction to Automata Theory  UNIT-1  II B.TECH  – II SEMESTER  SUB.CODE: 19IT212</vt:lpstr>
      <vt:lpstr>COURSE OBJECTIVES</vt:lpstr>
      <vt:lpstr>COURSE OUTCOMES</vt:lpstr>
      <vt:lpstr>TEXT BOOK:</vt:lpstr>
      <vt:lpstr>Characteristics of Natural Languages: </vt:lpstr>
      <vt:lpstr>Characteristics of Formal Languages: </vt:lpstr>
      <vt:lpstr>Why Study Automata Theory?</vt:lpstr>
      <vt:lpstr>What is Automata Theory?</vt:lpstr>
      <vt:lpstr>PowerPoint Presentation</vt:lpstr>
      <vt:lpstr>PowerPoint Presentation</vt:lpstr>
      <vt:lpstr>PowerPoint Presentation</vt:lpstr>
      <vt:lpstr>Alphabet</vt:lpstr>
      <vt:lpstr>Powers of an alphabet</vt:lpstr>
      <vt:lpstr>Powers of an alphabet </vt:lpstr>
      <vt:lpstr>Powers of an alphabet </vt:lpstr>
      <vt:lpstr>Powers of an alphabet </vt:lpstr>
      <vt:lpstr>Strings</vt:lpstr>
      <vt:lpstr>Strings</vt:lpstr>
      <vt:lpstr>Strings</vt:lpstr>
      <vt:lpstr>Functions on Strings</vt:lpstr>
      <vt:lpstr>Functions on Strings</vt:lpstr>
      <vt:lpstr>Functions on Strings</vt:lpstr>
      <vt:lpstr>Kleen star</vt:lpstr>
      <vt:lpstr>Kleen star</vt:lpstr>
      <vt:lpstr>Concatenation</vt:lpstr>
      <vt:lpstr>Concatenation</vt:lpstr>
      <vt:lpstr>Concatenation-Examples</vt:lpstr>
      <vt:lpstr>Languages</vt:lpstr>
      <vt:lpstr>Languages</vt:lpstr>
      <vt:lpstr>Languages</vt:lpstr>
      <vt:lpstr>Languages</vt:lpstr>
      <vt:lpstr>Important operators on languages: Union</vt:lpstr>
      <vt:lpstr>Important operators on languages: Concatenation</vt:lpstr>
      <vt:lpstr>Important operators on languages: Concatenation</vt:lpstr>
      <vt:lpstr>Important operators on languages: Closure</vt:lpstr>
      <vt:lpstr>Important operators on languages: Closure</vt:lpstr>
      <vt:lpstr>Grammar in Automata</vt:lpstr>
      <vt:lpstr>Grammar in Automata</vt:lpstr>
      <vt:lpstr>Grammar in Automata</vt:lpstr>
      <vt:lpstr>Grammar Example</vt:lpstr>
      <vt:lpstr>Examples of Grammar</vt:lpstr>
      <vt:lpstr>Examples of Grammar</vt:lpstr>
      <vt:lpstr>Types of Grammars</vt:lpstr>
      <vt:lpstr>Grammars</vt:lpstr>
      <vt:lpstr>Grammars</vt:lpstr>
      <vt:lpstr>Grammars</vt:lpstr>
      <vt:lpstr>Types of Grammar:</vt:lpstr>
      <vt:lpstr>Type - 0 Grammar :</vt:lpstr>
      <vt:lpstr>Type - 1 Grammar</vt:lpstr>
      <vt:lpstr>Type - 1 Grammar</vt:lpstr>
      <vt:lpstr>Type - 2 Grammar</vt:lpstr>
      <vt:lpstr>Type - 2 Grammar</vt:lpstr>
      <vt:lpstr>Type - 3 Grammar</vt:lpstr>
      <vt:lpstr>Type - 3 Grammar</vt:lpstr>
      <vt:lpstr>REGULAR LANGUAGES</vt:lpstr>
      <vt:lpstr>REGULAR LANGUAGES</vt:lpstr>
      <vt:lpstr>Closure Properties of Regular Languages</vt:lpstr>
      <vt:lpstr>Closure Properties of Regular Languages</vt:lpstr>
      <vt:lpstr>PowerPoint Presentation</vt:lpstr>
      <vt:lpstr>PowerPoint Presentation</vt:lpstr>
    </vt:vector>
  </TitlesOfParts>
  <Company>Arkansas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Mr. P.Ramadoss</cp:lastModifiedBy>
  <cp:revision>174</cp:revision>
  <dcterms:created xsi:type="dcterms:W3CDTF">2020-08-24T05:45:24Z</dcterms:created>
  <dcterms:modified xsi:type="dcterms:W3CDTF">2021-02-22T16:30:30Z</dcterms:modified>
</cp:coreProperties>
</file>