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7" r:id="rId4"/>
    <p:sldId id="266" r:id="rId5"/>
    <p:sldId id="259" r:id="rId6"/>
    <p:sldId id="260" r:id="rId7"/>
    <p:sldId id="261" r:id="rId8"/>
    <p:sldId id="262" r:id="rId9"/>
    <p:sldId id="263" r:id="rId10"/>
    <p:sldId id="264" r:id="rId11"/>
    <p:sldId id="265"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4" d="100"/>
          <a:sy n="54" d="100"/>
        </p:scale>
        <p:origin x="11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AA44E-ADDB-4F69-8DA5-A3F03BF05ACD}" type="datetimeFigureOut">
              <a:rPr lang="en-CA" smtClean="0"/>
              <a:t>2022-12-13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BABF5-64BF-4B4E-B779-44EE1BE7C711}" type="slidenum">
              <a:rPr lang="en-CA" smtClean="0"/>
              <a:t>‹#›</a:t>
            </a:fld>
            <a:endParaRPr lang="en-CA"/>
          </a:p>
        </p:txBody>
      </p:sp>
    </p:spTree>
    <p:extLst>
      <p:ext uri="{BB962C8B-B14F-4D97-AF65-F5344CB8AC3E}">
        <p14:creationId xmlns:p14="http://schemas.microsoft.com/office/powerpoint/2010/main" val="192890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4330-1E19-BC35-60CD-10A2A0D89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D502982-8015-5AF8-925C-E71A0C53C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93F48F9-12F3-F699-6A48-79CE53BEAAD2}"/>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DA9AFAF7-9296-6B9A-69C5-35BD615627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9B8051D-2AE4-26BF-54A5-12802EF8560E}"/>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28067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825A-838E-DEA0-8DB7-3E11E510554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0C4726-A113-0CA6-D5D8-7C8966D9B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1B7D9C-C9FF-24B0-25A1-52DD9E2D7D7B}"/>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87FD96E4-A5BB-0A60-38C0-85F6CC751C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AA6189-892D-548B-52C4-6185A7AF11A1}"/>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306485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2E41E-A6F5-0D68-2E71-0C8749AB80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73EA7A-8986-8136-5597-51B3D45D45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B27-9ABB-94F4-BAB7-77D2FCDFAEDC}"/>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C7B70B57-2D44-72E0-AF25-69B89549D2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3840B2-C974-03AF-B55A-9B3D87D6D031}"/>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322395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05A8-0D07-DC3B-B325-D88C89B36D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33470E-C554-0978-3A01-93E3810DB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9DFE0A-DF3F-9F7F-A109-619424E10831}"/>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08025663-3A6B-FB89-CF0F-C03A7222AA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768E2A-C5F3-7183-AE5F-A5FD49F6F329}"/>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2523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5381-05F3-AB78-AC4F-E13867399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19EFC22-2F92-0434-2162-464AEA096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26A3A-E7F5-D76B-B1BC-677D3CA024DC}"/>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087F6FDC-9C15-9701-784C-653C46C97F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B1D3A7-D51F-0A61-1CC8-92E4CDF19133}"/>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167759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7C6E-6361-58A0-04BE-22A3309E92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A770F6-35F2-275A-C379-5ADC1B477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26E796F-129C-E9CC-AAB0-0131F30FE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1FA3A5E-ECF6-555D-CECF-16B7C68F8F78}"/>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6" name="Footer Placeholder 5">
            <a:extLst>
              <a:ext uri="{FF2B5EF4-FFF2-40B4-BE49-F238E27FC236}">
                <a16:creationId xmlns:a16="http://schemas.microsoft.com/office/drawing/2014/main" id="{45BF2CF4-0CF1-2F5E-E771-B548A7FFB8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F09CE8-2444-23CF-3744-C587FB43B1D2}"/>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8421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3FB7-02BF-B7C0-4547-2CB2F19C6D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C5350A8-0455-CE1B-D0B3-F164237F7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6D9E2-A098-A37F-8525-86B72B83C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D2834C3-8B08-148C-F6C8-74238FA2E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F5485-37EC-E19C-BCEB-105C97DF6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27F76F-D926-5A7C-EEC7-3559CDD8DE5C}"/>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8" name="Footer Placeholder 7">
            <a:extLst>
              <a:ext uri="{FF2B5EF4-FFF2-40B4-BE49-F238E27FC236}">
                <a16:creationId xmlns:a16="http://schemas.microsoft.com/office/drawing/2014/main" id="{834DF566-A612-3D84-DF97-DF4A9269D0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5178132-D44B-B700-3DF0-032F0D7110EF}"/>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291594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81BF-488C-C9B5-5EBC-EBF28BA6C7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9FB5AA8-CB42-83B6-D979-23D6907F425D}"/>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4" name="Footer Placeholder 3">
            <a:extLst>
              <a:ext uri="{FF2B5EF4-FFF2-40B4-BE49-F238E27FC236}">
                <a16:creationId xmlns:a16="http://schemas.microsoft.com/office/drawing/2014/main" id="{A14DAD97-BBE5-6F71-D64A-93193B09FE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7F33324-AB48-8D59-26BC-ED08A253629B}"/>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297687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34626-08EE-3AA7-4960-EAD1CA10A4C0}"/>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3" name="Footer Placeholder 2">
            <a:extLst>
              <a:ext uri="{FF2B5EF4-FFF2-40B4-BE49-F238E27FC236}">
                <a16:creationId xmlns:a16="http://schemas.microsoft.com/office/drawing/2014/main" id="{1CC718ED-7141-B07F-EC30-C7C68B672FA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579CB4F-D117-463D-E8E0-1951A22E396D}"/>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32570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BC5F-4F87-3B03-F52E-EA2C1D276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8BEE70-96D4-1511-9305-4F2F5F80D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E90EEA-6454-6FD9-A98A-917010464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823D4-1AC6-4718-C463-789C4BC405B1}"/>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6" name="Footer Placeholder 5">
            <a:extLst>
              <a:ext uri="{FF2B5EF4-FFF2-40B4-BE49-F238E27FC236}">
                <a16:creationId xmlns:a16="http://schemas.microsoft.com/office/drawing/2014/main" id="{3F633BA8-0979-315A-1179-404075D471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8C11B7-5F62-8739-C3AB-BBEC993789BE}"/>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7591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5F58-E1BF-3D52-4A19-4427A0723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ADDCEF-4E42-348C-22E5-3E0AE0CD5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B79C79-D574-B163-5764-04F2C7F3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695A1-C2E5-87D6-7765-A6C5AE4CE0AE}"/>
              </a:ext>
            </a:extLst>
          </p:cNvPr>
          <p:cNvSpPr>
            <a:spLocks noGrp="1"/>
          </p:cNvSpPr>
          <p:nvPr>
            <p:ph type="dt" sz="half" idx="10"/>
          </p:nvPr>
        </p:nvSpPr>
        <p:spPr/>
        <p:txBody>
          <a:bodyPr/>
          <a:lstStyle/>
          <a:p>
            <a:fld id="{6F9249F4-B734-4485-8967-24E9B3CA6F49}" type="datetimeFigureOut">
              <a:rPr lang="en-CA" smtClean="0"/>
              <a:t>2022-12-13</a:t>
            </a:fld>
            <a:endParaRPr lang="en-CA"/>
          </a:p>
        </p:txBody>
      </p:sp>
      <p:sp>
        <p:nvSpPr>
          <p:cNvPr id="6" name="Footer Placeholder 5">
            <a:extLst>
              <a:ext uri="{FF2B5EF4-FFF2-40B4-BE49-F238E27FC236}">
                <a16:creationId xmlns:a16="http://schemas.microsoft.com/office/drawing/2014/main" id="{6899363A-40B6-D263-B31B-D3E7E38262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BAE616-0F8C-B4EC-DA09-3E922CF35EDC}"/>
              </a:ext>
            </a:extLst>
          </p:cNvPr>
          <p:cNvSpPr>
            <a:spLocks noGrp="1"/>
          </p:cNvSpPr>
          <p:nvPr>
            <p:ph type="sldNum" sz="quarter" idx="12"/>
          </p:nvPr>
        </p:nvSpPr>
        <p:spPr/>
        <p:txBody>
          <a:bodyPr/>
          <a:lstStyle/>
          <a:p>
            <a:fld id="{38C605FD-7522-4A6D-B0F0-BF1877AEDAE6}" type="slidenum">
              <a:rPr lang="en-CA" smtClean="0"/>
              <a:t>‹#›</a:t>
            </a:fld>
            <a:endParaRPr lang="en-CA"/>
          </a:p>
        </p:txBody>
      </p:sp>
    </p:spTree>
    <p:extLst>
      <p:ext uri="{BB962C8B-B14F-4D97-AF65-F5344CB8AC3E}">
        <p14:creationId xmlns:p14="http://schemas.microsoft.com/office/powerpoint/2010/main" val="24230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B171F-D526-F87E-A703-1A5A4D1C5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C464034-BF7D-435B-EC96-4014CF1EE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17577E-8E28-635B-FA96-F0D97EE24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49F4-B734-4485-8967-24E9B3CA6F49}" type="datetimeFigureOut">
              <a:rPr lang="en-CA" smtClean="0"/>
              <a:t>2022-12-13</a:t>
            </a:fld>
            <a:endParaRPr lang="en-CA"/>
          </a:p>
        </p:txBody>
      </p:sp>
      <p:sp>
        <p:nvSpPr>
          <p:cNvPr id="5" name="Footer Placeholder 4">
            <a:extLst>
              <a:ext uri="{FF2B5EF4-FFF2-40B4-BE49-F238E27FC236}">
                <a16:creationId xmlns:a16="http://schemas.microsoft.com/office/drawing/2014/main" id="{F13B9B57-C9D0-A5E1-DF66-2EAC69C838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DF64C44-2E8B-F71D-D1CD-05E9E2D15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605FD-7522-4A6D-B0F0-BF1877AEDAE6}" type="slidenum">
              <a:rPr lang="en-CA" smtClean="0"/>
              <a:t>‹#›</a:t>
            </a:fld>
            <a:endParaRPr lang="en-CA"/>
          </a:p>
        </p:txBody>
      </p:sp>
    </p:spTree>
    <p:extLst>
      <p:ext uri="{BB962C8B-B14F-4D97-AF65-F5344CB8AC3E}">
        <p14:creationId xmlns:p14="http://schemas.microsoft.com/office/powerpoint/2010/main" val="47122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C2B782-761E-8599-EF90-B12FE720DCC5}"/>
              </a:ext>
            </a:extLst>
          </p:cNvPr>
          <p:cNvSpPr txBox="1"/>
          <p:nvPr/>
        </p:nvSpPr>
        <p:spPr>
          <a:xfrm>
            <a:off x="3047011" y="3429000"/>
            <a:ext cx="6097978" cy="1938992"/>
          </a:xfrm>
          <a:prstGeom prst="rect">
            <a:avLst/>
          </a:prstGeom>
          <a:noFill/>
        </p:spPr>
        <p:txBody>
          <a:bodyPr wrap="square">
            <a:spAutoFit/>
          </a:bodyPr>
          <a:lstStyle/>
          <a:p>
            <a:pPr algn="ctr"/>
            <a:br>
              <a:rPr lang="en-US" sz="2000" dirty="0"/>
            </a:br>
            <a:r>
              <a:rPr lang="en-US" sz="2000" dirty="0"/>
              <a:t>Statistical and Predictive Modeling II (DATA 2204)</a:t>
            </a:r>
            <a:br>
              <a:rPr lang="en-US" sz="2000" dirty="0"/>
            </a:br>
            <a:r>
              <a:rPr lang="en-US" sz="2000" dirty="0"/>
              <a:t>Final Assignment </a:t>
            </a:r>
            <a:br>
              <a:rPr lang="en-US" sz="2000" dirty="0"/>
            </a:br>
            <a:r>
              <a:rPr lang="en-US" sz="2000" dirty="0"/>
              <a:t>Professor: Fatma </a:t>
            </a:r>
            <a:r>
              <a:rPr lang="en-US" sz="2000" dirty="0" err="1"/>
              <a:t>Tetikoglu</a:t>
            </a:r>
            <a:endParaRPr lang="en-US" sz="2000" dirty="0"/>
          </a:p>
          <a:p>
            <a:pPr algn="ctr"/>
            <a:r>
              <a:rPr lang="en-US" sz="2000" dirty="0"/>
              <a:t>By : John Shaju</a:t>
            </a:r>
          </a:p>
          <a:p>
            <a:pPr algn="ctr"/>
            <a:r>
              <a:rPr lang="en-US" sz="2000" dirty="0"/>
              <a:t>100852373</a:t>
            </a:r>
          </a:p>
        </p:txBody>
      </p:sp>
      <p:pic>
        <p:nvPicPr>
          <p:cNvPr id="6" name="Picture 5" descr="Logo&#10;&#10;Description automatically generated">
            <a:extLst>
              <a:ext uri="{FF2B5EF4-FFF2-40B4-BE49-F238E27FC236}">
                <a16:creationId xmlns:a16="http://schemas.microsoft.com/office/drawing/2014/main" id="{5BB9129D-EAB2-0BF6-3058-E07606536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496" y="0"/>
            <a:ext cx="6667500" cy="3810000"/>
          </a:xfrm>
          <a:prstGeom prst="rect">
            <a:avLst/>
          </a:prstGeom>
        </p:spPr>
      </p:pic>
    </p:spTree>
    <p:extLst>
      <p:ext uri="{BB962C8B-B14F-4D97-AF65-F5344CB8AC3E}">
        <p14:creationId xmlns:p14="http://schemas.microsoft.com/office/powerpoint/2010/main" val="257396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DE5CB4-3835-0798-D091-138DB1D8D5B9}"/>
              </a:ext>
            </a:extLst>
          </p:cNvPr>
          <p:cNvPicPr>
            <a:picLocks noChangeAspect="1"/>
          </p:cNvPicPr>
          <p:nvPr/>
        </p:nvPicPr>
        <p:blipFill>
          <a:blip r:embed="rId2"/>
          <a:stretch>
            <a:fillRect/>
          </a:stretch>
        </p:blipFill>
        <p:spPr>
          <a:xfrm>
            <a:off x="643467" y="2076722"/>
            <a:ext cx="5294716" cy="2704554"/>
          </a:xfrm>
          <a:prstGeom prst="rect">
            <a:avLst/>
          </a:prstGeom>
        </p:spPr>
      </p:pic>
      <p:pic>
        <p:nvPicPr>
          <p:cNvPr id="5" name="Picture 4">
            <a:extLst>
              <a:ext uri="{FF2B5EF4-FFF2-40B4-BE49-F238E27FC236}">
                <a16:creationId xmlns:a16="http://schemas.microsoft.com/office/drawing/2014/main" id="{661B99BB-365B-069F-35D2-3E7B437B4528}"/>
              </a:ext>
            </a:extLst>
          </p:cNvPr>
          <p:cNvPicPr>
            <a:picLocks noChangeAspect="1"/>
          </p:cNvPicPr>
          <p:nvPr/>
        </p:nvPicPr>
        <p:blipFill>
          <a:blip r:embed="rId3"/>
          <a:stretch>
            <a:fillRect/>
          </a:stretch>
        </p:blipFill>
        <p:spPr>
          <a:xfrm>
            <a:off x="6253817" y="1536140"/>
            <a:ext cx="5294715" cy="3785719"/>
          </a:xfrm>
          <a:prstGeom prst="rect">
            <a:avLst/>
          </a:prstGeom>
        </p:spPr>
      </p:pic>
    </p:spTree>
    <p:extLst>
      <p:ext uri="{BB962C8B-B14F-4D97-AF65-F5344CB8AC3E}">
        <p14:creationId xmlns:p14="http://schemas.microsoft.com/office/powerpoint/2010/main" val="170449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E51CC-9AD2-E922-1CA5-E1EA4ADB68CA}"/>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effectLst/>
                <a:latin typeface="+mj-lt"/>
                <a:ea typeface="+mj-ea"/>
                <a:cs typeface="+mj-cs"/>
              </a:rPr>
              <a:t>Ensemble Model Results </a:t>
            </a:r>
            <a:endParaRPr lang="en-US" sz="5400" kern="1200">
              <a:solidFill>
                <a:schemeClr val="tx1"/>
              </a:solidFill>
              <a:latin typeface="+mj-lt"/>
              <a:ea typeface="+mj-ea"/>
              <a:cs typeface="+mj-cs"/>
            </a:endParaRP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FB2AD-E10B-FE15-4164-E15B7D8DA55E}"/>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Reasons to choose this model : we have both categorical and continuous data , and this model helps us in giving better results </a:t>
            </a:r>
          </a:p>
          <a:p>
            <a:pPr marL="285750" indent="-228600">
              <a:lnSpc>
                <a:spcPct val="90000"/>
              </a:lnSpc>
              <a:spcAft>
                <a:spcPts val="600"/>
              </a:spcAft>
              <a:buFont typeface="Arial" panose="020B0604020202020204" pitchFamily="34" charset="0"/>
              <a:buChar char="•"/>
            </a:pPr>
            <a:r>
              <a:rPr lang="en-US" sz="2200" dirty="0"/>
              <a:t>It offers better recall value results when compared to the logistical regression and naïve bayes model, with 84% accuracy as opposed to 83% and 45% provided by the other two methods, respectively. </a:t>
            </a:r>
          </a:p>
        </p:txBody>
      </p:sp>
    </p:spTree>
    <p:extLst>
      <p:ext uri="{BB962C8B-B14F-4D97-AF65-F5344CB8AC3E}">
        <p14:creationId xmlns:p14="http://schemas.microsoft.com/office/powerpoint/2010/main" val="331698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89C35-7AA9-54EF-AE9B-9926AC38A3EE}"/>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600"/>
              <a:t>Recommendation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2A0E84-FBD3-FFDD-F2E0-00B1B48A0E83}"/>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1400"/>
              <a:t>I would recommend logistical regression model because of the better recall score the model has given. </a:t>
            </a:r>
          </a:p>
          <a:p>
            <a:pPr indent="-228600">
              <a:lnSpc>
                <a:spcPct val="90000"/>
              </a:lnSpc>
              <a:buFont typeface="Arial" panose="020B0604020202020204" pitchFamily="34" charset="0"/>
              <a:buChar char="•"/>
            </a:pPr>
            <a:endParaRPr lang="en-US" sz="1400"/>
          </a:p>
          <a:p>
            <a:pPr indent="-228600">
              <a:lnSpc>
                <a:spcPct val="90000"/>
              </a:lnSpc>
              <a:buFont typeface="Arial" panose="020B0604020202020204" pitchFamily="34" charset="0"/>
              <a:buChar char="•"/>
            </a:pPr>
            <a:endParaRPr lang="en-US" sz="1400"/>
          </a:p>
          <a:p>
            <a:pPr marL="285750" indent="-228600">
              <a:lnSpc>
                <a:spcPct val="90000"/>
              </a:lnSpc>
              <a:buFont typeface="Arial" panose="020B0604020202020204" pitchFamily="34" charset="0"/>
              <a:buChar char="•"/>
            </a:pPr>
            <a:r>
              <a:rPr lang="en-US" sz="1400"/>
              <a:t>More data set : In order to improve model accuracy we could get more observation into consideration. More data will help in an optimized output </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It also increases the predictive power of the algorithms by selecting the most crucial variables and eliminating the unnecessary ones. I advise Mr. John to use feature engineering to eliminate superfluous features and add new features to increase the predictive power of the algorithms.</a:t>
            </a:r>
          </a:p>
          <a:p>
            <a:pPr indent="-228600">
              <a:lnSpc>
                <a:spcPct val="90000"/>
              </a:lnSpc>
              <a:spcAft>
                <a:spcPts val="600"/>
              </a:spcAft>
              <a:buFont typeface="Arial" panose="020B0604020202020204" pitchFamily="34" charset="0"/>
              <a:buChar char="•"/>
            </a:pPr>
            <a:endParaRPr lang="en-US" sz="1400"/>
          </a:p>
          <a:p>
            <a:pPr indent="-228600">
              <a:lnSpc>
                <a:spcPct val="90000"/>
              </a:lnSpc>
              <a:buFont typeface="Arial" panose="020B0604020202020204" pitchFamily="34" charset="0"/>
              <a:buChar char="•"/>
            </a:pPr>
            <a:endParaRPr lang="en-US" sz="1400"/>
          </a:p>
        </p:txBody>
      </p:sp>
      <p:pic>
        <p:nvPicPr>
          <p:cNvPr id="14" name="Picture 13">
            <a:extLst>
              <a:ext uri="{FF2B5EF4-FFF2-40B4-BE49-F238E27FC236}">
                <a16:creationId xmlns:a16="http://schemas.microsoft.com/office/drawing/2014/main" id="{E9835088-96AD-9E4E-265F-172E30B02167}"/>
              </a:ext>
            </a:extLst>
          </p:cNvPr>
          <p:cNvPicPr>
            <a:picLocks noChangeAspect="1"/>
          </p:cNvPicPr>
          <p:nvPr/>
        </p:nvPicPr>
        <p:blipFill rotWithShape="1">
          <a:blip r:embed="rId2"/>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438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AA57-471F-1C0A-E823-3406A5190442}"/>
              </a:ext>
            </a:extLst>
          </p:cNvPr>
          <p:cNvSpPr>
            <a:spLocks noGrp="1"/>
          </p:cNvSpPr>
          <p:nvPr>
            <p:ph type="title"/>
          </p:nvPr>
        </p:nvSpPr>
        <p:spPr/>
        <p:txBody>
          <a:bodyPr/>
          <a:lstStyle/>
          <a:p>
            <a:r>
              <a:rPr lang="en-CA" dirty="0"/>
              <a:t>Reference </a:t>
            </a:r>
          </a:p>
        </p:txBody>
      </p:sp>
      <p:sp>
        <p:nvSpPr>
          <p:cNvPr id="3" name="TextBox 2">
            <a:extLst>
              <a:ext uri="{FF2B5EF4-FFF2-40B4-BE49-F238E27FC236}">
                <a16:creationId xmlns:a16="http://schemas.microsoft.com/office/drawing/2014/main" id="{A5E3CC85-0AF4-03C2-940E-4A94580D6E85}"/>
              </a:ext>
            </a:extLst>
          </p:cNvPr>
          <p:cNvSpPr txBox="1"/>
          <p:nvPr/>
        </p:nvSpPr>
        <p:spPr>
          <a:xfrm>
            <a:off x="838200" y="1690688"/>
            <a:ext cx="10395857" cy="369332"/>
          </a:xfrm>
          <a:prstGeom prst="rect">
            <a:avLst/>
          </a:prstGeom>
          <a:noFill/>
        </p:spPr>
        <p:txBody>
          <a:bodyPr wrap="square" rtlCol="0">
            <a:spAutoFit/>
          </a:bodyPr>
          <a:lstStyle/>
          <a:p>
            <a:r>
              <a:rPr lang="en-US" sz="1800" dirty="0"/>
              <a:t>Fatma </a:t>
            </a:r>
            <a:r>
              <a:rPr lang="en-US" sz="1800" dirty="0" err="1"/>
              <a:t>Tetikoglu</a:t>
            </a:r>
            <a:r>
              <a:rPr lang="en-US" dirty="0"/>
              <a:t> </a:t>
            </a:r>
            <a:r>
              <a:rPr lang="en-US" b="0" i="0" dirty="0">
                <a:solidFill>
                  <a:srgbClr val="242424"/>
                </a:solidFill>
                <a:effectLst/>
                <a:latin typeface="-apple-system"/>
              </a:rPr>
              <a:t> Week 1 to 13 - Data2204-Notes</a:t>
            </a:r>
            <a:endParaRPr lang="en-CA" dirty="0"/>
          </a:p>
        </p:txBody>
      </p:sp>
    </p:spTree>
    <p:extLst>
      <p:ext uri="{BB962C8B-B14F-4D97-AF65-F5344CB8AC3E}">
        <p14:creationId xmlns:p14="http://schemas.microsoft.com/office/powerpoint/2010/main" val="159812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6B713-7302-D666-061B-0B766D4BB89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Problem  Statement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DBE9D1-B0E6-2169-3D1B-EC8994C6F166}"/>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After evaluating the wireless churn.csv dataset, Mr. John Hughes has asked you to develop a forecasting model that incorporates both naive Bayes and logistic regression. </a:t>
            </a:r>
          </a:p>
          <a:p>
            <a:pPr indent="-228600">
              <a:lnSpc>
                <a:spcPct val="90000"/>
              </a:lnSpc>
              <a:spcAft>
                <a:spcPts val="600"/>
              </a:spcAft>
              <a:buFont typeface="Arial" panose="020B0604020202020204" pitchFamily="34" charset="0"/>
              <a:buChar char="•"/>
            </a:pPr>
            <a:br>
              <a:rPr lang="en-US" sz="1700"/>
            </a:br>
            <a:r>
              <a:rPr lang="en-US" sz="1700">
                <a:effectLst/>
              </a:rPr>
              <a:t>Dataset contains: 3,333 observations and 11 variables:</a:t>
            </a:r>
            <a:br>
              <a:rPr lang="en-US" sz="1700"/>
            </a:br>
            <a:r>
              <a:rPr lang="en-US" sz="1700">
                <a:effectLst/>
              </a:rPr>
              <a:t>Independent Variables</a:t>
            </a:r>
            <a:br>
              <a:rPr lang="en-US" sz="1700"/>
            </a:br>
            <a:r>
              <a:rPr lang="en-US" sz="1700">
                <a:effectLst/>
              </a:rPr>
              <a:t>AccountWeeks - number of weeks customer has had active account</a:t>
            </a:r>
            <a:br>
              <a:rPr lang="en-US" sz="1700"/>
            </a:br>
            <a:r>
              <a:rPr lang="en-US" sz="1700">
                <a:effectLst/>
              </a:rPr>
              <a:t>ContractRenewal - 1 if customer recently renewed contract, 0 if not</a:t>
            </a:r>
            <a:br>
              <a:rPr lang="en-US" sz="1700"/>
            </a:br>
            <a:r>
              <a:rPr lang="en-US" sz="1700">
                <a:effectLst/>
              </a:rPr>
              <a:t>DataPlan - 1 if customer has data plan, 0 if not</a:t>
            </a:r>
            <a:br>
              <a:rPr lang="en-US" sz="1700"/>
            </a:br>
            <a:r>
              <a:rPr lang="en-US" sz="1700">
                <a:effectLst/>
              </a:rPr>
              <a:t>DataUsage - gigabytes of monthly data usage</a:t>
            </a:r>
            <a:br>
              <a:rPr lang="en-US" sz="1700"/>
            </a:br>
            <a:r>
              <a:rPr lang="en-US" sz="1700">
                <a:effectLst/>
              </a:rPr>
              <a:t>CustServCalls - number of calls into customer service</a:t>
            </a:r>
            <a:br>
              <a:rPr lang="en-US" sz="1700"/>
            </a:br>
            <a:r>
              <a:rPr lang="en-US" sz="1700">
                <a:effectLst/>
              </a:rPr>
              <a:t>DayMins - average daytime minutes per month</a:t>
            </a:r>
            <a:br>
              <a:rPr lang="en-US" sz="1700"/>
            </a:br>
            <a:r>
              <a:rPr lang="en-US" sz="1700">
                <a:effectLst/>
              </a:rPr>
              <a:t>DayCalls - average number of daytime calls</a:t>
            </a:r>
            <a:br>
              <a:rPr lang="en-US" sz="1700"/>
            </a:br>
            <a:r>
              <a:rPr lang="en-US" sz="1700">
                <a:effectLst/>
              </a:rPr>
              <a:t>MonthlyCharge - average monthly bill</a:t>
            </a:r>
            <a:br>
              <a:rPr lang="en-US" sz="1700"/>
            </a:br>
            <a:r>
              <a:rPr lang="en-US" sz="1700">
                <a:effectLst/>
              </a:rPr>
              <a:t>OverageFee - largest overage fee in last 12 months</a:t>
            </a:r>
            <a:br>
              <a:rPr lang="en-US" sz="1700"/>
            </a:br>
            <a:r>
              <a:rPr lang="en-US" sz="1700">
                <a:effectLst/>
              </a:rPr>
              <a:t>RoamMins – average roaming minutes per month</a:t>
            </a:r>
            <a:br>
              <a:rPr lang="en-US" sz="1700"/>
            </a:br>
            <a:r>
              <a:rPr lang="en-US" sz="1700">
                <a:effectLst/>
              </a:rPr>
              <a:t>Dependent Variables</a:t>
            </a:r>
            <a:br>
              <a:rPr lang="en-US" sz="1700"/>
            </a:br>
            <a:r>
              <a:rPr lang="en-US" sz="1700">
                <a:effectLst/>
              </a:rPr>
              <a:t>Churn - 1 if customer cancelled service, 0 if not</a:t>
            </a:r>
            <a:endParaRPr lang="en-US" sz="170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78267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87CF0-D98A-D2AE-7317-44B53B54098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E</a:t>
            </a:r>
            <a:r>
              <a:rPr lang="en-US" sz="5000" kern="1200">
                <a:solidFill>
                  <a:schemeClr val="tx1"/>
                </a:solidFill>
                <a:effectLst/>
                <a:latin typeface="+mj-lt"/>
                <a:ea typeface="+mj-ea"/>
                <a:cs typeface="+mj-cs"/>
              </a:rPr>
              <a:t>xploratory Data </a:t>
            </a:r>
            <a:r>
              <a:rPr lang="en-US" sz="5000" kern="1200">
                <a:solidFill>
                  <a:schemeClr val="tx1"/>
                </a:solidFill>
                <a:latin typeface="+mj-lt"/>
                <a:ea typeface="+mj-ea"/>
                <a:cs typeface="+mj-cs"/>
              </a:rPr>
              <a:t>A</a:t>
            </a:r>
            <a:r>
              <a:rPr lang="en-US" sz="5000" kern="1200">
                <a:solidFill>
                  <a:schemeClr val="tx1"/>
                </a:solidFill>
                <a:effectLst/>
                <a:latin typeface="+mj-lt"/>
                <a:ea typeface="+mj-ea"/>
                <a:cs typeface="+mj-cs"/>
              </a:rPr>
              <a:t>nalysis</a:t>
            </a:r>
            <a:endParaRPr lang="en-US" sz="5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82BA64-2D4F-0E96-D909-E013A0C74B06}"/>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Correlation : Data Usage and one additional field, as well as Data Plan, have a strong correlation. Data Usage and Data Plan and two additional fields have a strong correlation. Day Mins and Monthly Charge have a strong correlation. Monthly Charge and Data Plan have a strong correlation. Roam Mins and Data Usage have a strong correlation.</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5" name="Picture 4" descr="Chart, scatter chart&#10;&#10;Description automatically generated">
            <a:extLst>
              <a:ext uri="{FF2B5EF4-FFF2-40B4-BE49-F238E27FC236}">
                <a16:creationId xmlns:a16="http://schemas.microsoft.com/office/drawing/2014/main" id="{9DFD8FB8-0116-48A6-2958-011D767AACD1}"/>
              </a:ext>
            </a:extLst>
          </p:cNvPr>
          <p:cNvPicPr>
            <a:picLocks noChangeAspect="1"/>
          </p:cNvPicPr>
          <p:nvPr/>
        </p:nvPicPr>
        <p:blipFill rotWithShape="1">
          <a:blip r:embed="rId2">
            <a:extLst>
              <a:ext uri="{28A0092B-C50C-407E-A947-70E740481C1C}">
                <a14:useLocalDpi xmlns:a14="http://schemas.microsoft.com/office/drawing/2010/main" val="0"/>
              </a:ext>
            </a:extLst>
          </a:blip>
          <a:srcRect l="35157" r="1347" b="-1"/>
          <a:stretch/>
        </p:blipFill>
        <p:spPr>
          <a:xfrm>
            <a:off x="6145446" y="640080"/>
            <a:ext cx="5366171" cy="5577840"/>
          </a:xfrm>
          <a:prstGeom prst="rect">
            <a:avLst/>
          </a:prstGeom>
        </p:spPr>
      </p:pic>
    </p:spTree>
    <p:extLst>
      <p:ext uri="{BB962C8B-B14F-4D97-AF65-F5344CB8AC3E}">
        <p14:creationId xmlns:p14="http://schemas.microsoft.com/office/powerpoint/2010/main" val="132924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9BD07-2283-90D3-7CC4-13D1FC59BD0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E</a:t>
            </a:r>
            <a:r>
              <a:rPr lang="en-US" sz="5000" kern="1200" dirty="0">
                <a:solidFill>
                  <a:schemeClr val="tx1"/>
                </a:solidFill>
                <a:effectLst/>
                <a:latin typeface="+mj-lt"/>
                <a:ea typeface="+mj-ea"/>
                <a:cs typeface="+mj-cs"/>
              </a:rPr>
              <a:t>xploratory Data </a:t>
            </a:r>
            <a:r>
              <a:rPr lang="en-US" sz="5000" kern="1200" dirty="0">
                <a:solidFill>
                  <a:schemeClr val="tx1"/>
                </a:solidFill>
                <a:latin typeface="+mj-lt"/>
                <a:ea typeface="+mj-ea"/>
                <a:cs typeface="+mj-cs"/>
              </a:rPr>
              <a:t>A</a:t>
            </a:r>
            <a:r>
              <a:rPr lang="en-US" sz="5000" kern="1200" dirty="0">
                <a:solidFill>
                  <a:schemeClr val="tx1"/>
                </a:solidFill>
                <a:effectLst/>
                <a:latin typeface="+mj-lt"/>
                <a:ea typeface="+mj-ea"/>
                <a:cs typeface="+mj-cs"/>
              </a:rPr>
              <a:t>nalysis</a:t>
            </a:r>
            <a:endParaRPr lang="en-US" sz="50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9A05C-B9D1-204F-8FD6-8A84AA5C16DA}"/>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Null Values : There are a total of 3333 observations and 11 variables in the dataset and there are no null values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Variables : there are 3 categorical variables and 8 numerical variables. </a:t>
            </a:r>
          </a:p>
        </p:txBody>
      </p:sp>
      <p:pic>
        <p:nvPicPr>
          <p:cNvPr id="5" name="Picture 4">
            <a:extLst>
              <a:ext uri="{FF2B5EF4-FFF2-40B4-BE49-F238E27FC236}">
                <a16:creationId xmlns:a16="http://schemas.microsoft.com/office/drawing/2014/main" id="{F907563F-4FE7-3774-7BBB-9DC838F0DB6E}"/>
              </a:ext>
            </a:extLst>
          </p:cNvPr>
          <p:cNvPicPr>
            <a:picLocks noChangeAspect="1"/>
          </p:cNvPicPr>
          <p:nvPr/>
        </p:nvPicPr>
        <p:blipFill>
          <a:blip r:embed="rId2"/>
          <a:stretch>
            <a:fillRect/>
          </a:stretch>
        </p:blipFill>
        <p:spPr>
          <a:xfrm>
            <a:off x="6099048" y="1600245"/>
            <a:ext cx="5458968" cy="3657509"/>
          </a:xfrm>
          <a:prstGeom prst="rect">
            <a:avLst/>
          </a:prstGeom>
        </p:spPr>
      </p:pic>
    </p:spTree>
    <p:extLst>
      <p:ext uri="{BB962C8B-B14F-4D97-AF65-F5344CB8AC3E}">
        <p14:creationId xmlns:p14="http://schemas.microsoft.com/office/powerpoint/2010/main" val="324207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2E7E7-D347-7D15-9896-80525CAA7CB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Learning Curve for </a:t>
            </a:r>
            <a:r>
              <a:rPr lang="en-US" sz="4200" kern="1200">
                <a:solidFill>
                  <a:schemeClr val="tx1"/>
                </a:solidFill>
                <a:effectLst/>
                <a:latin typeface="+mj-lt"/>
                <a:ea typeface="+mj-ea"/>
                <a:cs typeface="+mj-cs"/>
              </a:rPr>
              <a:t>Logistical Regression</a:t>
            </a:r>
            <a:endParaRPr lang="en-US" sz="42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5FD703-0B35-E5CA-19EC-674A3F264FE5}"/>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a:t>The relationship between a person's level of competence and their experience is represented graphically by a learning curve. It is typical for proficiency measured on the vertical axis to rise with experience measured on the horizontal axis, i.e., the more often someone, groups, businesses, or sectors undertake an activity, the better they perform at it. </a:t>
            </a:r>
          </a:p>
          <a:p>
            <a:pPr marL="285750" indent="-228600">
              <a:lnSpc>
                <a:spcPct val="90000"/>
              </a:lnSpc>
              <a:spcAft>
                <a:spcPts val="600"/>
              </a:spcAft>
              <a:buFont typeface="Arial" panose="020B0604020202020204" pitchFamily="34" charset="0"/>
              <a:buChar char="•"/>
            </a:pPr>
            <a:r>
              <a:rPr lang="en-US" sz="1500"/>
              <a:t>The training  recall curve starts from 80 and falls at 75 which is less than the average that indicate that the training curve is underfitting and it does not predict the data set properly .</a:t>
            </a:r>
          </a:p>
          <a:p>
            <a:pPr marL="57150" indent="-228600">
              <a:lnSpc>
                <a:spcPct val="90000"/>
              </a:lnSpc>
              <a:spcAft>
                <a:spcPts val="600"/>
              </a:spcAft>
              <a:buFont typeface="Arial" panose="020B0604020202020204" pitchFamily="34" charset="0"/>
              <a:buChar char="•"/>
            </a:pPr>
            <a:endParaRPr lang="en-US" sz="1500"/>
          </a:p>
          <a:p>
            <a:pPr marL="285750" indent="-228600">
              <a:lnSpc>
                <a:spcPct val="90000"/>
              </a:lnSpc>
              <a:spcAft>
                <a:spcPts val="600"/>
              </a:spcAft>
              <a:buFont typeface="Arial" panose="020B0604020202020204" pitchFamily="34" charset="0"/>
              <a:buChar char="•"/>
            </a:pPr>
            <a:r>
              <a:rPr lang="en-US" sz="1500"/>
              <a:t>For the validation recall curve is lower than 75  which means there is less variability  in the dataset which means there is less error in the test dataset  </a:t>
            </a:r>
          </a:p>
        </p:txBody>
      </p:sp>
      <p:pic>
        <p:nvPicPr>
          <p:cNvPr id="5" name="Picture 4">
            <a:extLst>
              <a:ext uri="{FF2B5EF4-FFF2-40B4-BE49-F238E27FC236}">
                <a16:creationId xmlns:a16="http://schemas.microsoft.com/office/drawing/2014/main" id="{35CDC6BB-B555-49F1-D3A3-B90E89741DA9}"/>
              </a:ext>
            </a:extLst>
          </p:cNvPr>
          <p:cNvPicPr>
            <a:picLocks noChangeAspect="1"/>
          </p:cNvPicPr>
          <p:nvPr/>
        </p:nvPicPr>
        <p:blipFill rotWithShape="1">
          <a:blip r:embed="rId2"/>
          <a:srcRect r="2" b="186"/>
          <a:stretch/>
        </p:blipFill>
        <p:spPr>
          <a:xfrm>
            <a:off x="6099048" y="1460577"/>
            <a:ext cx="5458968" cy="3936845"/>
          </a:xfrm>
          <a:prstGeom prst="rect">
            <a:avLst/>
          </a:prstGeom>
        </p:spPr>
      </p:pic>
    </p:spTree>
    <p:extLst>
      <p:ext uri="{BB962C8B-B14F-4D97-AF65-F5344CB8AC3E}">
        <p14:creationId xmlns:p14="http://schemas.microsoft.com/office/powerpoint/2010/main" val="141435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F54-92F0-6627-40D8-8E94D98D935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Learning Curve for Naïve Base </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157946-3F85-F090-3C54-0E1637C4482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t>The relationship between a person's level of competence and their experience is represented graphically by a learning curve. It is typical for proficiency measured on the vertical axis to rise with experience measured on the horizontal axis, i.e., the more often someone, groups, businesses, or sectors undertake an activity, the better they perform at it. </a:t>
            </a:r>
          </a:p>
          <a:p>
            <a:pPr indent="-228600">
              <a:lnSpc>
                <a:spcPct val="90000"/>
              </a:lnSpc>
              <a:spcAft>
                <a:spcPts val="600"/>
              </a:spcAft>
              <a:buFont typeface="Arial" panose="020B0604020202020204" pitchFamily="34" charset="0"/>
              <a:buChar char="•"/>
            </a:pPr>
            <a:r>
              <a:rPr lang="en-US" sz="1500" dirty="0"/>
              <a:t>The training  recall curve starts from 89 and goes to 90 which is less than the average that indicate that the training curve is underfitting and it does not predict the data set properly .</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Here the training and validation curve are overlapping each other </a:t>
            </a:r>
          </a:p>
        </p:txBody>
      </p:sp>
      <p:pic>
        <p:nvPicPr>
          <p:cNvPr id="6" name="Picture 5">
            <a:extLst>
              <a:ext uri="{FF2B5EF4-FFF2-40B4-BE49-F238E27FC236}">
                <a16:creationId xmlns:a16="http://schemas.microsoft.com/office/drawing/2014/main" id="{B5A20333-647A-726C-1839-9D260435D0F4}"/>
              </a:ext>
            </a:extLst>
          </p:cNvPr>
          <p:cNvPicPr>
            <a:picLocks noChangeAspect="1"/>
          </p:cNvPicPr>
          <p:nvPr/>
        </p:nvPicPr>
        <p:blipFill>
          <a:blip r:embed="rId2"/>
          <a:stretch>
            <a:fillRect/>
          </a:stretch>
        </p:blipFill>
        <p:spPr>
          <a:xfrm>
            <a:off x="6099048" y="1525185"/>
            <a:ext cx="5458968" cy="3807629"/>
          </a:xfrm>
          <a:prstGeom prst="rect">
            <a:avLst/>
          </a:prstGeom>
        </p:spPr>
      </p:pic>
    </p:spTree>
    <p:extLst>
      <p:ext uri="{BB962C8B-B14F-4D97-AF65-F5344CB8AC3E}">
        <p14:creationId xmlns:p14="http://schemas.microsoft.com/office/powerpoint/2010/main" val="234296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438B3-8FE5-B304-6A49-DCEC79EC7541}"/>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000"/>
              <a:t>Classification report for Logistic Regression </a:t>
            </a:r>
          </a:p>
        </p:txBody>
      </p:sp>
      <p:pic>
        <p:nvPicPr>
          <p:cNvPr id="5" name="Picture 4" descr="A digital balance scale using circles">
            <a:extLst>
              <a:ext uri="{FF2B5EF4-FFF2-40B4-BE49-F238E27FC236}">
                <a16:creationId xmlns:a16="http://schemas.microsoft.com/office/drawing/2014/main" id="{684012C3-5AB5-E31B-BABB-963CB12F1BD2}"/>
              </a:ext>
            </a:extLst>
          </p:cNvPr>
          <p:cNvPicPr>
            <a:picLocks noChangeAspect="1"/>
          </p:cNvPicPr>
          <p:nvPr/>
        </p:nvPicPr>
        <p:blipFill rotWithShape="1">
          <a:blip r:embed="rId2"/>
          <a:srcRect l="30941" r="279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A8E9191-DCED-083C-91C3-08901D4DFD7A}"/>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t>Precision : Being correct in your model is what precision is all about. In other words, you can quantify the likelihood that a model's predictions are accurate. In this instance, 88% accurate in predicting the no </a:t>
            </a:r>
            <a:r>
              <a:rPr lang="en-US" sz="1900"/>
              <a:t>cheurn</a:t>
            </a:r>
            <a:r>
              <a:rPr lang="en-US" sz="1900" dirty="0"/>
              <a:t> and 37% accurate  in predicting with </a:t>
            </a:r>
            <a:r>
              <a:rPr lang="en-US" sz="1900"/>
              <a:t>cheurn</a:t>
            </a:r>
            <a:r>
              <a:rPr lang="en-US" sz="1900" dirty="0"/>
              <a:t>. </a:t>
            </a:r>
          </a:p>
          <a:p>
            <a:pPr indent="-228600">
              <a:lnSpc>
                <a:spcPct val="90000"/>
              </a:lnSpc>
              <a:spcAft>
                <a:spcPts val="600"/>
              </a:spcAft>
              <a:buFont typeface="Arial" panose="020B0604020202020204" pitchFamily="34" charset="0"/>
              <a:buChar char="•"/>
            </a:pPr>
            <a:r>
              <a:rPr lang="en-US" sz="1900" dirty="0"/>
              <a:t>Recall: The proportion of accurately anticipated positive observations to all the actual class's observations is known as recall.  In this instance 93% of the model has classified  as  no </a:t>
            </a:r>
            <a:r>
              <a:rPr lang="en-US" sz="1900"/>
              <a:t>cheurn</a:t>
            </a:r>
            <a:r>
              <a:rPr lang="en-US" sz="1900" dirty="0"/>
              <a:t> outcome and 26% as accurate with </a:t>
            </a:r>
            <a:r>
              <a:rPr lang="en-US" sz="1900"/>
              <a:t>cheurn</a:t>
            </a:r>
            <a:r>
              <a:rPr lang="en-US" sz="1900" dirty="0"/>
              <a:t> outcome . </a:t>
            </a:r>
          </a:p>
          <a:p>
            <a:pPr indent="-228600">
              <a:lnSpc>
                <a:spcPct val="90000"/>
              </a:lnSpc>
              <a:spcAft>
                <a:spcPts val="600"/>
              </a:spcAft>
              <a:buFont typeface="Arial" panose="020B0604020202020204" pitchFamily="34" charset="0"/>
              <a:buChar char="•"/>
            </a:pPr>
            <a:r>
              <a:rPr lang="en-US" sz="1900" dirty="0"/>
              <a:t>F1 score :  F1 score is the weighted harmonic mean of precision and recall.  The macro average of the f1 score is 90%  and the weighted average is 60%. The accuracy is  83%. </a:t>
            </a:r>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18686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D78441-E50F-9E21-35D2-EA4E11547374}"/>
              </a:ext>
            </a:extLst>
          </p:cNvPr>
          <p:cNvPicPr>
            <a:picLocks noChangeAspect="1"/>
          </p:cNvPicPr>
          <p:nvPr/>
        </p:nvPicPr>
        <p:blipFill>
          <a:blip r:embed="rId2"/>
          <a:stretch>
            <a:fillRect/>
          </a:stretch>
        </p:blipFill>
        <p:spPr>
          <a:xfrm>
            <a:off x="643467" y="2403148"/>
            <a:ext cx="5294716" cy="2051702"/>
          </a:xfrm>
          <a:prstGeom prst="rect">
            <a:avLst/>
          </a:prstGeom>
        </p:spPr>
      </p:pic>
      <p:pic>
        <p:nvPicPr>
          <p:cNvPr id="7" name="Picture 6">
            <a:extLst>
              <a:ext uri="{FF2B5EF4-FFF2-40B4-BE49-F238E27FC236}">
                <a16:creationId xmlns:a16="http://schemas.microsoft.com/office/drawing/2014/main" id="{CD3C5EF1-2C7E-0854-0C85-C4F9A3E0504D}"/>
              </a:ext>
            </a:extLst>
          </p:cNvPr>
          <p:cNvPicPr>
            <a:picLocks noChangeAspect="1"/>
          </p:cNvPicPr>
          <p:nvPr/>
        </p:nvPicPr>
        <p:blipFill>
          <a:blip r:embed="rId3"/>
          <a:stretch>
            <a:fillRect/>
          </a:stretch>
        </p:blipFill>
        <p:spPr>
          <a:xfrm>
            <a:off x="6253817" y="1443482"/>
            <a:ext cx="5294715" cy="3971035"/>
          </a:xfrm>
          <a:prstGeom prst="rect">
            <a:avLst/>
          </a:prstGeom>
        </p:spPr>
      </p:pic>
    </p:spTree>
    <p:extLst>
      <p:ext uri="{BB962C8B-B14F-4D97-AF65-F5344CB8AC3E}">
        <p14:creationId xmlns:p14="http://schemas.microsoft.com/office/powerpoint/2010/main" val="294327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21B27-9374-4B08-B820-1A9B30C038E0}"/>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Classification report for Naïve Base </a:t>
            </a:r>
          </a:p>
        </p:txBody>
      </p:sp>
      <p:pic>
        <p:nvPicPr>
          <p:cNvPr id="6" name="Picture 5" descr="A digital balance scale using circles">
            <a:extLst>
              <a:ext uri="{FF2B5EF4-FFF2-40B4-BE49-F238E27FC236}">
                <a16:creationId xmlns:a16="http://schemas.microsoft.com/office/drawing/2014/main" id="{533AA3FD-2153-1308-850A-489B8D6904EA}"/>
              </a:ext>
            </a:extLst>
          </p:cNvPr>
          <p:cNvPicPr>
            <a:picLocks noChangeAspect="1"/>
          </p:cNvPicPr>
          <p:nvPr/>
        </p:nvPicPr>
        <p:blipFill rotWithShape="1">
          <a:blip r:embed="rId2"/>
          <a:srcRect l="30941" r="279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55B22F3-B0B9-1352-D79E-6C9D1BADA0B9}"/>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t>Precision : Being correct in your model is what precision is all about. In other words, you can quantify the likelihood that a model's predictions are accurate. In this instance, 95% accurate in predicting the no </a:t>
            </a:r>
            <a:r>
              <a:rPr lang="en-US" sz="1900"/>
              <a:t>cheurn</a:t>
            </a:r>
            <a:r>
              <a:rPr lang="en-US" sz="1900" dirty="0"/>
              <a:t> and 18% accurate  in predicting with </a:t>
            </a:r>
            <a:r>
              <a:rPr lang="en-US" sz="1900"/>
              <a:t>cheurn</a:t>
            </a:r>
            <a:r>
              <a:rPr lang="en-US" sz="1900" dirty="0"/>
              <a:t>. </a:t>
            </a:r>
          </a:p>
          <a:p>
            <a:pPr indent="-228600">
              <a:lnSpc>
                <a:spcPct val="90000"/>
              </a:lnSpc>
              <a:spcAft>
                <a:spcPts val="600"/>
              </a:spcAft>
              <a:buFont typeface="Arial" panose="020B0604020202020204" pitchFamily="34" charset="0"/>
              <a:buChar char="•"/>
            </a:pPr>
            <a:r>
              <a:rPr lang="en-US" sz="1900" dirty="0"/>
              <a:t>Recall: The proportion of accurately anticipated positive observations to all the actual class's observations is known as recall.  In this instance 32% of the model has classified  as  no </a:t>
            </a:r>
            <a:r>
              <a:rPr lang="en-US" sz="1900"/>
              <a:t>cheurn</a:t>
            </a:r>
            <a:r>
              <a:rPr lang="en-US" sz="1900" dirty="0"/>
              <a:t> outcome and 91% as accurate with </a:t>
            </a:r>
            <a:r>
              <a:rPr lang="en-US" sz="1900"/>
              <a:t>cheurn</a:t>
            </a:r>
            <a:r>
              <a:rPr lang="en-US" sz="1900" dirty="0"/>
              <a:t> outcome . </a:t>
            </a:r>
          </a:p>
          <a:p>
            <a:pPr indent="-228600">
              <a:lnSpc>
                <a:spcPct val="90000"/>
              </a:lnSpc>
              <a:spcAft>
                <a:spcPts val="600"/>
              </a:spcAft>
              <a:buFont typeface="Arial" panose="020B0604020202020204" pitchFamily="34" charset="0"/>
              <a:buChar char="•"/>
            </a:pPr>
            <a:r>
              <a:rPr lang="en-US" sz="1900" dirty="0"/>
              <a:t>F1 score :  F1 score is the weighted harmonic mean of precision and recall.  The macro average of the f1 score is 39%  and the weighted average is 45%. The accuracy is  40%. </a:t>
            </a:r>
          </a:p>
        </p:txBody>
      </p:sp>
    </p:spTree>
    <p:extLst>
      <p:ext uri="{BB962C8B-B14F-4D97-AF65-F5344CB8AC3E}">
        <p14:creationId xmlns:p14="http://schemas.microsoft.com/office/powerpoint/2010/main" val="1198346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238</TotalTime>
  <Words>965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PowerPoint Presentation</vt:lpstr>
      <vt:lpstr>Problem  Statement </vt:lpstr>
      <vt:lpstr>Exploratory Data Analysis</vt:lpstr>
      <vt:lpstr>Exploratory Data Analysis</vt:lpstr>
      <vt:lpstr>Learning Curve for Logistical Regression</vt:lpstr>
      <vt:lpstr>Learning Curve for Naïve Base </vt:lpstr>
      <vt:lpstr>Classification report for Logistic Regression </vt:lpstr>
      <vt:lpstr>PowerPoint Presentation</vt:lpstr>
      <vt:lpstr>Classification report for Naïve Base </vt:lpstr>
      <vt:lpstr>PowerPoint Presentation</vt:lpstr>
      <vt:lpstr>Ensemble Model Results </vt:lpstr>
      <vt:lpstr>Recommendation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John Shaju</dc:creator>
  <cp:lastModifiedBy>John Shaju</cp:lastModifiedBy>
  <cp:revision>3</cp:revision>
  <dcterms:created xsi:type="dcterms:W3CDTF">2022-12-14T00:50:14Z</dcterms:created>
  <dcterms:modified xsi:type="dcterms:W3CDTF">2022-12-14T04:49:10Z</dcterms:modified>
</cp:coreProperties>
</file>