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581" r:id="rId3"/>
    <p:sldId id="587" r:id="rId4"/>
    <p:sldId id="582" r:id="rId5"/>
    <p:sldId id="588" r:id="rId6"/>
    <p:sldId id="583" r:id="rId7"/>
    <p:sldId id="597" r:id="rId8"/>
    <p:sldId id="600" r:id="rId9"/>
    <p:sldId id="599" r:id="rId10"/>
    <p:sldId id="590" r:id="rId11"/>
    <p:sldId id="598" r:id="rId12"/>
    <p:sldId id="584" r:id="rId13"/>
    <p:sldId id="591" r:id="rId14"/>
    <p:sldId id="602" r:id="rId15"/>
    <p:sldId id="592" r:id="rId16"/>
    <p:sldId id="585" r:id="rId17"/>
    <p:sldId id="593" r:id="rId18"/>
    <p:sldId id="594" r:id="rId19"/>
    <p:sldId id="586" r:id="rId20"/>
    <p:sldId id="595" r:id="rId21"/>
    <p:sldId id="596" r:id="rId22"/>
    <p:sldId id="5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8469-C476-41DD-8FEA-6431273D53B0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B6A5F-8E76-42DF-9B93-861D32870D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CD93-C3E5-46FC-9B0B-27DB4F64F588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9DBB-E88E-494E-BE06-71AADF8E1F63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5EE1-8327-44CA-8E6B-93F0B24F7B9A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F04B-34F9-464C-8E34-60416916D244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CD95-2963-40C0-AFE4-24DEE2CB9134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9C81-2191-4733-924A-4FF1374CFB9C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8D-39FB-4ABA-8740-8EF79127FB69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06FB-526F-4762-B7D8-20576CF64BBA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2B38-160C-4E25-ACCA-B1A8FEAC5094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6ACE-F6AE-482F-997F-E6EB41C18315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863D-3178-47BA-90EB-4D04A175E58F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72C-663F-4ED3-AB9A-A26F0D7D39E3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B5F7-2E59-4ED6-88E1-E889A1EE2181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1B2-5202-4D0D-812D-7D5712C9099A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35243" y="6404954"/>
            <a:ext cx="1600200" cy="365125"/>
          </a:xfrm>
        </p:spPr>
        <p:txBody>
          <a:bodyPr/>
          <a:lstStyle/>
          <a:p>
            <a:fld id="{CEFC2F11-FDFB-41F0-A3C1-2ACF9DD7D1FF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5769" y="6224952"/>
            <a:ext cx="7543800" cy="365125"/>
          </a:xfrm>
        </p:spPr>
        <p:txBody>
          <a:bodyPr/>
          <a:lstStyle>
            <a:lvl1pPr algn="r">
              <a:defRPr>
                <a:solidFill>
                  <a:srgbClr val="FFDD3E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6436" y="6139474"/>
            <a:ext cx="1142245" cy="669925"/>
          </a:xfrm>
        </p:spPr>
        <p:txBody>
          <a:bodyPr/>
          <a:lstStyle>
            <a:lvl1pPr>
              <a:defRPr sz="120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B2C4-6FA6-465C-BFEE-C86BAC813CAF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A60-2599-41FB-8AFA-DC2B3F52F72E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EB46CF-0CC5-4AC0-86AB-79049C6026E2}" type="datetime1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CF3F0B-BAA3-40A9-AF80-8D2C1E53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sz="2800" cap="none" dirty="0"/>
              <a:t>Whether Weather Drives Crime</a:t>
            </a:r>
            <a:endParaRPr lang="en-CA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BA5C93-D96D-4B9D-B261-E7D223C6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888440" cy="19473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DD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attempt to find if and how weather and crime are related</a:t>
            </a: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4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From the 5 categories of crime considered for this project, ‘Assault’ </a:t>
            </a:r>
            <a:r>
              <a:rPr lang="en-US" sz="1400" dirty="0">
                <a:solidFill>
                  <a:srgbClr val="000000"/>
                </a:solidFill>
              </a:rPr>
              <a:t>has by far the highest number of </a:t>
            </a:r>
            <a:r>
              <a:rPr lang="en-US" sz="1400" dirty="0" err="1">
                <a:solidFill>
                  <a:srgbClr val="000000"/>
                </a:solidFill>
              </a:rPr>
              <a:t>occurances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total crime rate goes up during the weekend.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The spike on the weekends is primarily driven by ‘Assault’.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‘Break and Enter’ peaks on Fridays and goes down to the lowest over Saturdays and Sundays.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2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 and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37FAE1D-DA90-4EBD-923E-4B378E3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3A94D3-4042-4AD2-9C98-62F0360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4ED9B44-D00C-4BF7-8B0D-A3B0AD698DCE}"/>
              </a:ext>
            </a:extLst>
          </p:cNvPr>
          <p:cNvSpPr txBox="1">
            <a:spLocks/>
          </p:cNvSpPr>
          <p:nvPr/>
        </p:nvSpPr>
        <p:spPr>
          <a:xfrm>
            <a:off x="2326292" y="1914707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total crime rate goes up during the weekend, primarily driven by ‘Assault’. </a:t>
            </a:r>
          </a:p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‘Break and Enter’ peaks on Fridays and goes down to the lowest on Sundays through Saturdays.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3BF8A4-79E9-4AA9-93E2-34F569E8EA45}"/>
              </a:ext>
            </a:extLst>
          </p:cNvPr>
          <p:cNvSpPr/>
          <p:nvPr/>
        </p:nvSpPr>
        <p:spPr>
          <a:xfrm>
            <a:off x="457199" y="1914707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Conclusions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418316-F6CF-4F04-84E5-FF36D6927965}"/>
              </a:ext>
            </a:extLst>
          </p:cNvPr>
          <p:cNvCxnSpPr/>
          <p:nvPr/>
        </p:nvCxnSpPr>
        <p:spPr>
          <a:xfrm>
            <a:off x="0" y="3397188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603AD97-92A9-414C-9AD0-3C85C48DAD40}"/>
              </a:ext>
            </a:extLst>
          </p:cNvPr>
          <p:cNvSpPr txBox="1">
            <a:spLocks/>
          </p:cNvSpPr>
          <p:nvPr/>
        </p:nvSpPr>
        <p:spPr>
          <a:xfrm>
            <a:off x="2326292" y="3571630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only factor considered for this section of the project is Weekday/Weekend vs Crime. Whereas there can be a lot of factors that affect crime.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81A826-BBE9-46F8-9285-A05A22077BBE}"/>
              </a:ext>
            </a:extLst>
          </p:cNvPr>
          <p:cNvSpPr/>
          <p:nvPr/>
        </p:nvSpPr>
        <p:spPr>
          <a:xfrm>
            <a:off x="457200" y="3571630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25225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6843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0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4A296E-8C28-4D07-A05A-C536BBC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BAF30B-13E9-47C7-B81C-60BE65F4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6D839-9BE3-2346-B84F-0A237929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482479"/>
            <a:ext cx="8089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4A296E-8C28-4D07-A05A-C536BBC4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BAF30B-13E9-47C7-B81C-60BE65F4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B3A9-5CA8-F942-8F07-CD8276A1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133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Precipitation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Conclusion: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CA" sz="1200" dirty="0">
                <a:solidFill>
                  <a:schemeClr val="bg1"/>
                </a:solidFill>
              </a:rPr>
              <a:t>Random spread of all and each type of crime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CA" sz="1200" dirty="0">
                <a:solidFill>
                  <a:schemeClr val="bg1"/>
                </a:solidFill>
              </a:rPr>
              <a:t>No obvious correlation between precipitation and crime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CA" sz="1200" dirty="0">
                <a:solidFill>
                  <a:schemeClr val="bg1"/>
                </a:solidFill>
              </a:rPr>
              <a:t>Scatter plot indicates similar pattern on days with rain and days without rain in terms of average crime rate</a:t>
            </a:r>
          </a:p>
          <a:p>
            <a:pPr lvl="0" defTabSz="914400">
              <a:spcBef>
                <a:spcPts val="600"/>
              </a:spcBef>
              <a:defRPr/>
            </a:pPr>
            <a:endParaRPr lang="en-CA" sz="1200" dirty="0">
              <a:solidFill>
                <a:schemeClr val="bg1"/>
              </a:solidFill>
            </a:endParaRPr>
          </a:p>
          <a:p>
            <a:pPr lvl="0" defTabSz="914400">
              <a:spcBef>
                <a:spcPts val="600"/>
              </a:spcBef>
              <a:defRPr/>
            </a:pPr>
            <a:r>
              <a:rPr lang="en-CA" sz="1200" dirty="0">
                <a:solidFill>
                  <a:schemeClr val="bg1"/>
                </a:solidFill>
              </a:rPr>
              <a:t>Limitations: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CA" sz="1200" dirty="0">
                <a:solidFill>
                  <a:schemeClr val="bg1"/>
                </a:solidFill>
              </a:rPr>
              <a:t>Way too many days (6-7 times more) with no or very small precipitation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CA" sz="1200" dirty="0">
                <a:solidFill>
                  <a:schemeClr val="bg1"/>
                </a:solidFill>
              </a:rPr>
              <a:t>Dataset is very saturated in the no or small </a:t>
            </a:r>
            <a:r>
              <a:rPr lang="en-CA" sz="1200">
                <a:solidFill>
                  <a:schemeClr val="bg1"/>
                </a:solidFill>
              </a:rPr>
              <a:t>precipitation region</a:t>
            </a:r>
            <a:endParaRPr lang="en-CA" sz="1200" dirty="0">
              <a:solidFill>
                <a:schemeClr val="bg1"/>
              </a:solidFill>
            </a:endParaRPr>
          </a:p>
          <a:p>
            <a:pPr lvl="0" defTabSz="914400">
              <a:spcBef>
                <a:spcPts val="600"/>
              </a:spcBef>
              <a:defRPr/>
            </a:pPr>
            <a:r>
              <a:rPr lang="en-CA" sz="1200" dirty="0">
                <a:solidFill>
                  <a:schemeClr val="bg1"/>
                </a:solidFill>
              </a:rPr>
              <a:t>Separation into low, medium and high precipitation could be very subjective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4AB4DB1-D7A9-4891-840E-8859AFE0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0B8A28-588D-4004-A0C0-5D058003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0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57976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5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E0F36E1-B435-4DF1-AC4B-8CA77B5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7F5BD8-2BCD-4E3A-948E-7B70605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9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Temperature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AD8C343-5443-41D3-85A8-798FEABF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4338B6-962F-4C4F-AA10-92A3071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36862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itchFamily="32" charset="0"/>
              <a:ea typeface="+mn-ea"/>
              <a:cs typeface="Arial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32028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Introduction, Problem Statement and Scope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Methodology 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Day of </a:t>
            </a:r>
            <a:r>
              <a:rPr lang="en-US" sz="1400" dirty="0">
                <a:solidFill>
                  <a:srgbClr val="000000"/>
                </a:solidFill>
              </a:rPr>
              <a:t>Week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Precipitation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Temperature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Moon Phase vs Crime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Findings</a:t>
            </a:r>
          </a:p>
          <a:p>
            <a:pPr marL="910007" marR="0" lvl="1" indent="-300514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Myriad Pro" pitchFamily="32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5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C175A0-E5D8-4FAA-8F93-E17F9F6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EF59EF-CC6C-42A6-AD8D-FE695374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6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Moon Phase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8B17A7-AD6B-41E8-8698-B140F3E0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9D6533-0F5D-418B-AE68-F813BFFA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4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7D2-A10A-41DE-974B-E32B4F64CFC4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cap="none" dirty="0"/>
          </a:p>
          <a:p>
            <a:endParaRPr lang="en-US" sz="2800" cap="none" dirty="0"/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	Thank You</a:t>
            </a:r>
            <a:endParaRPr lang="en-CA" sz="2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Introduction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lang="en-GB" dirty="0">
                <a:solidFill>
                  <a:srgbClr val="FFDD3E"/>
                </a:solidFill>
              </a:rPr>
              <a:t>Problem Statement and Scope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DDA3989-0382-4CE8-8B5E-5C4C5EE6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DAE8B8A-1BBE-4F06-8589-01CD9CA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7D661FD8-FE28-489D-AAC7-1B6D07B19323}"/>
              </a:ext>
            </a:extLst>
          </p:cNvPr>
          <p:cNvSpPr txBox="1">
            <a:spLocks/>
          </p:cNvSpPr>
          <p:nvPr/>
        </p:nvSpPr>
        <p:spPr>
          <a:xfrm>
            <a:off x="2326292" y="1222248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There are a lot of factors that affect the crime rate. This project aims to understand the effect of the following 4 factors on the crime rate.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Whether it’s a weekday or a weekend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 Precipitation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Temperature</a:t>
            </a:r>
          </a:p>
          <a:p>
            <a:pPr marL="577850" lvl="1" indent="-177800" fontAlgn="base"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Moon phase</a:t>
            </a: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8653DA-5923-4D54-B1E9-68062B2AA494}"/>
              </a:ext>
            </a:extLst>
          </p:cNvPr>
          <p:cNvSpPr/>
          <p:nvPr/>
        </p:nvSpPr>
        <p:spPr>
          <a:xfrm>
            <a:off x="457199" y="1222248"/>
            <a:ext cx="1762217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Problem Statement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9DF2B2-08CD-46E2-958E-65DACAB20757}"/>
              </a:ext>
            </a:extLst>
          </p:cNvPr>
          <p:cNvCxnSpPr/>
          <p:nvPr/>
        </p:nvCxnSpPr>
        <p:spPr>
          <a:xfrm>
            <a:off x="0" y="4593458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550641-1A0A-44F4-9E28-42D3D2AD8A55}"/>
              </a:ext>
            </a:extLst>
          </p:cNvPr>
          <p:cNvCxnSpPr/>
          <p:nvPr/>
        </p:nvCxnSpPr>
        <p:spPr>
          <a:xfrm>
            <a:off x="0" y="2704729"/>
            <a:ext cx="12188825" cy="0"/>
          </a:xfrm>
          <a:prstGeom prst="line">
            <a:avLst/>
          </a:prstGeom>
          <a:noFill/>
          <a:ln w="12700" cap="flat" cmpd="sng" algn="ctr">
            <a:solidFill>
              <a:srgbClr val="0063BE">
                <a:shade val="95000"/>
                <a:satMod val="105000"/>
              </a:srgbClr>
            </a:solidFill>
            <a:prstDash val="dashDot"/>
          </a:ln>
          <a:effectLst/>
        </p:spPr>
      </p:cxn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4E1CED6C-FF39-41E6-B130-1945A82C9F91}"/>
              </a:ext>
            </a:extLst>
          </p:cNvPr>
          <p:cNvSpPr txBox="1">
            <a:spLocks/>
          </p:cNvSpPr>
          <p:nvPr/>
        </p:nvSpPr>
        <p:spPr>
          <a:xfrm>
            <a:off x="2326292" y="2879171"/>
            <a:ext cx="9563036" cy="1597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The findings presented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itchFamily="34" charset="0"/>
              </a:rPr>
              <a:t>i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177800" indent="-177800" fontAlgn="base"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FB332A-0377-43D4-B4C2-A7B94E20ACE4}"/>
              </a:ext>
            </a:extLst>
          </p:cNvPr>
          <p:cNvSpPr/>
          <p:nvPr/>
        </p:nvSpPr>
        <p:spPr>
          <a:xfrm>
            <a:off x="457200" y="2879171"/>
            <a:ext cx="1762216" cy="566738"/>
          </a:xfrm>
          <a:prstGeom prst="rect">
            <a:avLst/>
          </a:prstGeom>
          <a:gradFill flip="none" rotWithShape="1">
            <a:gsLst>
              <a:gs pos="0">
                <a:srgbClr val="6DCFF6">
                  <a:tint val="66000"/>
                  <a:satMod val="160000"/>
                </a:srgbClr>
              </a:gs>
              <a:gs pos="50000">
                <a:srgbClr val="6DCFF6">
                  <a:tint val="44500"/>
                  <a:satMod val="160000"/>
                </a:srgbClr>
              </a:gs>
              <a:gs pos="100000">
                <a:srgbClr val="6DCFF6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9273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42745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Methodology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How we went about doing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8979" marR="0" lvl="0" indent="-308979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A4F551E-6BB2-4EAD-B1A1-1D1FE85F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A1FF45-603F-4D29-8491-446D202F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0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Whether Weather Drives Crime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sz="2200" b="0" i="0" u="none" strike="noStrike" kern="1200" cap="none" spc="0" normalizeH="0" baseline="0" noProof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DD3E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8688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F2C020-DA3F-4FB8-8899-23C1B2B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17954"/>
            <a:ext cx="11049000" cy="299118"/>
          </a:xfrm>
          <a:prstGeom prst="rect">
            <a:avLst/>
          </a:prstGeom>
          <a:gradFill flip="none" rotWithShape="1">
            <a:gsLst>
              <a:gs pos="0">
                <a:srgbClr val="6CCFF6">
                  <a:shade val="30000"/>
                  <a:satMod val="115000"/>
                </a:srgbClr>
              </a:gs>
              <a:gs pos="50000">
                <a:srgbClr val="6CCFF6">
                  <a:shade val="67500"/>
                  <a:satMod val="115000"/>
                </a:srgbClr>
              </a:gs>
              <a:gs pos="100000">
                <a:srgbClr val="6CCFF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lIns="121899" tIns="60949" rIns="121899" bIns="60949" anchor="ctr"/>
          <a:lstStyle>
            <a:lvl1pPr eaLnBrk="0" hangingPunct="0">
              <a:spcBef>
                <a:spcPct val="20000"/>
              </a:spcBef>
              <a:buClr>
                <a:srgbClr val="4E84C4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E84C4"/>
              </a:buClr>
              <a:buFont typeface="Myriad Pro" pitchFamily="32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4E84C4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Myriad Pro" pitchFamily="32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Myriad Pro" pitchFamily="3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2DD52E-8399-4606-A772-EB7CB1BB6A22}"/>
              </a:ext>
            </a:extLst>
          </p:cNvPr>
          <p:cNvSpPr txBox="1">
            <a:spLocks/>
          </p:cNvSpPr>
          <p:nvPr/>
        </p:nvSpPr>
        <p:spPr bwMode="auto">
          <a:xfrm>
            <a:off x="548220" y="1417638"/>
            <a:ext cx="112373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  <a:noAutofit/>
          </a:bodyPr>
          <a:lstStyle>
            <a:lvl1pPr marL="308979" indent="-308979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rgbClr val="4E84C4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0007" indent="-300514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Myriad Pro" pitchFamily="32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733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Courier New" pitchFamily="49" charset="0"/>
              <a:buChar char="o"/>
              <a:defRPr sz="15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227" indent="-304747" algn="l" rtl="0" eaLnBrk="1" fontAlgn="base" hangingPunct="1">
              <a:lnSpc>
                <a:spcPct val="100000"/>
              </a:lnSpc>
              <a:spcBef>
                <a:spcPts val="512"/>
              </a:spcBef>
              <a:spcAft>
                <a:spcPct val="0"/>
              </a:spcAft>
              <a:buClr>
                <a:srgbClr val="4E84C4"/>
              </a:buClr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2720" indent="-30474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700" kern="1200">
                <a:solidFill>
                  <a:schemeClr val="tx1"/>
                </a:solidFill>
                <a:latin typeface="Myriad Pro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Introduction, Problem Statement and Scope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Methodology 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Day of Week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Precipitation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Temperature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lvl="0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Moon Phase vs Crime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Findings</a:t>
            </a:r>
          </a:p>
          <a:p>
            <a:pPr lvl="1" defTabSz="9144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</a:rPr>
              <a:t>Conclusions</a:t>
            </a:r>
          </a:p>
          <a:p>
            <a:pPr marL="0" lvl="0" indent="0" defTabSz="914400">
              <a:buNone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7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B36A02A-2553-4B6F-B57E-F08B531C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03" y="1478460"/>
            <a:ext cx="5976594" cy="4246269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872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AA9DA3-697E-4222-9DB1-28F12235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6" y="1279474"/>
            <a:ext cx="9673219" cy="47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FB3FF4-C4B1-4F6B-BD55-EC26D607F64C}"/>
              </a:ext>
            </a:extLst>
          </p:cNvPr>
          <p:cNvSpPr txBox="1">
            <a:spLocks/>
          </p:cNvSpPr>
          <p:nvPr/>
        </p:nvSpPr>
        <p:spPr bwMode="auto">
          <a:xfrm>
            <a:off x="1727200" y="274320"/>
            <a:ext cx="1005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60949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18987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828480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437973" algn="l" rtl="0" eaLnBrk="1" fontAlgn="base" hangingPunct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/>
            <a:r>
              <a:rPr lang="en-US" sz="2400" b="1" dirty="0">
                <a:solidFill>
                  <a:sysClr val="window" lastClr="FFFFFF"/>
                </a:solidFill>
              </a:rPr>
              <a:t>Day of Week vs Crime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FFDD3E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8BA95-CB03-4C0F-BD3B-653DBB7534FE}"/>
              </a:ext>
            </a:extLst>
          </p:cNvPr>
          <p:cNvSpPr/>
          <p:nvPr/>
        </p:nvSpPr>
        <p:spPr>
          <a:xfrm>
            <a:off x="0" y="1039511"/>
            <a:ext cx="12192000" cy="522894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81D5-8273-494E-82B8-8F0E89B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Whether Weather Drives Crime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DA6C9-A1CC-451D-9E67-6DD13B6E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E37C7-1B3F-468B-81F7-3FAF9B8F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6" y="1279475"/>
            <a:ext cx="9673219" cy="4765382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91436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</TotalTime>
  <Words>600</Words>
  <Application>Microsoft Macintosh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Myriad Pro</vt:lpstr>
      <vt:lpstr>Arial</vt:lpstr>
      <vt:lpstr>Calibri</vt:lpstr>
      <vt:lpstr>Century Gothic</vt:lpstr>
      <vt:lpstr>Wingdings</vt:lpstr>
      <vt:lpstr>Wingdings 3</vt:lpstr>
      <vt:lpstr>Slice</vt:lpstr>
      <vt:lpstr>Whether Weather Drives Crime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Whether Weather Drives Crime</dc:title>
  <dc:creator>Gobind Singh</dc:creator>
  <cp:lastModifiedBy>Shao Wenjie</cp:lastModifiedBy>
  <cp:revision>14</cp:revision>
  <dcterms:created xsi:type="dcterms:W3CDTF">2018-11-29T05:58:48Z</dcterms:created>
  <dcterms:modified xsi:type="dcterms:W3CDTF">2018-11-30T00:25:13Z</dcterms:modified>
</cp:coreProperties>
</file>