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581" r:id="rId3"/>
    <p:sldId id="587" r:id="rId4"/>
    <p:sldId id="582" r:id="rId5"/>
    <p:sldId id="588" r:id="rId6"/>
    <p:sldId id="583" r:id="rId7"/>
    <p:sldId id="589" r:id="rId8"/>
    <p:sldId id="590" r:id="rId9"/>
    <p:sldId id="584" r:id="rId10"/>
    <p:sldId id="591" r:id="rId11"/>
    <p:sldId id="592" r:id="rId12"/>
    <p:sldId id="585" r:id="rId13"/>
    <p:sldId id="593" r:id="rId14"/>
    <p:sldId id="594" r:id="rId15"/>
    <p:sldId id="586" r:id="rId16"/>
    <p:sldId id="595" r:id="rId17"/>
    <p:sldId id="596" r:id="rId18"/>
    <p:sldId id="5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E8469-C476-41DD-8FEA-6431273D53B0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B6A5F-8E76-42DF-9B93-861D32870D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622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CD93-C3E5-46FC-9B0B-27DB4F64F588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9DBB-E88E-494E-BE06-71AADF8E1F63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5EE1-8327-44CA-8E6B-93F0B24F7B9A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F04B-34F9-464C-8E34-60416916D244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CD95-2963-40C0-AFE4-24DEE2CB9134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9C81-2191-4733-924A-4FF1374CFB9C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B8D-39FB-4ABA-8740-8EF79127FB69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106FB-526F-4762-B7D8-20576CF64BBA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2B38-160C-4E25-ACCA-B1A8FEAC5094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6ACE-F6AE-482F-997F-E6EB41C18315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863D-3178-47BA-90EB-4D04A175E58F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A372C-663F-4ED3-AB9A-A26F0D7D39E3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B5F7-2E59-4ED6-88E1-E889A1EE2181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71B2-5202-4D0D-812D-7D5712C9099A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35243" y="6404954"/>
            <a:ext cx="1600200" cy="365125"/>
          </a:xfrm>
        </p:spPr>
        <p:txBody>
          <a:bodyPr/>
          <a:lstStyle/>
          <a:p>
            <a:fld id="{CEFC2F11-FDFB-41F0-A3C1-2ACF9DD7D1FF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5769" y="6224952"/>
            <a:ext cx="7543800" cy="365125"/>
          </a:xfrm>
        </p:spPr>
        <p:txBody>
          <a:bodyPr/>
          <a:lstStyle>
            <a:lvl1pPr algn="r">
              <a:defRPr>
                <a:solidFill>
                  <a:srgbClr val="FFDD3E"/>
                </a:solidFill>
              </a:defRPr>
            </a:lvl1pPr>
          </a:lstStyle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66436" y="6139474"/>
            <a:ext cx="1142245" cy="669925"/>
          </a:xfrm>
        </p:spPr>
        <p:txBody>
          <a:bodyPr/>
          <a:lstStyle>
            <a:lvl1pPr>
              <a:defRPr sz="1200">
                <a:solidFill>
                  <a:srgbClr val="FFDD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2C4-6FA6-465C-BFEE-C86BAC813CAF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CA60-2599-41FB-8AFA-DC2B3F52F72E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FFC000"/>
                </a:solidFill>
              </a:defRPr>
            </a:lvl1pPr>
          </a:lstStyle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9EB46CF-0CC5-4AC0-86AB-79049C6026E2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CF3F0B-BAA3-40A9-AF80-8D2C1E53A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r>
              <a:rPr lang="en-US" sz="2800" cap="none" dirty="0"/>
              <a:t>Whether Weather Drives Crime</a:t>
            </a:r>
            <a:endParaRPr lang="en-CA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1BA5C93-D96D-4B9D-B261-E7D223C68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888440" cy="1947333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DD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attempt to find if and how weather and crime are related</a:t>
            </a:r>
          </a:p>
          <a:p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748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Precipitation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CONTENT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F4A296E-8C28-4D07-A05A-C536BBC4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CBAF30B-13E9-47C7-B81C-60BE65F4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52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Precipitation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Conclusions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CONTENT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4AB4DB1-D7A9-4891-840E-8859AFE0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20B8A28-588D-4004-A0C0-5D058003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500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Whether Weather Drives Crime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sz="2200" b="0" i="0" u="none" strike="noStrike" kern="1200" cap="none" spc="0" normalizeH="0" baseline="0" noProof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Agenda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8688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96F2C020-DA3F-4FB8-8899-23C1B2BDF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757976"/>
            <a:ext cx="11049000" cy="299118"/>
          </a:xfrm>
          <a:prstGeom prst="rect">
            <a:avLst/>
          </a:prstGeom>
          <a:gradFill flip="none" rotWithShape="1">
            <a:gsLst>
              <a:gs pos="0">
                <a:srgbClr val="6CCFF6">
                  <a:shade val="30000"/>
                  <a:satMod val="115000"/>
                </a:srgbClr>
              </a:gs>
              <a:gs pos="50000">
                <a:srgbClr val="6CCFF6">
                  <a:shade val="67500"/>
                  <a:satMod val="115000"/>
                </a:srgbClr>
              </a:gs>
              <a:gs pos="100000">
                <a:srgbClr val="6CCFF6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lIns="121899" tIns="60949" rIns="121899" bIns="60949" anchor="ctr"/>
          <a:lstStyle>
            <a:lvl1pPr eaLnBrk="0" hangingPunct="0">
              <a:spcBef>
                <a:spcPct val="20000"/>
              </a:spcBef>
              <a:buClr>
                <a:srgbClr val="4E84C4"/>
              </a:buClr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E84C4"/>
              </a:buClr>
              <a:buFont typeface="Myriad Pro" pitchFamily="32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4E84C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Font typeface="Wingdings" charset="2"/>
              <a:buNone/>
            </a:pPr>
            <a:endParaRPr lang="en-US" altLang="en-US" dirty="0">
              <a:solidFill>
                <a:srgbClr val="000000"/>
              </a:solidFill>
              <a:latin typeface="Myriad Pro" pitchFamily="3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Introduction, Problem Statement and Scope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Methodology 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Day of Week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Precipitation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Temperature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Moon Phase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marL="0" lvl="0" indent="0" defTabSz="914400"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953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Temperature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CONTENT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E0F36E1-B435-4DF1-AC4B-8CA77B53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37F5BD8-2BCD-4E3A-948E-7B70605D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90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Temperature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Conclusions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CONTENT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AD8C343-5443-41D3-85A8-798FEABF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A4338B6-962F-4C4F-AA10-92A3071F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0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Whether Weather Drives Crime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sz="2200" b="0" i="0" u="none" strike="noStrike" kern="1200" cap="none" spc="0" normalizeH="0" baseline="0" noProof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Agenda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8688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96F2C020-DA3F-4FB8-8899-23C1B2BDF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636862"/>
            <a:ext cx="11049000" cy="299118"/>
          </a:xfrm>
          <a:prstGeom prst="rect">
            <a:avLst/>
          </a:prstGeom>
          <a:gradFill flip="none" rotWithShape="1">
            <a:gsLst>
              <a:gs pos="0">
                <a:srgbClr val="6CCFF6">
                  <a:shade val="30000"/>
                  <a:satMod val="115000"/>
                </a:srgbClr>
              </a:gs>
              <a:gs pos="50000">
                <a:srgbClr val="6CCFF6">
                  <a:shade val="67500"/>
                  <a:satMod val="115000"/>
                </a:srgbClr>
              </a:gs>
              <a:gs pos="100000">
                <a:srgbClr val="6CCFF6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lIns="121899" tIns="60949" rIns="121899" bIns="60949" anchor="ctr"/>
          <a:lstStyle>
            <a:lvl1pPr eaLnBrk="0" hangingPunct="0">
              <a:spcBef>
                <a:spcPct val="20000"/>
              </a:spcBef>
              <a:buClr>
                <a:srgbClr val="4E84C4"/>
              </a:buClr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E84C4"/>
              </a:buClr>
              <a:buFont typeface="Myriad Pro" pitchFamily="32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4E84C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Pro" pitchFamily="32" charset="0"/>
              <a:ea typeface="+mn-ea"/>
              <a:cs typeface="Arial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Introduction, Problem Statement and Scope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Methodology 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Day of Week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Precipitation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Temperature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Moon Phase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marL="0" lvl="0" indent="0" defTabSz="914400"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24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Moon Phase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CONTENT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CC175A0-E5D8-4FAA-8F93-E17F9F6FC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DEF59EF-CC6C-42A6-AD8D-FE695374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61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Moon Phase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Conclusions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CONTENT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8B17A7-AD6B-41E8-8698-B140F3E0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C9D6533-0F5D-418B-AE68-F813BFFA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43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347D2-A10A-41DE-974B-E32B4F64CFC4}"/>
              </a:ext>
            </a:extLst>
          </p:cNvPr>
          <p:cNvSpPr txBox="1">
            <a:spLocks/>
          </p:cNvSpPr>
          <p:nvPr/>
        </p:nvSpPr>
        <p:spPr>
          <a:xfrm>
            <a:off x="684212" y="685799"/>
            <a:ext cx="8001000" cy="297180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800" cap="none" dirty="0"/>
          </a:p>
          <a:p>
            <a:endParaRPr lang="en-US" sz="2800" cap="none" dirty="0"/>
          </a:p>
          <a:p>
            <a:endParaRPr lang="en-US" sz="28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cap="none" dirty="0">
                <a:latin typeface="Arial" panose="020B0604020202020204" pitchFamily="34" charset="0"/>
                <a:cs typeface="Arial" panose="020B0604020202020204" pitchFamily="34" charset="0"/>
              </a:rPr>
              <a:t>	Thank You</a:t>
            </a:r>
            <a:endParaRPr lang="en-CA" sz="28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50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Whether Weather Drives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Agenda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8688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96F2C020-DA3F-4FB8-8899-23C1B2BDF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32028"/>
            <a:ext cx="11049000" cy="299118"/>
          </a:xfrm>
          <a:prstGeom prst="rect">
            <a:avLst/>
          </a:prstGeom>
          <a:gradFill flip="none" rotWithShape="1">
            <a:gsLst>
              <a:gs pos="0">
                <a:srgbClr val="6CCFF6">
                  <a:shade val="30000"/>
                  <a:satMod val="115000"/>
                </a:srgbClr>
              </a:gs>
              <a:gs pos="50000">
                <a:srgbClr val="6CCFF6">
                  <a:shade val="67500"/>
                  <a:satMod val="115000"/>
                </a:srgbClr>
              </a:gs>
              <a:gs pos="100000">
                <a:srgbClr val="6CCFF6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lIns="121899" tIns="60949" rIns="121899" bIns="60949" anchor="ctr"/>
          <a:lstStyle>
            <a:lvl1pPr eaLnBrk="0" hangingPunct="0">
              <a:spcBef>
                <a:spcPct val="20000"/>
              </a:spcBef>
              <a:buClr>
                <a:srgbClr val="4E84C4"/>
              </a:buClr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E84C4"/>
              </a:buClr>
              <a:buFont typeface="Myriad Pro" pitchFamily="32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4E84C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Font typeface="Wingdings" charset="2"/>
              <a:buNone/>
            </a:pPr>
            <a:endParaRPr lang="en-US" altLang="en-US" dirty="0">
              <a:solidFill>
                <a:srgbClr val="000000"/>
              </a:solidFill>
              <a:latin typeface="Myriad Pro" pitchFamily="3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Introduction, Problem Statement and Scope</a:t>
            </a:r>
          </a:p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Methodology </a:t>
            </a:r>
          </a:p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Day of </a:t>
            </a:r>
            <a:r>
              <a:rPr lang="en-US" sz="1400" dirty="0">
                <a:solidFill>
                  <a:srgbClr val="000000"/>
                </a:solidFill>
              </a:rPr>
              <a:t>Week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vs Crime</a:t>
            </a:r>
          </a:p>
          <a:p>
            <a:pPr marL="910007" marR="0" lvl="1" indent="-300514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Myriad Pro" pitchFamily="32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Findings</a:t>
            </a:r>
          </a:p>
          <a:p>
            <a:pPr marL="910007" marR="0" lvl="1" indent="-300514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Myriad Pro" pitchFamily="32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Conclusions</a:t>
            </a:r>
          </a:p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Precipitation vs Crime</a:t>
            </a:r>
          </a:p>
          <a:p>
            <a:pPr marL="910007" marR="0" lvl="1" indent="-300514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Myriad Pro" pitchFamily="32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Findings</a:t>
            </a:r>
          </a:p>
          <a:p>
            <a:pPr marL="910007" marR="0" lvl="1" indent="-300514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Myriad Pro" pitchFamily="32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Conclusions</a:t>
            </a:r>
          </a:p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Temperature vs Crime</a:t>
            </a:r>
          </a:p>
          <a:p>
            <a:pPr marL="910007" marR="0" lvl="1" indent="-300514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Myriad Pro" pitchFamily="32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Findings</a:t>
            </a:r>
          </a:p>
          <a:p>
            <a:pPr marL="910007" marR="0" lvl="1" indent="-300514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Myriad Pro" pitchFamily="32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Conclusions</a:t>
            </a:r>
          </a:p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Moon Phase vs Crime</a:t>
            </a:r>
          </a:p>
          <a:p>
            <a:pPr marL="910007" marR="0" lvl="1" indent="-300514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Myriad Pro" pitchFamily="32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Findings</a:t>
            </a:r>
          </a:p>
          <a:p>
            <a:pPr marL="910007" marR="0" lvl="1" indent="-300514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Myriad Pro" pitchFamily="32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Conclusions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35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Introduction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lang="en-GB" dirty="0">
                <a:solidFill>
                  <a:srgbClr val="FFDD3E"/>
                </a:solidFill>
              </a:rPr>
              <a:t>Problem Statement and Scope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CONTENT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DDA3989-0382-4CE8-8B5E-5C4C5EE6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DAE8B8A-1BBE-4F06-8589-01CD9CAE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334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Whether Weather Drives Crime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sz="2200" b="0" i="0" u="none" strike="noStrike" kern="1200" cap="none" spc="0" normalizeH="0" baseline="0" noProof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Agenda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8688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96F2C020-DA3F-4FB8-8899-23C1B2BDF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42745"/>
            <a:ext cx="11049000" cy="299118"/>
          </a:xfrm>
          <a:prstGeom prst="rect">
            <a:avLst/>
          </a:prstGeom>
          <a:gradFill flip="none" rotWithShape="1">
            <a:gsLst>
              <a:gs pos="0">
                <a:srgbClr val="6CCFF6">
                  <a:shade val="30000"/>
                  <a:satMod val="115000"/>
                </a:srgbClr>
              </a:gs>
              <a:gs pos="50000">
                <a:srgbClr val="6CCFF6">
                  <a:shade val="67500"/>
                  <a:satMod val="115000"/>
                </a:srgbClr>
              </a:gs>
              <a:gs pos="100000">
                <a:srgbClr val="6CCFF6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lIns="121899" tIns="60949" rIns="121899" bIns="60949" anchor="ctr"/>
          <a:lstStyle>
            <a:lvl1pPr eaLnBrk="0" hangingPunct="0">
              <a:spcBef>
                <a:spcPct val="20000"/>
              </a:spcBef>
              <a:buClr>
                <a:srgbClr val="4E84C4"/>
              </a:buClr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E84C4"/>
              </a:buClr>
              <a:buFont typeface="Myriad Pro" pitchFamily="32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4E84C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Font typeface="Wingdings" charset="2"/>
              <a:buNone/>
            </a:pPr>
            <a:endParaRPr lang="en-US" altLang="en-US" dirty="0">
              <a:solidFill>
                <a:srgbClr val="000000"/>
              </a:solidFill>
              <a:latin typeface="Myriad Pro" pitchFamily="3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Introduction, Problem Statement and Scope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Methodology 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Day of Week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Precipitation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Temperature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Moon Phase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marL="0" lvl="0" indent="0" defTabSz="914400"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9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Methodology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How we went about doing 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CONTENT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A4F551E-6BB2-4EAD-B1A1-1D1FE85F5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A1FF45-603F-4D29-8491-446D202F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70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Whether Weather Drives Crime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sz="2200" b="0" i="0" u="none" strike="noStrike" kern="1200" cap="none" spc="0" normalizeH="0" baseline="0" noProof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Agenda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8688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96F2C020-DA3F-4FB8-8899-23C1B2BDF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17954"/>
            <a:ext cx="11049000" cy="299118"/>
          </a:xfrm>
          <a:prstGeom prst="rect">
            <a:avLst/>
          </a:prstGeom>
          <a:gradFill flip="none" rotWithShape="1">
            <a:gsLst>
              <a:gs pos="0">
                <a:srgbClr val="6CCFF6">
                  <a:shade val="30000"/>
                  <a:satMod val="115000"/>
                </a:srgbClr>
              </a:gs>
              <a:gs pos="50000">
                <a:srgbClr val="6CCFF6">
                  <a:shade val="67500"/>
                  <a:satMod val="115000"/>
                </a:srgbClr>
              </a:gs>
              <a:gs pos="100000">
                <a:srgbClr val="6CCFF6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lIns="121899" tIns="60949" rIns="121899" bIns="60949" anchor="ctr"/>
          <a:lstStyle>
            <a:lvl1pPr eaLnBrk="0" hangingPunct="0">
              <a:spcBef>
                <a:spcPct val="20000"/>
              </a:spcBef>
              <a:buClr>
                <a:srgbClr val="4E84C4"/>
              </a:buClr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E84C4"/>
              </a:buClr>
              <a:buFont typeface="Myriad Pro" pitchFamily="32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4E84C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Font typeface="Wingdings" charset="2"/>
              <a:buNone/>
            </a:pPr>
            <a:endParaRPr lang="en-US" altLang="en-US" dirty="0">
              <a:solidFill>
                <a:srgbClr val="000000"/>
              </a:solidFill>
              <a:latin typeface="Myriad Pro" pitchFamily="3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Introduction, Problem Statement and Scope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Methodology 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Day of Week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Precipitation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Temperature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Moon Phase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marL="0" lvl="0" indent="0" defTabSz="914400"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371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Day of Week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CONTENT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CB181D5-8273-494E-82B8-8F0E89BC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9DA6C9-A1CC-451D-9E67-6DD13B6E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2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Day of Week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Conclusions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CONTENT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37FAE1D-DA90-4EBD-923E-4B378E33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83A94D3-4042-4AD2-9C98-62F03608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2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Whether Weather Drives Crime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sz="2200" b="0" i="0" u="none" strike="noStrike" kern="1200" cap="none" spc="0" normalizeH="0" baseline="0" noProof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Agenda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8688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96F2C020-DA3F-4FB8-8899-23C1B2BDF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96843"/>
            <a:ext cx="11049000" cy="299118"/>
          </a:xfrm>
          <a:prstGeom prst="rect">
            <a:avLst/>
          </a:prstGeom>
          <a:gradFill flip="none" rotWithShape="1">
            <a:gsLst>
              <a:gs pos="0">
                <a:srgbClr val="6CCFF6">
                  <a:shade val="30000"/>
                  <a:satMod val="115000"/>
                </a:srgbClr>
              </a:gs>
              <a:gs pos="50000">
                <a:srgbClr val="6CCFF6">
                  <a:shade val="67500"/>
                  <a:satMod val="115000"/>
                </a:srgbClr>
              </a:gs>
              <a:gs pos="100000">
                <a:srgbClr val="6CCFF6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lIns="121899" tIns="60949" rIns="121899" bIns="60949" anchor="ctr"/>
          <a:lstStyle>
            <a:lvl1pPr eaLnBrk="0" hangingPunct="0">
              <a:spcBef>
                <a:spcPct val="20000"/>
              </a:spcBef>
              <a:buClr>
                <a:srgbClr val="4E84C4"/>
              </a:buClr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E84C4"/>
              </a:buClr>
              <a:buFont typeface="Myriad Pro" pitchFamily="32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4E84C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Font typeface="Wingdings" charset="2"/>
              <a:buNone/>
            </a:pPr>
            <a:endParaRPr lang="en-US" altLang="en-US" dirty="0">
              <a:solidFill>
                <a:srgbClr val="000000"/>
              </a:solidFill>
              <a:latin typeface="Myriad Pro" pitchFamily="3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Introduction, Problem Statement and Scope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Methodology 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Day of Week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Precipitation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Temperature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Moon Phase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marL="0" lvl="0" indent="0" defTabSz="914400"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30143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</TotalTime>
  <Words>312</Words>
  <Application>Microsoft Office PowerPoint</Application>
  <PresentationFormat>Widescreen</PresentationFormat>
  <Paragraphs>139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Myriad Pro</vt:lpstr>
      <vt:lpstr>Wingdings</vt:lpstr>
      <vt:lpstr>Wingdings 3</vt:lpstr>
      <vt:lpstr>Slice</vt:lpstr>
      <vt:lpstr>Whether Weather Drives Crime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Whether Weather Drives Crime</dc:title>
  <dc:creator>Gobind Singh</dc:creator>
  <cp:lastModifiedBy>Gobind Singh</cp:lastModifiedBy>
  <cp:revision>7</cp:revision>
  <dcterms:created xsi:type="dcterms:W3CDTF">2018-11-29T05:58:48Z</dcterms:created>
  <dcterms:modified xsi:type="dcterms:W3CDTF">2018-11-29T06:29:19Z</dcterms:modified>
</cp:coreProperties>
</file>