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581" r:id="rId3"/>
    <p:sldId id="587" r:id="rId4"/>
    <p:sldId id="582" r:id="rId5"/>
    <p:sldId id="588" r:id="rId6"/>
    <p:sldId id="583" r:id="rId7"/>
    <p:sldId id="597" r:id="rId8"/>
    <p:sldId id="600" r:id="rId9"/>
    <p:sldId id="599" r:id="rId10"/>
    <p:sldId id="598" r:id="rId11"/>
    <p:sldId id="584" r:id="rId12"/>
    <p:sldId id="606" r:id="rId13"/>
    <p:sldId id="607" r:id="rId14"/>
    <p:sldId id="609" r:id="rId15"/>
    <p:sldId id="585" r:id="rId16"/>
    <p:sldId id="601" r:id="rId17"/>
    <p:sldId id="603" r:id="rId18"/>
    <p:sldId id="602" r:id="rId19"/>
    <p:sldId id="604" r:id="rId20"/>
    <p:sldId id="595" r:id="rId21"/>
    <p:sldId id="605" r:id="rId22"/>
    <p:sldId id="5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8469-C476-41DD-8FEA-6431273D53B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B6A5F-8E76-42DF-9B93-861D32870D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62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D93-C3E5-46FC-9B0B-27DB4F64F58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DBB-E88E-494E-BE06-71AADF8E1F6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EE1-8327-44CA-8E6B-93F0B24F7B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F04B-34F9-464C-8E34-60416916D24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CD95-2963-40C0-AFE4-24DEE2CB913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C81-2191-4733-924A-4FF1374CFB9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8D-39FB-4ABA-8740-8EF79127FB69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106FB-526F-4762-B7D8-20576CF64BB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2B38-160C-4E25-ACCA-B1A8FEAC509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6ACE-F6AE-482F-997F-E6EB41C1831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863D-3178-47BA-90EB-4D04A175E58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372C-663F-4ED3-AB9A-A26F0D7D39E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B5F7-2E59-4ED6-88E1-E889A1EE2181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1B2-5202-4D0D-812D-7D5712C909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35243" y="6404954"/>
            <a:ext cx="1600200" cy="365125"/>
          </a:xfrm>
        </p:spPr>
        <p:txBody>
          <a:bodyPr/>
          <a:lstStyle/>
          <a:p>
            <a:fld id="{CEFC2F11-FDFB-41F0-A3C1-2ACF9DD7D1F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5769" y="6224952"/>
            <a:ext cx="7543800" cy="365125"/>
          </a:xfrm>
        </p:spPr>
        <p:txBody>
          <a:bodyPr/>
          <a:lstStyle>
            <a:lvl1pPr algn="r">
              <a:defRPr>
                <a:solidFill>
                  <a:srgbClr val="FFDD3E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66436" y="6139474"/>
            <a:ext cx="1142245" cy="669925"/>
          </a:xfrm>
        </p:spPr>
        <p:txBody>
          <a:bodyPr/>
          <a:lstStyle>
            <a:lvl1pPr>
              <a:defRPr sz="120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2C4-6FA6-465C-BFEE-C86BAC813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A60-2599-41FB-8AFA-DC2B3F52F72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EB46CF-0CC5-4AC0-86AB-79049C6026E2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weatheronline.com/developer/premium-api-explorer.aspx" TargetMode="External"/><Relationship Id="rId2" Type="http://schemas.openxmlformats.org/officeDocument/2006/relationships/hyperlink" Target="http://data.torontopolice.on.ca/datasets/mci-2014-to-2017/geoservic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CF3F0B-BAA3-40A9-AF80-8D2C1E53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sz="2800" cap="none" dirty="0"/>
              <a:t>Whether Weather Drives Crime</a:t>
            </a:r>
            <a:endParaRPr lang="en-CA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BA5C93-D96D-4B9D-B261-E7D223C6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888440" cy="194733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attempt to find if and how weather and crime are related</a:t>
            </a:r>
          </a:p>
          <a:p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4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 and Limitations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37FAE1D-DA90-4EBD-923E-4B378E33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83A94D3-4042-4AD2-9C98-62F03608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4ED9B44-D00C-4BF7-8B0D-A3B0AD698DCE}"/>
              </a:ext>
            </a:extLst>
          </p:cNvPr>
          <p:cNvSpPr txBox="1">
            <a:spLocks/>
          </p:cNvSpPr>
          <p:nvPr/>
        </p:nvSpPr>
        <p:spPr>
          <a:xfrm>
            <a:off x="2326292" y="1914707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total crime rate goes up during the weekend, primarily driven by ‘Assault’. </a:t>
            </a:r>
          </a:p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‘Break and Enter’ peaks on Fridays and goes down to the lowest on Sundays through Saturdays.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3BF8A4-79E9-4AA9-93E2-34F569E8EA45}"/>
              </a:ext>
            </a:extLst>
          </p:cNvPr>
          <p:cNvSpPr/>
          <p:nvPr/>
        </p:nvSpPr>
        <p:spPr>
          <a:xfrm>
            <a:off x="457199" y="1914707"/>
            <a:ext cx="1762217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Conclusions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418316-F6CF-4F04-84E5-FF36D6927965}"/>
              </a:ext>
            </a:extLst>
          </p:cNvPr>
          <p:cNvCxnSpPr/>
          <p:nvPr/>
        </p:nvCxnSpPr>
        <p:spPr>
          <a:xfrm>
            <a:off x="0" y="3397188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603AD97-92A9-414C-9AD0-3C85C48DAD40}"/>
              </a:ext>
            </a:extLst>
          </p:cNvPr>
          <p:cNvSpPr txBox="1">
            <a:spLocks/>
          </p:cNvSpPr>
          <p:nvPr/>
        </p:nvSpPr>
        <p:spPr>
          <a:xfrm>
            <a:off x="2326292" y="3571630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only factor considered for this section of the project is Weekday/Weekend vs Crime. Whereas there can be a lot of factors that affect crime.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81A826-BBE9-46F8-9285-A05A22077BBE}"/>
              </a:ext>
            </a:extLst>
          </p:cNvPr>
          <p:cNvSpPr/>
          <p:nvPr/>
        </p:nvSpPr>
        <p:spPr>
          <a:xfrm>
            <a:off x="457200" y="3571630"/>
            <a:ext cx="1762216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25225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6843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0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Precipitation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F4A296E-8C28-4D07-A05A-C536BBC4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BAF30B-13E9-47C7-B81C-60BE65F4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6D839-9BE3-2346-B84F-0A237929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1482479"/>
            <a:ext cx="8089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2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Precipitation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F4A296E-8C28-4D07-A05A-C536BBC4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BAF30B-13E9-47C7-B81C-60BE65F4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B3A9-5CA8-F942-8F07-CD8276A1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31334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85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Precipitation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 and Limitations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37FAE1D-DA90-4EBD-923E-4B378E33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83A94D3-4042-4AD2-9C98-62F03608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4ED9B44-D00C-4BF7-8B0D-A3B0AD698DCE}"/>
              </a:ext>
            </a:extLst>
          </p:cNvPr>
          <p:cNvSpPr txBox="1">
            <a:spLocks/>
          </p:cNvSpPr>
          <p:nvPr/>
        </p:nvSpPr>
        <p:spPr>
          <a:xfrm>
            <a:off x="2326292" y="1914707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CA" sz="1400" dirty="0">
                <a:solidFill>
                  <a:schemeClr val="bg1"/>
                </a:solidFill>
              </a:rPr>
              <a:t>Random spread of all and each type of crime</a:t>
            </a:r>
          </a:p>
          <a:p>
            <a:pPr lvl="0">
              <a:spcBef>
                <a:spcPts val="600"/>
              </a:spcBef>
              <a:defRPr/>
            </a:pPr>
            <a:r>
              <a:rPr lang="en-CA" sz="1400" dirty="0">
                <a:solidFill>
                  <a:schemeClr val="bg1"/>
                </a:solidFill>
              </a:rPr>
              <a:t>No obvious correlation between precipitation and crime</a:t>
            </a:r>
          </a:p>
          <a:p>
            <a:pPr lvl="0">
              <a:spcBef>
                <a:spcPts val="600"/>
              </a:spcBef>
              <a:defRPr/>
            </a:pPr>
            <a:r>
              <a:rPr lang="en-CA" sz="1400" dirty="0">
                <a:solidFill>
                  <a:schemeClr val="bg1"/>
                </a:solidFill>
              </a:rPr>
              <a:t>Scatter plot indicates similar pattern on days with rain and days without rain in terms of average crime rate</a:t>
            </a:r>
          </a:p>
          <a:p>
            <a:pPr lvl="0">
              <a:spcBef>
                <a:spcPts val="600"/>
              </a:spcBef>
              <a:defRPr/>
            </a:pP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3BF8A4-79E9-4AA9-93E2-34F569E8EA45}"/>
              </a:ext>
            </a:extLst>
          </p:cNvPr>
          <p:cNvSpPr/>
          <p:nvPr/>
        </p:nvSpPr>
        <p:spPr>
          <a:xfrm>
            <a:off x="457199" y="1914707"/>
            <a:ext cx="1762217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Conclusions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418316-F6CF-4F04-84E5-FF36D6927965}"/>
              </a:ext>
            </a:extLst>
          </p:cNvPr>
          <p:cNvCxnSpPr/>
          <p:nvPr/>
        </p:nvCxnSpPr>
        <p:spPr>
          <a:xfrm>
            <a:off x="0" y="3397188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603AD97-92A9-414C-9AD0-3C85C48DAD40}"/>
              </a:ext>
            </a:extLst>
          </p:cNvPr>
          <p:cNvSpPr txBox="1">
            <a:spLocks/>
          </p:cNvSpPr>
          <p:nvPr/>
        </p:nvSpPr>
        <p:spPr>
          <a:xfrm>
            <a:off x="2326292" y="3571630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CA" sz="1400" dirty="0">
                <a:solidFill>
                  <a:schemeClr val="bg1"/>
                </a:solidFill>
              </a:rPr>
              <a:t>Way too many days (6-7 times more) with no or very small precipitation</a:t>
            </a:r>
          </a:p>
          <a:p>
            <a:pPr lvl="0">
              <a:spcBef>
                <a:spcPts val="600"/>
              </a:spcBef>
              <a:defRPr/>
            </a:pPr>
            <a:r>
              <a:rPr lang="en-CA" sz="1400" dirty="0">
                <a:solidFill>
                  <a:schemeClr val="bg1"/>
                </a:solidFill>
              </a:rPr>
              <a:t>Dataset is very saturated in the no or small precipitation region</a:t>
            </a:r>
          </a:p>
          <a:p>
            <a:pPr lvl="0">
              <a:spcBef>
                <a:spcPts val="600"/>
              </a:spcBef>
              <a:defRPr/>
            </a:pPr>
            <a:r>
              <a:rPr lang="en-CA" sz="1400" dirty="0">
                <a:solidFill>
                  <a:schemeClr val="bg1"/>
                </a:solidFill>
              </a:rPr>
              <a:t>Separation into low, medium and high precipitation could be very subjective</a:t>
            </a: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81A826-BBE9-46F8-9285-A05A22077BBE}"/>
              </a:ext>
            </a:extLst>
          </p:cNvPr>
          <p:cNvSpPr/>
          <p:nvPr/>
        </p:nvSpPr>
        <p:spPr>
          <a:xfrm>
            <a:off x="457200" y="3571630"/>
            <a:ext cx="1762216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02507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57976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5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Temperature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E0F36E1-B435-4DF1-AC4B-8CA77B5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37F5BD8-2BCD-4E3A-948E-7B70605D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097B4A-E265-F94B-8CCB-82226EFE4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07" y="3662939"/>
            <a:ext cx="4992663" cy="25620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FE5A5E-A876-3945-AFF1-13E92380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208" y="1071574"/>
            <a:ext cx="4992663" cy="25620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95F16D-0B49-134C-BA70-C1582F76082D}"/>
              </a:ext>
            </a:extLst>
          </p:cNvPr>
          <p:cNvSpPr txBox="1"/>
          <p:nvPr/>
        </p:nvSpPr>
        <p:spPr>
          <a:xfrm>
            <a:off x="8410135" y="2796343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But there might just be more days with these temperatures!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18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Temperature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Average Crime By </a:t>
            </a:r>
            <a:r>
              <a:rPr lang="en-CA" dirty="0" err="1"/>
              <a:t>Temperature.png</a:t>
            </a:r>
            <a:endParaRPr lang="en-CA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E0F36E1-B435-4DF1-AC4B-8CA77B5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37F5BD8-2BCD-4E3A-948E-7B70605D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4C1D73-E3CE-E449-AA4A-87B735935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98485"/>
            <a:ext cx="9144000" cy="494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8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Temperature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Average Crime By </a:t>
            </a:r>
            <a:r>
              <a:rPr lang="en-CA" dirty="0" err="1"/>
              <a:t>Temperature.png</a:t>
            </a:r>
            <a:endParaRPr lang="en-CA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E0F36E1-B435-4DF1-AC4B-8CA77B5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37F5BD8-2BCD-4E3A-948E-7B70605D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0842C-044D-8E48-8C26-843D7F8F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24" y="1207363"/>
            <a:ext cx="6230995" cy="47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8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Temperature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 and Limitations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AD8C343-5443-41D3-85A8-798FEABF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4338B6-962F-4C4F-AA10-92A3071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6604E0-D93D-D14B-A37F-1C558AA3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87" y="1914707"/>
            <a:ext cx="10846498" cy="27472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7FBBD4-D8E4-4F59-96FB-E7E9C57F91A6}"/>
              </a:ext>
            </a:extLst>
          </p:cNvPr>
          <p:cNvSpPr/>
          <p:nvPr/>
        </p:nvSpPr>
        <p:spPr>
          <a:xfrm>
            <a:off x="457199" y="1914707"/>
            <a:ext cx="1762217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Conclusions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E072CD-9B9A-4256-837F-C7FD730F9C4D}"/>
              </a:ext>
            </a:extLst>
          </p:cNvPr>
          <p:cNvSpPr/>
          <p:nvPr/>
        </p:nvSpPr>
        <p:spPr>
          <a:xfrm>
            <a:off x="457200" y="3429000"/>
            <a:ext cx="1762216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31622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32028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Introduction, Problem Statement and Scope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Methodology 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Day of </a:t>
            </a:r>
            <a:r>
              <a:rPr lang="en-US" sz="1400" dirty="0">
                <a:solidFill>
                  <a:srgbClr val="000000"/>
                </a:solidFill>
              </a:rPr>
              <a:t>Week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Precipitation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Temperature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Moon Phase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5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Moon Phase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CC175A0-E5D8-4FAA-8F93-E17F9F6F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EF59EF-CC6C-42A6-AD8D-FE695374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6" name="Picture 2" descr="C:\Users\tsutherl\Desktop\UofT Tools\Whether-Weather-Drives-Crime\Average Crime by Type and Moon Ph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65" y="1129065"/>
            <a:ext cx="7921625" cy="412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407378"/>
            <a:ext cx="107251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861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Moon Phase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 and Limitations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buNone/>
              <a:defRPr/>
            </a:pPr>
            <a:r>
              <a:rPr lang="en-CA" dirty="0">
                <a:solidFill>
                  <a:srgbClr val="000000"/>
                </a:solidFill>
              </a:rPr>
              <a:t>Conclusion:</a:t>
            </a:r>
          </a:p>
          <a:p>
            <a:pPr defTabSz="914400">
              <a:defRPr/>
            </a:pPr>
            <a:r>
              <a:rPr lang="en-CA" dirty="0">
                <a:solidFill>
                  <a:srgbClr val="000000"/>
                </a:solidFill>
              </a:rPr>
              <a:t>One can clearly see from the Graph that the number of crimes that occur during days with a full moon is almost identical to the number of crimes that occurred during days with moon phases other than full.  </a:t>
            </a:r>
          </a:p>
          <a:p>
            <a:pPr defTabSz="914400">
              <a:defRPr/>
            </a:pPr>
            <a:r>
              <a:rPr lang="en-CA" dirty="0">
                <a:solidFill>
                  <a:srgbClr val="000000"/>
                </a:solidFill>
              </a:rPr>
              <a:t>After running a stat test, the P-value on the two data sets comes up as 0.948. </a:t>
            </a:r>
          </a:p>
          <a:p>
            <a:pPr marL="0" lvl="0" indent="0" defTabSz="914400">
              <a:buNone/>
              <a:defRPr/>
            </a:pPr>
            <a:r>
              <a:rPr lang="en-CA" dirty="0">
                <a:solidFill>
                  <a:srgbClr val="000000"/>
                </a:solidFill>
              </a:rPr>
              <a:t>Limitations:</a:t>
            </a:r>
          </a:p>
          <a:p>
            <a:pPr defTabSz="914400">
              <a:defRPr/>
            </a:pPr>
            <a:r>
              <a:rPr lang="en-CA" dirty="0">
                <a:solidFill>
                  <a:srgbClr val="000000"/>
                </a:solidFill>
              </a:rPr>
              <a:t>There are different models of moon phases, some with 4 phases, and some with 8.  The actual duration of the “Full Moon” phase is longer or shorter depending on the model used.  </a:t>
            </a:r>
          </a:p>
          <a:p>
            <a:pPr defTabSz="914400">
              <a:defRPr/>
            </a:pPr>
            <a:r>
              <a:rPr lang="en-CA" dirty="0">
                <a:solidFill>
                  <a:srgbClr val="000000"/>
                </a:solidFill>
              </a:rPr>
              <a:t> For the purpose of this analysis, we used the crimes that occurred in a 24 hour period from the Toronto Crime API, corresponding to the same 24 hour periods moon phase from the Local Toronto Weather API. </a:t>
            </a:r>
          </a:p>
          <a:p>
            <a:pPr defTabSz="914400">
              <a:defRPr/>
            </a:pPr>
            <a:r>
              <a:rPr lang="en-CA" dirty="0">
                <a:solidFill>
                  <a:srgbClr val="000000"/>
                </a:solidFill>
              </a:rPr>
              <a:t>Upon closer review, it is interesting to see that although the results are virtually the same, the full moon results are consistently higher by a very small amount.  After more research on the number of full moons per year and when they occurred, this small variance can be explained by there being a slightly higher occurrence of full moons on Friday, Saturdays and Sundays over the time period in this study </a:t>
            </a:r>
          </a:p>
          <a:p>
            <a:pPr marL="0" lvl="0" indent="0" defTabSz="914400"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8B17A7-AD6B-41E8-8698-B140F3E0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9D6533-0F5D-418B-AE68-F813BFFA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1B790-BDBB-42DB-9FE1-D3792FC06427}"/>
              </a:ext>
            </a:extLst>
          </p:cNvPr>
          <p:cNvSpPr/>
          <p:nvPr/>
        </p:nvSpPr>
        <p:spPr>
          <a:xfrm>
            <a:off x="548220" y="1284393"/>
            <a:ext cx="1762217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Conclusions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3B0804-CFBA-462E-B0A6-3CE29BC89CDE}"/>
              </a:ext>
            </a:extLst>
          </p:cNvPr>
          <p:cNvSpPr/>
          <p:nvPr/>
        </p:nvSpPr>
        <p:spPr>
          <a:xfrm>
            <a:off x="548221" y="2941316"/>
            <a:ext cx="1762216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30636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47D2-A10A-41DE-974B-E32B4F64CFC4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8001000" cy="29718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cap="none" dirty="0"/>
          </a:p>
          <a:p>
            <a:endParaRPr lang="en-US" sz="2800" cap="none" dirty="0"/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	Thank You</a:t>
            </a:r>
            <a:endParaRPr lang="en-CA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0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Introduction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dirty="0">
                <a:solidFill>
                  <a:srgbClr val="FFDD3E"/>
                </a:solidFill>
              </a:rPr>
              <a:t>Problem Statement and Scope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7D661FD8-FE28-489D-AAC7-1B6D07B19323}"/>
              </a:ext>
            </a:extLst>
          </p:cNvPr>
          <p:cNvSpPr txBox="1">
            <a:spLocks/>
          </p:cNvSpPr>
          <p:nvPr/>
        </p:nvSpPr>
        <p:spPr>
          <a:xfrm>
            <a:off x="2326292" y="2260935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There are a lot of factors that affect the crime rate. This project aims to understand the effect of the following 4 factors on the crime rate.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Whether it’s a weekday or a weekend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Precipitation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Temperature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Moon phase</a:t>
            </a: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8653DA-5923-4D54-B1E9-68062B2AA494}"/>
              </a:ext>
            </a:extLst>
          </p:cNvPr>
          <p:cNvSpPr/>
          <p:nvPr/>
        </p:nvSpPr>
        <p:spPr>
          <a:xfrm>
            <a:off x="302672" y="2260935"/>
            <a:ext cx="2023619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Problem Statement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550641-1A0A-44F4-9E28-42D3D2AD8A55}"/>
              </a:ext>
            </a:extLst>
          </p:cNvPr>
          <p:cNvCxnSpPr/>
          <p:nvPr/>
        </p:nvCxnSpPr>
        <p:spPr>
          <a:xfrm>
            <a:off x="0" y="3743416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4E1CED6C-FF39-41E6-B130-1945A82C9F91}"/>
              </a:ext>
            </a:extLst>
          </p:cNvPr>
          <p:cNvSpPr txBox="1">
            <a:spLocks/>
          </p:cNvSpPr>
          <p:nvPr/>
        </p:nvSpPr>
        <p:spPr>
          <a:xfrm>
            <a:off x="2326292" y="3917858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findings presented in this graph are based only on the 4 factors listed above.</a:t>
            </a:r>
          </a:p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Even for the 4 of the factors listed above, a much deeper analysis can be done and new relationships uncovered.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FB332A-0377-43D4-B4C2-A7B94E20ACE4}"/>
              </a:ext>
            </a:extLst>
          </p:cNvPr>
          <p:cNvSpPr/>
          <p:nvPr/>
        </p:nvSpPr>
        <p:spPr>
          <a:xfrm>
            <a:off x="302672" y="3917858"/>
            <a:ext cx="2023620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Scope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192733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42745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Methodology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How we went about doing 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A4F551E-6BB2-4EAD-B1A1-1D1FE85F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A1FF45-603F-4D29-8491-446D202F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8CCC670-719F-445C-98A3-67EC4687C812}"/>
              </a:ext>
            </a:extLst>
          </p:cNvPr>
          <p:cNvSpPr txBox="1">
            <a:spLocks/>
          </p:cNvSpPr>
          <p:nvPr/>
        </p:nvSpPr>
        <p:spPr>
          <a:xfrm>
            <a:off x="2326292" y="1435311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MCI (Major Crime Indicators) 2014-2017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  <a:hlinkClick r:id="rId2"/>
              </a:rPr>
              <a:t>http://data.torontopolice.on.ca/datasets/mci-2014-to-2017/geoservice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World Weather Online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  <a:hlinkClick r:id="rId3"/>
              </a:rPr>
              <a:t>https://www.worldweatheronline.com/developer/premium-api-explorer.aspx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Endpoint: &amp;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tp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=24 (average weather for each day)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D81D8-9EB5-4AAF-9D08-08571321EC66}"/>
              </a:ext>
            </a:extLst>
          </p:cNvPr>
          <p:cNvSpPr/>
          <p:nvPr/>
        </p:nvSpPr>
        <p:spPr>
          <a:xfrm>
            <a:off x="302672" y="1435311"/>
            <a:ext cx="2023619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APIs Used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1632A83-E273-43A4-93C7-74691FF62537}"/>
              </a:ext>
            </a:extLst>
          </p:cNvPr>
          <p:cNvSpPr txBox="1">
            <a:spLocks/>
          </p:cNvSpPr>
          <p:nvPr/>
        </p:nvSpPr>
        <p:spPr>
          <a:xfrm>
            <a:off x="2326292" y="3397306"/>
            <a:ext cx="9563036" cy="13275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Pandas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Dataframe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 manipulations using merge, transpose, pivot, and etc.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AB2818-471F-4A7D-9D57-9E885C1DC10F}"/>
              </a:ext>
            </a:extLst>
          </p:cNvPr>
          <p:cNvSpPr/>
          <p:nvPr/>
        </p:nvSpPr>
        <p:spPr>
          <a:xfrm>
            <a:off x="311550" y="3438465"/>
            <a:ext cx="2023620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Manipulation</a:t>
            </a:r>
          </a:p>
        </p:txBody>
      </p: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3479216E-824C-4263-87EF-E3D9746BF4C3}"/>
              </a:ext>
            </a:extLst>
          </p:cNvPr>
          <p:cNvSpPr txBox="1">
            <a:spLocks/>
          </p:cNvSpPr>
          <p:nvPr/>
        </p:nvSpPr>
        <p:spPr>
          <a:xfrm>
            <a:off x="2326291" y="4951784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Matplotlib and Seaborn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2CA5BC-12D4-4040-98E6-286EE3234633}"/>
              </a:ext>
            </a:extLst>
          </p:cNvPr>
          <p:cNvSpPr/>
          <p:nvPr/>
        </p:nvSpPr>
        <p:spPr>
          <a:xfrm>
            <a:off x="302671" y="4951784"/>
            <a:ext cx="2023620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Plotting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A38778-7B1D-482C-9B92-70BBB49A4ED8}"/>
              </a:ext>
            </a:extLst>
          </p:cNvPr>
          <p:cNvCxnSpPr/>
          <p:nvPr/>
        </p:nvCxnSpPr>
        <p:spPr>
          <a:xfrm>
            <a:off x="8878" y="2955791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517035-C91E-43CF-AE86-CBE9AAF2A8C4}"/>
              </a:ext>
            </a:extLst>
          </p:cNvPr>
          <p:cNvCxnSpPr/>
          <p:nvPr/>
        </p:nvCxnSpPr>
        <p:spPr>
          <a:xfrm>
            <a:off x="8878" y="4503256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</p:spTree>
    <p:extLst>
      <p:ext uri="{BB962C8B-B14F-4D97-AF65-F5344CB8AC3E}">
        <p14:creationId xmlns:p14="http://schemas.microsoft.com/office/powerpoint/2010/main" val="279870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17954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7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CB181D5-8273-494E-82B8-8F0E89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9DA6C9-A1CC-451D-9E67-6DD13B6E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B36A02A-2553-4B6F-B57E-F08B531C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703" y="1478460"/>
            <a:ext cx="5976594" cy="4246269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872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CB181D5-8273-494E-82B8-8F0E89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9DA6C9-A1CC-451D-9E67-6DD13B6E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AA9DA3-697E-4222-9DB1-28F12235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6" y="1279474"/>
            <a:ext cx="9673219" cy="47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CB181D5-8273-494E-82B8-8F0E89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9DA6C9-A1CC-451D-9E67-6DD13B6E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E37C7-1B3F-468B-81F7-3FAF9B8F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6" y="1279475"/>
            <a:ext cx="9673219" cy="4765382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91436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141</TotalTime>
  <Words>856</Words>
  <Application>Microsoft Office PowerPoint</Application>
  <PresentationFormat>Widescreen</PresentationFormat>
  <Paragraphs>173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Myriad Pro</vt:lpstr>
      <vt:lpstr>Wingdings</vt:lpstr>
      <vt:lpstr>Wingdings 3</vt:lpstr>
      <vt:lpstr>Slice</vt:lpstr>
      <vt:lpstr>Whether Weather Drives Crime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Whether Weather Drives Crime</dc:title>
  <dc:creator>Gobind Singh</dc:creator>
  <cp:lastModifiedBy>Gobind Singh</cp:lastModifiedBy>
  <cp:revision>22</cp:revision>
  <dcterms:created xsi:type="dcterms:W3CDTF">2018-11-29T05:58:48Z</dcterms:created>
  <dcterms:modified xsi:type="dcterms:W3CDTF">2018-11-30T00:33:26Z</dcterms:modified>
</cp:coreProperties>
</file>