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581" r:id="rId3"/>
    <p:sldId id="587" r:id="rId4"/>
    <p:sldId id="582" r:id="rId5"/>
    <p:sldId id="588" r:id="rId6"/>
    <p:sldId id="583" r:id="rId7"/>
    <p:sldId id="597" r:id="rId8"/>
    <p:sldId id="600" r:id="rId9"/>
    <p:sldId id="599" r:id="rId10"/>
    <p:sldId id="590" r:id="rId11"/>
    <p:sldId id="598" r:id="rId12"/>
    <p:sldId id="584" r:id="rId13"/>
    <p:sldId id="591" r:id="rId14"/>
    <p:sldId id="592" r:id="rId15"/>
    <p:sldId id="585" r:id="rId16"/>
    <p:sldId id="593" r:id="rId17"/>
    <p:sldId id="594" r:id="rId18"/>
    <p:sldId id="586" r:id="rId19"/>
    <p:sldId id="595" r:id="rId20"/>
    <p:sldId id="596" r:id="rId21"/>
    <p:sldId id="5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8469-C476-41DD-8FEA-6431273D53B0}" type="datetimeFigureOut">
              <a:rPr lang="en-CA" smtClean="0"/>
              <a:t>29/11/2018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6A5F-8E76-42DF-9B93-861D32870D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D93-C3E5-46FC-9B0B-27DB4F64F58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DBB-E88E-494E-BE06-71AADF8E1F6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EE1-8327-44CA-8E6B-93F0B24F7B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4B-34F9-464C-8E34-60416916D24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D95-2963-40C0-AFE4-24DEE2CB913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C81-2191-4733-924A-4FF1374CFB9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8D-39FB-4ABA-8740-8EF79127FB69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06FB-526F-4762-B7D8-20576CF64BB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2B38-160C-4E25-ACCA-B1A8FEAC509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6ACE-F6AE-482F-997F-E6EB41C1831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63D-3178-47BA-90EB-4D04A175E58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72C-663F-4ED3-AB9A-A26F0D7D39E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B5F7-2E59-4ED6-88E1-E889A1EE2181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1B2-5202-4D0D-812D-7D5712C909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35243" y="6404954"/>
            <a:ext cx="1600200" cy="365125"/>
          </a:xfrm>
        </p:spPr>
        <p:txBody>
          <a:bodyPr/>
          <a:lstStyle/>
          <a:p>
            <a:fld id="{CEFC2F11-FDFB-41F0-A3C1-2ACF9DD7D1F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5769" y="6224952"/>
            <a:ext cx="7543800" cy="365125"/>
          </a:xfrm>
        </p:spPr>
        <p:txBody>
          <a:bodyPr/>
          <a:lstStyle>
            <a:lvl1pPr algn="r">
              <a:defRPr>
                <a:solidFill>
                  <a:srgbClr val="FFDD3E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436" y="6139474"/>
            <a:ext cx="1142245" cy="669925"/>
          </a:xfrm>
        </p:spPr>
        <p:txBody>
          <a:bodyPr/>
          <a:lstStyle>
            <a:lvl1pPr>
              <a:defRPr sz="120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2C4-6FA6-465C-BFEE-C86BAC813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A60-2599-41FB-8AFA-DC2B3F52F72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B46CF-0CC5-4AC0-86AB-79049C6026E2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Whether Weather Drives Crime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C1BA5C93-D96D-4B9D-B261-E7D223C6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88440" cy="194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attempt to find if and how weather and crime are related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From the 5 categories of crime considered for this project, ‘Assault’ </a:t>
            </a:r>
            <a:r>
              <a:rPr lang="en-US" sz="1400" dirty="0">
                <a:solidFill>
                  <a:srgbClr val="000000"/>
                </a:solidFill>
              </a:rPr>
              <a:t>has by far the highest number of </a:t>
            </a:r>
            <a:r>
              <a:rPr lang="en-US" sz="1400" dirty="0" err="1">
                <a:solidFill>
                  <a:srgbClr val="000000"/>
                </a:solidFill>
              </a:rPr>
              <a:t>occurances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total crime rate goes up during the weekend.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The spike on the weekends is primarily driven by ‘Assault’.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‘Break and Enter’ peaks on Fridays and goes down to the lowest over Saturdays and Sundays.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2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xmlns="" id="{64ED9B44-D00C-4BF7-8B0D-A3B0AD698DCE}"/>
              </a:ext>
            </a:extLst>
          </p:cNvPr>
          <p:cNvSpPr txBox="1">
            <a:spLocks/>
          </p:cNvSpPr>
          <p:nvPr/>
        </p:nvSpPr>
        <p:spPr>
          <a:xfrm>
            <a:off x="2326292" y="1914707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total crime rate goes up during the weekend, primarily driven by ‘Assault’. 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‘Break and Enter’ peaks on Fridays and goes down to the lowest on Sundays through Saturdays.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3BF8A4-79E9-4AA9-93E2-34F569E8EA45}"/>
              </a:ext>
            </a:extLst>
          </p:cNvPr>
          <p:cNvSpPr/>
          <p:nvPr/>
        </p:nvSpPr>
        <p:spPr>
          <a:xfrm>
            <a:off x="457199" y="1914707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418316-F6CF-4F04-84E5-FF36D6927965}"/>
              </a:ext>
            </a:extLst>
          </p:cNvPr>
          <p:cNvCxnSpPr/>
          <p:nvPr/>
        </p:nvCxnSpPr>
        <p:spPr>
          <a:xfrm>
            <a:off x="0" y="339718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xmlns="" id="{2603AD97-92A9-414C-9AD0-3C85C48DAD40}"/>
              </a:ext>
            </a:extLst>
          </p:cNvPr>
          <p:cNvSpPr txBox="1">
            <a:spLocks/>
          </p:cNvSpPr>
          <p:nvPr/>
        </p:nvSpPr>
        <p:spPr>
          <a:xfrm>
            <a:off x="2326292" y="3571630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only factor considered for this section of the project is Weekday/Weekend vs Crime. Whereas there can be a lot of factors that affect crime.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081A826-BBE9-46F8-9285-A05A22077BBE}"/>
              </a:ext>
            </a:extLst>
          </p:cNvPr>
          <p:cNvSpPr/>
          <p:nvPr/>
        </p:nvSpPr>
        <p:spPr>
          <a:xfrm>
            <a:off x="457200" y="3571630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2522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6843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CF4A296E-8C28-4D07-A05A-C536BB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CBAF30B-13E9-47C7-B81C-60BE65F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74AB4DB1-D7A9-4891-840E-8859AFE0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C20B8A28-588D-4004-A0C0-5D058003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57976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5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8AD8C343-5443-41D3-85A8-798FEABF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A4338B6-962F-4C4F-AA10-92A3071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36862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itchFamily="32" charset="0"/>
              <a:ea typeface="+mn-ea"/>
              <a:cs typeface="Arial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ECC175A0-E5D8-4FAA-8F93-E17F9F6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8DEF59EF-CC6C-42A6-AD8D-FE695374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C:\Users\tsutherl\Desktop\UofT Tools\Whether-Weather-Drives-Crime\Average Crime by Type and Moon Ph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65" y="1129065"/>
            <a:ext cx="7921625" cy="412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407378"/>
            <a:ext cx="107251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8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32028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Introduction, Problem Statement and Scope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Methodology 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Day of </a:t>
            </a:r>
            <a:r>
              <a:rPr lang="en-US" sz="1400" dirty="0">
                <a:solidFill>
                  <a:srgbClr val="000000"/>
                </a:solidFill>
              </a:rPr>
              <a:t>Week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Precipitation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Temperature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Moon Phase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5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buNone/>
              <a:defRPr/>
            </a:pPr>
            <a:r>
              <a:rPr lang="en-CA" dirty="0" smtClean="0">
                <a:solidFill>
                  <a:srgbClr val="000000"/>
                </a:solidFill>
              </a:rPr>
              <a:t>Conclusion</a:t>
            </a:r>
            <a:r>
              <a:rPr lang="en-CA" dirty="0">
                <a:solidFill>
                  <a:srgbClr val="000000"/>
                </a:solidFill>
              </a:rPr>
              <a:t>:</a:t>
            </a:r>
          </a:p>
          <a:p>
            <a:pPr defTabSz="914400">
              <a:defRPr/>
            </a:pPr>
            <a:r>
              <a:rPr lang="en-CA" dirty="0">
                <a:solidFill>
                  <a:srgbClr val="000000"/>
                </a:solidFill>
              </a:rPr>
              <a:t>One can clearly see from the Graph that the number of crimes that occur during days with a full moon is almost identical to the number of crimes that occurred during days with moon phases other than full</a:t>
            </a:r>
            <a:r>
              <a:rPr lang="en-CA" dirty="0" smtClean="0">
                <a:solidFill>
                  <a:srgbClr val="000000"/>
                </a:solidFill>
              </a:rPr>
              <a:t>.  </a:t>
            </a:r>
          </a:p>
          <a:p>
            <a:pPr defTabSz="914400">
              <a:defRPr/>
            </a:pPr>
            <a:r>
              <a:rPr lang="en-CA" dirty="0" smtClean="0">
                <a:solidFill>
                  <a:srgbClr val="000000"/>
                </a:solidFill>
              </a:rPr>
              <a:t>After </a:t>
            </a:r>
            <a:r>
              <a:rPr lang="en-CA" dirty="0">
                <a:solidFill>
                  <a:srgbClr val="000000"/>
                </a:solidFill>
              </a:rPr>
              <a:t>running a stat test, the P-value on the two data sets comes up as 0.948. </a:t>
            </a:r>
            <a:endParaRPr lang="en-CA" dirty="0" smtClean="0">
              <a:solidFill>
                <a:srgbClr val="000000"/>
              </a:solidFill>
            </a:endParaRPr>
          </a:p>
          <a:p>
            <a:pPr marL="0" lvl="0" indent="0" defTabSz="914400">
              <a:buNone/>
              <a:defRPr/>
            </a:pPr>
            <a:r>
              <a:rPr lang="en-CA" dirty="0" smtClean="0">
                <a:solidFill>
                  <a:srgbClr val="000000"/>
                </a:solidFill>
              </a:rPr>
              <a:t>Limitations</a:t>
            </a:r>
            <a:r>
              <a:rPr lang="en-CA" dirty="0">
                <a:solidFill>
                  <a:srgbClr val="000000"/>
                </a:solidFill>
              </a:rPr>
              <a:t>:</a:t>
            </a:r>
          </a:p>
          <a:p>
            <a:pPr defTabSz="914400">
              <a:defRPr/>
            </a:pPr>
            <a:r>
              <a:rPr lang="en-CA" dirty="0" smtClean="0">
                <a:solidFill>
                  <a:srgbClr val="000000"/>
                </a:solidFill>
              </a:rPr>
              <a:t>There </a:t>
            </a:r>
            <a:r>
              <a:rPr lang="en-CA" dirty="0">
                <a:solidFill>
                  <a:srgbClr val="000000"/>
                </a:solidFill>
              </a:rPr>
              <a:t>are different models of moon phases, some with 4 phases, and some with 8.  The actual duration of the “Full Moon” phase is longer or shorter depending on the model used.  </a:t>
            </a:r>
            <a:endParaRPr lang="en-CA" dirty="0" smtClean="0">
              <a:solidFill>
                <a:srgbClr val="000000"/>
              </a:solidFill>
            </a:endParaRPr>
          </a:p>
          <a:p>
            <a:pPr defTabSz="914400"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00"/>
                </a:solidFill>
              </a:rPr>
              <a:t>For the purpose of this analysis, we used the crimes that occurred in a 24 hour period from the Toronto Crime API, corresponding to the same 24 hour periods moon phase from the Local Toronto Weather API. </a:t>
            </a:r>
            <a:endParaRPr lang="en-CA" dirty="0" smtClean="0">
              <a:solidFill>
                <a:srgbClr val="000000"/>
              </a:solidFill>
            </a:endParaRPr>
          </a:p>
          <a:p>
            <a:pPr defTabSz="914400">
              <a:defRPr/>
            </a:pPr>
            <a:r>
              <a:rPr lang="en-CA" dirty="0" smtClean="0">
                <a:solidFill>
                  <a:srgbClr val="000000"/>
                </a:solidFill>
              </a:rPr>
              <a:t>Upon </a:t>
            </a:r>
            <a:r>
              <a:rPr lang="en-CA" dirty="0">
                <a:solidFill>
                  <a:srgbClr val="000000"/>
                </a:solidFill>
              </a:rPr>
              <a:t>closer review, it is interesting to see that although the results are virtually the same, the full moon results are consistently higher by a very small amount.  After more research on the number of full moons per year and when they occurred, this small variance can be explained by there being a slightly higher occurrence of full moons on Friday, Saturdays and Sundays over the time period in this study </a:t>
            </a:r>
          </a:p>
          <a:p>
            <a:pPr marL="0" lvl="0" indent="0" defTabSz="914400"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8B17A7-AD6B-41E8-8698-B140F3E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C9D6533-0F5D-418B-AE68-F813BFFA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347D2-A10A-41DE-974B-E32B4F64CFC4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cap="none" dirty="0"/>
          </a:p>
          <a:p>
            <a:endParaRPr lang="en-US" sz="2800" cap="none" dirty="0"/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	Thank You</a:t>
            </a:r>
            <a:endParaRPr lang="en-CA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Introduction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dirty="0">
                <a:solidFill>
                  <a:srgbClr val="FFDD3E"/>
                </a:solidFill>
              </a:rPr>
              <a:t>Problem Statement and Scope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xmlns="" id="{7D661FD8-FE28-489D-AAC7-1B6D07B19323}"/>
              </a:ext>
            </a:extLst>
          </p:cNvPr>
          <p:cNvSpPr txBox="1">
            <a:spLocks/>
          </p:cNvSpPr>
          <p:nvPr/>
        </p:nvSpPr>
        <p:spPr>
          <a:xfrm>
            <a:off x="2326292" y="1222248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There are a lot of factors that affect the crime rate. This project aims to understand the effect of the following 4 factors on the crime rate.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Whether it’s a weekday or a weekend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Precipitation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Temperature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Moon phase</a:t>
            </a: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A8653DA-5923-4D54-B1E9-68062B2AA494}"/>
              </a:ext>
            </a:extLst>
          </p:cNvPr>
          <p:cNvSpPr/>
          <p:nvPr/>
        </p:nvSpPr>
        <p:spPr>
          <a:xfrm>
            <a:off x="457199" y="1222248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Problem Statement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B9DF2B2-08CD-46E2-958E-65DACAB20757}"/>
              </a:ext>
            </a:extLst>
          </p:cNvPr>
          <p:cNvCxnSpPr/>
          <p:nvPr/>
        </p:nvCxnSpPr>
        <p:spPr>
          <a:xfrm>
            <a:off x="0" y="459345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5550641-1A0A-44F4-9E28-42D3D2AD8A55}"/>
              </a:ext>
            </a:extLst>
          </p:cNvPr>
          <p:cNvCxnSpPr/>
          <p:nvPr/>
        </p:nvCxnSpPr>
        <p:spPr>
          <a:xfrm>
            <a:off x="0" y="2704729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xmlns="" id="{4E1CED6C-FF39-41E6-B130-1945A82C9F91}"/>
              </a:ext>
            </a:extLst>
          </p:cNvPr>
          <p:cNvSpPr txBox="1">
            <a:spLocks/>
          </p:cNvSpPr>
          <p:nvPr/>
        </p:nvSpPr>
        <p:spPr>
          <a:xfrm>
            <a:off x="2326292" y="2879171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findings presented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i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7FB332A-0377-43D4-B4C2-A7B94E20ACE4}"/>
              </a:ext>
            </a:extLst>
          </p:cNvPr>
          <p:cNvSpPr/>
          <p:nvPr/>
        </p:nvSpPr>
        <p:spPr>
          <a:xfrm>
            <a:off x="457200" y="2879171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9273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42745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Methodology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How we went about doing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CA4F551E-6BB2-4EAD-B1A1-1D1FE85F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4A1FF45-603F-4D29-8491-446D202F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17954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B36A02A-2553-4B6F-B57E-F08B531C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03" y="1478460"/>
            <a:ext cx="5976594" cy="424626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87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8AA9DA3-697E-4222-9DB1-28F12235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4"/>
            <a:ext cx="9673219" cy="47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C7E37C7-1B3F-468B-81F7-3FAF9B8F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5"/>
            <a:ext cx="9673219" cy="476538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91436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729</Words>
  <Application>Microsoft Office PowerPoint</Application>
  <PresentationFormat>Custom</PresentationFormat>
  <Paragraphs>167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Slice</vt:lpstr>
      <vt:lpstr>Whether Weather Drives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Weather Drives Crime</dc:title>
  <dc:creator>Gobind Singh</dc:creator>
  <cp:lastModifiedBy>Tim Sutherland</cp:lastModifiedBy>
  <cp:revision>15</cp:revision>
  <dcterms:created xsi:type="dcterms:W3CDTF">2018-11-29T05:58:48Z</dcterms:created>
  <dcterms:modified xsi:type="dcterms:W3CDTF">2018-11-30T00:24:25Z</dcterms:modified>
</cp:coreProperties>
</file>