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256" r:id="rId3"/>
    <p:sldId id="565" r:id="rId5"/>
    <p:sldId id="566" r:id="rId6"/>
    <p:sldId id="554" r:id="rId7"/>
    <p:sldId id="552" r:id="rId8"/>
    <p:sldId id="556" r:id="rId9"/>
    <p:sldId id="560" r:id="rId10"/>
    <p:sldId id="522" r:id="rId11"/>
    <p:sldId id="557" r:id="rId12"/>
    <p:sldId id="558" r:id="rId13"/>
    <p:sldId id="559" r:id="rId14"/>
    <p:sldId id="525" r:id="rId15"/>
    <p:sldId id="550" r:id="rId16"/>
    <p:sldId id="553" r:id="rId17"/>
    <p:sldId id="564" r:id="rId18"/>
    <p:sldId id="563" r:id="rId19"/>
    <p:sldId id="561" r:id="rId20"/>
    <p:sldId id="562" r:id="rId21"/>
    <p:sldId id="567" r:id="rId22"/>
    <p:sldId id="568" r:id="rId23"/>
    <p:sldId id="570" r:id="rId24"/>
    <p:sldId id="569" r:id="rId25"/>
    <p:sldId id="514" r:id="rId26"/>
    <p:sldId id="545" r:id="rId27"/>
    <p:sldId id="542" r:id="rId28"/>
    <p:sldId id="543" r:id="rId29"/>
    <p:sldId id="546" r:id="rId30"/>
    <p:sldId id="507" r:id="rId31"/>
    <p:sldId id="509" r:id="rId32"/>
    <p:sldId id="527" r:id="rId33"/>
    <p:sldId id="529" r:id="rId34"/>
    <p:sldId id="531" r:id="rId35"/>
    <p:sldId id="532" r:id="rId36"/>
    <p:sldId id="533" r:id="rId37"/>
    <p:sldId id="534" r:id="rId38"/>
    <p:sldId id="535" r:id="rId39"/>
    <p:sldId id="536" r:id="rId40"/>
    <p:sldId id="537" r:id="rId41"/>
    <p:sldId id="538" r:id="rId42"/>
    <p:sldId id="539" r:id="rId43"/>
    <p:sldId id="540" r:id="rId4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641"/>
    <a:srgbClr val="EAEAEA"/>
    <a:srgbClr val="FE5815"/>
    <a:srgbClr val="CBCFD4"/>
    <a:srgbClr val="FF9900"/>
    <a:srgbClr val="FAFAFA"/>
    <a:srgbClr val="F2F2F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399"/>
    <p:restoredTop sz="93310"/>
  </p:normalViewPr>
  <p:slideViewPr>
    <p:cSldViewPr showGuides="1">
      <p:cViewPr>
        <p:scale>
          <a:sx n="130" d="100"/>
          <a:sy n="130" d="100"/>
        </p:scale>
        <p:origin x="-72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858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1D9030-3E9F-4605-B754-B5BBC4EB1274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>
                <a:latin typeface="Calibri" panose="020F0502020204030204" pitchFamily="34" charset="0"/>
              </a:rPr>
            </a:fld>
            <a:endParaRPr lang="zh-TW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B3B7F5-BEE7-4B88-8490-E4DF0782E5F0}" type="datetimeFigureOut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TW" sz="1200" dirty="0">
                <a:latin typeface="Calibri" panose="020F0502020204030204" pitchFamily="34" charset="0"/>
              </a:rPr>
            </a:fld>
            <a:endParaRPr lang="en-US" altLang="zh-TW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6563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0659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2707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5779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7827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8851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0899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2947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3971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83972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TW" sz="1200" dirty="0">
                <a:latin typeface="Calibri" panose="020F0502020204030204" pitchFamily="34" charset="0"/>
              </a:rPr>
            </a:fld>
            <a:endParaRPr lang="en-US" altLang="zh-TW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4995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84996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TW" sz="1200" dirty="0">
                <a:latin typeface="Calibri" panose="020F0502020204030204" pitchFamily="34" charset="0"/>
              </a:rPr>
            </a:fld>
            <a:endParaRPr lang="en-US" altLang="zh-TW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86020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TW" sz="1200" dirty="0">
                <a:latin typeface="Calibri" panose="020F0502020204030204" pitchFamily="34" charset="0"/>
              </a:rPr>
            </a:fld>
            <a:endParaRPr lang="en-US" altLang="zh-TW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87044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TW" sz="1200" dirty="0">
                <a:latin typeface="Calibri" panose="020F0502020204030204" pitchFamily="34" charset="0"/>
              </a:rPr>
            </a:fld>
            <a:endParaRPr lang="en-US" altLang="zh-TW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8067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88068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TW" sz="1200" dirty="0">
                <a:latin typeface="Calibri" panose="020F0502020204030204" pitchFamily="34" charset="0"/>
              </a:rPr>
            </a:fld>
            <a:endParaRPr lang="en-US" altLang="zh-TW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89092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TW" sz="1200" dirty="0">
                <a:latin typeface="Calibri" panose="020F0502020204030204" pitchFamily="34" charset="0"/>
              </a:rPr>
            </a:fld>
            <a:endParaRPr lang="en-US" altLang="zh-TW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0115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90116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TW" sz="1200" dirty="0">
                <a:latin typeface="Calibri" panose="020F0502020204030204" pitchFamily="34" charset="0"/>
              </a:rPr>
            </a:fld>
            <a:endParaRPr lang="en-US" altLang="zh-TW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91140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TW" sz="1200" dirty="0">
                <a:latin typeface="Calibri" panose="020F0502020204030204" pitchFamily="34" charset="0"/>
              </a:rPr>
            </a:fld>
            <a:endParaRPr lang="en-US" altLang="zh-TW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63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92164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TW" sz="1200" dirty="0">
                <a:latin typeface="Calibri" panose="020F0502020204030204" pitchFamily="34" charset="0"/>
              </a:rPr>
            </a:fld>
            <a:endParaRPr lang="en-US" altLang="zh-TW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3187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93188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TW" sz="1200" dirty="0">
                <a:latin typeface="Calibri" panose="020F0502020204030204" pitchFamily="34" charset="0"/>
              </a:rPr>
            </a:fld>
            <a:endParaRPr lang="en-US" altLang="zh-TW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3845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6"/>
          <p:cNvGrpSpPr/>
          <p:nvPr userDrawn="1"/>
        </p:nvGrpSpPr>
        <p:grpSpPr>
          <a:xfrm>
            <a:off x="8558213" y="6324600"/>
            <a:ext cx="357187" cy="357188"/>
            <a:chOff x="8136431" y="5022563"/>
            <a:chExt cx="356640" cy="356640"/>
          </a:xfrm>
        </p:grpSpPr>
        <p:sp>
          <p:nvSpPr>
            <p:cNvPr id="8" name="Oval 7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Isosceles Triangle 8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142" y="5117668"/>
              <a:ext cx="196548" cy="1680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7772400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cap="none" spc="-8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7772400" cy="914400"/>
          </a:xfrm>
        </p:spPr>
        <p:txBody>
          <a:bodyPr/>
          <a:lstStyle>
            <a:lvl1pPr marL="0" indent="0" algn="l">
              <a:buNone/>
              <a:defRPr b="0" cap="none" spc="120" baseline="0">
                <a:solidFill>
                  <a:srgbClr val="FE5815"/>
                </a:solidFill>
                <a:latin typeface="Segoe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5750" y="6429375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38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7772400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cap="none" spc="-8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7772400" cy="914400"/>
          </a:xfrm>
        </p:spPr>
        <p:txBody>
          <a:bodyPr/>
          <a:lstStyle>
            <a:lvl1pPr marL="0" indent="0" algn="l">
              <a:buNone/>
              <a:defRPr b="0" cap="none" spc="120" baseline="0">
                <a:solidFill>
                  <a:srgbClr val="FE5815"/>
                </a:solidFill>
                <a:latin typeface="Segoe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9000" y="0"/>
            <a:ext cx="4445000" cy="2120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9" name="Group 6"/>
          <p:cNvGrpSpPr/>
          <p:nvPr userDrawn="1"/>
        </p:nvGrpSpPr>
        <p:grpSpPr>
          <a:xfrm>
            <a:off x="7273925" y="6324600"/>
            <a:ext cx="357188" cy="357188"/>
            <a:chOff x="6852170" y="5022563"/>
            <a:chExt cx="356640" cy="356640"/>
          </a:xfrm>
        </p:grpSpPr>
        <p:sp>
          <p:nvSpPr>
            <p:cNvPr id="2" name="Oval 9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4120" name="Group 10"/>
            <p:cNvGrpSpPr/>
            <p:nvPr/>
          </p:nvGrpSpPr>
          <p:grpSpPr>
            <a:xfrm>
              <a:off x="6920328" y="5087551"/>
              <a:ext cx="240930" cy="213983"/>
              <a:chOff x="7066452" y="5943288"/>
              <a:chExt cx="240930" cy="213983"/>
            </a:xfrm>
          </p:grpSpPr>
          <p:sp>
            <p:nvSpPr>
              <p:cNvPr id="10" name="Rectangle 11"/>
              <p:cNvSpPr/>
              <p:nvPr/>
            </p:nvSpPr>
            <p:spPr>
              <a:xfrm>
                <a:off x="7202768" y="6055827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" name="Rectangle 12">
                <a:hlinkClick r:id="" action="ppaction://hlinkshowjump?jump=firstslide"/>
              </p:cNvPr>
              <p:cNvSpPr/>
              <p:nvPr/>
            </p:nvSpPr>
            <p:spPr>
              <a:xfrm>
                <a:off x="7099738" y="6055827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" name="Isosceles Triangle 13">
                <a:hlinkClick r:id="" action="ppaction://hlinkshowjump?jump=firstslide"/>
              </p:cNvPr>
              <p:cNvSpPr/>
              <p:nvPr/>
            </p:nvSpPr>
            <p:spPr>
              <a:xfrm>
                <a:off x="7066452" y="5943288"/>
                <a:ext cx="240930" cy="11253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  <p:grpSp>
        <p:nvGrpSpPr>
          <p:cNvPr id="4100" name="Group 14"/>
          <p:cNvGrpSpPr/>
          <p:nvPr userDrawn="1"/>
        </p:nvGrpSpPr>
        <p:grpSpPr>
          <a:xfrm>
            <a:off x="8558213" y="6326188"/>
            <a:ext cx="357187" cy="355600"/>
            <a:chOff x="8136431" y="5022563"/>
            <a:chExt cx="356640" cy="356640"/>
          </a:xfrm>
        </p:grpSpPr>
        <p:sp>
          <p:nvSpPr>
            <p:cNvPr id="14" name="Oval 15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Isosceles Triangle 16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498" y="5117671"/>
              <a:ext cx="195834" cy="1680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101" name="Group 17"/>
          <p:cNvGrpSpPr/>
          <p:nvPr userDrawn="1"/>
        </p:nvGrpSpPr>
        <p:grpSpPr>
          <a:xfrm>
            <a:off x="7273925" y="6324600"/>
            <a:ext cx="357188" cy="357188"/>
            <a:chOff x="6852170" y="5022563"/>
            <a:chExt cx="356640" cy="356640"/>
          </a:xfrm>
        </p:grpSpPr>
        <p:sp>
          <p:nvSpPr>
            <p:cNvPr id="17" name="Oval 18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4109" name="Group 19"/>
            <p:cNvGrpSpPr/>
            <p:nvPr/>
          </p:nvGrpSpPr>
          <p:grpSpPr>
            <a:xfrm>
              <a:off x="6920328" y="5087551"/>
              <a:ext cx="240930" cy="213983"/>
              <a:chOff x="7066452" y="5943288"/>
              <a:chExt cx="240930" cy="213983"/>
            </a:xfrm>
          </p:grpSpPr>
          <p:sp>
            <p:nvSpPr>
              <p:cNvPr id="19" name="Rectangle 20"/>
              <p:cNvSpPr/>
              <p:nvPr/>
            </p:nvSpPr>
            <p:spPr>
              <a:xfrm>
                <a:off x="7202768" y="6055827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" name="Rectangle 21">
                <a:hlinkClick r:id="" action="ppaction://hlinkshowjump?jump=firstslide"/>
              </p:cNvPr>
              <p:cNvSpPr/>
              <p:nvPr/>
            </p:nvSpPr>
            <p:spPr>
              <a:xfrm>
                <a:off x="7099738" y="6055827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1" name="Isosceles Triangle 22">
                <a:hlinkClick r:id="" action="ppaction://noaction"/>
              </p:cNvPr>
              <p:cNvSpPr/>
              <p:nvPr/>
            </p:nvSpPr>
            <p:spPr>
              <a:xfrm>
                <a:off x="7066452" y="5943288"/>
                <a:ext cx="240930" cy="11253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  <p:cxnSp>
        <p:nvCxnSpPr>
          <p:cNvPr id="22" name="Straight Connector 23"/>
          <p:cNvCxnSpPr/>
          <p:nvPr/>
        </p:nvCxnSpPr>
        <p:spPr>
          <a:xfrm>
            <a:off x="7813675" y="6326188"/>
            <a:ext cx="0" cy="355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14313" y="6429375"/>
            <a:ext cx="2857500" cy="369888"/>
          </a:xfrm>
          <a:prstGeom prst="rect">
            <a:avLst/>
          </a:prstGeom>
          <a:noFill/>
        </p:spPr>
        <p:txBody>
          <a:bodyPr>
            <a:spAutoFit/>
          </a:bodyPr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</a:fld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373563"/>
          </a:xfrm>
        </p:spPr>
        <p:txBody>
          <a:bodyPr/>
          <a:lstStyle>
            <a:lvl1pPr>
              <a:defRPr sz="2200">
                <a:latin typeface="Segoe"/>
              </a:defRPr>
            </a:lvl1pPr>
            <a:lvl2pPr>
              <a:defRPr>
                <a:latin typeface="Segoe"/>
              </a:defRPr>
            </a:lvl2pPr>
            <a:lvl3pPr>
              <a:defRPr>
                <a:latin typeface="Segoe"/>
              </a:defRPr>
            </a:lvl3pPr>
            <a:lvl4pPr>
              <a:defRPr>
                <a:latin typeface="Segoe"/>
              </a:defRPr>
            </a:lvl4pPr>
            <a:lvl5pPr>
              <a:defRPr>
                <a:latin typeface="Segoe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9000" y="0"/>
            <a:ext cx="4445000" cy="212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字方塊 6"/>
          <p:cNvSpPr txBox="1"/>
          <p:nvPr/>
        </p:nvSpPr>
        <p:spPr>
          <a:xfrm>
            <a:off x="214313" y="6429375"/>
            <a:ext cx="2857500" cy="369888"/>
          </a:xfrm>
          <a:prstGeom prst="rect">
            <a:avLst/>
          </a:prstGeom>
          <a:noFill/>
        </p:spPr>
        <p:txBody>
          <a:bodyPr>
            <a:spAutoFit/>
          </a:bodyPr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</a:fld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620000" cy="1143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4373563"/>
          </a:xfrm>
        </p:spPr>
        <p:txBody>
          <a:bodyPr/>
          <a:lstStyle>
            <a:lvl1pPr>
              <a:defRPr sz="2200">
                <a:latin typeface="Segoe"/>
              </a:defRPr>
            </a:lvl1pPr>
            <a:lvl2pPr>
              <a:defRPr>
                <a:latin typeface="Segoe"/>
              </a:defRPr>
            </a:lvl2pPr>
            <a:lvl3pPr>
              <a:defRPr>
                <a:latin typeface="Segoe"/>
              </a:defRPr>
            </a:lvl3pPr>
            <a:lvl4pPr>
              <a:defRPr>
                <a:latin typeface="Segoe"/>
              </a:defRPr>
            </a:lvl4pPr>
            <a:lvl5pPr>
              <a:defRPr>
                <a:latin typeface="Segoe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30175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147" name="Group 4"/>
          <p:cNvGrpSpPr/>
          <p:nvPr userDrawn="1"/>
        </p:nvGrpSpPr>
        <p:grpSpPr>
          <a:xfrm>
            <a:off x="8558213" y="6326188"/>
            <a:ext cx="357187" cy="355600"/>
            <a:chOff x="8136431" y="5022563"/>
            <a:chExt cx="356640" cy="356640"/>
          </a:xfrm>
        </p:grpSpPr>
        <p:sp>
          <p:nvSpPr>
            <p:cNvPr id="8" name="Oval 5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Isosceles Triangle 7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498" y="5117671"/>
              <a:ext cx="195834" cy="1680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6148" name="Group 12"/>
          <p:cNvGrpSpPr/>
          <p:nvPr userDrawn="1"/>
        </p:nvGrpSpPr>
        <p:grpSpPr>
          <a:xfrm>
            <a:off x="7273925" y="6324600"/>
            <a:ext cx="357188" cy="357188"/>
            <a:chOff x="6852170" y="5022563"/>
            <a:chExt cx="356640" cy="356640"/>
          </a:xfrm>
        </p:grpSpPr>
        <p:sp>
          <p:nvSpPr>
            <p:cNvPr id="11" name="Oval 13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6161" name="Group 14"/>
            <p:cNvGrpSpPr/>
            <p:nvPr/>
          </p:nvGrpSpPr>
          <p:grpSpPr>
            <a:xfrm>
              <a:off x="6920328" y="5087551"/>
              <a:ext cx="240930" cy="213983"/>
              <a:chOff x="7066452" y="5943288"/>
              <a:chExt cx="240930" cy="213983"/>
            </a:xfrm>
          </p:grpSpPr>
          <p:sp>
            <p:nvSpPr>
              <p:cNvPr id="13" name="Rectangle 15"/>
              <p:cNvSpPr/>
              <p:nvPr/>
            </p:nvSpPr>
            <p:spPr>
              <a:xfrm>
                <a:off x="7202768" y="6055827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4" name="Rectangle 16">
                <a:hlinkClick r:id="" action="ppaction://hlinkshowjump?jump=firstslide"/>
              </p:cNvPr>
              <p:cNvSpPr/>
              <p:nvPr/>
            </p:nvSpPr>
            <p:spPr>
              <a:xfrm>
                <a:off x="7099738" y="6055827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5" name="Isosceles Triangle 17">
                <a:hlinkClick r:id="" action="ppaction://noaction"/>
              </p:cNvPr>
              <p:cNvSpPr/>
              <p:nvPr/>
            </p:nvSpPr>
            <p:spPr>
              <a:xfrm>
                <a:off x="7066452" y="5943288"/>
                <a:ext cx="240930" cy="11253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  <p:cxnSp>
        <p:nvCxnSpPr>
          <p:cNvPr id="16" name="Straight Connector 18"/>
          <p:cNvCxnSpPr/>
          <p:nvPr/>
        </p:nvCxnSpPr>
        <p:spPr>
          <a:xfrm>
            <a:off x="7813675" y="6326188"/>
            <a:ext cx="0" cy="355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0" name="Group 19"/>
          <p:cNvGrpSpPr/>
          <p:nvPr userDrawn="1"/>
        </p:nvGrpSpPr>
        <p:grpSpPr>
          <a:xfrm>
            <a:off x="8005763" y="6324600"/>
            <a:ext cx="357187" cy="357188"/>
            <a:chOff x="7583386" y="5022563"/>
            <a:chExt cx="356640" cy="356640"/>
          </a:xfrm>
        </p:grpSpPr>
        <p:sp>
          <p:nvSpPr>
            <p:cNvPr id="18" name="Oval 20">
              <a:hlinkClick r:id="" action="ppaction://hlinkshowjump?jump=previousslide"/>
            </p:cNvPr>
            <p:cNvSpPr>
              <a:spLocks noChangeAspect="1"/>
            </p:cNvSpPr>
            <p:nvPr/>
          </p:nvSpPr>
          <p:spPr>
            <a:xfrm>
              <a:off x="7583386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Isosceles Triangle 21">
              <a:hlinkClick r:id="" action="ppaction://hlinkshowjump?jump=previousslide"/>
            </p:cNvPr>
            <p:cNvSpPr>
              <a:spLocks noChangeAspect="1"/>
            </p:cNvSpPr>
            <p:nvPr/>
          </p:nvSpPr>
          <p:spPr>
            <a:xfrm rot="16200000">
              <a:off x="7648375" y="5117668"/>
              <a:ext cx="196548" cy="1680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214313" y="6429375"/>
            <a:ext cx="2857500" cy="369888"/>
          </a:xfrm>
          <a:prstGeom prst="rect">
            <a:avLst/>
          </a:prstGeom>
          <a:noFill/>
        </p:spPr>
        <p:txBody>
          <a:bodyPr>
            <a:spAutoFit/>
          </a:bodyPr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</a:fld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373563"/>
          </a:xfrm>
        </p:spPr>
        <p:txBody>
          <a:bodyPr/>
          <a:lstStyle>
            <a:lvl1pPr>
              <a:defRPr sz="2200"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30175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171" name="Group 20"/>
          <p:cNvGrpSpPr/>
          <p:nvPr userDrawn="1"/>
        </p:nvGrpSpPr>
        <p:grpSpPr>
          <a:xfrm>
            <a:off x="8558213" y="6324600"/>
            <a:ext cx="357187" cy="357188"/>
            <a:chOff x="8136431" y="5022563"/>
            <a:chExt cx="356640" cy="356640"/>
          </a:xfrm>
        </p:grpSpPr>
        <p:sp>
          <p:nvSpPr>
            <p:cNvPr id="8" name="Oval 21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Isosceles Triangle 22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142" y="5117668"/>
              <a:ext cx="196548" cy="1680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7172" name="Group 23"/>
          <p:cNvGrpSpPr/>
          <p:nvPr userDrawn="1"/>
        </p:nvGrpSpPr>
        <p:grpSpPr>
          <a:xfrm>
            <a:off x="8005763" y="6324600"/>
            <a:ext cx="357187" cy="357188"/>
            <a:chOff x="7583386" y="5022563"/>
            <a:chExt cx="356640" cy="356640"/>
          </a:xfrm>
        </p:grpSpPr>
        <p:sp>
          <p:nvSpPr>
            <p:cNvPr id="11" name="Oval 24">
              <a:hlinkClick r:id="" action="ppaction://hlinkshowjump?jump=previousslide"/>
            </p:cNvPr>
            <p:cNvSpPr>
              <a:spLocks noChangeAspect="1"/>
            </p:cNvSpPr>
            <p:nvPr/>
          </p:nvSpPr>
          <p:spPr>
            <a:xfrm>
              <a:off x="7583386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Isosceles Triangle 25">
              <a:hlinkClick r:id="" action="ppaction://hlinkshowjump?jump=previousslide"/>
            </p:cNvPr>
            <p:cNvSpPr>
              <a:spLocks noChangeAspect="1"/>
            </p:cNvSpPr>
            <p:nvPr/>
          </p:nvSpPr>
          <p:spPr>
            <a:xfrm rot="16200000">
              <a:off x="7648375" y="5117668"/>
              <a:ext cx="196548" cy="1680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7173" name="Group 26"/>
          <p:cNvGrpSpPr/>
          <p:nvPr userDrawn="1"/>
        </p:nvGrpSpPr>
        <p:grpSpPr>
          <a:xfrm>
            <a:off x="7273925" y="6324600"/>
            <a:ext cx="357188" cy="357188"/>
            <a:chOff x="6852170" y="5022563"/>
            <a:chExt cx="356640" cy="356640"/>
          </a:xfrm>
        </p:grpSpPr>
        <p:sp>
          <p:nvSpPr>
            <p:cNvPr id="14" name="Oval 27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7181" name="Group 28"/>
            <p:cNvGrpSpPr/>
            <p:nvPr/>
          </p:nvGrpSpPr>
          <p:grpSpPr>
            <a:xfrm>
              <a:off x="6920328" y="5087551"/>
              <a:ext cx="240930" cy="213983"/>
              <a:chOff x="7066452" y="5943288"/>
              <a:chExt cx="240930" cy="213983"/>
            </a:xfrm>
          </p:grpSpPr>
          <p:sp>
            <p:nvSpPr>
              <p:cNvPr id="16" name="Rectangle 29"/>
              <p:cNvSpPr/>
              <p:nvPr/>
            </p:nvSpPr>
            <p:spPr>
              <a:xfrm>
                <a:off x="7202768" y="6055827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Rectangle 30">
                <a:hlinkClick r:id="" action="ppaction://hlinkshowjump?jump=firstslide"/>
              </p:cNvPr>
              <p:cNvSpPr/>
              <p:nvPr/>
            </p:nvSpPr>
            <p:spPr>
              <a:xfrm>
                <a:off x="7099738" y="6055827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8" name="Isosceles Triangle 31">
                <a:hlinkClick r:id="" action="ppaction://noaction"/>
              </p:cNvPr>
              <p:cNvSpPr/>
              <p:nvPr/>
            </p:nvSpPr>
            <p:spPr>
              <a:xfrm>
                <a:off x="7066452" y="5943288"/>
                <a:ext cx="240930" cy="11253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  <p:cxnSp>
        <p:nvCxnSpPr>
          <p:cNvPr id="19" name="Straight Connector 32"/>
          <p:cNvCxnSpPr/>
          <p:nvPr/>
        </p:nvCxnSpPr>
        <p:spPr>
          <a:xfrm>
            <a:off x="7813675" y="6326188"/>
            <a:ext cx="0" cy="355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14313" y="6429375"/>
            <a:ext cx="2857500" cy="369888"/>
          </a:xfrm>
          <a:prstGeom prst="rect">
            <a:avLst/>
          </a:prstGeom>
          <a:noFill/>
        </p:spPr>
        <p:txBody>
          <a:bodyPr>
            <a:spAutoFit/>
          </a:bodyPr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</a:fld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7" y="1600200"/>
            <a:ext cx="7620000" cy="4373563"/>
          </a:xfrm>
        </p:spPr>
        <p:txBody>
          <a:bodyPr/>
          <a:lstStyle>
            <a:lvl1pPr>
              <a:defRPr sz="2200"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4" name="標題 3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Foxconn NWInG Confidential</a:t>
            </a: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1000" y="6289675"/>
            <a:ext cx="349250" cy="365125"/>
          </a:xfrm>
          <a:prstGeom prst="rect">
            <a:avLst/>
          </a:prstGeo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ea typeface="微軟正黑體" panose="020B0604030504040204" pitchFamily="34" charset="-120"/>
              </a:rPr>
            </a:fld>
            <a:endParaRPr lang="en-US" altLang="zh-TW" dirty="0">
              <a:ea typeface="微軟正黑體" panose="020B0604030504040204" pitchFamily="34" charset="-12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3716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/>
            <a:r>
              <a:rPr lang="zh-TW" altLang="en-US" dirty="0"/>
              <a:t>按一下以編輯母片標題樣式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/>
          <a:lstStyle>
            <a:lvl1pPr>
              <a:defRPr kumimoji="0" sz="1000">
                <a:solidFill>
                  <a:srgbClr val="A6A6A6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 cap="all" spc="-60">
          <a:solidFill>
            <a:srgbClr val="595959"/>
          </a:solidFill>
          <a:latin typeface="Segoe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Segoe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Segoe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Segoe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Segoe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Segoe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Segoe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Segoe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Segoe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kern="1200">
          <a:solidFill>
            <a:srgbClr val="7F7F7F"/>
          </a:solidFill>
          <a:latin typeface="Segoe UI Light" panose="020B0502040204020203" pitchFamily="34" charset="0"/>
          <a:ea typeface="+mn-ea"/>
          <a:cs typeface="+mn-cs"/>
        </a:defRPr>
      </a:lvl1pPr>
      <a:lvl2pPr marL="457200" indent="-18288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rgbClr val="7F7F7F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rgbClr val="7F7F7F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rgbClr val="7F7F7F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1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6.xml"/><Relationship Id="rId4" Type="http://schemas.openxmlformats.org/officeDocument/2006/relationships/hyperlink" Target="http://sitename/globalresources" TargetMode="Externa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8.png"/><Relationship Id="rId2" Type="http://schemas.openxmlformats.org/officeDocument/2006/relationships/hyperlink" Target="http://www.opensymphony.com/sitemesh/" TargetMode="External"/><Relationship Id="rId1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hyperlink" Target="http://today.java.net/pub/a/today/2004/03/11/sitemesh.html" TargetMode="Externa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2928938"/>
            <a:ext cx="6715125" cy="642938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3600" b="0" i="0" u="none" strike="noStrike" kern="1200" cap="none" spc="-8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/>
                <a:ea typeface="新細明體" panose="02020500000000000000" pitchFamily="18" charset="-120"/>
                <a:cs typeface="+mj-cs"/>
              </a:rPr>
              <a:t>Java </a:t>
            </a:r>
            <a:r>
              <a:rPr kumimoji="0" lang="zh-TW" altLang="en-US" sz="3600" b="0" i="0" u="none" strike="noStrike" kern="1200" cap="none" spc="-8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/>
                <a:ea typeface="+mj-ea"/>
                <a:cs typeface="+mj-cs"/>
              </a:rPr>
              <a:t>開發指南與規範</a:t>
            </a:r>
            <a:r>
              <a:rPr kumimoji="0" lang="en-US" altLang="zh-TW" sz="3600" b="0" i="0" u="none" strike="noStrike" kern="1200" cap="none" spc="-8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/>
                <a:ea typeface="+mj-ea"/>
                <a:cs typeface="+mj-cs"/>
              </a:rPr>
              <a:t>&amp;</a:t>
            </a:r>
            <a:r>
              <a:rPr kumimoji="0" lang="zh-TW" altLang="en-US" sz="3600" b="0" i="0" u="none" strike="noStrike" kern="1200" cap="none" spc="-8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/>
                <a:ea typeface="+mj-ea"/>
                <a:cs typeface="+mj-cs"/>
              </a:rPr>
              <a:t>範本說明</a:t>
            </a:r>
            <a:endParaRPr kumimoji="0" lang="zh-TW" altLang="en-US" sz="3600" b="0" i="0" u="none" strike="noStrike" kern="1200" cap="none" spc="-80" normalizeH="0" baseline="0" noProof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Segoe"/>
              <a:ea typeface="新細明體" panose="02020500000000000000" pitchFamily="18" charset="-120"/>
              <a:cs typeface="+mj-cs"/>
            </a:endParaRPr>
          </a:p>
        </p:txBody>
      </p:sp>
      <p:pic>
        <p:nvPicPr>
          <p:cNvPr id="921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5634038"/>
            <a:ext cx="1543050" cy="1152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5643563"/>
            <a:ext cx="1963738" cy="106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8" y="5919788"/>
            <a:ext cx="2428875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5991225"/>
            <a:ext cx="2005013" cy="466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4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572125" y="1643063"/>
            <a:ext cx="1965325" cy="4373562"/>
          </a:xfrm>
          <a:ln>
            <a:solidFill>
              <a:schemeClr val="tx1">
                <a:alpha val="100000"/>
              </a:schemeClr>
            </a:solidFill>
            <a:miter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MyEclipse  - plugin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簡介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1843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28875"/>
            <a:ext cx="3173413" cy="3009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8437" name="矩形 4"/>
          <p:cNvSpPr/>
          <p:nvPr/>
        </p:nvSpPr>
        <p:spPr>
          <a:xfrm>
            <a:off x="571500" y="1857375"/>
            <a:ext cx="32146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jBPM gpd –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流程設計器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0" y="1928813"/>
            <a:ext cx="5349875" cy="4373563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MyEclipse  - plugin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簡介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sp>
        <p:nvSpPr>
          <p:cNvPr id="19460" name="矩形 3"/>
          <p:cNvSpPr/>
          <p:nvPr/>
        </p:nvSpPr>
        <p:spPr>
          <a:xfrm>
            <a:off x="571500" y="1571625"/>
            <a:ext cx="32369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Spket – Javascript editor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外掛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929188" y="2643188"/>
            <a:ext cx="4110037" cy="755650"/>
          </a:xfrm>
          <a:ln>
            <a:solidFill>
              <a:schemeClr val="tx1">
                <a:alpha val="100000"/>
              </a:schemeClr>
            </a:solidFill>
            <a:miter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MyEclipse  - plugin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簡介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3" y="4714875"/>
            <a:ext cx="3544887" cy="11795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048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143125"/>
            <a:ext cx="4486275" cy="4268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0486" name="矩形 6"/>
          <p:cNvSpPr/>
          <p:nvPr/>
        </p:nvSpPr>
        <p:spPr>
          <a:xfrm>
            <a:off x="285750" y="1714500"/>
            <a:ext cx="36464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Checkstyle –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程式碼規範檢查外掛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85750" y="357188"/>
            <a:ext cx="7620000" cy="838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MyEclipse  - plugin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簡介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6146" name="Picture 2" descr="C:\Documents and Settings\16589\Spark\user\john@nwng-a15-052001\downloads\image_hp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50" y="1857375"/>
            <a:ext cx="3286125" cy="132715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1508" name="Picture 3" descr="C:\Documents and Settings\16589\Spark\user\john@nwng-a15-052001\downloads\image_9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3214688"/>
            <a:ext cx="5235575" cy="3216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9" name="文字方塊 7"/>
          <p:cNvSpPr txBox="1"/>
          <p:nvPr/>
        </p:nvSpPr>
        <p:spPr>
          <a:xfrm>
            <a:off x="4357688" y="2714625"/>
            <a:ext cx="4500562" cy="1703388"/>
          </a:xfrm>
          <a:prstGeom prst="rect">
            <a:avLst/>
          </a:prstGeom>
          <a:solidFill>
            <a:srgbClr val="EAEAEA"/>
          </a:solidFill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這不是規範，但是學會如何單元測試將是一個重要的功課，尤其在撰寫底層、共用元件時，有單元測試將能協助我們在第一時間抓出問題。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510" name="矩形 8"/>
          <p:cNvSpPr/>
          <p:nvPr/>
        </p:nvSpPr>
        <p:spPr>
          <a:xfrm>
            <a:off x="285750" y="1428750"/>
            <a:ext cx="16986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單元測試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JUnit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圓角矩形 19"/>
          <p:cNvSpPr/>
          <p:nvPr/>
        </p:nvSpPr>
        <p:spPr>
          <a:xfrm>
            <a:off x="214313" y="1500188"/>
            <a:ext cx="3071813" cy="3500438"/>
          </a:xfrm>
          <a:prstGeom prst="roundRect">
            <a:avLst>
              <a:gd name="adj" fmla="val 27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專案架構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grpSp>
        <p:nvGrpSpPr>
          <p:cNvPr id="22532" name="群組 7"/>
          <p:cNvGrpSpPr/>
          <p:nvPr/>
        </p:nvGrpSpPr>
        <p:grpSpPr>
          <a:xfrm>
            <a:off x="428625" y="2786063"/>
            <a:ext cx="2643188" cy="571500"/>
            <a:chOff x="1357290" y="2071678"/>
            <a:chExt cx="2643206" cy="571504"/>
          </a:xfrm>
        </p:grpSpPr>
        <p:sp>
          <p:nvSpPr>
            <p:cNvPr id="7" name="矩形 6"/>
            <p:cNvSpPr/>
            <p:nvPr/>
          </p:nvSpPr>
          <p:spPr>
            <a:xfrm>
              <a:off x="1357290" y="2071678"/>
              <a:ext cx="2643206" cy="571504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GlobalResources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2552" name="Picture 2" descr="D:\開發資源\免費東西\ICONS\小圖示\sem_labs_icon_pack\folder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28728" y="2071678"/>
              <a:ext cx="539749" cy="53974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2533" name="群組 27"/>
          <p:cNvGrpSpPr/>
          <p:nvPr/>
        </p:nvGrpSpPr>
        <p:grpSpPr>
          <a:xfrm>
            <a:off x="5500688" y="2714625"/>
            <a:ext cx="1857375" cy="571500"/>
            <a:chOff x="5500694" y="2357430"/>
            <a:chExt cx="1857388" cy="571504"/>
          </a:xfrm>
        </p:grpSpPr>
        <p:sp>
          <p:nvSpPr>
            <p:cNvPr id="14" name="矩形 13"/>
            <p:cNvSpPr/>
            <p:nvPr/>
          </p:nvSpPr>
          <p:spPr>
            <a:xfrm>
              <a:off x="5500694" y="2357430"/>
              <a:ext cx="1857388" cy="571504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New Project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2550" name="Picture 3" descr="D:\開發資源\免費東西\32x32\folder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2132" y="2428868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2534" name="群組 9"/>
          <p:cNvGrpSpPr/>
          <p:nvPr/>
        </p:nvGrpSpPr>
        <p:grpSpPr>
          <a:xfrm>
            <a:off x="428625" y="3500438"/>
            <a:ext cx="2643188" cy="571500"/>
            <a:chOff x="1357290" y="2071678"/>
            <a:chExt cx="2643206" cy="571504"/>
          </a:xfrm>
        </p:grpSpPr>
        <p:sp>
          <p:nvSpPr>
            <p:cNvPr id="11" name="矩形 10"/>
            <p:cNvSpPr/>
            <p:nvPr/>
          </p:nvSpPr>
          <p:spPr>
            <a:xfrm>
              <a:off x="1357290" y="2071678"/>
              <a:ext cx="2643206" cy="571504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NWInG_BasicData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2548" name="Picture 2" descr="D:\開發資源\免費東西\ICONS\小圖示\sem_labs_icon_pack\folder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28728" y="2071678"/>
              <a:ext cx="539749" cy="53974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2535" name="群組 24"/>
          <p:cNvGrpSpPr/>
          <p:nvPr/>
        </p:nvGrpSpPr>
        <p:grpSpPr>
          <a:xfrm>
            <a:off x="428625" y="4286250"/>
            <a:ext cx="2643188" cy="571500"/>
            <a:chOff x="6000760" y="2786058"/>
            <a:chExt cx="2643206" cy="571504"/>
          </a:xfrm>
        </p:grpSpPr>
        <p:sp>
          <p:nvSpPr>
            <p:cNvPr id="18" name="矩形 17"/>
            <p:cNvSpPr/>
            <p:nvPr/>
          </p:nvSpPr>
          <p:spPr>
            <a:xfrm>
              <a:off x="6000760" y="2786058"/>
              <a:ext cx="2643206" cy="571504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Basic DataBase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2546" name="Picture 4" descr="D:\開發資源\免費東西\圖示\所有圖示整理\databas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2198" y="2857496"/>
              <a:ext cx="374642" cy="37464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2536" name="文字方塊 20"/>
          <p:cNvSpPr txBox="1"/>
          <p:nvPr/>
        </p:nvSpPr>
        <p:spPr>
          <a:xfrm>
            <a:off x="285750" y="1571625"/>
            <a:ext cx="292893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跨專案使用的模組、資料庫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22537" name="群組 21"/>
          <p:cNvGrpSpPr/>
          <p:nvPr/>
        </p:nvGrpSpPr>
        <p:grpSpPr>
          <a:xfrm>
            <a:off x="428625" y="2071688"/>
            <a:ext cx="2643188" cy="571500"/>
            <a:chOff x="1357290" y="2071678"/>
            <a:chExt cx="2643206" cy="571504"/>
          </a:xfrm>
        </p:grpSpPr>
        <p:sp>
          <p:nvSpPr>
            <p:cNvPr id="23" name="矩形 22"/>
            <p:cNvSpPr/>
            <p:nvPr/>
          </p:nvSpPr>
          <p:spPr>
            <a:xfrm>
              <a:off x="1357290" y="2071678"/>
              <a:ext cx="2643206" cy="571504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Brevis </a:t>
              </a:r>
              <a:r>
                <a: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函式庫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2544" name="Picture 2" descr="D:\開發資源\免費東西\ICONS\小圖示\sem_labs_icon_pack\folder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28728" y="2071678"/>
              <a:ext cx="539749" cy="53974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6" name="矩形 25"/>
          <p:cNvSpPr/>
          <p:nvPr/>
        </p:nvSpPr>
        <p:spPr>
          <a:xfrm>
            <a:off x="5500688" y="1357313"/>
            <a:ext cx="1857375" cy="571500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從範本專案複製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向下箭號 26"/>
          <p:cNvSpPr/>
          <p:nvPr/>
        </p:nvSpPr>
        <p:spPr>
          <a:xfrm>
            <a:off x="6286500" y="2000250"/>
            <a:ext cx="357188" cy="57150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向左箭號 29"/>
          <p:cNvSpPr/>
          <p:nvPr/>
        </p:nvSpPr>
        <p:spPr>
          <a:xfrm>
            <a:off x="3714750" y="2714625"/>
            <a:ext cx="1428750" cy="64293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向下箭號 30"/>
          <p:cNvSpPr/>
          <p:nvPr/>
        </p:nvSpPr>
        <p:spPr>
          <a:xfrm>
            <a:off x="6286500" y="3429000"/>
            <a:ext cx="357188" cy="57150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00688" y="4214813"/>
            <a:ext cx="1857375" cy="571500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your job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9000" y="1143000"/>
            <a:ext cx="4816475" cy="480218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專案架構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42938" y="1428750"/>
            <a:ext cx="1857375" cy="571500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Project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7" name="Picture 3" descr="D:\開發資源\免費東西\32x32\f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500188"/>
            <a:ext cx="428625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6334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修改設定檔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14375" y="1714500"/>
            <a:ext cx="7027863" cy="4105275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>
            <a:off x="4286250" y="5214938"/>
            <a:ext cx="357188" cy="1588"/>
          </a:xfrm>
          <a:prstGeom prst="straightConnector1">
            <a:avLst/>
          </a:prstGeom>
          <a:ln>
            <a:solidFill>
              <a:srgbClr val="D35641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063" y="4429125"/>
            <a:ext cx="3714750" cy="1500188"/>
          </a:xfrm>
          <a:prstGeom prst="rect">
            <a:avLst/>
          </a:prstGeom>
          <a:noFill/>
          <a:ln w="12700">
            <a:solidFill>
              <a:srgbClr val="D3564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2" name="矩形 10"/>
          <p:cNvSpPr/>
          <p:nvPr/>
        </p:nvSpPr>
        <p:spPr>
          <a:xfrm>
            <a:off x="642938" y="1071563"/>
            <a:ext cx="6759575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打開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JspPattern\WebRoot\WEB-INF\appConfig\config.properties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修改資料庫連線、專案名稱等設定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4583" name="矩形 6"/>
          <p:cNvSpPr/>
          <p:nvPr/>
        </p:nvSpPr>
        <p:spPr>
          <a:xfrm>
            <a:off x="4572000" y="5000625"/>
            <a:ext cx="3646488" cy="369888"/>
          </a:xfrm>
          <a:prstGeom prst="rect">
            <a:avLst/>
          </a:prstGeom>
          <a:solidFill>
            <a:srgbClr val="EAEAEA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資源檔目錄位置需照規範，勿更動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4625" y="1714500"/>
            <a:ext cx="1552575" cy="3552825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GlobalResources (Web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通用資源庫</a:t>
            </a: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)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1743075"/>
            <a:ext cx="1352550" cy="32575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直線圖說文字 1 7"/>
          <p:cNvSpPr/>
          <p:nvPr/>
        </p:nvSpPr>
        <p:spPr>
          <a:xfrm>
            <a:off x="428625" y="1857375"/>
            <a:ext cx="1643063" cy="357188"/>
          </a:xfrm>
          <a:prstGeom prst="borderCallout1">
            <a:avLst>
              <a:gd name="adj1" fmla="val 61758"/>
              <a:gd name="adj2" fmla="val 106977"/>
              <a:gd name="adj3" fmla="val 108403"/>
              <a:gd name="adj4" fmla="val 15756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ExtJs 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基底函式庫</a:t>
            </a: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428625" y="2786063"/>
            <a:ext cx="1643063" cy="3429000"/>
          </a:xfrm>
          <a:prstGeom prst="borderCallout1">
            <a:avLst>
              <a:gd name="adj1" fmla="val 5182"/>
              <a:gd name="adj2" fmla="val 102571"/>
              <a:gd name="adj3" fmla="val 12533"/>
              <a:gd name="adj4" fmla="val 15568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網站樣式樣版</a:t>
            </a: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60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071813"/>
            <a:ext cx="1068388" cy="310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直線圖說文字 1 10"/>
          <p:cNvSpPr/>
          <p:nvPr/>
        </p:nvSpPr>
        <p:spPr>
          <a:xfrm>
            <a:off x="7072313" y="1571625"/>
            <a:ext cx="1643063" cy="285750"/>
          </a:xfrm>
          <a:prstGeom prst="borderCallout1">
            <a:avLst>
              <a:gd name="adj1" fmla="val 47422"/>
              <a:gd name="adj2" fmla="val -5217"/>
              <a:gd name="adj3" fmla="val 72052"/>
              <a:gd name="adj4" fmla="val -321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樣式使用圖片</a:t>
            </a: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直線圖說文字 1 13"/>
          <p:cNvSpPr/>
          <p:nvPr/>
        </p:nvSpPr>
        <p:spPr>
          <a:xfrm>
            <a:off x="7072313" y="2071688"/>
            <a:ext cx="1643063" cy="276225"/>
          </a:xfrm>
          <a:prstGeom prst="borderCallout1">
            <a:avLst>
              <a:gd name="adj1" fmla="val 47422"/>
              <a:gd name="adj2" fmla="val -5217"/>
              <a:gd name="adj3" fmla="val 94562"/>
              <a:gd name="adj4" fmla="val -5436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一般常用圖片</a:t>
            </a: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線圖說文字 1 14"/>
          <p:cNvSpPr/>
          <p:nvPr/>
        </p:nvSpPr>
        <p:spPr>
          <a:xfrm>
            <a:off x="7072313" y="3500438"/>
            <a:ext cx="1285875" cy="276225"/>
          </a:xfrm>
          <a:prstGeom prst="borderCallout1">
            <a:avLst>
              <a:gd name="adj1" fmla="val 47422"/>
              <a:gd name="adj2" fmla="val -5217"/>
              <a:gd name="adj3" fmla="val 128989"/>
              <a:gd name="adj4" fmla="val -6972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小圖示圖片</a:t>
            </a: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11" name="文字方塊 11"/>
          <p:cNvSpPr txBox="1"/>
          <p:nvPr/>
        </p:nvSpPr>
        <p:spPr>
          <a:xfrm>
            <a:off x="2627313" y="5445125"/>
            <a:ext cx="6192837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各地區會指定一台當主要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Server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預設會放置於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hlinkClick r:id="rId4"/>
              </a:rPr>
              <a:t>http://sitename/globalresources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統一存取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GlobalResources (Web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通用資源庫</a:t>
            </a: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)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643313" y="2571750"/>
            <a:ext cx="1571625" cy="1857375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26630" name="直線圖說文字 1 4"/>
          <p:cNvGrpSpPr/>
          <p:nvPr/>
        </p:nvGrpSpPr>
        <p:grpSpPr>
          <a:xfrm>
            <a:off x="3144838" y="2090738"/>
            <a:ext cx="2146300" cy="493712"/>
            <a:chOff x="1981" y="1317"/>
            <a:chExt cx="1352" cy="311"/>
          </a:xfrm>
        </p:grpSpPr>
        <p:pic>
          <p:nvPicPr>
            <p:cNvPr id="26628" name="直線圖說文字 1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81" y="1317"/>
              <a:ext cx="1352" cy="31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6629" name="文本框 26628"/>
            <p:cNvSpPr txBox="1"/>
            <p:nvPr/>
          </p:nvSpPr>
          <p:spPr>
            <a:xfrm>
              <a:off x="2295" y="1350"/>
              <a:ext cx="990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None/>
              </a:pPr>
              <a:r>
                <a:rPr lang="en-US" altLang="zh-TW" sz="1400" dirty="0">
                  <a:solidFill>
                    <a:srgbClr val="FFFFFF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Javascript </a:t>
              </a:r>
              <a:r>
                <a:rPr lang="zh-TW" altLang="en-US" sz="1400" dirty="0">
                  <a:solidFill>
                    <a:srgbClr val="FFFFFF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程式庫</a:t>
              </a:r>
              <a:endParaRPr lang="zh-TW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6" name="直線圖說文字 1 5"/>
          <p:cNvSpPr/>
          <p:nvPr/>
        </p:nvSpPr>
        <p:spPr>
          <a:xfrm>
            <a:off x="5715000" y="2928938"/>
            <a:ext cx="2097088" cy="357188"/>
          </a:xfrm>
          <a:prstGeom prst="borderCallout1">
            <a:avLst>
              <a:gd name="adj1" fmla="val 47422"/>
              <a:gd name="adj2" fmla="val -5217"/>
              <a:gd name="adj3" fmla="val 106356"/>
              <a:gd name="adj4" fmla="val -4170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自訂的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UI 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基底類別庫</a:t>
            </a: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5715000" y="3786188"/>
            <a:ext cx="2097088" cy="357188"/>
          </a:xfrm>
          <a:prstGeom prst="borderCallout1">
            <a:avLst>
              <a:gd name="adj1" fmla="val 47422"/>
              <a:gd name="adj2" fmla="val -5217"/>
              <a:gd name="adj3" fmla="val 12149"/>
              <a:gd name="adj4" fmla="val -5047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自訂的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UI + 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資料類別庫</a:t>
            </a: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1428750" y="2928938"/>
            <a:ext cx="1643063" cy="357188"/>
          </a:xfrm>
          <a:prstGeom prst="borderCallout1">
            <a:avLst>
              <a:gd name="adj1" fmla="val 51518"/>
              <a:gd name="adj2" fmla="val 107422"/>
              <a:gd name="adj3" fmla="val 155508"/>
              <a:gd name="adj4" fmla="val 14821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 1.4.2</a:t>
            </a: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704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Web.xml - DirectJNgine( for Ajax)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設定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2765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813" y="914400"/>
            <a:ext cx="6646862" cy="31575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765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8" y="2857500"/>
            <a:ext cx="3835400" cy="265271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6" name="文字方塊 5"/>
          <p:cNvSpPr txBox="1"/>
          <p:nvPr/>
        </p:nvSpPr>
        <p:spPr>
          <a:xfrm>
            <a:off x="571472" y="5715016"/>
            <a:ext cx="8358246" cy="4860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目的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簡化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端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Ajax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的操作</a:t>
            </a:r>
            <a:endParaRPr kumimoji="0" lang="zh-TW" altLang="en-US" sz="24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14375" y="4214813"/>
            <a:ext cx="4286250" cy="8620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8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要讓</a:t>
            </a:r>
            <a:r>
              <a:rPr kumimoji="0" lang="en-US" altLang="zh-TW" sz="28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Javascript </a:t>
            </a:r>
            <a:r>
              <a:rPr kumimoji="0" lang="zh-TW" altLang="en-US" sz="28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認識可呼叫的</a:t>
            </a:r>
            <a:r>
              <a:rPr kumimoji="0" lang="en-US" altLang="zh-TW" sz="28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Method </a:t>
            </a:r>
            <a:r>
              <a:rPr kumimoji="0" lang="zh-TW" altLang="en-US" sz="28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的類別</a:t>
            </a:r>
            <a:endParaRPr kumimoji="0" lang="zh-TW" altLang="en-US" sz="2800" kern="1200" cap="none" spc="0" normalizeH="0" baseline="0" noProof="0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開發指引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10243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71500" y="1428750"/>
            <a:ext cx="7991475" cy="4506913"/>
          </a:xfrm>
          <a:ln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Struts.xml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設定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28675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71500" y="1285875"/>
            <a:ext cx="4886325" cy="1943100"/>
          </a:xfrm>
          <a:ln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URL Rewrite pattern – web.xml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設定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29699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786188" y="1955800"/>
            <a:ext cx="3590925" cy="1216025"/>
          </a:xfrm>
          <a:ln/>
        </p:spPr>
      </p:pic>
      <p:sp>
        <p:nvSpPr>
          <p:cNvPr id="5" name="文字方塊 4"/>
          <p:cNvSpPr txBox="1"/>
          <p:nvPr/>
        </p:nvSpPr>
        <p:spPr>
          <a:xfrm>
            <a:off x="714375" y="2071688"/>
            <a:ext cx="2428875" cy="6461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必須在 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Struts2 filter mapping </a:t>
            </a:r>
            <a:r>
              <a: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加上這二行</a:t>
            </a: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143375" y="2571750"/>
            <a:ext cx="2970213" cy="500063"/>
          </a:xfrm>
          <a:prstGeom prst="roundRect">
            <a:avLst/>
          </a:prstGeom>
          <a:noFill/>
          <a:ln>
            <a:solidFill>
              <a:srgbClr val="D35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直線單箭頭接點 11"/>
          <p:cNvCxnSpPr>
            <a:stCxn id="5" idx="3"/>
          </p:cNvCxnSpPr>
          <p:nvPr/>
        </p:nvCxnSpPr>
        <p:spPr>
          <a:xfrm>
            <a:off x="3143250" y="2395538"/>
            <a:ext cx="857250" cy="390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70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3500438"/>
            <a:ext cx="6394450" cy="2325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文字方塊 18"/>
          <p:cNvSpPr txBox="1"/>
          <p:nvPr/>
        </p:nvSpPr>
        <p:spPr>
          <a:xfrm>
            <a:off x="5143500" y="4714875"/>
            <a:ext cx="2428875" cy="369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 Rewrite Filter </a:t>
            </a:r>
            <a:r>
              <a: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設定</a:t>
            </a: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rot="10800000">
            <a:off x="4572000" y="4929188"/>
            <a:ext cx="50006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524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URL Rewrite pattern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30723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28625" y="1000125"/>
            <a:ext cx="5068888" cy="2428875"/>
          </a:xfrm>
          <a:ln/>
        </p:spPr>
      </p:pic>
      <p:pic>
        <p:nvPicPr>
          <p:cNvPr id="3072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214563"/>
            <a:ext cx="2819400" cy="38957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線接點 8"/>
          <p:cNvCxnSpPr/>
          <p:nvPr/>
        </p:nvCxnSpPr>
        <p:spPr>
          <a:xfrm rot="5400000">
            <a:off x="4321969" y="3393281"/>
            <a:ext cx="1071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857750" y="3929063"/>
            <a:ext cx="15001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7" name="文字方塊 11"/>
          <p:cNvSpPr txBox="1"/>
          <p:nvPr/>
        </p:nvSpPr>
        <p:spPr>
          <a:xfrm>
            <a:off x="357188" y="3357563"/>
            <a:ext cx="4286250" cy="2586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TW" altLang="en-US" dirty="0">
                <a:latin typeface="Arial" panose="020B0604020202020204" pitchFamily="34" charset="0"/>
              </a:rPr>
              <a:t>利用</a:t>
            </a:r>
            <a:r>
              <a:rPr lang="en-US" altLang="zh-TW" dirty="0">
                <a:latin typeface="Arial" panose="020B0604020202020204" pitchFamily="34" charset="0"/>
              </a:rPr>
              <a:t>URL Rewrite </a:t>
            </a:r>
            <a:r>
              <a:rPr lang="zh-TW" altLang="en-US" dirty="0">
                <a:latin typeface="Arial" panose="020B0604020202020204" pitchFamily="34" charset="0"/>
              </a:rPr>
              <a:t>機制及 </a:t>
            </a:r>
            <a:r>
              <a:rPr lang="en-US" altLang="zh-TW" dirty="0">
                <a:latin typeface="Arial" panose="020B0604020202020204" pitchFamily="34" charset="0"/>
              </a:rPr>
              <a:t>strut2 </a:t>
            </a:r>
            <a:r>
              <a:rPr lang="zh-TW" altLang="en-US" dirty="0">
                <a:latin typeface="Arial" panose="020B0604020202020204" pitchFamily="34" charset="0"/>
              </a:rPr>
              <a:t>的 </a:t>
            </a:r>
            <a:r>
              <a:rPr lang="en-US" altLang="zh-TW" dirty="0">
                <a:latin typeface="Arial" panose="020B0604020202020204" pitchFamily="34" charset="0"/>
              </a:rPr>
              <a:t>dynamic method invokation</a:t>
            </a:r>
            <a:r>
              <a:rPr lang="zh-TW" altLang="en-US" dirty="0">
                <a:latin typeface="Arial" panose="020B0604020202020204" pitchFamily="34" charset="0"/>
              </a:rPr>
              <a:t>來對應</a:t>
            </a:r>
            <a:r>
              <a:rPr lang="en-US" altLang="zh-TW" dirty="0">
                <a:latin typeface="Arial" panose="020B0604020202020204" pitchFamily="34" charset="0"/>
              </a:rPr>
              <a:t>action </a:t>
            </a:r>
            <a:r>
              <a:rPr lang="zh-TW" altLang="en-US" dirty="0">
                <a:latin typeface="Arial" panose="020B0604020202020204" pitchFamily="34" charset="0"/>
              </a:rPr>
              <a:t>及</a:t>
            </a:r>
            <a:r>
              <a:rPr lang="en-US" altLang="zh-TW" dirty="0">
                <a:latin typeface="Arial" panose="020B0604020202020204" pitchFamily="34" charset="0"/>
              </a:rPr>
              <a:t>method</a:t>
            </a:r>
            <a:r>
              <a:rPr lang="zh-TW" altLang="en-US" dirty="0">
                <a:latin typeface="Arial" panose="020B0604020202020204" pitchFamily="34" charset="0"/>
              </a:rPr>
              <a:t>，</a:t>
            </a:r>
            <a:r>
              <a:rPr lang="zh-TW" altLang="en-US" i="1" u="sng" dirty="0">
                <a:solidFill>
                  <a:srgbClr val="0070C0"/>
                </a:solidFill>
                <a:latin typeface="Arial" panose="020B0604020202020204" pitchFamily="34" charset="0"/>
              </a:rPr>
              <a:t>減少 </a:t>
            </a:r>
            <a:r>
              <a:rPr lang="en-US" altLang="zh-TW" i="1" u="sng" dirty="0">
                <a:solidFill>
                  <a:srgbClr val="0070C0"/>
                </a:solidFill>
                <a:latin typeface="Arial" panose="020B0604020202020204" pitchFamily="34" charset="0"/>
              </a:rPr>
              <a:t>config </a:t>
            </a:r>
            <a:r>
              <a:rPr lang="zh-TW" altLang="en-US" i="1" u="sng" dirty="0">
                <a:solidFill>
                  <a:srgbClr val="0070C0"/>
                </a:solidFill>
                <a:latin typeface="Arial" panose="020B0604020202020204" pitchFamily="34" charset="0"/>
              </a:rPr>
              <a:t>的設定量</a:t>
            </a:r>
            <a:r>
              <a:rPr lang="zh-TW" altLang="en-US" dirty="0">
                <a:latin typeface="Arial" panose="020B0604020202020204" pitchFamily="34" charset="0"/>
              </a:rPr>
              <a:t>。</a:t>
            </a:r>
            <a:endParaRPr lang="en-US" altLang="zh-TW" dirty="0">
              <a:latin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</a:rPr>
              <a:t>需要轉至</a:t>
            </a:r>
            <a:r>
              <a:rPr lang="en-US" altLang="zh-TW" dirty="0">
                <a:latin typeface="Arial" panose="020B0604020202020204" pitchFamily="34" charset="0"/>
              </a:rPr>
              <a:t>JSP Page </a:t>
            </a:r>
            <a:r>
              <a:rPr lang="zh-TW" altLang="en-US" dirty="0">
                <a:latin typeface="Arial" panose="020B0604020202020204" pitchFamily="34" charset="0"/>
              </a:rPr>
              <a:t>的網址規範</a:t>
            </a:r>
            <a:endParaRPr lang="en-US" altLang="zh-TW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/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views</a:t>
            </a:r>
            <a:r>
              <a:rPr lang="en-US" altLang="zh-TW" dirty="0">
                <a:latin typeface="Arial" panose="020B0604020202020204" pitchFamily="34" charset="0"/>
              </a:rPr>
              <a:t>/Action1/index</a:t>
            </a:r>
            <a:endParaRPr lang="en-US" altLang="zh-TW" dirty="0">
              <a:latin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</a:rPr>
              <a:t>需要 </a:t>
            </a:r>
            <a:r>
              <a:rPr lang="en-US" altLang="zh-TW" dirty="0">
                <a:latin typeface="Arial" panose="020B0604020202020204" pitchFamily="34" charset="0"/>
              </a:rPr>
              <a:t>Ajax(JSON Data) </a:t>
            </a:r>
            <a:r>
              <a:rPr lang="zh-TW" altLang="en-US" dirty="0">
                <a:latin typeface="Arial" panose="020B0604020202020204" pitchFamily="34" charset="0"/>
              </a:rPr>
              <a:t>的網址規範</a:t>
            </a:r>
            <a:endParaRPr lang="en-US" altLang="zh-TW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/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ajax</a:t>
            </a:r>
            <a:r>
              <a:rPr lang="en-US" altLang="zh-TW" dirty="0">
                <a:latin typeface="Arial" panose="020B0604020202020204" pitchFamily="34" charset="0"/>
              </a:rPr>
              <a:t>/Action1/getData</a:t>
            </a:r>
            <a:endParaRPr lang="zh-TW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Brevis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核心函式庫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00375" y="2571750"/>
            <a:ext cx="57150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TW" sz="2400" kern="1200" cap="none" spc="0" normalizeH="0" baseline="0" noProof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Package </a:t>
            </a:r>
            <a:r>
              <a:rPr kumimoji="0" lang="zh-TW" altLang="en-US" sz="2400" kern="1200" cap="none" spc="0" normalizeH="0" baseline="0" noProof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名稱以 </a:t>
            </a:r>
            <a:r>
              <a:rPr kumimoji="0" lang="en-US" altLang="zh-TW" sz="2400" b="1" i="1" kern="1200" cap="none" spc="0" normalizeH="0" baseline="0" noProof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com.fox.core</a:t>
            </a:r>
            <a:r>
              <a:rPr kumimoji="0" lang="zh-TW" altLang="en-US" sz="2400" kern="1200" cap="none" spc="0" normalizeH="0" baseline="0" noProof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為開始</a:t>
            </a:r>
            <a:endParaRPr kumimoji="0" lang="en-US" altLang="zh-TW" sz="2400" kern="1200" cap="none" spc="0" normalizeH="0" baseline="0" noProof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TW" altLang="en-US" sz="2400" kern="1200" cap="none" spc="0" normalizeH="0" baseline="0" noProof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引用的</a:t>
            </a:r>
            <a:r>
              <a:rPr kumimoji="0" lang="en-US" altLang="zh-TW" sz="2400" kern="1200" cap="none" spc="0" normalizeH="0" baseline="0" noProof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jar</a:t>
            </a:r>
            <a:r>
              <a:rPr kumimoji="0" lang="zh-TW" altLang="en-US" sz="2400" kern="1200" cap="none" spc="0" normalizeH="0" baseline="0" noProof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檔放置於 </a:t>
            </a:r>
            <a:r>
              <a:rPr kumimoji="0" lang="en-US" altLang="zh-TW" sz="2400" kern="1200" cap="none" spc="0" normalizeH="0" baseline="0" noProof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lib </a:t>
            </a:r>
            <a:r>
              <a:rPr kumimoji="0" lang="zh-TW" altLang="en-US" sz="2400" kern="1200" cap="none" spc="0" normalizeH="0" baseline="0" noProof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資料夾</a:t>
            </a:r>
            <a:endParaRPr kumimoji="0" lang="en-US" altLang="zh-TW" sz="2400" kern="1200" cap="none" spc="0" normalizeH="0" baseline="0" noProof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TW" altLang="en-US" sz="2400" kern="1200" cap="none" spc="0" normalizeH="0" baseline="0" noProof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必須加入版本控管</a:t>
            </a:r>
            <a:endParaRPr kumimoji="0" lang="zh-TW" altLang="en-US" sz="2400" kern="1200" cap="none" spc="0" normalizeH="0" baseline="0" noProof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43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00063" y="2571750"/>
            <a:ext cx="2103438" cy="292893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1749" name="文字方塊 4"/>
          <p:cNvSpPr txBox="1"/>
          <p:nvPr/>
        </p:nvSpPr>
        <p:spPr>
          <a:xfrm>
            <a:off x="500063" y="1643063"/>
            <a:ext cx="814387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此專案為底層函式庫，例如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util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程式類、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ORM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操作類等等，此專案需要多人維護，所以必須確實做好版本控管。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600" b="0" i="0" u="none" strike="noStrike" kern="1200" cap="none" spc="-8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目錄架構</a:t>
            </a:r>
            <a:endParaRPr kumimoji="0" lang="zh-TW" altLang="en-US" sz="3600" b="0" i="0" u="none" strike="noStrike" kern="1200" cap="none" spc="-8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2000" b="0" i="0" u="none" strike="noStrike" kern="1200" cap="none" spc="120" normalizeH="0" baseline="0" noProof="0" smtClean="0">
                <a:ln>
                  <a:noFill/>
                </a:ln>
                <a:solidFill>
                  <a:srgbClr val="FE5815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Server </a:t>
            </a:r>
            <a:r>
              <a:rPr kumimoji="0" lang="zh-TW" altLang="en-US" sz="2000" b="0" i="0" u="none" strike="noStrike" kern="1200" cap="none" spc="120" normalizeH="0" baseline="0" noProof="0" smtClean="0">
                <a:ln>
                  <a:noFill/>
                </a:ln>
                <a:solidFill>
                  <a:srgbClr val="FE5815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架構</a:t>
            </a:r>
            <a:r>
              <a:rPr kumimoji="0" lang="en-US" altLang="zh-TW" sz="2000" b="0" i="0" u="none" strike="noStrike" kern="1200" cap="none" spc="120" normalizeH="0" baseline="0" noProof="0" smtClean="0">
                <a:ln>
                  <a:noFill/>
                </a:ln>
                <a:solidFill>
                  <a:srgbClr val="FE5815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(</a:t>
            </a:r>
            <a:r>
              <a:rPr kumimoji="0" lang="zh-TW" altLang="en-US" sz="2000" b="0" i="0" u="none" strike="noStrike" kern="1200" cap="none" spc="120" normalizeH="0" baseline="0" noProof="0" smtClean="0">
                <a:ln>
                  <a:noFill/>
                </a:ln>
                <a:solidFill>
                  <a:srgbClr val="FE5815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佈署</a:t>
            </a:r>
            <a:r>
              <a:rPr kumimoji="0" lang="en-US" altLang="zh-TW" sz="2000" b="0" i="0" u="none" strike="noStrike" kern="1200" cap="none" spc="120" normalizeH="0" baseline="0" noProof="0" smtClean="0">
                <a:ln>
                  <a:noFill/>
                </a:ln>
                <a:solidFill>
                  <a:srgbClr val="FE5815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)</a:t>
            </a:r>
            <a:endParaRPr kumimoji="0" lang="en-US" altLang="zh-TW" sz="2000" b="0" i="0" u="none" strike="noStrike" kern="1200" cap="none" spc="120" normalizeH="0" baseline="0" noProof="0" smtClean="0">
              <a:ln>
                <a:noFill/>
              </a:ln>
              <a:solidFill>
                <a:srgbClr val="FE5815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2000" b="0" i="0" u="none" strike="noStrike" kern="1200" cap="none" spc="120" normalizeH="0" baseline="0" noProof="0" smtClean="0">
                <a:ln>
                  <a:noFill/>
                </a:ln>
                <a:solidFill>
                  <a:srgbClr val="FE5815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Local </a:t>
            </a:r>
            <a:r>
              <a:rPr kumimoji="0" lang="zh-TW" altLang="en-US" sz="2000" b="0" i="0" u="none" strike="noStrike" kern="1200" cap="none" spc="120" normalizeH="0" baseline="0" noProof="0" smtClean="0">
                <a:ln>
                  <a:noFill/>
                </a:ln>
                <a:solidFill>
                  <a:srgbClr val="FE5815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架構</a:t>
            </a:r>
            <a:r>
              <a:rPr kumimoji="0" lang="en-US" altLang="zh-TW" sz="2000" b="0" i="0" u="none" strike="noStrike" kern="1200" cap="none" spc="120" normalizeH="0" baseline="0" noProof="0" smtClean="0">
                <a:ln>
                  <a:noFill/>
                </a:ln>
                <a:solidFill>
                  <a:srgbClr val="FE5815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(</a:t>
            </a:r>
            <a:r>
              <a:rPr kumimoji="0" lang="zh-TW" altLang="en-US" sz="2000" b="0" i="0" u="none" strike="noStrike" kern="1200" cap="none" spc="120" normalizeH="0" baseline="0" noProof="0" smtClean="0">
                <a:ln>
                  <a:noFill/>
                </a:ln>
                <a:solidFill>
                  <a:srgbClr val="FE5815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開發</a:t>
            </a:r>
            <a:r>
              <a:rPr kumimoji="0" lang="en-US" altLang="zh-TW" sz="2000" b="0" i="0" u="none" strike="noStrike" kern="1200" cap="none" spc="120" normalizeH="0" baseline="0" noProof="0" smtClean="0">
                <a:ln>
                  <a:noFill/>
                </a:ln>
                <a:solidFill>
                  <a:srgbClr val="FE5815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)</a:t>
            </a:r>
            <a:endParaRPr kumimoji="0" lang="zh-TW" altLang="en-US" sz="2000" b="0" i="0" u="none" strike="noStrike" kern="1200" cap="none" spc="120" normalizeH="0" baseline="0" noProof="0">
              <a:ln>
                <a:noFill/>
              </a:ln>
              <a:solidFill>
                <a:srgbClr val="FE5815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32772" name="矩形 6"/>
          <p:cNvSpPr/>
          <p:nvPr/>
        </p:nvSpPr>
        <p:spPr>
          <a:xfrm>
            <a:off x="500063" y="4143375"/>
            <a:ext cx="8215312" cy="160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ts val="2400"/>
              </a:lnSpc>
            </a:pP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目錄架構區分為兩種，一種是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端真正執行使用的目錄，另一種則是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Local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端開發工作的目錄。在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Server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上正式運作的時候並不需要程式原始碼，也不需要一些我們開發過程中產生的檔案，所以目錄的架構較少；在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Local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端開發的工作目錄則需要較多，以儲存一些工作過程所產生的中 介檔。等到開發完成的時候，再將開發好的執行檔以及設定檔部署到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Server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上正確的位置即可。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68338" y="1600200"/>
            <a:ext cx="8189913" cy="4543425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1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appConfig</a:t>
            </a: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:</a:t>
            </a:r>
            <a:endParaRPr kumimoji="0" lang="en-US" altLang="zh-TW" sz="14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此為系統參數設定檔存放的目錄。</a:t>
            </a:r>
            <a:endParaRPr kumimoji="0" lang="en-US" altLang="zh-TW" sz="16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css</a:t>
            </a: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:</a:t>
            </a:r>
            <a:endParaRPr kumimoji="0" lang="en-US" altLang="zh-TW" sz="1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此為放置各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AP </a:t>
            </a: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使用的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CSS </a:t>
            </a: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樣式檔案，例如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AP</a:t>
            </a: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專用的樣式，跨專案使用的統一風格樣式、小圖示樣式則先從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GlobalResources </a:t>
            </a: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存取。</a:t>
            </a:r>
            <a:endParaRPr kumimoji="0" lang="zh-TW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1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scripts</a:t>
            </a: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:</a:t>
            </a:r>
            <a:endParaRPr kumimoji="0" lang="en-US" altLang="zh-TW" sz="14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此為放置各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AP </a:t>
            </a: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使用的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Javascript </a:t>
            </a: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檔案，例如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AP</a:t>
            </a: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專用的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UI</a:t>
            </a: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類別檔，跨專案使用的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Script framework </a:t>
            </a: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或是類別庫則統一到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GlobalResources </a:t>
            </a: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存取。</a:t>
            </a:r>
            <a:endParaRPr kumimoji="0" lang="zh-TW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1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images</a:t>
            </a: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:</a:t>
            </a:r>
            <a:endParaRPr kumimoji="0" lang="en-US" altLang="zh-TW" sz="14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此為系統預設圖檔以及系統專屬圖檔存放的目錄，各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AP</a:t>
            </a: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的圖檔存放在自己的系統目錄下。</a:t>
            </a:r>
            <a:endParaRPr kumimoji="0" lang="zh-TW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1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public</a:t>
            </a: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：</a:t>
            </a:r>
            <a:endParaRPr kumimoji="0" lang="en-US" altLang="zh-TW" sz="14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此為各 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AP </a:t>
            </a: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產生的暫存檔存放的目錄。各 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AP </a:t>
            </a: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產生的暫存檔存放在自己的系統目錄下。要注意的是此目錄下 的檔案可供使用者下載使用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(</a:t>
            </a: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也就是可以用 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Hyperlink </a:t>
            </a: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的方式讓使用者連結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)</a:t>
            </a:r>
            <a:r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，必須定時清除此目錄下的檔案。</a:t>
            </a:r>
            <a:endParaRPr kumimoji="0" lang="zh-TW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Server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架構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Server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架構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600200"/>
            <a:ext cx="7859713" cy="4373563"/>
          </a:xfrm>
        </p:spPr>
        <p:txBody>
          <a:bodyPr vert="horz" wrap="square" lIns="91440" tIns="45720" rIns="91440" bIns="45720" numCol="1" rtlCol="0" anchor="t" anchorCtr="0" compatLnSpc="1">
            <a:normAutofit fontScale="70000" lnSpcReduction="20000"/>
          </a:bodyPr>
          <a:lstStyle/>
          <a:p>
            <a:pPr marL="41148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WEB-INF\work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</a:t>
            </a: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1148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此為各 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AP 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產生的工作檔存放的目錄。在目錄底下以系統別作為區分，各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AP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產生的工作檔存放在自己的系統目錄下。要注意此目錄下的檔案只供系統使用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也就是無法用 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Hyperlink 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的方式讓使用者連結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1148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WEB-INF\jsp</a:t>
            </a:r>
            <a:r>
              <a:rPr kumimoji="0" lang="en-US" altLang="zh-TW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</a:t>
            </a:r>
            <a:endParaRPr kumimoji="0" lang="en-US" altLang="zh-TW" sz="26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1148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此目錄存放不被外界直接存取的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JSP 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頁面檔案。 </a:t>
            </a: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1148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WEB-INF\classes</a:t>
            </a:r>
            <a:r>
              <a:rPr kumimoji="0" lang="en-US" altLang="zh-TW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</a:t>
            </a:r>
            <a:endParaRPr kumimoji="0" lang="en-US" altLang="zh-TW" sz="26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1148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各 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AP compile 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之後的 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class 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檔，屬於零散的或獨立的 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servlet (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建議將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servlet 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視為一般的 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class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，也壓到 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jar 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檔裡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。存放在 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WEB-INF/classes/ 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目錄下按照程式的 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package 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目錄存放。</a:t>
            </a: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1148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WEB-INF\lib</a:t>
            </a:r>
            <a:r>
              <a:rPr kumimoji="0" lang="en-US" altLang="zh-TW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</a:t>
            </a:r>
            <a:endParaRPr kumimoji="0" lang="en-US" altLang="zh-TW" sz="26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1148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各 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AP 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的執行檔，壓製成 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jar 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檔。存放在 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WEB-INF/lib/ 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目錄下。 </a:t>
            </a: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1148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WEB-INF\tld</a:t>
            </a:r>
            <a:r>
              <a:rPr kumimoji="0" lang="en-US" altLang="zh-TW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</a:t>
            </a:r>
            <a:endParaRPr kumimoji="0" lang="en-US" altLang="zh-TW" sz="26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1148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所有 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taglib 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的設定檔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(.tld)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，統一存放在 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WEB-INF/tld/ 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目錄。</a:t>
            </a: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68338" y="1600200"/>
            <a:ext cx="7620000" cy="437356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2200" b="1" i="1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package </a:t>
            </a:r>
            <a:r>
              <a:rPr kumimoji="0" lang="zh-TW" altLang="en-US" sz="2200" b="1" i="1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名稱統一以 </a:t>
            </a:r>
            <a:r>
              <a:rPr kumimoji="0" lang="en-US" altLang="zh-TW" sz="2200" b="1" i="1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com.nwing </a:t>
            </a:r>
            <a:r>
              <a:rPr kumimoji="0" lang="zh-TW" altLang="en-US" sz="2200" b="1" i="1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為起始</a:t>
            </a:r>
            <a:endParaRPr kumimoji="0" lang="en-US" altLang="zh-TW" sz="2200" b="1" i="1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2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action</a:t>
            </a:r>
            <a:r>
              <a:rPr kumimoji="0" lang="en-US" altLang="zh-TW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:</a:t>
            </a:r>
            <a:endParaRPr kumimoji="0" lang="en-US" altLang="zh-TW" sz="2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TW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存放 </a:t>
            </a:r>
            <a:r>
              <a:rPr kumimoji="0" lang="en-US" altLang="zh-TW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Strut2 </a:t>
            </a:r>
            <a:r>
              <a:rPr kumimoji="0" lang="zh-TW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應用的</a:t>
            </a:r>
            <a:r>
              <a:rPr kumimoji="0" lang="en-US" altLang="zh-TW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action java </a:t>
            </a:r>
            <a:r>
              <a:rPr kumimoji="0" lang="zh-TW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檔案</a:t>
            </a:r>
            <a:endParaRPr kumimoji="0" lang="en-US" altLang="zh-TW" sz="2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2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common</a:t>
            </a:r>
            <a:r>
              <a:rPr kumimoji="0" lang="en-US" altLang="zh-TW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:</a:t>
            </a:r>
            <a:endParaRPr kumimoji="0" lang="en-US" altLang="zh-TW" sz="2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TW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存放</a:t>
            </a:r>
            <a:r>
              <a:rPr kumimoji="0" lang="en-US" altLang="zh-TW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dao,domain</a:t>
            </a:r>
            <a:r>
              <a:rPr kumimoji="0" lang="zh-TW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應用層</a:t>
            </a:r>
            <a:r>
              <a:rPr kumimoji="0" lang="en-US" altLang="zh-TW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,</a:t>
            </a:r>
            <a:r>
              <a:rPr kumimoji="0" lang="zh-TW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服務層</a:t>
            </a:r>
            <a:endParaRPr kumimoji="0" lang="en-US" altLang="zh-TW" sz="2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2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report</a:t>
            </a:r>
            <a:r>
              <a:rPr kumimoji="0" lang="en-US" altLang="zh-TW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:</a:t>
            </a:r>
            <a:endParaRPr kumimoji="0" lang="en-US" altLang="zh-TW" sz="2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TW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存放報表相關的程式檔</a:t>
            </a:r>
            <a:endParaRPr kumimoji="0" lang="en-US" altLang="zh-TW" sz="2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2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utility</a:t>
            </a:r>
            <a:r>
              <a:rPr kumimoji="0" lang="en-US" altLang="zh-TW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:</a:t>
            </a:r>
            <a:endParaRPr kumimoji="0" lang="en-US" altLang="zh-TW" sz="2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TW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存放工具程式檔</a:t>
            </a:r>
            <a:endParaRPr kumimoji="0" lang="en-US" altLang="zh-TW" sz="2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Local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系統開發的目錄架構 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438" y="3571875"/>
            <a:ext cx="819150" cy="619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5" name="Picture 5" descr="D:\開發資源\免費東西\ICONS\Freebie_0006_Eloquence_Icons\button-al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1714500"/>
            <a:ext cx="249237" cy="249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SiteMesh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介紹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36867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42938" y="1571625"/>
            <a:ext cx="1611312" cy="2230438"/>
          </a:xfrm>
          <a:ln/>
        </p:spPr>
      </p:pic>
      <p:sp>
        <p:nvSpPr>
          <p:cNvPr id="36868" name="文字方塊 4"/>
          <p:cNvSpPr txBox="1"/>
          <p:nvPr/>
        </p:nvSpPr>
        <p:spPr>
          <a:xfrm>
            <a:off x="714375" y="1143000"/>
            <a:ext cx="81438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hlinkClick r:id="rId2"/>
              </a:rPr>
              <a:t>http://www.opensymphony.com/sitemesh/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6869" name="矩形 5"/>
          <p:cNvSpPr/>
          <p:nvPr/>
        </p:nvSpPr>
        <p:spPr>
          <a:xfrm>
            <a:off x="785813" y="4429125"/>
            <a:ext cx="8001000" cy="1169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1400" dirty="0">
                <a:latin typeface="Arial" panose="020B0604020202020204" pitchFamily="34" charset="0"/>
              </a:rPr>
              <a:t>Sitemesh</a:t>
            </a:r>
            <a:r>
              <a:rPr lang="zh-TW" altLang="en-US" sz="1400" dirty="0">
                <a:latin typeface="Arial" panose="020B0604020202020204" pitchFamily="34" charset="0"/>
                <a:ea typeface="微軟正黑體" panose="020B0604030504040204" pitchFamily="34" charset="-120"/>
              </a:rPr>
              <a:t>應用</a:t>
            </a:r>
            <a:r>
              <a:rPr lang="en-US" altLang="zh-TW" sz="1400" dirty="0">
                <a:latin typeface="Arial" panose="020B0604020202020204" pitchFamily="34" charset="0"/>
              </a:rPr>
              <a:t>Decorator</a:t>
            </a:r>
            <a:r>
              <a:rPr lang="zh-TW" altLang="en-US" sz="1400" dirty="0">
                <a:latin typeface="Arial" panose="020B0604020202020204" pitchFamily="34" charset="0"/>
                <a:ea typeface="微軟正黑體" panose="020B0604030504040204" pitchFamily="34" charset="-120"/>
              </a:rPr>
              <a:t>模式，用</a:t>
            </a:r>
            <a:r>
              <a:rPr lang="en-US" altLang="zh-TW" sz="1400" dirty="0">
                <a:latin typeface="Arial" panose="020B0604020202020204" pitchFamily="34" charset="0"/>
              </a:rPr>
              <a:t>filter</a:t>
            </a:r>
            <a:r>
              <a:rPr lang="zh-TW" altLang="en-US" sz="1400" dirty="0">
                <a:latin typeface="Arial" panose="020B0604020202020204" pitchFamily="34" charset="0"/>
                <a:ea typeface="微軟正黑體" panose="020B0604030504040204" pitchFamily="34" charset="-120"/>
              </a:rPr>
              <a:t>截取</a:t>
            </a:r>
            <a:r>
              <a:rPr lang="en-US" altLang="zh-TW" sz="1400" dirty="0">
                <a:latin typeface="Arial" panose="020B0604020202020204" pitchFamily="34" charset="0"/>
              </a:rPr>
              <a:t>request</a:t>
            </a:r>
            <a:r>
              <a:rPr lang="zh-TW" altLang="en-US" sz="1400" dirty="0">
                <a:latin typeface="Arial" panose="020B0604020202020204" pitchFamily="34" charset="0"/>
                <a:ea typeface="微軟正黑體" panose="020B0604030504040204" pitchFamily="34" charset="-120"/>
              </a:rPr>
              <a:t>和</a:t>
            </a:r>
            <a:r>
              <a:rPr lang="en-US" altLang="zh-TW" sz="1400" dirty="0">
                <a:latin typeface="Arial" panose="020B0604020202020204" pitchFamily="34" charset="0"/>
              </a:rPr>
              <a:t>response,</a:t>
            </a:r>
            <a:r>
              <a:rPr lang="zh-TW" altLang="en-US" sz="1400" dirty="0">
                <a:latin typeface="Arial" panose="020B0604020202020204" pitchFamily="34" charset="0"/>
                <a:ea typeface="微軟正黑體" panose="020B0604030504040204" pitchFamily="34" charset="-120"/>
              </a:rPr>
              <a:t>把頁面组件</a:t>
            </a:r>
            <a:r>
              <a:rPr lang="en-US" altLang="zh-TW" sz="1400" dirty="0">
                <a:latin typeface="Arial" panose="020B0604020202020204" pitchFamily="34" charset="0"/>
              </a:rPr>
              <a:t>head,content,banner</a:t>
            </a:r>
            <a:r>
              <a:rPr lang="zh-TW" altLang="en-US" sz="1400" dirty="0">
                <a:latin typeface="Arial" panose="020B0604020202020204" pitchFamily="34" charset="0"/>
                <a:ea typeface="微軟正黑體" panose="020B0604030504040204" pitchFamily="34" charset="-120"/>
              </a:rPr>
              <a:t>結合為一個完整的視圖。</a:t>
            </a:r>
            <a:endParaRPr lang="en-US" altLang="zh-TW" sz="1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Arial" panose="020B0604020202020204" pitchFamily="34" charset="0"/>
                <a:ea typeface="微軟正黑體" panose="020B0604030504040204" pitchFamily="34" charset="-120"/>
              </a:rPr>
              <a:t>通常我們都是用</a:t>
            </a:r>
            <a:r>
              <a:rPr lang="en-US" altLang="zh-TW" sz="1400" dirty="0">
                <a:latin typeface="Arial" panose="020B0604020202020204" pitchFamily="34" charset="0"/>
              </a:rPr>
              <a:t>include</a:t>
            </a:r>
            <a:r>
              <a:rPr lang="zh-TW" altLang="en-US" sz="1400" dirty="0">
                <a:latin typeface="Arial" panose="020B0604020202020204" pitchFamily="34" charset="0"/>
                <a:ea typeface="微軟正黑體" panose="020B0604030504040204" pitchFamily="34" charset="-120"/>
              </a:rPr>
              <a:t>標籤在每個</a:t>
            </a:r>
            <a:r>
              <a:rPr lang="en-US" altLang="zh-TW" sz="1400" dirty="0">
                <a:latin typeface="Arial" panose="020B0604020202020204" pitchFamily="34" charset="0"/>
              </a:rPr>
              <a:t>jsp</a:t>
            </a:r>
            <a:r>
              <a:rPr lang="zh-TW" altLang="en-US" sz="1400" dirty="0">
                <a:latin typeface="Arial" panose="020B0604020202020204" pitchFamily="34" charset="0"/>
                <a:ea typeface="微軟正黑體" panose="020B0604030504040204" pitchFamily="34" charset="-120"/>
              </a:rPr>
              <a:t>頁面中來不斷的包含各種</a:t>
            </a:r>
            <a:r>
              <a:rPr lang="en-US" altLang="zh-TW" sz="1400" dirty="0">
                <a:latin typeface="Arial" panose="020B0604020202020204" pitchFamily="34" charset="0"/>
              </a:rPr>
              <a:t>header, stylesheet, scripts and footer</a:t>
            </a:r>
            <a:r>
              <a:rPr lang="zh-TW" altLang="en-US" sz="1400" dirty="0">
                <a:latin typeface="Arial" panose="020B0604020202020204" pitchFamily="34" charset="0"/>
              </a:rPr>
              <a:t>，</a:t>
            </a:r>
            <a:r>
              <a:rPr lang="zh-TW" altLang="en-US" sz="1400" dirty="0">
                <a:latin typeface="Arial" panose="020B0604020202020204" pitchFamily="34" charset="0"/>
                <a:ea typeface="微軟正黑體" panose="020B0604030504040204" pitchFamily="34" charset="-120"/>
              </a:rPr>
              <a:t>現在，在</a:t>
            </a:r>
            <a:r>
              <a:rPr lang="en-US" altLang="zh-TW" sz="1400" dirty="0">
                <a:latin typeface="Arial" panose="020B0604020202020204" pitchFamily="34" charset="0"/>
              </a:rPr>
              <a:t>sitemesh</a:t>
            </a:r>
            <a:r>
              <a:rPr lang="zh-TW" altLang="en-US" sz="1400" dirty="0">
                <a:latin typeface="Arial" panose="020B0604020202020204" pitchFamily="34" charset="0"/>
                <a:ea typeface="微軟正黑體" panose="020B0604030504040204" pitchFamily="34" charset="-120"/>
              </a:rPr>
              <a:t>的幫助下，我們可以開心的删掉他們了</a:t>
            </a:r>
            <a:endParaRPr lang="zh-TW" altLang="en-US" sz="1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3687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8" y="1500188"/>
            <a:ext cx="4089400" cy="2849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SiteMesh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設定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>
          <a:xfrm>
            <a:off x="668338" y="1600200"/>
            <a:ext cx="7620000" cy="4373563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TW" altLang="en-US" sz="2900" kern="12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一、在</a:t>
            </a:r>
            <a:r>
              <a:rPr lang="en-US" altLang="zh-TW" sz="2900" kern="12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WEB-INF/web.xml</a:t>
            </a:r>
            <a:r>
              <a:rPr lang="zh-TW" altLang="en-US" sz="2900" kern="12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中</a:t>
            </a:r>
            <a:r>
              <a:rPr lang="en-US" altLang="zh-TW" sz="2900" kern="1200" dirty="0">
                <a:solidFill>
                  <a:srgbClr val="0070C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filter</a:t>
            </a:r>
            <a:r>
              <a:rPr lang="zh-TW" altLang="en-US" sz="2900" kern="12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的定義</a:t>
            </a:r>
            <a:r>
              <a:rPr lang="en-US" altLang="zh-TW" sz="2900" kern="12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:</a:t>
            </a:r>
            <a:br>
              <a:rPr lang="en-US" altLang="zh-TW" sz="2900" kern="12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</a:br>
            <a:r>
              <a:rPr lang="en-US" altLang="zh-TW" sz="1800" kern="12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en-US" sz="1800" kern="12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已寫在範本專案中</a:t>
            </a:r>
            <a:r>
              <a:rPr lang="en-US" altLang="zh-TW" sz="1800" kern="12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endParaRPr lang="en-US" altLang="zh-TW" sz="2900" kern="1200" dirty="0">
              <a:solidFill>
                <a:srgbClr val="0070C0"/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br>
              <a:rPr lang="en-US" altLang="zh-TW" sz="2100" kern="12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</a:br>
            <a:endParaRPr lang="zh-TW" altLang="en-US" kern="1200" dirty="0">
              <a:latin typeface="Segoe UI Light" panose="020B0502040204020203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0113" y="2924175"/>
            <a:ext cx="7037388" cy="19716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資料庫開發規範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11267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85750" y="2500313"/>
            <a:ext cx="8645525" cy="2400300"/>
          </a:xfrm>
          <a:ln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5397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SiteMesh – MasterPage +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自訂標籤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9750" y="1557338"/>
            <a:ext cx="7277100" cy="4373563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771775" y="4797425"/>
            <a:ext cx="5903913" cy="4619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When AppEnvironment=</a:t>
            </a: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debug</a:t>
            </a:r>
            <a:endParaRPr kumimoji="1" lang="en-US" altLang="zh-TW" sz="1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zh-TW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&lt;script language="javascript" src="http://localhost:8081/JspPattern/scripts/direct/Api.js"&gt;&lt;/script&gt; </a:t>
            </a:r>
            <a:endParaRPr kumimoji="1" lang="zh-TW" altLang="zh-TW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771775" y="5573713"/>
            <a:ext cx="5903913" cy="4619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When AppEnvironment=</a:t>
            </a: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production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zh-TW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&lt;script language="javascript" src="http://localhost:8081/JspPattern/scripts/direct/Api</a:t>
            </a:r>
            <a:r>
              <a:rPr kumimoji="1" lang="zh-TW" altLang="zh-TW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.</a:t>
            </a:r>
            <a:r>
              <a:rPr kumimoji="1" lang="en-US" altLang="zh-TW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min.</a:t>
            </a:r>
            <a:r>
              <a:rPr kumimoji="1" lang="zh-TW" altLang="zh-TW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js"&gt;&lt;/script&gt; </a:t>
            </a:r>
            <a:endParaRPr kumimoji="1" lang="zh-TW" altLang="zh-TW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38918" name="文字方塊 11"/>
          <p:cNvSpPr txBox="1"/>
          <p:nvPr/>
        </p:nvSpPr>
        <p:spPr>
          <a:xfrm>
            <a:off x="6588125" y="3500438"/>
            <a:ext cx="6477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轉換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3891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825" y="2636838"/>
            <a:ext cx="1771650" cy="1266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向右箭號 13"/>
          <p:cNvSpPr/>
          <p:nvPr/>
        </p:nvSpPr>
        <p:spPr>
          <a:xfrm>
            <a:off x="6372225" y="2781300"/>
            <a:ext cx="936625" cy="431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向下箭號 14"/>
          <p:cNvSpPr/>
          <p:nvPr/>
        </p:nvSpPr>
        <p:spPr>
          <a:xfrm>
            <a:off x="6659563" y="4005263"/>
            <a:ext cx="433388" cy="6477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00063" y="1143000"/>
            <a:ext cx="65008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TW" altLang="en-US" kern="1200" cap="none" spc="0" normalizeH="0" baseline="0" noProof="0">
                <a:latin typeface="+mj-ea"/>
                <a:ea typeface="+mj-ea"/>
                <a:cs typeface="+mn-cs"/>
              </a:rPr>
              <a:t>配合目錄規範之自訂資源引入</a:t>
            </a:r>
            <a:r>
              <a:rPr kumimoji="1" lang="en-US" altLang="zh-TW" kern="1200" cap="none" spc="0" normalizeH="0" baseline="0" noProof="0">
                <a:latin typeface="+mj-ea"/>
                <a:ea typeface="+mj-ea"/>
                <a:cs typeface="+mn-cs"/>
              </a:rPr>
              <a:t>Tag</a:t>
            </a:r>
            <a:endParaRPr kumimoji="1" lang="zh-TW" altLang="en-US" kern="1200" cap="none" spc="0" normalizeH="0" baseline="0" noProof="0"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600" b="0" i="0" u="none" strike="noStrike" kern="1200" cap="none" spc="-8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Javascript </a:t>
            </a:r>
            <a:r>
              <a:rPr kumimoji="0" lang="zh-TW" altLang="en-US" sz="3600" b="0" i="0" u="none" strike="noStrike" kern="1200" cap="none" spc="-8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文件製作原則</a:t>
            </a:r>
            <a:endParaRPr kumimoji="0" lang="zh-TW" altLang="en-US" sz="3600" b="0" i="0" u="none" strike="noStrike" kern="1200" cap="none" spc="-8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TW" altLang="en-US" sz="2000" b="0" i="0" u="none" strike="noStrike" kern="1200" cap="none" spc="120" normalizeH="0" baseline="0" noProof="0" smtClean="0">
                <a:ln>
                  <a:noFill/>
                </a:ln>
                <a:solidFill>
                  <a:srgbClr val="FE5815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使用 </a:t>
            </a:r>
            <a:r>
              <a:rPr kumimoji="0" lang="en-US" altLang="zh-TW" sz="2000" b="0" i="0" u="none" strike="noStrike" kern="1200" cap="none" spc="120" normalizeH="0" baseline="0" noProof="0" smtClean="0">
                <a:ln>
                  <a:noFill/>
                </a:ln>
                <a:solidFill>
                  <a:srgbClr val="FE5815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Extjs </a:t>
            </a:r>
            <a:endParaRPr kumimoji="0" lang="zh-TW" altLang="en-US" sz="2000" b="0" i="0" u="none" strike="noStrike" kern="1200" cap="none" spc="120" normalizeH="0" baseline="0" noProof="0">
              <a:ln>
                <a:noFill/>
              </a:ln>
              <a:solidFill>
                <a:srgbClr val="FE5815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3429000"/>
            <a:ext cx="4103687" cy="2455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內容版面配置區 5"/>
          <p:cNvSpPr>
            <a:spLocks noGrp="1"/>
          </p:cNvSpPr>
          <p:nvPr>
            <p:ph idx="1"/>
          </p:nvPr>
        </p:nvSpPr>
        <p:spPr>
          <a:xfrm>
            <a:off x="668338" y="1600200"/>
            <a:ext cx="7620000" cy="4373563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Font typeface="Arial" panose="020B0604020202020204" pitchFamily="34" charset="0"/>
            </a:pPr>
            <a:endParaRPr lang="zh-TW" altLang="en-US" kern="1200" dirty="0">
              <a:latin typeface="Segoe UI Light" panose="020B0502040204020203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6334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API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文件製作 </a:t>
            </a: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–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總覽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4096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714375"/>
            <a:ext cx="8213725" cy="5395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0" y="2500313"/>
            <a:ext cx="4481513" cy="3443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API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文件製作 </a:t>
            </a: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–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編輯器設定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313" y="2571750"/>
            <a:ext cx="4391025" cy="29527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75" y="2214563"/>
            <a:ext cx="3517900" cy="44148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7" name="文字方塊 6"/>
          <p:cNvSpPr txBox="1"/>
          <p:nvPr/>
        </p:nvSpPr>
        <p:spPr>
          <a:xfrm>
            <a:off x="214282" y="2143116"/>
            <a:ext cx="4357718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Eclipse (Spket)</a:t>
            </a:r>
            <a:endParaRPr kumimoji="0" lang="zh-TW" alt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86380" y="1857364"/>
            <a:ext cx="3571900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Visual Studio</a:t>
            </a:r>
            <a:endParaRPr kumimoji="0" lang="zh-TW" alt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9388" y="1773238"/>
            <a:ext cx="2592388" cy="3079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000" kern="1200" cap="none" spc="0" normalizeH="0" baseline="0" noProof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編輯器的外部工具設定</a:t>
            </a:r>
            <a:endParaRPr kumimoji="0" lang="zh-TW" altLang="en-US" sz="2000" kern="1200" cap="none" spc="0" normalizeH="0" baseline="0" noProof="0" dirty="0" err="1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5619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API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文件製作 </a:t>
            </a: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–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編輯器設定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4301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857250"/>
            <a:ext cx="5197475" cy="513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5572125" y="1000125"/>
            <a:ext cx="3357563" cy="29543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kern="1200" cap="none" spc="0" normalizeH="0" baseline="0" noProof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Extdoc </a:t>
            </a:r>
            <a:r>
              <a:rPr kumimoji="0" lang="zh-TW" altLang="en-US" sz="2400" kern="1200" cap="none" spc="0" normalizeH="0" baseline="0" noProof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執行時需要的設定、參數、樣版</a:t>
            </a:r>
            <a:r>
              <a:rPr kumimoji="0" lang="en-US" altLang="zh-TW" sz="2400" kern="1200" cap="none" spc="0" normalizeH="0" baseline="0" noProof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..</a:t>
            </a:r>
            <a:r>
              <a:rPr kumimoji="0" lang="zh-TW" altLang="en-US" sz="2400" kern="1200" cap="none" spc="0" normalizeH="0" baseline="0" noProof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等都已經設定好，你只需要正確設定批次檔位置。</a:t>
            </a:r>
            <a:endParaRPr kumimoji="0" lang="en-US" altLang="zh-TW" sz="2400" kern="1200" cap="none" spc="0" normalizeH="0" baseline="0" noProof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TW" sz="2400" kern="1200" cap="none" spc="0" normalizeH="0" baseline="0" noProof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400" kern="1200" cap="none" spc="0" normalizeH="0" baseline="0" noProof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外部工具就跟捷徑一樣意思，幾乎每種編輯器都有提供這樣的功能。</a:t>
            </a:r>
            <a:endParaRPr kumimoji="0" lang="en-US" altLang="zh-TW" sz="2400" kern="1200" cap="none" spc="0" normalizeH="0" baseline="0" noProof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內容版面配置區 11"/>
          <p:cNvSpPr>
            <a:spLocks noGrp="1"/>
          </p:cNvSpPr>
          <p:nvPr>
            <p:ph idx="1"/>
          </p:nvPr>
        </p:nvSpPr>
        <p:spPr>
          <a:xfrm>
            <a:off x="668338" y="1600200"/>
            <a:ext cx="7620000" cy="4373563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Font typeface="Arial" panose="020B0604020202020204" pitchFamily="34" charset="0"/>
            </a:pPr>
            <a:endParaRPr lang="zh-TW" altLang="en-US" kern="1200" dirty="0">
              <a:latin typeface="Segoe UI Light" panose="020B0502040204020203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API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文件製作 </a:t>
            </a: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–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編輯器設定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4403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714500"/>
            <a:ext cx="4357688" cy="4527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071563"/>
            <a:ext cx="4086225" cy="24574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7" name="右彎箭號 6"/>
          <p:cNvSpPr/>
          <p:nvPr/>
        </p:nvSpPr>
        <p:spPr bwMode="auto">
          <a:xfrm flipV="1">
            <a:off x="2071670" y="3714752"/>
            <a:ext cx="2286016" cy="1071570"/>
          </a:xfrm>
          <a:prstGeom prst="bentArrow">
            <a:avLst>
              <a:gd name="adj1" fmla="val 25000"/>
              <a:gd name="adj2" fmla="val 24121"/>
              <a:gd name="adj3" fmla="val 25000"/>
              <a:gd name="adj4" fmla="val 4375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8625" y="4857750"/>
            <a:ext cx="4000500" cy="4302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800" kern="1200" cap="none" spc="0" normalizeH="0" baseline="0" noProof="0">
                <a:solidFill>
                  <a:schemeClr val="accent2"/>
                </a:solidFill>
                <a:latin typeface="+mn-ea"/>
                <a:ea typeface="+mn-ea"/>
                <a:cs typeface="+mn-cs"/>
              </a:rPr>
              <a:t>執行設定好的外部工具</a:t>
            </a:r>
            <a:endParaRPr kumimoji="0" lang="zh-TW" altLang="en-US" sz="2800" kern="1200" cap="none" spc="0" normalizeH="0" baseline="0" noProof="0" dirty="0" err="1">
              <a:solidFill>
                <a:schemeClr val="accent2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3" name="群組 10"/>
          <p:cNvGrpSpPr/>
          <p:nvPr/>
        </p:nvGrpSpPr>
        <p:grpSpPr>
          <a:xfrm>
            <a:off x="428625" y="857250"/>
            <a:ext cx="8213725" cy="5395913"/>
            <a:chOff x="428596" y="857232"/>
            <a:chExt cx="8213733" cy="5395306"/>
          </a:xfrm>
        </p:grpSpPr>
        <p:pic>
          <p:nvPicPr>
            <p:cNvPr id="4404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96" y="857232"/>
              <a:ext cx="8213733" cy="539530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文字方塊 9"/>
            <p:cNvSpPr txBox="1"/>
            <p:nvPr/>
          </p:nvSpPr>
          <p:spPr>
            <a:xfrm>
              <a:off x="5000600" y="1928674"/>
              <a:ext cx="2786066" cy="73810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4800" kern="1200" cap="none" spc="0" normalizeH="0" baseline="0" noProof="0">
                  <a:solidFill>
                    <a:srgbClr val="00B050"/>
                  </a:solidFill>
                  <a:latin typeface="+mj-ea"/>
                  <a:ea typeface="+mj-ea"/>
                  <a:cs typeface="+mn-cs"/>
                </a:rPr>
                <a:t>完成</a:t>
              </a:r>
              <a:r>
                <a:rPr kumimoji="0" lang="en-US" altLang="zh-TW" sz="4800" kern="1200" cap="none" spc="0" normalizeH="0" baseline="0" noProof="0">
                  <a:solidFill>
                    <a:srgbClr val="00B050"/>
                  </a:solidFill>
                  <a:latin typeface="+mj-ea"/>
                  <a:ea typeface="+mj-ea"/>
                  <a:cs typeface="+mn-cs"/>
                </a:rPr>
                <a:t>!</a:t>
              </a:r>
              <a:endParaRPr kumimoji="0" lang="zh-TW" altLang="en-US" sz="4800" kern="1200" cap="none" spc="0" normalizeH="0" baseline="0" noProof="0" dirty="0" err="1">
                <a:solidFill>
                  <a:srgbClr val="00B050"/>
                </a:solidFill>
                <a:latin typeface="+mj-ea"/>
                <a:ea typeface="+mj-ea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內容版面配置區 5"/>
          <p:cNvSpPr>
            <a:spLocks noGrp="1"/>
          </p:cNvSpPr>
          <p:nvPr>
            <p:ph idx="1"/>
          </p:nvPr>
        </p:nvSpPr>
        <p:spPr>
          <a:xfrm>
            <a:off x="668338" y="1600200"/>
            <a:ext cx="7620000" cy="4373563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Font typeface="Arial" panose="020B0604020202020204" pitchFamily="34" charset="0"/>
            </a:pPr>
            <a:endParaRPr lang="zh-TW" altLang="en-US" kern="1200" dirty="0">
              <a:latin typeface="Segoe UI Light" panose="020B0502040204020203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9191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API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文件製作 </a:t>
            </a: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– ExtDoc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工具說明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5875" y="1143000"/>
            <a:ext cx="6315075" cy="49053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7620000" cy="687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API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文件製作 </a:t>
            </a: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– ExtDoc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定義檔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5" y="928688"/>
            <a:ext cx="1685925" cy="13604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2428875"/>
            <a:ext cx="6594475" cy="37623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grpSp>
        <p:nvGrpSpPr>
          <p:cNvPr id="46085" name="群組 10"/>
          <p:cNvGrpSpPr/>
          <p:nvPr/>
        </p:nvGrpSpPr>
        <p:grpSpPr>
          <a:xfrm>
            <a:off x="4357688" y="642938"/>
            <a:ext cx="4519612" cy="3152775"/>
            <a:chOff x="4357686" y="642918"/>
            <a:chExt cx="4519623" cy="3152775"/>
          </a:xfrm>
        </p:grpSpPr>
        <p:pic>
          <p:nvPicPr>
            <p:cNvPr id="5734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57877" y="642918"/>
              <a:ext cx="3019432" cy="3152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pic>
        <p:sp>
          <p:nvSpPr>
            <p:cNvPr id="9" name="上彎箭號 8"/>
            <p:cNvSpPr/>
            <p:nvPr/>
          </p:nvSpPr>
          <p:spPr bwMode="auto">
            <a:xfrm rot="16200000" flipV="1">
              <a:off x="4500563" y="2071667"/>
              <a:ext cx="1643063" cy="928690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357686" y="1428730"/>
              <a:ext cx="1571629" cy="27622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kern="1200" cap="none" spc="0" normalizeH="0" baseline="0" noProof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產出的結果</a:t>
              </a:r>
              <a:endParaRPr kumimoji="0" lang="zh-TW" altLang="en-US" kern="1200" cap="none" spc="0" normalizeH="0" baseline="0" noProof="0" dirty="0" err="1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12" name="右彎箭號 11"/>
          <p:cNvSpPr/>
          <p:nvPr/>
        </p:nvSpPr>
        <p:spPr bwMode="auto">
          <a:xfrm rot="5400000">
            <a:off x="785813" y="1500188"/>
            <a:ext cx="1357313" cy="642938"/>
          </a:xfrm>
          <a:prstGeom prst="bentArrow">
            <a:avLst>
              <a:gd name="adj1" fmla="val 25000"/>
              <a:gd name="adj2" fmla="val 25469"/>
              <a:gd name="adj3" fmla="val 25000"/>
              <a:gd name="adj4" fmla="val 437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API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文件製作 </a:t>
            </a: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–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規範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2875" y="3786188"/>
            <a:ext cx="8858250" cy="19383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342900" marR="0" indent="-3429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TW" b="1" kern="1200" cap="none" spc="0" normalizeH="0" baseline="0" noProof="0">
                <a:solidFill>
                  <a:schemeClr val="accent2"/>
                </a:solidFill>
                <a:latin typeface="+mn-ea"/>
                <a:ea typeface="+mn-ea"/>
                <a:cs typeface="+mn-cs"/>
              </a:rPr>
              <a:t>ExtDoc </a:t>
            </a:r>
            <a:r>
              <a:rPr kumimoji="0" lang="zh-TW" altLang="en-US" b="1" kern="1200" cap="none" spc="0" normalizeH="0" baseline="0" noProof="0">
                <a:solidFill>
                  <a:schemeClr val="accent2"/>
                </a:solidFill>
                <a:latin typeface="+mn-ea"/>
                <a:ea typeface="+mn-ea"/>
                <a:cs typeface="+mn-cs"/>
              </a:rPr>
              <a:t>統一存放於 </a:t>
            </a:r>
            <a:r>
              <a:rPr kumimoji="0" lang="zh-TW" altLang="en-US" b="1" kern="1200" cap="none" spc="0" normalizeH="0" baseline="0" noProof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專案</a:t>
            </a:r>
            <a:r>
              <a:rPr kumimoji="0" lang="en-US" altLang="zh-TW" b="1" kern="1200" cap="none" spc="0" normalizeH="0" baseline="0" noProof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\docs\api\extjs</a:t>
            </a:r>
            <a:r>
              <a:rPr kumimoji="0" lang="zh-TW" altLang="en-US" b="1" kern="1200" cap="none" spc="0" normalizeH="0" baseline="0" noProof="0">
                <a:solidFill>
                  <a:schemeClr val="accent2"/>
                </a:solidFill>
                <a:latin typeface="+mn-ea"/>
                <a:ea typeface="+mn-ea"/>
                <a:cs typeface="+mn-cs"/>
              </a:rPr>
              <a:t>目錄下</a:t>
            </a:r>
            <a:endParaRPr kumimoji="0" lang="en-US" altLang="zh-TW" b="1" kern="1200" cap="none" spc="0" normalizeH="0" baseline="0" noProof="0">
              <a:solidFill>
                <a:schemeClr val="accent2"/>
              </a:solidFill>
              <a:latin typeface="+mn-ea"/>
              <a:ea typeface="+mn-ea"/>
              <a:cs typeface="+mn-cs"/>
            </a:endParaRPr>
          </a:p>
          <a:p>
            <a:pPr marL="342900" marR="0" indent="-3429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TW" b="1" kern="1200" cap="none" spc="0" normalizeH="0" baseline="0" noProof="0">
              <a:solidFill>
                <a:schemeClr val="accent2"/>
              </a:solidFill>
              <a:latin typeface="+mn-ea"/>
              <a:ea typeface="+mn-ea"/>
              <a:cs typeface="+mn-cs"/>
            </a:endParaRPr>
          </a:p>
          <a:p>
            <a:pPr marL="342900" marR="0" indent="-3429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TW" altLang="en-US" b="1" kern="1200" cap="none" spc="0" normalizeH="0" baseline="0" noProof="0">
                <a:solidFill>
                  <a:schemeClr val="accent2"/>
                </a:solidFill>
                <a:latin typeface="+mn-ea"/>
                <a:ea typeface="+mn-ea"/>
                <a:cs typeface="+mn-cs"/>
              </a:rPr>
              <a:t>元件預覽圖存放於 </a:t>
            </a:r>
            <a:r>
              <a:rPr kumimoji="0" lang="en-US" altLang="zh-TW" b="1" kern="1200" cap="none" spc="0" normalizeH="0" baseline="0" noProof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pic</a:t>
            </a:r>
            <a:r>
              <a:rPr kumimoji="0" lang="en-US" altLang="zh-TW" b="1" kern="1200" cap="none" spc="0" normalizeH="0" baseline="0" noProof="0">
                <a:solidFill>
                  <a:schemeClr val="accent2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0" lang="zh-TW" altLang="en-US" b="1" kern="1200" cap="none" spc="0" normalizeH="0" baseline="0" noProof="0">
                <a:solidFill>
                  <a:schemeClr val="accent2"/>
                </a:solidFill>
                <a:latin typeface="+mn-ea"/>
                <a:ea typeface="+mn-ea"/>
                <a:cs typeface="+mn-cs"/>
              </a:rPr>
              <a:t>目錄下</a:t>
            </a:r>
            <a:endParaRPr kumimoji="0" lang="en-US" altLang="zh-TW" b="1" kern="1200" cap="none" spc="0" normalizeH="0" baseline="0" noProof="0">
              <a:solidFill>
                <a:schemeClr val="accent2"/>
              </a:solidFill>
              <a:latin typeface="+mn-ea"/>
              <a:ea typeface="+mn-ea"/>
              <a:cs typeface="+mn-cs"/>
            </a:endParaRPr>
          </a:p>
          <a:p>
            <a:pPr marL="342900" marR="0" indent="-3429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TW" b="1" kern="1200" cap="none" spc="0" normalizeH="0" baseline="0" noProof="0">
              <a:solidFill>
                <a:schemeClr val="accent2"/>
              </a:solidFill>
              <a:latin typeface="+mn-ea"/>
              <a:ea typeface="+mn-ea"/>
              <a:cs typeface="+mn-cs"/>
            </a:endParaRPr>
          </a:p>
          <a:p>
            <a:pPr marL="342900" marR="0" indent="-3429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TW" b="1" kern="1200" cap="none" spc="0" normalizeH="0" baseline="0" noProof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@author (</a:t>
            </a:r>
            <a:r>
              <a:rPr kumimoji="0" lang="zh-TW" altLang="en-US" b="1" kern="1200" cap="none" spc="0" normalizeH="0" baseline="0" noProof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開發者</a:t>
            </a:r>
            <a:r>
              <a:rPr kumimoji="0" lang="en-US" altLang="zh-TW" b="1" kern="1200" cap="none" spc="0" normalizeH="0" baseline="0" noProof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) </a:t>
            </a:r>
            <a:r>
              <a:rPr kumimoji="0" lang="zh-TW" altLang="en-US" b="1" kern="1200" cap="none" spc="0" normalizeH="0" baseline="0" noProof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必寫。</a:t>
            </a:r>
            <a:endParaRPr kumimoji="0" lang="en-US" altLang="zh-TW" b="1" kern="1200" cap="none" spc="0" normalizeH="0" baseline="0" noProof="0">
              <a:solidFill>
                <a:schemeClr val="accent2"/>
              </a:solidFill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  <a:p>
            <a:pPr marL="342900" marR="0" indent="-3429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TW" b="1" kern="1200" cap="none" spc="0" normalizeH="0" baseline="0" noProof="0">
              <a:solidFill>
                <a:schemeClr val="accent2"/>
              </a:solidFill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  <a:p>
            <a:pPr marL="342900" marR="0" indent="-3429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TW" b="1" kern="1200" cap="none" spc="0" normalizeH="0" baseline="0" noProof="0">
                <a:solidFill>
                  <a:schemeClr val="accent2"/>
                </a:solidFill>
                <a:latin typeface="+mn-ea"/>
                <a:ea typeface="+mn-ea"/>
                <a:cs typeface="+mn-cs"/>
              </a:rPr>
              <a:t>Public </a:t>
            </a:r>
            <a:r>
              <a:rPr kumimoji="0" lang="zh-TW" altLang="en-US" b="1" kern="1200" cap="none" spc="0" normalizeH="0" baseline="0" noProof="0">
                <a:solidFill>
                  <a:schemeClr val="accent2"/>
                </a:solidFill>
                <a:latin typeface="+mn-ea"/>
                <a:ea typeface="+mn-ea"/>
                <a:cs typeface="+mn-cs"/>
              </a:rPr>
              <a:t>的</a:t>
            </a:r>
            <a:r>
              <a:rPr kumimoji="0" lang="en-US" altLang="zh-TW" b="1" kern="1200" cap="none" spc="0" normalizeH="0" baseline="0" noProof="0">
                <a:solidFill>
                  <a:schemeClr val="accent2"/>
                </a:solidFill>
                <a:latin typeface="+mn-ea"/>
                <a:ea typeface="+mn-ea"/>
                <a:cs typeface="+mn-cs"/>
              </a:rPr>
              <a:t>config, method,event </a:t>
            </a:r>
            <a:r>
              <a:rPr kumimoji="0" lang="zh-TW" altLang="en-US" b="1" kern="1200" cap="none" spc="0" normalizeH="0" baseline="0" noProof="0">
                <a:solidFill>
                  <a:schemeClr val="accent2"/>
                </a:solidFill>
                <a:latin typeface="+mn-ea"/>
                <a:ea typeface="+mn-ea"/>
                <a:cs typeface="+mn-cs"/>
              </a:rPr>
              <a:t>的說明必寫</a:t>
            </a:r>
            <a:endParaRPr kumimoji="0" lang="zh-TW" altLang="en-US" b="1" kern="1200" cap="none" spc="0" normalizeH="0" baseline="0" noProof="0" dirty="0" err="1">
              <a:solidFill>
                <a:schemeClr val="accent2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4710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1588" y="3357563"/>
            <a:ext cx="4062412" cy="274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115888"/>
            <a:ext cx="3019425" cy="3152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cxnSp>
        <p:nvCxnSpPr>
          <p:cNvPr id="15" name="直線單箭頭接點 14"/>
          <p:cNvCxnSpPr/>
          <p:nvPr/>
        </p:nvCxnSpPr>
        <p:spPr>
          <a:xfrm rot="5400000" flipH="1" flipV="1">
            <a:off x="4175919" y="2888456"/>
            <a:ext cx="785813" cy="714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 flipH="1">
            <a:off x="4356100" y="4437063"/>
            <a:ext cx="428625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11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1484313"/>
            <a:ext cx="1343025" cy="209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內容版面配置區 5"/>
          <p:cNvSpPr>
            <a:spLocks noGrp="1"/>
          </p:cNvSpPr>
          <p:nvPr>
            <p:ph idx="1"/>
          </p:nvPr>
        </p:nvSpPr>
        <p:spPr>
          <a:xfrm>
            <a:off x="668338" y="1600200"/>
            <a:ext cx="7620000" cy="4373563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Font typeface="Arial" panose="020B0604020202020204" pitchFamily="34" charset="0"/>
            </a:pPr>
            <a:endParaRPr lang="zh-TW" altLang="en-US" kern="1200" dirty="0">
              <a:latin typeface="Segoe UI Light" panose="020B0502040204020203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API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文件製作 </a:t>
            </a: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–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規範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4813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928688"/>
            <a:ext cx="5661025" cy="5203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附檔內容說明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429000" y="2500313"/>
            <a:ext cx="2190750" cy="113347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1229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214438"/>
            <a:ext cx="1019175" cy="1533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500188"/>
            <a:ext cx="933450" cy="47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3714750"/>
            <a:ext cx="2505075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5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0" y="4500563"/>
            <a:ext cx="771525" cy="352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938" y="4500563"/>
            <a:ext cx="800100" cy="6572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直線接點 12"/>
          <p:cNvCxnSpPr/>
          <p:nvPr/>
        </p:nvCxnSpPr>
        <p:spPr>
          <a:xfrm rot="10800000">
            <a:off x="2928938" y="3429000"/>
            <a:ext cx="64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rot="5400000">
            <a:off x="2286000" y="4071938"/>
            <a:ext cx="128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0800000">
            <a:off x="2286000" y="4714875"/>
            <a:ext cx="6429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0800000">
            <a:off x="2928938" y="2714625"/>
            <a:ext cx="64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5400000" flipH="1" flipV="1">
            <a:off x="2536031" y="2321719"/>
            <a:ext cx="785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>
            <a:off x="2357438" y="1928813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500563" y="3214688"/>
            <a:ext cx="2571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6823075" y="3463925"/>
            <a:ext cx="5000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500563" y="2928938"/>
            <a:ext cx="2571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6608763" y="2463800"/>
            <a:ext cx="9286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3928269" y="4001294"/>
            <a:ext cx="8572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0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688" y="3000375"/>
            <a:ext cx="1743075" cy="5524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0" name="直線單箭頭接點 39"/>
          <p:cNvCxnSpPr/>
          <p:nvPr/>
        </p:nvCxnSpPr>
        <p:spPr>
          <a:xfrm rot="10800000">
            <a:off x="2714625" y="3071813"/>
            <a:ext cx="9286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0" name="文字方塊 44"/>
          <p:cNvSpPr txBox="1"/>
          <p:nvPr/>
        </p:nvSpPr>
        <p:spPr>
          <a:xfrm>
            <a:off x="7286625" y="2428875"/>
            <a:ext cx="15716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工具類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311" name="文字方塊 45"/>
          <p:cNvSpPr txBox="1"/>
          <p:nvPr/>
        </p:nvSpPr>
        <p:spPr>
          <a:xfrm>
            <a:off x="642938" y="5072063"/>
            <a:ext cx="15716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專案範例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312" name="文字方塊 46"/>
          <p:cNvSpPr txBox="1"/>
          <p:nvPr/>
        </p:nvSpPr>
        <p:spPr>
          <a:xfrm>
            <a:off x="2357438" y="1285875"/>
            <a:ext cx="15716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工作流機制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313" name="文字方塊 47"/>
          <p:cNvSpPr txBox="1"/>
          <p:nvPr/>
        </p:nvSpPr>
        <p:spPr>
          <a:xfrm>
            <a:off x="4000500" y="5214938"/>
            <a:ext cx="15716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相關文件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API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文件撰寫範例 一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sp>
        <p:nvSpPr>
          <p:cNvPr id="47108" name="頁尾版面配置區 2"/>
          <p:cNvSpPr txBox="1">
            <a:spLocks noGrp="1"/>
          </p:cNvSpPr>
          <p:nvPr>
            <p:ph type="ftr" sz="quarter" idx="11"/>
          </p:nvPr>
        </p:nvSpPr>
        <p:spPr bwMode="auto">
          <a:xfrm>
            <a:off x="0" y="6492875"/>
            <a:ext cx="3429000" cy="284163"/>
          </a:xfrm>
          <a:noFill/>
          <a:ln>
            <a:noFill/>
            <a:miter lim="800000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anose="02020500000000000000" pitchFamily="18" charset="-120"/>
                <a:cs typeface="+mn-cs"/>
              </a:rPr>
              <a:t>Foxconn NWInG Confidential</a:t>
            </a:r>
            <a:endParaRPr kumimoji="0" lang="en-US" altLang="zh-TW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156" name="投影片編號版面配置區 3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289675"/>
            <a:ext cx="34925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688" y="1571625"/>
            <a:ext cx="7294563" cy="4210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2643188"/>
            <a:ext cx="3505200" cy="1571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7620000" cy="687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API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文件撰寫範例 二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63" y="1071563"/>
            <a:ext cx="6635750" cy="5086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500188"/>
            <a:ext cx="5556250" cy="4165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57188" y="1357313"/>
          <a:ext cx="8001000" cy="48783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001056"/>
              </a:tblGrid>
              <a:tr h="133099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6927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8144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9824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9824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我們採用的 </a:t>
            </a: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Framework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63" y="1428750"/>
            <a:ext cx="2143125" cy="11652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2786063"/>
            <a:ext cx="2714625" cy="5000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3500438"/>
            <a:ext cx="2632075" cy="612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13332" name="文字方塊 11"/>
          <p:cNvSpPr txBox="1"/>
          <p:nvPr/>
        </p:nvSpPr>
        <p:spPr>
          <a:xfrm>
            <a:off x="5357813" y="4714875"/>
            <a:ext cx="24384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hlinkClick r:id="rId4"/>
              </a:rPr>
              <a:t>官方介紹網址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8596" y="4500570"/>
            <a:ext cx="2643206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SiteMesh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36" name="文字方塊 14"/>
          <p:cNvSpPr txBox="1"/>
          <p:nvPr/>
        </p:nvSpPr>
        <p:spPr>
          <a:xfrm>
            <a:off x="5357813" y="2000250"/>
            <a:ext cx="26431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MVC framework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337" name="文字方塊 15"/>
          <p:cNvSpPr txBox="1"/>
          <p:nvPr/>
        </p:nvSpPr>
        <p:spPr>
          <a:xfrm>
            <a:off x="5357813" y="2857500"/>
            <a:ext cx="26431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IOC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依賴注入、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AOP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338" name="文字方塊 16"/>
          <p:cNvSpPr txBox="1"/>
          <p:nvPr/>
        </p:nvSpPr>
        <p:spPr>
          <a:xfrm>
            <a:off x="5357813" y="3643313"/>
            <a:ext cx="264318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資料庫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ORMapping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339" name="文字方塊 17"/>
          <p:cNvSpPr txBox="1"/>
          <p:nvPr/>
        </p:nvSpPr>
        <p:spPr>
          <a:xfrm>
            <a:off x="5357813" y="4357688"/>
            <a:ext cx="264318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MasterPage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機制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3340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3" y="5429250"/>
            <a:ext cx="1928812" cy="674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41" name="文字方塊 19"/>
          <p:cNvSpPr txBox="1"/>
          <p:nvPr/>
        </p:nvSpPr>
        <p:spPr>
          <a:xfrm>
            <a:off x="5357813" y="5500688"/>
            <a:ext cx="264318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工作流、簽核機制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我們採用的編輯器 </a:t>
            </a: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- MyEclipse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14339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85813" y="1571625"/>
            <a:ext cx="4071937" cy="2205038"/>
          </a:xfrm>
          <a:ln/>
        </p:spPr>
      </p:pic>
      <p:sp>
        <p:nvSpPr>
          <p:cNvPr id="14340" name="文字方塊 6"/>
          <p:cNvSpPr txBox="1"/>
          <p:nvPr/>
        </p:nvSpPr>
        <p:spPr>
          <a:xfrm>
            <a:off x="714375" y="1214438"/>
            <a:ext cx="7500938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MyEclipse 8.6.1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版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4000500"/>
            <a:ext cx="3152775" cy="25336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4342" name="文字方塊 8"/>
          <p:cNvSpPr txBox="1"/>
          <p:nvPr/>
        </p:nvSpPr>
        <p:spPr>
          <a:xfrm>
            <a:off x="4214813" y="4214813"/>
            <a:ext cx="4643437" cy="1954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TW" altLang="en-US" sz="1100" dirty="0">
                <a:latin typeface="Arial" panose="020B0604020202020204" pitchFamily="34" charset="0"/>
                <a:ea typeface="微軟正黑體" panose="020B0604030504040204" pitchFamily="34" charset="-120"/>
              </a:rPr>
              <a:t>用户名</a:t>
            </a:r>
            <a:r>
              <a:rPr lang="en-US" altLang="zh-TW" sz="1100" dirty="0">
                <a:latin typeface="Arial" panose="020B0604020202020204" pitchFamily="34" charset="0"/>
                <a:ea typeface="微軟正黑體" panose="020B0604030504040204" pitchFamily="34" charset="-120"/>
              </a:rPr>
              <a:t>:</a:t>
            </a:r>
            <a:r>
              <a:rPr lang="en-US" altLang="zh-TW" sz="1100" dirty="0">
                <a:latin typeface="Arial" panose="020B0604020202020204" pitchFamily="34" charset="0"/>
              </a:rPr>
              <a:t>LauCheng</a:t>
            </a:r>
            <a:br>
              <a:rPr lang="en-US" altLang="zh-TW" sz="1100" dirty="0">
                <a:latin typeface="Arial" panose="020B0604020202020204" pitchFamily="34" charset="0"/>
              </a:rPr>
            </a:br>
            <a:r>
              <a:rPr lang="zh-TW" altLang="en-US" sz="1100" dirty="0">
                <a:latin typeface="Arial" panose="020B0604020202020204" pitchFamily="34" charset="0"/>
                <a:ea typeface="微軟正黑體" panose="020B0604030504040204" pitchFamily="34" charset="-120"/>
              </a:rPr>
              <a:t>注册码</a:t>
            </a:r>
            <a:r>
              <a:rPr lang="en-US" altLang="zh-TW" sz="1100" dirty="0">
                <a:latin typeface="Arial" panose="020B0604020202020204" pitchFamily="34" charset="0"/>
                <a:ea typeface="微軟正黑體" panose="020B0604030504040204" pitchFamily="34" charset="-120"/>
              </a:rPr>
              <a:t>:</a:t>
            </a:r>
            <a:r>
              <a:rPr lang="en-US" altLang="zh-TW" sz="1100" dirty="0">
                <a:latin typeface="Arial" panose="020B0604020202020204" pitchFamily="34" charset="0"/>
              </a:rPr>
              <a:t>YLR8ZC-855550-6765665204902409</a:t>
            </a:r>
            <a:endParaRPr lang="en-US" altLang="zh-TW" sz="1100" dirty="0">
              <a:latin typeface="Arial" panose="020B0604020202020204" pitchFamily="34" charset="0"/>
            </a:endParaRPr>
          </a:p>
          <a:p>
            <a:endParaRPr lang="en-US" altLang="zh-TW" sz="11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1100" dirty="0">
                <a:latin typeface="Arial" panose="020B0604020202020204" pitchFamily="34" charset="0"/>
                <a:ea typeface="微軟正黑體" panose="020B0604030504040204" pitchFamily="34" charset="-120"/>
              </a:rPr>
              <a:t>用户名</a:t>
            </a:r>
            <a:r>
              <a:rPr lang="en-US" altLang="zh-TW" sz="1100" dirty="0">
                <a:latin typeface="Arial" panose="020B0604020202020204" pitchFamily="34" charset="0"/>
                <a:ea typeface="微軟正黑體" panose="020B0604030504040204" pitchFamily="34" charset="-120"/>
              </a:rPr>
              <a:t>:</a:t>
            </a:r>
            <a:r>
              <a:rPr lang="en-US" altLang="zh-TW" sz="1100" dirty="0">
                <a:latin typeface="Arial" panose="020B0604020202020204" pitchFamily="34" charset="0"/>
              </a:rPr>
              <a:t>accp</a:t>
            </a:r>
            <a:br>
              <a:rPr lang="en-US" altLang="zh-TW" sz="1100" dirty="0">
                <a:latin typeface="Arial" panose="020B0604020202020204" pitchFamily="34" charset="0"/>
              </a:rPr>
            </a:br>
            <a:r>
              <a:rPr lang="zh-TW" altLang="en-US" sz="1100" dirty="0">
                <a:latin typeface="Arial" panose="020B0604020202020204" pitchFamily="34" charset="0"/>
                <a:ea typeface="微軟正黑體" panose="020B0604030504040204" pitchFamily="34" charset="-120"/>
              </a:rPr>
              <a:t>注册码</a:t>
            </a:r>
            <a:r>
              <a:rPr lang="en-US" altLang="zh-TW" sz="1100" dirty="0">
                <a:latin typeface="Arial" panose="020B0604020202020204" pitchFamily="34" charset="0"/>
                <a:ea typeface="微軟正黑體" panose="020B0604030504040204" pitchFamily="34" charset="-120"/>
              </a:rPr>
              <a:t>:</a:t>
            </a:r>
            <a:r>
              <a:rPr lang="en-US" altLang="zh-TW" sz="1100" dirty="0">
                <a:latin typeface="Arial" panose="020B0604020202020204" pitchFamily="34" charset="0"/>
              </a:rPr>
              <a:t>nLR8ZC-855550-6765855499710139</a:t>
            </a:r>
            <a:endParaRPr lang="en-US" altLang="zh-TW" sz="1100" dirty="0">
              <a:latin typeface="Arial" panose="020B0604020202020204" pitchFamily="34" charset="0"/>
            </a:endParaRPr>
          </a:p>
          <a:p>
            <a:endParaRPr lang="en-US" altLang="zh-TW" sz="11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1100" dirty="0">
                <a:latin typeface="Arial" panose="020B0604020202020204" pitchFamily="34" charset="0"/>
                <a:ea typeface="微軟正黑體" panose="020B0604030504040204" pitchFamily="34" charset="-120"/>
              </a:rPr>
              <a:t>用户名</a:t>
            </a:r>
            <a:r>
              <a:rPr lang="en-US" altLang="zh-TW" sz="1100" dirty="0">
                <a:latin typeface="Arial" panose="020B0604020202020204" pitchFamily="34" charset="0"/>
                <a:ea typeface="微軟正黑體" panose="020B0604030504040204" pitchFamily="34" charset="-120"/>
              </a:rPr>
              <a:t>:</a:t>
            </a:r>
            <a:r>
              <a:rPr lang="en-US" altLang="zh-TW" sz="1100" dirty="0">
                <a:latin typeface="Arial" panose="020B0604020202020204" pitchFamily="34" charset="0"/>
              </a:rPr>
              <a:t>Administrator</a:t>
            </a:r>
            <a:br>
              <a:rPr lang="en-US" altLang="zh-TW" sz="1100" dirty="0">
                <a:latin typeface="Arial" panose="020B0604020202020204" pitchFamily="34" charset="0"/>
              </a:rPr>
            </a:br>
            <a:r>
              <a:rPr lang="zh-TW" altLang="en-US" sz="1100" dirty="0">
                <a:latin typeface="Arial" panose="020B0604020202020204" pitchFamily="34" charset="0"/>
                <a:ea typeface="微軟正黑體" panose="020B0604030504040204" pitchFamily="34" charset="-120"/>
              </a:rPr>
              <a:t>注册码</a:t>
            </a:r>
            <a:r>
              <a:rPr lang="en-US" altLang="zh-TW" sz="1100" dirty="0">
                <a:latin typeface="Arial" panose="020B0604020202020204" pitchFamily="34" charset="0"/>
                <a:ea typeface="微軟正黑體" panose="020B0604030504040204" pitchFamily="34" charset="-120"/>
              </a:rPr>
              <a:t>:</a:t>
            </a:r>
            <a:r>
              <a:rPr lang="en-US" altLang="zh-TW" sz="1100" dirty="0">
                <a:latin typeface="Arial" panose="020B0604020202020204" pitchFamily="34" charset="0"/>
              </a:rPr>
              <a:t>NLR8ZC-855550-6552685393219112</a:t>
            </a:r>
            <a:endParaRPr lang="en-US" altLang="zh-TW" sz="1100" dirty="0">
              <a:latin typeface="Arial" panose="020B0604020202020204" pitchFamily="34" charset="0"/>
            </a:endParaRPr>
          </a:p>
          <a:p>
            <a:endParaRPr lang="en-US" altLang="zh-TW" sz="11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1100" dirty="0">
                <a:latin typeface="Arial" panose="020B0604020202020204" pitchFamily="34" charset="0"/>
                <a:ea typeface="微軟正黑體" panose="020B0604030504040204" pitchFamily="34" charset="-120"/>
              </a:rPr>
              <a:t>用户名</a:t>
            </a:r>
            <a:r>
              <a:rPr lang="en-US" altLang="zh-TW" sz="1100" dirty="0">
                <a:latin typeface="Arial" panose="020B0604020202020204" pitchFamily="34" charset="0"/>
                <a:ea typeface="微軟正黑體" panose="020B0604030504040204" pitchFamily="34" charset="-120"/>
              </a:rPr>
              <a:t>:</a:t>
            </a:r>
            <a:r>
              <a:rPr lang="en-US" altLang="zh-TW" sz="1100" dirty="0">
                <a:latin typeface="Arial" panose="020B0604020202020204" pitchFamily="34" charset="0"/>
              </a:rPr>
              <a:t>accptech</a:t>
            </a:r>
            <a:br>
              <a:rPr lang="en-US" altLang="zh-TW" sz="1100" dirty="0">
                <a:latin typeface="Arial" panose="020B0604020202020204" pitchFamily="34" charset="0"/>
              </a:rPr>
            </a:br>
            <a:r>
              <a:rPr lang="zh-TW" altLang="en-US" sz="1100" dirty="0">
                <a:latin typeface="Arial" panose="020B0604020202020204" pitchFamily="34" charset="0"/>
                <a:ea typeface="微軟正黑體" panose="020B0604030504040204" pitchFamily="34" charset="-120"/>
              </a:rPr>
              <a:t>注册码</a:t>
            </a:r>
            <a:r>
              <a:rPr lang="en-US" altLang="zh-TW" sz="1100" dirty="0">
                <a:latin typeface="Arial" panose="020B0604020202020204" pitchFamily="34" charset="0"/>
                <a:ea typeface="微軟正黑體" panose="020B0604030504040204" pitchFamily="34" charset="-120"/>
              </a:rPr>
              <a:t>:</a:t>
            </a:r>
            <a:r>
              <a:rPr lang="en-US" altLang="zh-TW" sz="1100" dirty="0">
                <a:latin typeface="Arial" panose="020B0604020202020204" pitchFamily="34" charset="0"/>
              </a:rPr>
              <a:t>nLR8ZC-855550-6765855429037911</a:t>
            </a:r>
            <a:endParaRPr lang="en-US" altLang="zh-TW" sz="1100" dirty="0">
              <a:latin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2492375"/>
            <a:ext cx="1552575" cy="828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14344" name="文字方塊 7"/>
          <p:cNvSpPr txBox="1"/>
          <p:nvPr/>
        </p:nvSpPr>
        <p:spPr>
          <a:xfrm>
            <a:off x="5076825" y="1484313"/>
            <a:ext cx="3671888" cy="1754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由於公司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proxy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會擋的原因，所以無法安裝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Plugin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，請用解壓的方式，將我已預先安裝好的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plugin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版本解壓到 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C:\Genuitec</a:t>
            </a:r>
            <a:endParaRPr lang="en-US" altLang="zh-TW" b="1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注意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勿更改位置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MyEclipse  - plugin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簡介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7188" y="2143125"/>
            <a:ext cx="5248275" cy="3973513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15364" name="文字方塊 6"/>
          <p:cNvSpPr txBox="1"/>
          <p:nvPr/>
        </p:nvSpPr>
        <p:spPr>
          <a:xfrm>
            <a:off x="285750" y="1785938"/>
            <a:ext cx="3500438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SVN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版本控管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536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2143125"/>
            <a:ext cx="3149600" cy="2343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6" name="文字方塊 8"/>
          <p:cNvSpPr txBox="1"/>
          <p:nvPr/>
        </p:nvSpPr>
        <p:spPr>
          <a:xfrm>
            <a:off x="5786438" y="1785938"/>
            <a:ext cx="321468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SVN Server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000375" y="4000500"/>
            <a:ext cx="5895975" cy="1895475"/>
          </a:xfrm>
          <a:ln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MyEclipse  - plugin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簡介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2214563"/>
            <a:ext cx="1914525" cy="27051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7" name="直線單箭頭接點 6"/>
          <p:cNvCxnSpPr/>
          <p:nvPr/>
        </p:nvCxnSpPr>
        <p:spPr>
          <a:xfrm>
            <a:off x="2071688" y="4572000"/>
            <a:ext cx="8572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390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2214563"/>
            <a:ext cx="5429250" cy="1154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字方塊 10"/>
          <p:cNvSpPr txBox="1"/>
          <p:nvPr/>
        </p:nvSpPr>
        <p:spPr>
          <a:xfrm>
            <a:off x="2928938" y="1785938"/>
            <a:ext cx="2857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kern="1200" cap="none" spc="0" normalizeH="0" baseline="0" noProof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Source</a:t>
            </a:r>
            <a:endParaRPr kumimoji="0" lang="zh-TW" altLang="en-US" kern="1200" cap="none" spc="0" normalizeH="0" baseline="0" noProof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000375" y="3643313"/>
            <a:ext cx="2857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kern="1200" cap="none" spc="0" normalizeH="0" baseline="0" noProof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Flow</a:t>
            </a:r>
            <a:endParaRPr kumimoji="0" lang="zh-TW" altLang="en-US" kern="1200" cap="none" spc="0" normalizeH="0" baseline="0" noProof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6393" name="矩形 8"/>
          <p:cNvSpPr/>
          <p:nvPr/>
        </p:nvSpPr>
        <p:spPr>
          <a:xfrm>
            <a:off x="642938" y="1785938"/>
            <a:ext cx="192881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視覺化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struts.xml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338" y="2036763"/>
            <a:ext cx="7620000" cy="350043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MyEclipse – plugin </a:t>
            </a:r>
            <a:r>
              <a:rPr kumimoji="0" lang="zh-TW" altLang="en-US" sz="3200" b="0" i="0" u="none" strike="noStrike" kern="1200" cap="none" spc="-6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" pitchFamily="34" charset="0"/>
                <a:ea typeface="+mj-ea"/>
                <a:cs typeface="+mj-cs"/>
              </a:rPr>
              <a:t>簡介</a:t>
            </a:r>
            <a:endParaRPr kumimoji="0" lang="zh-TW" altLang="en-US" sz="3200" b="0" i="0" u="none" strike="noStrike" kern="1200" cap="none" spc="-6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" pitchFamily="34" charset="0"/>
              <a:ea typeface="+mj-ea"/>
              <a:cs typeface="+mj-cs"/>
            </a:endParaRPr>
          </a:p>
        </p:txBody>
      </p:sp>
      <p:sp>
        <p:nvSpPr>
          <p:cNvPr id="17412" name="矩形 4"/>
          <p:cNvSpPr/>
          <p:nvPr/>
        </p:nvSpPr>
        <p:spPr>
          <a:xfrm>
            <a:off x="642938" y="1643063"/>
            <a:ext cx="201771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web.xml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編輯協助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TS102129550">
  <a:themeElements>
    <a:clrScheme name="Custom 2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4685DF"/>
      </a:hlink>
      <a:folHlink>
        <a:srgbClr val="9965C3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TS102129550</Template>
  <TotalTime>0</TotalTime>
  <Words>3835</Words>
  <Application>WPS 演示</Application>
  <PresentationFormat>如螢幕大小 (4:3)</PresentationFormat>
  <Paragraphs>294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7" baseType="lpstr">
      <vt:lpstr>Arial</vt:lpstr>
      <vt:lpstr>SimSun</vt:lpstr>
      <vt:lpstr>Wingdings</vt:lpstr>
      <vt:lpstr>新細明體</vt:lpstr>
      <vt:lpstr>Segoe</vt:lpstr>
      <vt:lpstr>Segoe UI Light</vt:lpstr>
      <vt:lpstr>Calibri</vt:lpstr>
      <vt:lpstr>微軟正黑體</vt:lpstr>
      <vt:lpstr>Consolas</vt:lpstr>
      <vt:lpstr>Arial Unicode MS</vt:lpstr>
      <vt:lpstr>Segoe UI</vt:lpstr>
      <vt:lpstr>Arial Black</vt:lpstr>
      <vt:lpstr>Segoe</vt:lpstr>
      <vt:lpstr>Microsoft YaHei</vt:lpstr>
      <vt:lpstr>Arial Unicode MS</vt:lpstr>
      <vt:lpstr>TS102129550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merge MadE easy</dc:title>
  <dc:creator>John</dc:creator>
  <cp:lastModifiedBy>john</cp:lastModifiedBy>
  <cp:revision>427</cp:revision>
  <dcterms:created xsi:type="dcterms:W3CDTF">2010-12-12T13:41:56Z</dcterms:created>
  <dcterms:modified xsi:type="dcterms:W3CDTF">2021-09-06T17:56:30Z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TC102129550</vt:lpwstr>
  </property>
  <property fmtid="{D5CDD505-2E9C-101B-9397-08002B2CF9AE}" pid="3" name="ICV">
    <vt:lpwstr>D581FBFF1DBB4E6490323A72B4E7AC30</vt:lpwstr>
  </property>
  <property fmtid="{D5CDD505-2E9C-101B-9397-08002B2CF9AE}" pid="4" name="KSOProductBuildVer">
    <vt:lpwstr>2052-11.1.0.10700</vt:lpwstr>
  </property>
</Properties>
</file>