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</p:sldMasterIdLst>
  <p:notesMasterIdLst>
    <p:notesMasterId r:id="rId11"/>
  </p:notesMasterIdLst>
  <p:handoutMasterIdLst>
    <p:handoutMasterId r:id="rId12"/>
  </p:handoutMasterIdLst>
  <p:sldIdLst>
    <p:sldId id="1141" r:id="rId2"/>
    <p:sldId id="1219" r:id="rId3"/>
    <p:sldId id="1232" r:id="rId4"/>
    <p:sldId id="1254" r:id="rId5"/>
    <p:sldId id="1250" r:id="rId6"/>
    <p:sldId id="1247" r:id="rId7"/>
    <p:sldId id="1252" r:id="rId8"/>
    <p:sldId id="1248" r:id="rId9"/>
    <p:sldId id="1253" r:id="rId10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248640-ED77-D74D-811A-D3C26629294B}">
          <p14:sldIdLst>
            <p14:sldId id="1141"/>
            <p14:sldId id="1219"/>
            <p14:sldId id="1232"/>
            <p14:sldId id="1254"/>
            <p14:sldId id="1250"/>
            <p14:sldId id="1247"/>
            <p14:sldId id="1252"/>
            <p14:sldId id="1248"/>
            <p14:sldId id="12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orient="horz" pos="913" userDrawn="1">
          <p15:clr>
            <a:srgbClr val="A4A3A4"/>
          </p15:clr>
        </p15:guide>
        <p15:guide id="3" pos="5481">
          <p15:clr>
            <a:srgbClr val="A4A3A4"/>
          </p15:clr>
        </p15:guide>
        <p15:guide id="4" pos="2880">
          <p15:clr>
            <a:srgbClr val="A4A3A4"/>
          </p15:clr>
        </p15:guide>
        <p15:guide id="5" pos="272" userDrawn="1">
          <p15:clr>
            <a:srgbClr val="A4A3A4"/>
          </p15:clr>
        </p15:guide>
        <p15:guide id="6" orient="horz" pos="4004">
          <p15:clr>
            <a:srgbClr val="A4A3A4"/>
          </p15:clr>
        </p15:guide>
        <p15:guide id="7" orient="horz" pos="909">
          <p15:clr>
            <a:srgbClr val="A4A3A4"/>
          </p15:clr>
        </p15:guide>
        <p15:guide id="8" pos="267">
          <p15:clr>
            <a:srgbClr val="A4A3A4"/>
          </p15:clr>
        </p15:guide>
        <p15:guide id="9" orient="horz" pos="3674">
          <p15:clr>
            <a:srgbClr val="A4A3A4"/>
          </p15:clr>
        </p15:guide>
        <p15:guide id="10" orient="horz" pos="4319">
          <p15:clr>
            <a:srgbClr val="A4A3A4"/>
          </p15:clr>
        </p15:guide>
        <p15:guide id="11" orient="horz" pos="586">
          <p15:clr>
            <a:srgbClr val="A4A3A4"/>
          </p15:clr>
        </p15:guide>
        <p15:guide id="12" pos="585">
          <p15:clr>
            <a:srgbClr val="A4A3A4"/>
          </p15:clr>
        </p15:guide>
        <p15:guide id="13" pos="5759">
          <p15:clr>
            <a:srgbClr val="A4A3A4"/>
          </p15:clr>
        </p15:guide>
        <p15:guide id="14" pos="4622">
          <p15:clr>
            <a:srgbClr val="A4A3A4"/>
          </p15:clr>
        </p15:guide>
        <p15:guide id="15" pos="2811">
          <p15:clr>
            <a:srgbClr val="A4A3A4"/>
          </p15:clr>
        </p15:guide>
        <p15:guide id="16" orient="horz" pos="866">
          <p15:clr>
            <a:srgbClr val="A4A3A4"/>
          </p15:clr>
        </p15:guide>
        <p15:guide id="17" orient="horz" pos="3750">
          <p15:clr>
            <a:srgbClr val="A4A3A4"/>
          </p15:clr>
        </p15:guide>
        <p15:guide id="18" pos="4441">
          <p15:clr>
            <a:srgbClr val="A4A3A4"/>
          </p15:clr>
        </p15:guide>
        <p15:guide id="19" pos="4548">
          <p15:clr>
            <a:srgbClr val="A4A3A4"/>
          </p15:clr>
        </p15:guide>
        <p15:guide id="20" pos="1857">
          <p15:clr>
            <a:srgbClr val="A4A3A4"/>
          </p15:clr>
        </p15:guide>
        <p15:guide id="21" orient="horz" pos="729">
          <p15:clr>
            <a:srgbClr val="A4A3A4"/>
          </p15:clr>
        </p15:guide>
        <p15:guide id="22" orient="horz" pos="3871">
          <p15:clr>
            <a:srgbClr val="A4A3A4"/>
          </p15:clr>
        </p15:guide>
        <p15:guide id="23" orient="horz" pos="3058">
          <p15:clr>
            <a:srgbClr val="A4A3A4"/>
          </p15:clr>
        </p15:guide>
        <p15:guide id="24" orient="horz" pos="974">
          <p15:clr>
            <a:srgbClr val="A4A3A4"/>
          </p15:clr>
        </p15:guide>
        <p15:guide id="25" orient="horz" pos="789">
          <p15:clr>
            <a:srgbClr val="A4A3A4"/>
          </p15:clr>
        </p15:guide>
        <p15:guide id="26" orient="horz" pos="3810">
          <p15:clr>
            <a:srgbClr val="A4A3A4"/>
          </p15:clr>
        </p15:guide>
        <p15:guide id="27" orient="horz" pos="275">
          <p15:clr>
            <a:srgbClr val="A4A3A4"/>
          </p15:clr>
        </p15:guide>
        <p15:guide id="28" orient="horz" pos="820">
          <p15:clr>
            <a:srgbClr val="A4A3A4"/>
          </p15:clr>
        </p15:guide>
        <p15:guide id="29" pos="54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620" initials="Z" lastIdx="1" clrIdx="0">
    <p:extLst>
      <p:ext uri="{19B8F6BF-5375-455C-9EA6-DF929625EA0E}">
        <p15:presenceInfo xmlns:p15="http://schemas.microsoft.com/office/powerpoint/2012/main" userId="Z620" providerId="None"/>
      </p:ext>
    </p:extLst>
  </p:cmAuthor>
  <p:cmAuthor id="2" name="John Sibony" initials="JS" lastIdx="2" clrIdx="1">
    <p:extLst>
      <p:ext uri="{19B8F6BF-5375-455C-9EA6-DF929625EA0E}">
        <p15:presenceInfo xmlns:p15="http://schemas.microsoft.com/office/powerpoint/2012/main" userId="S::js@trajectoirecap.com::6de6ea5f-8d42-4240-81ab-7ac8f7819102" providerId="AD"/>
      </p:ext>
    </p:extLst>
  </p:cmAuthor>
  <p:cmAuthor id="3" name="Vadim Cissa" initials="VC" lastIdx="1" clrIdx="2">
    <p:extLst>
      <p:ext uri="{19B8F6BF-5375-455C-9EA6-DF929625EA0E}">
        <p15:presenceInfo xmlns:p15="http://schemas.microsoft.com/office/powerpoint/2012/main" userId="S::vc@trajectoirecap.com::5509e724-5735-411c-aefa-28962eb55d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674"/>
    <a:srgbClr val="E7E9EC"/>
    <a:srgbClr val="95F985"/>
    <a:srgbClr val="00B050"/>
    <a:srgbClr val="B7FFBF"/>
    <a:srgbClr val="4DED30"/>
    <a:srgbClr val="CCD1D6"/>
    <a:srgbClr val="F86A60"/>
    <a:srgbClr val="C4E1F3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6276" autoAdjust="0"/>
  </p:normalViewPr>
  <p:slideViewPr>
    <p:cSldViewPr snapToGrid="0" snapToObjects="1">
      <p:cViewPr varScale="1">
        <p:scale>
          <a:sx n="130" d="100"/>
          <a:sy n="130" d="100"/>
        </p:scale>
        <p:origin x="828" y="126"/>
      </p:cViewPr>
      <p:guideLst>
        <p:guide orient="horz" pos="3974"/>
        <p:guide orient="horz" pos="913"/>
        <p:guide pos="5481"/>
        <p:guide pos="2880"/>
        <p:guide pos="272"/>
        <p:guide orient="horz" pos="4004"/>
        <p:guide orient="horz" pos="909"/>
        <p:guide pos="267"/>
        <p:guide orient="horz" pos="3674"/>
        <p:guide orient="horz" pos="4319"/>
        <p:guide orient="horz" pos="586"/>
        <p:guide pos="585"/>
        <p:guide pos="5759"/>
        <p:guide pos="4622"/>
        <p:guide pos="2811"/>
        <p:guide orient="horz" pos="866"/>
        <p:guide orient="horz" pos="3750"/>
        <p:guide pos="4441"/>
        <p:guide pos="4548"/>
        <p:guide pos="1857"/>
        <p:guide orient="horz" pos="729"/>
        <p:guide orient="horz" pos="3871"/>
        <p:guide orient="horz" pos="3058"/>
        <p:guide orient="horz" pos="974"/>
        <p:guide orient="horz" pos="789"/>
        <p:guide orient="horz" pos="3810"/>
        <p:guide orient="horz" pos="275"/>
        <p:guide orient="horz" pos="820"/>
        <p:guide pos="54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napToGrid="0" snapToObjects="1">
      <p:cViewPr varScale="1">
        <p:scale>
          <a:sx n="120" d="100"/>
          <a:sy n="120" d="100"/>
        </p:scale>
        <p:origin x="495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3205" tIns="46602" rIns="93205" bIns="46602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3205" tIns="46602" rIns="93205" bIns="46602" rtlCol="0"/>
          <a:lstStyle>
            <a:lvl1pPr algn="r">
              <a:defRPr sz="1200"/>
            </a:lvl1pPr>
          </a:lstStyle>
          <a:p>
            <a:fld id="{D1DA2315-DB7B-9348-B407-E5018EC0CC1B}" type="datetimeFigureOut">
              <a:rPr lang="en-US" smtClean="0">
                <a:latin typeface="Arial" charset="0"/>
              </a:rPr>
              <a:pPr/>
              <a:t>10/2/2019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3205" tIns="46602" rIns="93205" bIns="46602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3205" tIns="46602" rIns="93205" bIns="46602" rtlCol="0" anchor="b"/>
          <a:lstStyle>
            <a:lvl1pPr algn="r">
              <a:defRPr sz="1200"/>
            </a:lvl1pPr>
          </a:lstStyle>
          <a:p>
            <a:fld id="{E88F0B28-E75E-9E45-AE13-F47FFD02CBDD}" type="slidenum">
              <a:rPr lang="en-US" smtClean="0">
                <a:latin typeface="Arial" charset="0"/>
              </a:rPr>
              <a:pPr/>
              <a:t>‹N°›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54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3205" tIns="46602" rIns="93205" bIns="46602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3205" tIns="46602" rIns="93205" bIns="46602" rtlCol="0"/>
          <a:lstStyle>
            <a:lvl1pPr algn="r">
              <a:defRPr sz="1200">
                <a:latin typeface="Arial" charset="0"/>
              </a:defRPr>
            </a:lvl1pPr>
          </a:lstStyle>
          <a:p>
            <a:fld id="{FBE13C9A-DFB7-4448-819F-58B49466DF0F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05" tIns="46602" rIns="93205" bIns="4660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3205" tIns="46602" rIns="93205" bIns="4660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3205" tIns="46602" rIns="93205" bIns="46602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3205" tIns="46602" rIns="93205" bIns="46602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398B5DEE-CB20-4F4D-88E2-2600CE71082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93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9188" y="1201738"/>
            <a:ext cx="4325937" cy="3246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B5DEE-CB20-4F4D-88E2-2600CE71082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33388" y="1433513"/>
            <a:ext cx="8277225" cy="4894262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FBFBF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dirty="0"/>
              <a:t>Drag a picture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9092" y="805732"/>
            <a:ext cx="6499574" cy="461665"/>
          </a:xfrm>
        </p:spPr>
        <p:txBody>
          <a:bodyPr wrap="square">
            <a:spAutoFit/>
          </a:bodyPr>
          <a:lstStyle>
            <a:lvl1pPr algn="l">
              <a:defRPr sz="2400" b="0" i="0" baseline="0">
                <a:latin typeface="Arial" charset="0"/>
                <a:cs typeface="Arial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33387" y="5351555"/>
            <a:ext cx="2484659" cy="365901"/>
          </a:xfrm>
          <a:solidFill>
            <a:schemeClr val="tx1"/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Enter presenter name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3388" y="5711549"/>
            <a:ext cx="2484659" cy="302605"/>
          </a:xfr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Enter 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159148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9" y="359983"/>
            <a:ext cx="8283575" cy="539635"/>
          </a:xfrm>
        </p:spPr>
        <p:txBody>
          <a:bodyPr anchor="t">
            <a:spAutoFit/>
          </a:bodyPr>
          <a:lstStyle>
            <a:lvl1pPr algn="l">
              <a:lnSpc>
                <a:spcPct val="90000"/>
              </a:lnSpc>
              <a:defRPr sz="1600" b="0" i="0" cap="all" baseline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dirty="0"/>
              <a:t>Click to enter and edit the slide title which can run over two lines if you want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788" y="6384870"/>
            <a:ext cx="430212" cy="365125"/>
          </a:xfrm>
        </p:spPr>
        <p:txBody>
          <a:bodyPr/>
          <a:lstStyle>
            <a:lvl1pPr algn="ctr">
              <a:defRPr sz="600">
                <a:solidFill>
                  <a:srgbClr val="1270A8"/>
                </a:solidFill>
              </a:defRPr>
            </a:lvl1pPr>
          </a:lstStyle>
          <a:p>
            <a:fld id="{F4D8132F-EA38-EB41-B995-EEAAEB17708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3387" y="6452430"/>
            <a:ext cx="6973961" cy="260350"/>
          </a:xfrm>
        </p:spPr>
        <p:txBody>
          <a:bodyPr anchor="ctr">
            <a:noAutofit/>
          </a:bodyPr>
          <a:lstStyle>
            <a:lvl1pPr marL="0" indent="0">
              <a:buNone/>
              <a:defRPr sz="800" b="0" i="0" baseline="0">
                <a:solidFill>
                  <a:schemeClr val="bg2"/>
                </a:solidFill>
                <a:latin typeface="Arial" charset="0"/>
                <a:cs typeface="Arial" charset="0"/>
              </a:defRPr>
            </a:lvl1pPr>
            <a:lvl2pPr marL="457200" indent="0">
              <a:buNone/>
              <a:defRPr sz="800">
                <a:solidFill>
                  <a:schemeClr val="bg2"/>
                </a:solidFill>
              </a:defRPr>
            </a:lvl2pPr>
            <a:lvl3pPr marL="914400" indent="0">
              <a:buNone/>
              <a:defRPr sz="800">
                <a:solidFill>
                  <a:schemeClr val="bg2"/>
                </a:solidFill>
              </a:defRPr>
            </a:lvl3pPr>
            <a:lvl4pPr marL="1371600" indent="0">
              <a:buNone/>
              <a:defRPr sz="800">
                <a:solidFill>
                  <a:schemeClr val="bg2"/>
                </a:solidFill>
              </a:defRPr>
            </a:lvl4pPr>
            <a:lvl5pPr marL="18288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enter footnote or source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196849" y="6322750"/>
            <a:ext cx="9531350" cy="0"/>
          </a:xfrm>
          <a:prstGeom prst="line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18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3387" y="6452430"/>
            <a:ext cx="6973961" cy="260350"/>
          </a:xfrm>
        </p:spPr>
        <p:txBody>
          <a:bodyPr anchor="ctr">
            <a:noAutofit/>
          </a:bodyPr>
          <a:lstStyle>
            <a:lvl1pPr marL="0" indent="0">
              <a:buNone/>
              <a:defRPr sz="800" b="0" i="0" baseline="0">
                <a:solidFill>
                  <a:schemeClr val="bg2"/>
                </a:solidFill>
                <a:latin typeface="Arial" charset="0"/>
                <a:cs typeface="Arial" charset="0"/>
              </a:defRPr>
            </a:lvl1pPr>
            <a:lvl2pPr marL="457200" indent="0">
              <a:buNone/>
              <a:defRPr sz="800">
                <a:solidFill>
                  <a:schemeClr val="bg2"/>
                </a:solidFill>
              </a:defRPr>
            </a:lvl2pPr>
            <a:lvl3pPr marL="914400" indent="0">
              <a:buNone/>
              <a:defRPr sz="800">
                <a:solidFill>
                  <a:schemeClr val="bg2"/>
                </a:solidFill>
              </a:defRPr>
            </a:lvl3pPr>
            <a:lvl4pPr marL="1371600" indent="0">
              <a:buNone/>
              <a:defRPr sz="800">
                <a:solidFill>
                  <a:schemeClr val="bg2"/>
                </a:solidFill>
              </a:defRPr>
            </a:lvl4pPr>
            <a:lvl5pPr marL="18288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enter footnote or source</a:t>
            </a:r>
          </a:p>
        </p:txBody>
      </p:sp>
    </p:spTree>
    <p:extLst>
      <p:ext uri="{BB962C8B-B14F-4D97-AF65-F5344CB8AC3E}">
        <p14:creationId xmlns:p14="http://schemas.microsoft.com/office/powerpoint/2010/main" val="82145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9" y="359983"/>
            <a:ext cx="8283575" cy="539635"/>
          </a:xfrm>
        </p:spPr>
        <p:txBody>
          <a:bodyPr anchor="t">
            <a:spAutoFit/>
          </a:bodyPr>
          <a:lstStyle>
            <a:lvl1pPr algn="l">
              <a:lnSpc>
                <a:spcPct val="90000"/>
              </a:lnSpc>
              <a:defRPr sz="1600" b="0" i="0" cap="all" baseline="0">
                <a:solidFill>
                  <a:srgbClr val="7F7F7F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dirty="0"/>
              <a:t>Click to enter and edit the slide title which can run over two lines if you want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788" y="6390161"/>
            <a:ext cx="430212" cy="365125"/>
          </a:xfrm>
        </p:spPr>
        <p:txBody>
          <a:bodyPr/>
          <a:lstStyle>
            <a:lvl1pPr algn="ctr">
              <a:defRPr sz="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4D8132F-EA38-EB41-B995-EEAAEB17708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3387" y="6452430"/>
            <a:ext cx="6973961" cy="260350"/>
          </a:xfrm>
        </p:spPr>
        <p:txBody>
          <a:bodyPr anchor="ctr">
            <a:noAutofit/>
          </a:bodyPr>
          <a:lstStyle>
            <a:lvl1pPr marL="0" indent="0">
              <a:buNone/>
              <a:defRPr sz="800" b="0" i="0" baseline="0">
                <a:solidFill>
                  <a:schemeClr val="bg2"/>
                </a:solidFill>
                <a:latin typeface="Arial" charset="0"/>
                <a:cs typeface="Arial" charset="0"/>
              </a:defRPr>
            </a:lvl1pPr>
            <a:lvl2pPr marL="457200" indent="0">
              <a:buNone/>
              <a:defRPr sz="800">
                <a:solidFill>
                  <a:schemeClr val="bg2"/>
                </a:solidFill>
              </a:defRPr>
            </a:lvl2pPr>
            <a:lvl3pPr marL="914400" indent="0">
              <a:buNone/>
              <a:defRPr sz="800">
                <a:solidFill>
                  <a:schemeClr val="bg2"/>
                </a:solidFill>
              </a:defRPr>
            </a:lvl3pPr>
            <a:lvl4pPr marL="1371600" indent="0">
              <a:buNone/>
              <a:defRPr sz="800">
                <a:solidFill>
                  <a:schemeClr val="bg2"/>
                </a:solidFill>
              </a:defRPr>
            </a:lvl4pPr>
            <a:lvl5pPr marL="18288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enter footnote or source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203200" y="6322750"/>
            <a:ext cx="9677400" cy="0"/>
          </a:xfrm>
          <a:prstGeom prst="line">
            <a:avLst/>
          </a:prstGeom>
          <a:ln w="190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0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9" y="359983"/>
            <a:ext cx="8283575" cy="539635"/>
          </a:xfrm>
        </p:spPr>
        <p:txBody>
          <a:bodyPr anchor="t">
            <a:spAutoFit/>
          </a:bodyPr>
          <a:lstStyle>
            <a:lvl1pPr algn="l">
              <a:lnSpc>
                <a:spcPct val="90000"/>
              </a:lnSpc>
              <a:defRPr sz="1600" b="0" i="0" cap="all" baseline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dirty="0"/>
              <a:t>Click to enter and edit the slide title which can run over two lines if you want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788" y="-1376"/>
            <a:ext cx="430212" cy="365125"/>
          </a:xfrm>
        </p:spPr>
        <p:txBody>
          <a:bodyPr/>
          <a:lstStyle>
            <a:lvl1pPr>
              <a:defRPr sz="800"/>
            </a:lvl1pPr>
          </a:lstStyle>
          <a:p>
            <a:fld id="{F4D8132F-EA38-EB41-B995-EEAAEB177086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3387" y="6452430"/>
            <a:ext cx="6973961" cy="260350"/>
          </a:xfrm>
        </p:spPr>
        <p:txBody>
          <a:bodyPr anchor="ctr">
            <a:noAutofit/>
          </a:bodyPr>
          <a:lstStyle>
            <a:lvl1pPr marL="0" indent="0">
              <a:buNone/>
              <a:defRPr sz="800" b="0" i="0" baseline="0">
                <a:solidFill>
                  <a:schemeClr val="bg2"/>
                </a:solidFill>
                <a:latin typeface="Arial" charset="0"/>
                <a:cs typeface="Arial" charset="0"/>
              </a:defRPr>
            </a:lvl1pPr>
            <a:lvl2pPr marL="457200" indent="0">
              <a:buNone/>
              <a:defRPr sz="800">
                <a:solidFill>
                  <a:schemeClr val="bg2"/>
                </a:solidFill>
              </a:defRPr>
            </a:lvl2pPr>
            <a:lvl3pPr marL="914400" indent="0">
              <a:buNone/>
              <a:defRPr sz="800">
                <a:solidFill>
                  <a:schemeClr val="bg2"/>
                </a:solidFill>
              </a:defRPr>
            </a:lvl3pPr>
            <a:lvl4pPr marL="1371600" indent="0">
              <a:buNone/>
              <a:defRPr sz="800">
                <a:solidFill>
                  <a:schemeClr val="bg2"/>
                </a:solidFill>
              </a:defRPr>
            </a:lvl4pPr>
            <a:lvl5pPr marL="18288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enter footnote or source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33388" y="1434251"/>
            <a:ext cx="8277225" cy="4893524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FBFBF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dirty="0"/>
              <a:t>Drag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0021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-fill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376"/>
            <a:ext cx="9144000" cy="6859376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FBFBF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dirty="0"/>
              <a:t>Drag a picture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9" y="359983"/>
            <a:ext cx="8283575" cy="875111"/>
          </a:xfrm>
          <a:solidFill>
            <a:schemeClr val="tx1">
              <a:alpha val="60000"/>
            </a:schemeClr>
          </a:solidFill>
        </p:spPr>
        <p:txBody>
          <a:bodyPr anchor="t">
            <a:spAutoFit/>
          </a:bodyPr>
          <a:lstStyle>
            <a:lvl1pPr algn="l">
              <a:lnSpc>
                <a:spcPct val="90000"/>
              </a:lnSpc>
              <a:defRPr sz="2800" b="0" i="0" baseline="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en-US" dirty="0"/>
              <a:t>Click to enter and edit the slide title which can run over two lines if you want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788" y="-1376"/>
            <a:ext cx="430212" cy="365125"/>
          </a:xfrm>
        </p:spPr>
        <p:txBody>
          <a:bodyPr/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fld id="{F4D8132F-EA38-EB41-B995-EEAAEB17708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3387" y="6452430"/>
            <a:ext cx="6973961" cy="260350"/>
          </a:xfrm>
        </p:spPr>
        <p:txBody>
          <a:bodyPr anchor="ctr">
            <a:noAutofit/>
          </a:bodyPr>
          <a:lstStyle>
            <a:lvl1pPr marL="0" indent="0">
              <a:buNone/>
              <a:defRPr sz="800" b="0" i="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defRPr>
            </a:lvl1pPr>
            <a:lvl2pPr marL="457200" indent="0">
              <a:buNone/>
              <a:defRPr sz="800">
                <a:solidFill>
                  <a:schemeClr val="bg2"/>
                </a:solidFill>
              </a:defRPr>
            </a:lvl2pPr>
            <a:lvl3pPr marL="914400" indent="0">
              <a:buNone/>
              <a:defRPr sz="800">
                <a:solidFill>
                  <a:schemeClr val="bg2"/>
                </a:solidFill>
              </a:defRPr>
            </a:lvl3pPr>
            <a:lvl4pPr marL="1371600" indent="0">
              <a:buNone/>
              <a:defRPr sz="800">
                <a:solidFill>
                  <a:schemeClr val="bg2"/>
                </a:solidFill>
              </a:defRPr>
            </a:lvl4pPr>
            <a:lvl5pPr marL="18288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enter footnote or source</a:t>
            </a:r>
          </a:p>
        </p:txBody>
      </p:sp>
    </p:spTree>
    <p:extLst>
      <p:ext uri="{BB962C8B-B14F-4D97-AF65-F5344CB8AC3E}">
        <p14:creationId xmlns:p14="http://schemas.microsoft.com/office/powerpoint/2010/main" val="322717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1376"/>
            <a:ext cx="9144000" cy="6859376"/>
          </a:xfrm>
          <a:prstGeom prst="rect">
            <a:avLst/>
          </a:prstGeom>
          <a:solidFill>
            <a:srgbClr val="0073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Arial" charset="0"/>
              <a:cs typeface="Arial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30214" y="2726190"/>
            <a:ext cx="8280399" cy="1454150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0" i="0" baseline="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</a:lstStyle>
          <a:p>
            <a:pPr lvl="0"/>
            <a:r>
              <a:rPr lang="en-US" dirty="0"/>
              <a:t>Enter text for the title of this section</a:t>
            </a:r>
          </a:p>
        </p:txBody>
      </p:sp>
    </p:spTree>
    <p:extLst>
      <p:ext uri="{BB962C8B-B14F-4D97-AF65-F5344CB8AC3E}">
        <p14:creationId xmlns:p14="http://schemas.microsoft.com/office/powerpoint/2010/main" val="264015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jectoire he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801" y="6356350"/>
            <a:ext cx="314626" cy="365125"/>
          </a:xfrm>
          <a:prstGeom prst="rect">
            <a:avLst/>
          </a:prstGeom>
        </p:spPr>
        <p:txBody>
          <a:bodyPr anchor="ctr"/>
          <a:lstStyle>
            <a:lvl1pPr algn="ctr">
              <a:defRPr sz="525">
                <a:solidFill>
                  <a:srgbClr val="0073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0C8449-D9D3-416B-B1ED-50D992A68D8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90" y="6366858"/>
            <a:ext cx="1294130" cy="344105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11018" y="105445"/>
            <a:ext cx="7886700" cy="7223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0D2D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132205" y="915879"/>
            <a:ext cx="8890564" cy="0"/>
          </a:xfrm>
          <a:prstGeom prst="line">
            <a:avLst/>
          </a:prstGeom>
          <a:solidFill>
            <a:srgbClr val="D0D9E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1018" y="6356349"/>
            <a:ext cx="3645738" cy="365125"/>
          </a:xfrm>
          <a:prstGeom prst="rect">
            <a:avLst/>
          </a:prstGeom>
        </p:spPr>
        <p:txBody>
          <a:bodyPr anchor="ctr"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342900">
              <a:spcBef>
                <a:spcPct val="20000"/>
              </a:spcBef>
            </a:pPr>
            <a:r>
              <a:rPr lang="en-US" dirty="0">
                <a:solidFill>
                  <a:srgbClr val="1A5980"/>
                </a:solidFill>
              </a:rPr>
              <a:t>TRAJECTOIRE</a:t>
            </a:r>
            <a:r>
              <a:rPr lang="en-US" dirty="0">
                <a:solidFill>
                  <a:srgbClr val="00699E"/>
                </a:solidFill>
              </a:rPr>
              <a:t> </a:t>
            </a:r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– JANUARY 2017 – Confidential – for discussion only</a:t>
            </a:r>
          </a:p>
        </p:txBody>
      </p:sp>
    </p:spTree>
    <p:extLst>
      <p:ext uri="{BB962C8B-B14F-4D97-AF65-F5344CB8AC3E}">
        <p14:creationId xmlns:p14="http://schemas.microsoft.com/office/powerpoint/2010/main" val="352973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F4D8132F-EA38-EB41-B995-EEAAEB17708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4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0" r:id="rId3"/>
    <p:sldLayoutId id="2147483668" r:id="rId4"/>
    <p:sldLayoutId id="2147483667" r:id="rId5"/>
    <p:sldLayoutId id="2147483669" r:id="rId6"/>
    <p:sldLayoutId id="2147483666" r:id="rId7"/>
    <p:sldLayoutId id="2147483671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 element gre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3" y="2771597"/>
            <a:ext cx="4372158" cy="40864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57" y="2571713"/>
            <a:ext cx="4050093" cy="980051"/>
          </a:xfrm>
          <a:prstGeom prst="rect">
            <a:avLst/>
          </a:prstGeom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12832" y="6563028"/>
            <a:ext cx="364573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Bef>
                <a:spcPct val="20000"/>
              </a:spcBef>
            </a:pPr>
            <a:r>
              <a:rPr lang="en-US" sz="800" dirty="0">
                <a:solidFill>
                  <a:srgbClr val="FFFFFF">
                    <a:lumMod val="65000"/>
                  </a:srgbClr>
                </a:solidFill>
              </a:rPr>
              <a:t>September 2019 – Confidential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5626" y="3782549"/>
            <a:ext cx="548510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Volatility Fund – 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Bond Future 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40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0E6E-C6F2-472F-BFFB-3EF310B9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49-D9D3-416B-B1ED-50D992A68D8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F1987-0AC2-462E-82C1-61FB53B2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Bond Future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Performance by Trend</a:t>
            </a:r>
            <a:endParaRPr lang="LID4096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7852AD6-E922-4542-A35E-C1D487CBE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128789"/>
              </p:ext>
            </p:extLst>
          </p:nvPr>
        </p:nvGraphicFramePr>
        <p:xfrm>
          <a:off x="1931513" y="4618015"/>
          <a:ext cx="5280974" cy="82296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356851">
                  <a:extLst>
                    <a:ext uri="{9D8B030D-6E8A-4147-A177-3AD203B41FA5}">
                      <a16:colId xmlns:a16="http://schemas.microsoft.com/office/drawing/2014/main" val="2592888267"/>
                    </a:ext>
                  </a:extLst>
                </a:gridCol>
                <a:gridCol w="589936">
                  <a:extLst>
                    <a:ext uri="{9D8B030D-6E8A-4147-A177-3AD203B41FA5}">
                      <a16:colId xmlns:a16="http://schemas.microsoft.com/office/drawing/2014/main" val="2546816305"/>
                    </a:ext>
                  </a:extLst>
                </a:gridCol>
                <a:gridCol w="612584">
                  <a:extLst>
                    <a:ext uri="{9D8B030D-6E8A-4147-A177-3AD203B41FA5}">
                      <a16:colId xmlns:a16="http://schemas.microsoft.com/office/drawing/2014/main" val="1734998097"/>
                    </a:ext>
                  </a:extLst>
                </a:gridCol>
                <a:gridCol w="707922">
                  <a:extLst>
                    <a:ext uri="{9D8B030D-6E8A-4147-A177-3AD203B41FA5}">
                      <a16:colId xmlns:a16="http://schemas.microsoft.com/office/drawing/2014/main" val="7592674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73356299"/>
                    </a:ext>
                  </a:extLst>
                </a:gridCol>
                <a:gridCol w="628085">
                  <a:extLst>
                    <a:ext uri="{9D8B030D-6E8A-4147-A177-3AD203B41FA5}">
                      <a16:colId xmlns:a16="http://schemas.microsoft.com/office/drawing/2014/main" val="3965094118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500529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effectLst/>
                        </a:rPr>
                        <a:t>id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effectLst/>
                        </a:rPr>
                        <a:t>ann_ret</a:t>
                      </a:r>
                      <a:endParaRPr lang="en-GB" sz="10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effectLst/>
                        </a:rPr>
                        <a:t>max_dd</a:t>
                      </a:r>
                      <a:endParaRPr lang="en-GB" sz="10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effectLst/>
                        </a:rPr>
                        <a:t>m_sharpe</a:t>
                      </a:r>
                      <a:endParaRPr lang="en-GB" sz="10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effectLst/>
                        </a:rPr>
                        <a:t>sharpe</a:t>
                      </a:r>
                      <a:endParaRPr lang="en-GB" sz="10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effectLst/>
                        </a:rPr>
                        <a:t>dvol</a:t>
                      </a:r>
                      <a:endParaRPr lang="en-GB" sz="1000" b="1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effectLst/>
                        </a:rPr>
                        <a:t>mvol</a:t>
                      </a:r>
                      <a:endParaRPr lang="en-GB" sz="1000" b="1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229228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bg1"/>
                          </a:solidFill>
                          <a:effectLst/>
                        </a:rPr>
                        <a:t>100%Bear</a:t>
                      </a:r>
                      <a:endParaRPr lang="en-CH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2.46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11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49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56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53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4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98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4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68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2975022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bg1"/>
                          </a:solidFill>
                          <a:effectLst/>
                        </a:rPr>
                        <a:t>100%Bull</a:t>
                      </a:r>
                      <a:endParaRPr lang="en-CH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1.87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7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04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53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37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4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84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4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7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697884201"/>
                  </a:ext>
                </a:extLst>
              </a:tr>
            </a:tbl>
          </a:graphicData>
        </a:graphic>
      </p:graphicFrame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51991BAC-8E42-40B5-8489-DB2E95BE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55" y="1388981"/>
            <a:ext cx="8089490" cy="279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0E6E-C6F2-472F-BFFB-3EF310B9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49-D9D3-416B-B1ED-50D992A68D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F1987-0AC2-462E-82C1-61FB53B2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Bond Future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Strategies</a:t>
            </a:r>
            <a:endParaRPr lang="LID4096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1CA202F-BA10-4AC3-A537-923867DFB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94262"/>
              </p:ext>
            </p:extLst>
          </p:nvPr>
        </p:nvGraphicFramePr>
        <p:xfrm>
          <a:off x="2455333" y="1557819"/>
          <a:ext cx="4233334" cy="99727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322131945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105897819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3091743949"/>
                    </a:ext>
                  </a:extLst>
                </a:gridCol>
              </a:tblGrid>
              <a:tr h="201459"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Trend</a:t>
                      </a:r>
                      <a:endParaRPr lang="LID4096" sz="9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err="1"/>
                        <a:t>Dstat</a:t>
                      </a:r>
                      <a:r>
                        <a:rPr lang="en-GB" sz="900" dirty="0"/>
                        <a:t> 5/95</a:t>
                      </a:r>
                      <a:endParaRPr lang="LID4096" sz="9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Weight</a:t>
                      </a:r>
                      <a:endParaRPr lang="LID4096" sz="9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211751260"/>
                  </a:ext>
                </a:extLst>
              </a:tr>
              <a:tr h="402918"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Bear</a:t>
                      </a:r>
                      <a:endParaRPr lang="LID4096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dirty="0">
                          <a:solidFill>
                            <a:schemeClr val="bg1"/>
                          </a:solidFill>
                        </a:rPr>
                        <a:t>All</a:t>
                      </a:r>
                      <a:endParaRPr lang="LID4096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  <a:endParaRPr lang="LID4096" sz="9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2923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Bull</a:t>
                      </a:r>
                      <a:endParaRPr lang="LID4096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fr-FR" sz="900" b="1" dirty="0">
                          <a:solidFill>
                            <a:schemeClr val="bg1"/>
                          </a:solidFill>
                        </a:rPr>
                        <a:t>All</a:t>
                      </a:r>
                      <a:endParaRPr lang="LID4096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75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  <a:endParaRPr lang="LID4096" sz="9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2274730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4B526914-C26C-4344-872F-0596131B1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33333"/>
              </p:ext>
            </p:extLst>
          </p:nvPr>
        </p:nvGraphicFramePr>
        <p:xfrm>
          <a:off x="2455333" y="2734126"/>
          <a:ext cx="4233334" cy="11430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322131945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105897819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3091743949"/>
                    </a:ext>
                  </a:extLst>
                </a:gridCol>
              </a:tblGrid>
              <a:tr h="201459"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Trend</a:t>
                      </a:r>
                      <a:endParaRPr lang="LID4096" sz="9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err="1"/>
                        <a:t>Dstat</a:t>
                      </a:r>
                      <a:r>
                        <a:rPr lang="en-GB" sz="900" dirty="0"/>
                        <a:t> 5/95</a:t>
                      </a:r>
                      <a:endParaRPr lang="LID4096" sz="9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Weight</a:t>
                      </a:r>
                      <a:endParaRPr lang="LID4096" sz="9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211751260"/>
                  </a:ext>
                </a:extLst>
              </a:tr>
              <a:tr h="201459">
                <a:tc rowSpan="2"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Bear</a:t>
                      </a:r>
                      <a:endParaRPr lang="LID4096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dirty="0" err="1">
                          <a:solidFill>
                            <a:schemeClr val="bg1"/>
                          </a:solidFill>
                        </a:rPr>
                        <a:t>Dstat</a:t>
                      </a:r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 Down</a:t>
                      </a:r>
                      <a:endParaRPr lang="LID4096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75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  <a:endParaRPr lang="LID4096" sz="9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2923940"/>
                  </a:ext>
                </a:extLst>
              </a:tr>
              <a:tr h="201459">
                <a:tc vMerge="1">
                  <a:txBody>
                    <a:bodyPr/>
                    <a:lstStyle/>
                    <a:p>
                      <a:endParaRPr lang="LID4096" sz="9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 err="1">
                          <a:solidFill>
                            <a:schemeClr val="bg1"/>
                          </a:solidFill>
                        </a:rPr>
                        <a:t>Dstat</a:t>
                      </a:r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 Normal</a:t>
                      </a:r>
                      <a:endParaRPr lang="LID4096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  <a:endParaRPr lang="LID4096" sz="9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12706857"/>
                  </a:ext>
                </a:extLst>
              </a:tr>
              <a:tr h="201459">
                <a:tc rowSpan="2"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Bull</a:t>
                      </a:r>
                      <a:endParaRPr lang="LID4096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 err="1">
                          <a:solidFill>
                            <a:schemeClr val="bg1"/>
                          </a:solidFill>
                        </a:rPr>
                        <a:t>Dstat</a:t>
                      </a:r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 Down</a:t>
                      </a:r>
                      <a:endParaRPr lang="LID4096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125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  <a:endParaRPr lang="LID4096" sz="9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22747304"/>
                  </a:ext>
                </a:extLst>
              </a:tr>
              <a:tr h="201459">
                <a:tc vMerge="1">
                  <a:txBody>
                    <a:bodyPr/>
                    <a:lstStyle/>
                    <a:p>
                      <a:endParaRPr lang="LID4096" sz="9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dirty="0" err="1">
                          <a:solidFill>
                            <a:schemeClr val="bg1"/>
                          </a:solidFill>
                        </a:rPr>
                        <a:t>Dstat</a:t>
                      </a:r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 Normal</a:t>
                      </a:r>
                      <a:endParaRPr lang="LID4096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75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  <a:endParaRPr lang="LID4096" sz="9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1298277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9E245302-8982-4FF6-83A1-EBA3136EA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862345"/>
              </p:ext>
            </p:extLst>
          </p:nvPr>
        </p:nvGraphicFramePr>
        <p:xfrm>
          <a:off x="2455333" y="4056155"/>
          <a:ext cx="4233334" cy="13716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322131945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105897819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3091743949"/>
                    </a:ext>
                  </a:extLst>
                </a:gridCol>
              </a:tblGrid>
              <a:tr h="201459"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Trend</a:t>
                      </a:r>
                      <a:endParaRPr lang="LID4096" sz="9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err="1"/>
                        <a:t>Dstat</a:t>
                      </a:r>
                      <a:r>
                        <a:rPr lang="en-GB" sz="900" dirty="0"/>
                        <a:t> 5/95</a:t>
                      </a:r>
                      <a:endParaRPr lang="LID4096" sz="9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Weight</a:t>
                      </a:r>
                      <a:endParaRPr lang="LID4096" sz="9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21175126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Bear</a:t>
                      </a:r>
                      <a:endParaRPr lang="LID4096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dirty="0" err="1">
                          <a:solidFill>
                            <a:schemeClr val="bg1"/>
                          </a:solidFill>
                        </a:rPr>
                        <a:t>Dstat</a:t>
                      </a:r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 Down</a:t>
                      </a:r>
                      <a:endParaRPr lang="LID4096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75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  <a:endParaRPr lang="LID4096" sz="9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29239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LID4096" sz="9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 err="1">
                          <a:solidFill>
                            <a:schemeClr val="bg1"/>
                          </a:solidFill>
                        </a:rPr>
                        <a:t>Dstat</a:t>
                      </a:r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 Normal</a:t>
                      </a:r>
                      <a:endParaRPr lang="LID4096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  <a:endParaRPr lang="LID4096" sz="9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1270685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Bull</a:t>
                      </a:r>
                      <a:endParaRPr lang="LID4096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 err="1">
                          <a:solidFill>
                            <a:schemeClr val="bg1"/>
                          </a:solidFill>
                        </a:rPr>
                        <a:t>Dstat</a:t>
                      </a:r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 Down</a:t>
                      </a:r>
                      <a:endParaRPr lang="LID4096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125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  <a:endParaRPr lang="LID4096" sz="9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227473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LID4096" sz="9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dirty="0" err="1">
                          <a:solidFill>
                            <a:schemeClr val="bg1"/>
                          </a:solidFill>
                        </a:rPr>
                        <a:t>Dstat</a:t>
                      </a:r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 Normal</a:t>
                      </a:r>
                      <a:endParaRPr lang="LID4096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75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  <a:endParaRPr lang="LID4096" sz="9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129827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dirty="0" err="1">
                          <a:solidFill>
                            <a:schemeClr val="bg1"/>
                          </a:solidFill>
                        </a:rPr>
                        <a:t>Dstat</a:t>
                      </a:r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 Up</a:t>
                      </a:r>
                      <a:endParaRPr lang="LID4096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  <a:endParaRPr lang="LID4096" sz="9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0406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66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71C5AF1-EF47-46F1-87FC-A600EE23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49-D9D3-416B-B1ED-50D992A68D8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DD8C0E8-5322-4DD7-B79F-1A28EBE4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18" y="105445"/>
            <a:ext cx="7886700" cy="722328"/>
          </a:xfrm>
        </p:spPr>
        <p:txBody>
          <a:bodyPr/>
          <a:lstStyle/>
          <a:p>
            <a:r>
              <a:rPr lang="en-US" dirty="0"/>
              <a:t>Bond Future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Performance (SPX DSTAT 05/95)</a:t>
            </a:r>
            <a:endParaRPr lang="fr-FR" dirty="0"/>
          </a:p>
        </p:txBody>
      </p:sp>
      <p:pic>
        <p:nvPicPr>
          <p:cNvPr id="5" name="Image 4" descr="Une image contenant carte&#10;&#10;Description générée automatiquement">
            <a:extLst>
              <a:ext uri="{FF2B5EF4-FFF2-40B4-BE49-F238E27FC236}">
                <a16:creationId xmlns:a16="http://schemas.microsoft.com/office/drawing/2014/main" id="{4610592C-C4AB-4833-9FAD-333EA214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60" y="1216894"/>
            <a:ext cx="7765027" cy="2685040"/>
          </a:xfrm>
          <a:prstGeom prst="rect">
            <a:avLst/>
          </a:prstGeom>
        </p:spPr>
      </p:pic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2FEC275-5400-4819-9E4C-7FB7B979E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04455"/>
              </p:ext>
            </p:extLst>
          </p:nvPr>
        </p:nvGraphicFramePr>
        <p:xfrm>
          <a:off x="1931511" y="4345169"/>
          <a:ext cx="5280974" cy="152400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356851">
                  <a:extLst>
                    <a:ext uri="{9D8B030D-6E8A-4147-A177-3AD203B41FA5}">
                      <a16:colId xmlns:a16="http://schemas.microsoft.com/office/drawing/2014/main" val="2592888267"/>
                    </a:ext>
                  </a:extLst>
                </a:gridCol>
                <a:gridCol w="589936">
                  <a:extLst>
                    <a:ext uri="{9D8B030D-6E8A-4147-A177-3AD203B41FA5}">
                      <a16:colId xmlns:a16="http://schemas.microsoft.com/office/drawing/2014/main" val="2546816305"/>
                    </a:ext>
                  </a:extLst>
                </a:gridCol>
                <a:gridCol w="575715">
                  <a:extLst>
                    <a:ext uri="{9D8B030D-6E8A-4147-A177-3AD203B41FA5}">
                      <a16:colId xmlns:a16="http://schemas.microsoft.com/office/drawing/2014/main" val="1734998097"/>
                    </a:ext>
                  </a:extLst>
                </a:gridCol>
                <a:gridCol w="693174">
                  <a:extLst>
                    <a:ext uri="{9D8B030D-6E8A-4147-A177-3AD203B41FA5}">
                      <a16:colId xmlns:a16="http://schemas.microsoft.com/office/drawing/2014/main" val="759267439"/>
                    </a:ext>
                  </a:extLst>
                </a:gridCol>
                <a:gridCol w="665706">
                  <a:extLst>
                    <a:ext uri="{9D8B030D-6E8A-4147-A177-3AD203B41FA5}">
                      <a16:colId xmlns:a16="http://schemas.microsoft.com/office/drawing/2014/main" val="773356299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3965094118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500529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effectLst/>
                        </a:rPr>
                        <a:t>id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effectLst/>
                        </a:rPr>
                        <a:t>ann_ret</a:t>
                      </a:r>
                      <a:endParaRPr lang="en-GB" sz="10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effectLst/>
                        </a:rPr>
                        <a:t>max_dd</a:t>
                      </a:r>
                      <a:endParaRPr lang="en-GB" sz="10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effectLst/>
                        </a:rPr>
                        <a:t>m_sharpe</a:t>
                      </a:r>
                      <a:endParaRPr lang="en-GB" sz="10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effectLst/>
                        </a:rPr>
                        <a:t>sharpe</a:t>
                      </a:r>
                      <a:endParaRPr lang="en-GB" sz="1000" b="1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effectLst/>
                        </a:rPr>
                        <a:t>dvol</a:t>
                      </a:r>
                      <a:endParaRPr lang="en-GB" sz="1000" b="1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effectLst/>
                        </a:rPr>
                        <a:t>mvol</a:t>
                      </a:r>
                      <a:endParaRPr lang="en-GB" sz="1000" b="1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229228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bg1"/>
                          </a:solidFill>
                          <a:effectLst/>
                        </a:rPr>
                        <a:t>75%Bull/25%Bear</a:t>
                      </a:r>
                      <a:endParaRPr lang="en-CH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1.89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7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03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54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52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3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84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900" dirty="0">
                          <a:effectLst/>
                        </a:rPr>
                        <a:t>3.</a:t>
                      </a:r>
                      <a:r>
                        <a:rPr lang="fr-FR" sz="900" dirty="0">
                          <a:effectLst/>
                        </a:rPr>
                        <a:t>69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2975022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</a:rPr>
                        <a:t>75%Bull/25%Bear+DSTAT Normal-Down</a:t>
                      </a:r>
                      <a:endParaRPr lang="en-CH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1.87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7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04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53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51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3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92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900" dirty="0">
                          <a:effectLst/>
                        </a:rPr>
                        <a:t>3.</a:t>
                      </a:r>
                      <a:r>
                        <a:rPr lang="fr-FR" sz="900" dirty="0">
                          <a:effectLst/>
                        </a:rPr>
                        <a:t>73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69788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</a:rPr>
                        <a:t>75%Bull/25%Bear+DSTAT Up-Normal-Down</a:t>
                      </a:r>
                      <a:endParaRPr lang="en-CH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1.95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7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04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0.55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0.53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3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93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3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74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356473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67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0E6E-C6F2-472F-BFFB-3EF310B9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49-D9D3-416B-B1ED-50D992A68D8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F1987-0AC2-462E-82C1-61FB53B2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Bond Future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Performance (Bond DSTAT 05/95)</a:t>
            </a:r>
            <a:endParaRPr lang="LID4096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7852AD6-E922-4542-A35E-C1D487CBE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00840"/>
              </p:ext>
            </p:extLst>
          </p:nvPr>
        </p:nvGraphicFramePr>
        <p:xfrm>
          <a:off x="1931511" y="4345169"/>
          <a:ext cx="5280974" cy="152400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356851">
                  <a:extLst>
                    <a:ext uri="{9D8B030D-6E8A-4147-A177-3AD203B41FA5}">
                      <a16:colId xmlns:a16="http://schemas.microsoft.com/office/drawing/2014/main" val="2592888267"/>
                    </a:ext>
                  </a:extLst>
                </a:gridCol>
                <a:gridCol w="589936">
                  <a:extLst>
                    <a:ext uri="{9D8B030D-6E8A-4147-A177-3AD203B41FA5}">
                      <a16:colId xmlns:a16="http://schemas.microsoft.com/office/drawing/2014/main" val="2546816305"/>
                    </a:ext>
                  </a:extLst>
                </a:gridCol>
                <a:gridCol w="575715">
                  <a:extLst>
                    <a:ext uri="{9D8B030D-6E8A-4147-A177-3AD203B41FA5}">
                      <a16:colId xmlns:a16="http://schemas.microsoft.com/office/drawing/2014/main" val="1734998097"/>
                    </a:ext>
                  </a:extLst>
                </a:gridCol>
                <a:gridCol w="693174">
                  <a:extLst>
                    <a:ext uri="{9D8B030D-6E8A-4147-A177-3AD203B41FA5}">
                      <a16:colId xmlns:a16="http://schemas.microsoft.com/office/drawing/2014/main" val="759267439"/>
                    </a:ext>
                  </a:extLst>
                </a:gridCol>
                <a:gridCol w="665706">
                  <a:extLst>
                    <a:ext uri="{9D8B030D-6E8A-4147-A177-3AD203B41FA5}">
                      <a16:colId xmlns:a16="http://schemas.microsoft.com/office/drawing/2014/main" val="773356299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3965094118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500529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effectLst/>
                        </a:rPr>
                        <a:t>id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effectLst/>
                        </a:rPr>
                        <a:t>ann_ret</a:t>
                      </a:r>
                      <a:endParaRPr lang="en-GB" sz="10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effectLst/>
                        </a:rPr>
                        <a:t>max_dd</a:t>
                      </a:r>
                      <a:endParaRPr lang="en-GB" sz="10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effectLst/>
                        </a:rPr>
                        <a:t>m_sharpe</a:t>
                      </a:r>
                      <a:endParaRPr lang="en-GB" sz="10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effectLst/>
                        </a:rPr>
                        <a:t>sharpe</a:t>
                      </a:r>
                      <a:endParaRPr lang="en-GB" sz="1000" b="1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effectLst/>
                        </a:rPr>
                        <a:t>dvol</a:t>
                      </a:r>
                      <a:endParaRPr lang="en-GB" sz="1000" b="1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effectLst/>
                        </a:rPr>
                        <a:t>mvol</a:t>
                      </a:r>
                      <a:endParaRPr lang="en-GB" sz="1000" b="1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229228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bg1"/>
                          </a:solidFill>
                          <a:effectLst/>
                        </a:rPr>
                        <a:t>75%Bull/25%Bear</a:t>
                      </a:r>
                      <a:endParaRPr lang="en-CH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1.89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7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03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54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52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3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84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900" dirty="0">
                          <a:effectLst/>
                        </a:rPr>
                        <a:t>3.</a:t>
                      </a:r>
                      <a:r>
                        <a:rPr lang="fr-FR" sz="900" dirty="0">
                          <a:effectLst/>
                        </a:rPr>
                        <a:t>69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2975022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</a:rPr>
                        <a:t>75%Bull/25%Bear+DSTAT Normal-Down</a:t>
                      </a:r>
                      <a:endParaRPr lang="en-CH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2.12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7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33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62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58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3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88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900" dirty="0">
                          <a:effectLst/>
                        </a:rPr>
                        <a:t>3.</a:t>
                      </a:r>
                      <a:r>
                        <a:rPr lang="fr-FR" sz="900" dirty="0">
                          <a:effectLst/>
                        </a:rPr>
                        <a:t>62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69788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</a:rPr>
                        <a:t>75%Bull/25%Bear+DSTAT Up-Normal-Down</a:t>
                      </a:r>
                      <a:endParaRPr lang="en-CH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2.07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7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34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0.6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0.57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3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9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3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64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3564731157"/>
                  </a:ext>
                </a:extLst>
              </a:tr>
            </a:tbl>
          </a:graphicData>
        </a:graphic>
      </p:graphicFrame>
      <p:pic>
        <p:nvPicPr>
          <p:cNvPr id="6" name="Image 5" descr="Une image contenant carte&#10;&#10;Description générée automatiquement">
            <a:extLst>
              <a:ext uri="{FF2B5EF4-FFF2-40B4-BE49-F238E27FC236}">
                <a16:creationId xmlns:a16="http://schemas.microsoft.com/office/drawing/2014/main" id="{E61108CA-81F7-46DF-A37C-7A1739DFD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95" y="1196136"/>
            <a:ext cx="7798108" cy="278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2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906280-62B5-4551-B94B-DA28FC68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49-D9D3-416B-B1ED-50D992A68D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7CE3466-34A4-47FB-95B8-C59D78DD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Bond Future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Performance of by Regime (SPX DSTAT 05/95)</a:t>
            </a:r>
            <a:endParaRPr lang="fr-FR" dirty="0"/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D5CB5118-629B-48DD-BAB0-20A2602F4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9" y="1968910"/>
            <a:ext cx="8211042" cy="28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6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906280-62B5-4551-B94B-DA28FC68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49-D9D3-416B-B1ED-50D992A68D8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7CE3466-34A4-47FB-95B8-C59D78DD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Bond Future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Performance of by Regime (Bond DSTAT 05/95)</a:t>
            </a:r>
            <a:endParaRPr lang="fr-FR" dirty="0"/>
          </a:p>
        </p:txBody>
      </p:sp>
      <p:pic>
        <p:nvPicPr>
          <p:cNvPr id="6" name="Image 5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063252A3-F05A-4C34-9AFA-4AEBE0CDD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27" y="2005916"/>
            <a:ext cx="8097345" cy="284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8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71C5AF1-EF47-46F1-87FC-A600EE23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49-D9D3-416B-B1ED-50D992A68D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DD8C0E8-5322-4DD7-B79F-1A28EBE4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18" y="105445"/>
            <a:ext cx="7886700" cy="722328"/>
          </a:xfrm>
        </p:spPr>
        <p:txBody>
          <a:bodyPr/>
          <a:lstStyle/>
          <a:p>
            <a:r>
              <a:rPr lang="en-US" dirty="0"/>
              <a:t>Bond Future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Performance by DSTAT Quantile and Frequency (SPX DSTAT)</a:t>
            </a:r>
            <a:endParaRPr lang="fr-FR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4364308-4FD0-4AF9-BF84-8DFDE417C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71407"/>
              </p:ext>
            </p:extLst>
          </p:nvPr>
        </p:nvGraphicFramePr>
        <p:xfrm>
          <a:off x="1953634" y="4291056"/>
          <a:ext cx="5236730" cy="167640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121420">
                  <a:extLst>
                    <a:ext uri="{9D8B030D-6E8A-4147-A177-3AD203B41FA5}">
                      <a16:colId xmlns:a16="http://schemas.microsoft.com/office/drawing/2014/main" val="1806085607"/>
                    </a:ext>
                  </a:extLst>
                </a:gridCol>
                <a:gridCol w="616330">
                  <a:extLst>
                    <a:ext uri="{9D8B030D-6E8A-4147-A177-3AD203B41FA5}">
                      <a16:colId xmlns:a16="http://schemas.microsoft.com/office/drawing/2014/main" val="2546816305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734998097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759267439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773356299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3965094118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500529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effectLst/>
                        </a:rPr>
                        <a:t>id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effectLst/>
                        </a:rPr>
                        <a:t>ann_ret</a:t>
                      </a:r>
                      <a:endParaRPr lang="en-GB" sz="10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effectLst/>
                        </a:rPr>
                        <a:t>maxdd</a:t>
                      </a:r>
                      <a:endParaRPr lang="en-GB" sz="10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effectLst/>
                        </a:rPr>
                        <a:t>m_sharpe</a:t>
                      </a:r>
                      <a:endParaRPr lang="en-GB" sz="10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effectLst/>
                        </a:rPr>
                        <a:t>sharpe</a:t>
                      </a:r>
                      <a:endParaRPr lang="en-GB" sz="1000" b="1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effectLst/>
                        </a:rPr>
                        <a:t>dvol</a:t>
                      </a:r>
                      <a:endParaRPr lang="en-GB" sz="1000" b="1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effectLst/>
                        </a:rPr>
                        <a:t>mvol</a:t>
                      </a:r>
                      <a:endParaRPr lang="en-GB" sz="1000" b="1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229228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dirty="0">
                          <a:solidFill>
                            <a:schemeClr val="bg1"/>
                          </a:solidFill>
                          <a:effectLst/>
                        </a:rPr>
                        <a:t>05/95 Daily </a:t>
                      </a:r>
                      <a:r>
                        <a:rPr lang="fr-FR" sz="900" b="1" dirty="0" err="1">
                          <a:solidFill>
                            <a:schemeClr val="bg1"/>
                          </a:solidFill>
                          <a:effectLst/>
                        </a:rPr>
                        <a:t>Recalculation</a:t>
                      </a:r>
                      <a:endParaRPr lang="en-CH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1.77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900" dirty="0">
                          <a:effectLst/>
                        </a:rPr>
                        <a:t>-</a:t>
                      </a:r>
                      <a:r>
                        <a:rPr lang="fr-FR" sz="900" dirty="0">
                          <a:effectLst/>
                        </a:rPr>
                        <a:t>6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25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0.51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0.49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3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92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3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78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4166793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dirty="0">
                          <a:solidFill>
                            <a:schemeClr val="bg1"/>
                          </a:solidFill>
                          <a:effectLst/>
                        </a:rPr>
                        <a:t>25/75 Daily </a:t>
                      </a:r>
                      <a:r>
                        <a:rPr lang="fr-FR" sz="900" b="1" dirty="0" err="1">
                          <a:solidFill>
                            <a:schemeClr val="bg1"/>
                          </a:solidFill>
                          <a:effectLst/>
                        </a:rPr>
                        <a:t>Recalculation</a:t>
                      </a:r>
                      <a:endParaRPr lang="en-CH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2.7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900" dirty="0">
                          <a:effectLst/>
                        </a:rPr>
                        <a:t>-</a:t>
                      </a:r>
                      <a:r>
                        <a:rPr lang="fr-FR" sz="900" dirty="0">
                          <a:effectLst/>
                        </a:rPr>
                        <a:t>5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95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0.71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0.64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4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49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4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01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596639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dirty="0">
                          <a:solidFill>
                            <a:schemeClr val="bg1"/>
                          </a:solidFill>
                          <a:effectLst/>
                        </a:rPr>
                        <a:t>05/95 EOM</a:t>
                      </a:r>
                      <a:endParaRPr lang="en-CH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1.95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900" dirty="0">
                          <a:effectLst/>
                        </a:rPr>
                        <a:t>-</a:t>
                      </a:r>
                      <a:r>
                        <a:rPr lang="fr-FR" sz="900" dirty="0">
                          <a:effectLst/>
                        </a:rPr>
                        <a:t>7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04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0.55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0.53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3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93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3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74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329212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dirty="0">
                          <a:solidFill>
                            <a:schemeClr val="bg1"/>
                          </a:solidFill>
                          <a:effectLst/>
                        </a:rPr>
                        <a:t>25/75 EOM</a:t>
                      </a:r>
                      <a:endParaRPr lang="en-CH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2.07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900" dirty="0">
                          <a:effectLst/>
                        </a:rPr>
                        <a:t>-</a:t>
                      </a:r>
                      <a:r>
                        <a:rPr lang="fr-FR" sz="900" dirty="0">
                          <a:effectLst/>
                        </a:rPr>
                        <a:t>9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36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0.51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0.47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4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75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4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33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3547307590"/>
                  </a:ext>
                </a:extLst>
              </a:tr>
            </a:tbl>
          </a:graphicData>
        </a:graphic>
      </p:graphicFrame>
      <p:pic>
        <p:nvPicPr>
          <p:cNvPr id="11" name="Image 10" descr="Une image contenant carte&#10;&#10;Description générée automatiquement">
            <a:extLst>
              <a:ext uri="{FF2B5EF4-FFF2-40B4-BE49-F238E27FC236}">
                <a16:creationId xmlns:a16="http://schemas.microsoft.com/office/drawing/2014/main" id="{F5708DD5-153C-46DB-8DDF-2540C903D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42" y="1201994"/>
            <a:ext cx="7917515" cy="280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7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71C5AF1-EF47-46F1-87FC-A600EE23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49-D9D3-416B-B1ED-50D992A68D8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DD8C0E8-5322-4DD7-B79F-1A28EBE4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18" y="105445"/>
            <a:ext cx="7886700" cy="722328"/>
          </a:xfrm>
        </p:spPr>
        <p:txBody>
          <a:bodyPr/>
          <a:lstStyle/>
          <a:p>
            <a:r>
              <a:rPr lang="en-US" dirty="0"/>
              <a:t>Bond Future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Performance by DSTAT Quantile and Frequency (Bond DSTAT)</a:t>
            </a:r>
            <a:endParaRPr lang="fr-FR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4364308-4FD0-4AF9-BF84-8DFDE417C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29100"/>
              </p:ext>
            </p:extLst>
          </p:nvPr>
        </p:nvGraphicFramePr>
        <p:xfrm>
          <a:off x="1953634" y="4291056"/>
          <a:ext cx="5236730" cy="167640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121420">
                  <a:extLst>
                    <a:ext uri="{9D8B030D-6E8A-4147-A177-3AD203B41FA5}">
                      <a16:colId xmlns:a16="http://schemas.microsoft.com/office/drawing/2014/main" val="1806085607"/>
                    </a:ext>
                  </a:extLst>
                </a:gridCol>
                <a:gridCol w="616330">
                  <a:extLst>
                    <a:ext uri="{9D8B030D-6E8A-4147-A177-3AD203B41FA5}">
                      <a16:colId xmlns:a16="http://schemas.microsoft.com/office/drawing/2014/main" val="2546816305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734998097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759267439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773356299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3965094118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500529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effectLst/>
                        </a:rPr>
                        <a:t>id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effectLst/>
                        </a:rPr>
                        <a:t>ann_ret</a:t>
                      </a:r>
                      <a:endParaRPr lang="en-GB" sz="10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effectLst/>
                        </a:rPr>
                        <a:t>maxdd</a:t>
                      </a:r>
                      <a:endParaRPr lang="en-GB" sz="10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effectLst/>
                        </a:rPr>
                        <a:t>m_sharpe</a:t>
                      </a:r>
                      <a:endParaRPr lang="en-GB" sz="1000" b="1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effectLst/>
                        </a:rPr>
                        <a:t>sharpe</a:t>
                      </a:r>
                      <a:endParaRPr lang="en-GB" sz="1000" b="1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effectLst/>
                        </a:rPr>
                        <a:t>dvol</a:t>
                      </a:r>
                      <a:endParaRPr lang="en-GB" sz="1000" b="1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effectLst/>
                        </a:rPr>
                        <a:t>mvol</a:t>
                      </a:r>
                      <a:endParaRPr lang="en-GB" sz="1000" b="1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229228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dirty="0">
                          <a:solidFill>
                            <a:schemeClr val="bg1"/>
                          </a:solidFill>
                          <a:effectLst/>
                        </a:rPr>
                        <a:t>05/95 Daily </a:t>
                      </a:r>
                      <a:r>
                        <a:rPr lang="fr-FR" sz="900" b="1" dirty="0" err="1">
                          <a:solidFill>
                            <a:schemeClr val="bg1"/>
                          </a:solidFill>
                          <a:effectLst/>
                        </a:rPr>
                        <a:t>Recalculation</a:t>
                      </a:r>
                      <a:endParaRPr lang="en-CH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2.4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900" dirty="0">
                          <a:effectLst/>
                        </a:rPr>
                        <a:t>-</a:t>
                      </a:r>
                      <a:r>
                        <a:rPr lang="fr-FR" sz="900" dirty="0">
                          <a:effectLst/>
                        </a:rPr>
                        <a:t>7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12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0.68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0.65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3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93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3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75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4166793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dirty="0">
                          <a:solidFill>
                            <a:schemeClr val="bg1"/>
                          </a:solidFill>
                          <a:effectLst/>
                        </a:rPr>
                        <a:t>25/75 Daily </a:t>
                      </a:r>
                      <a:r>
                        <a:rPr lang="fr-FR" sz="900" b="1" dirty="0" err="1">
                          <a:solidFill>
                            <a:schemeClr val="bg1"/>
                          </a:solidFill>
                          <a:effectLst/>
                        </a:rPr>
                        <a:t>Recalculation</a:t>
                      </a:r>
                      <a:endParaRPr lang="en-CH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1.2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9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11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41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0.31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0.33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4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12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4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27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596639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dirty="0">
                          <a:solidFill>
                            <a:schemeClr val="bg1"/>
                          </a:solidFill>
                          <a:effectLst/>
                        </a:rPr>
                        <a:t>05/95 EOM</a:t>
                      </a:r>
                      <a:endParaRPr lang="en-CH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2.02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900" dirty="0">
                          <a:effectLst/>
                        </a:rPr>
                        <a:t>-</a:t>
                      </a:r>
                      <a:r>
                        <a:rPr lang="fr-FR" sz="900" dirty="0">
                          <a:effectLst/>
                        </a:rPr>
                        <a:t>7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37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0.6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0.57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3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9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3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64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329212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dirty="0">
                          <a:solidFill>
                            <a:schemeClr val="bg1"/>
                          </a:solidFill>
                          <a:effectLst/>
                        </a:rPr>
                        <a:t>25/75 EOM</a:t>
                      </a:r>
                      <a:endParaRPr lang="en-CH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solidFill>
                      <a:srgbClr val="1A567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1.75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900" dirty="0">
                          <a:effectLst/>
                        </a:rPr>
                        <a:t>-</a:t>
                      </a:r>
                      <a:r>
                        <a:rPr lang="fr-FR" sz="900" dirty="0">
                          <a:effectLst/>
                        </a:rPr>
                        <a:t>8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07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0.47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0.44</a:t>
                      </a:r>
                      <a:endParaRPr lang="en-CH" sz="900" dirty="0"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4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35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effectLst/>
                        </a:rPr>
                        <a:t>4</a:t>
                      </a:r>
                      <a:r>
                        <a:rPr lang="en-CH" sz="900" dirty="0">
                          <a:effectLst/>
                        </a:rPr>
                        <a:t>.</a:t>
                      </a:r>
                      <a:r>
                        <a:rPr lang="fr-FR" sz="900" dirty="0">
                          <a:effectLst/>
                        </a:rPr>
                        <a:t>0</a:t>
                      </a:r>
                      <a:r>
                        <a:rPr lang="en-CH" sz="900" dirty="0">
                          <a:effectLst/>
                        </a:rPr>
                        <a:t>%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3547307590"/>
                  </a:ext>
                </a:extLst>
              </a:tr>
            </a:tbl>
          </a:graphicData>
        </a:graphic>
      </p:graphicFrame>
      <p:pic>
        <p:nvPicPr>
          <p:cNvPr id="8" name="Image 7" descr="Une image contenant carte&#10;&#10;Description générée automatiquement">
            <a:extLst>
              <a:ext uri="{FF2B5EF4-FFF2-40B4-BE49-F238E27FC236}">
                <a16:creationId xmlns:a16="http://schemas.microsoft.com/office/drawing/2014/main" id="{B4A2BC75-B58E-48A7-90BE-05304033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13" y="1231851"/>
            <a:ext cx="8133737" cy="28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76099"/>
      </p:ext>
    </p:extLst>
  </p:cSld>
  <p:clrMapOvr>
    <a:masterClrMapping/>
  </p:clrMapOvr>
</p:sld>
</file>

<file path=ppt/theme/theme1.xml><?xml version="1.0" encoding="utf-8"?>
<a:theme xmlns:a="http://schemas.openxmlformats.org/drawingml/2006/main" name="Idea Transplant slide master">
  <a:themeElements>
    <a:clrScheme name="AAM 1">
      <a:dk1>
        <a:srgbClr val="222222"/>
      </a:dk1>
      <a:lt1>
        <a:srgbClr val="FFFFFF"/>
      </a:lt1>
      <a:dk2>
        <a:srgbClr val="1A5A81"/>
      </a:dk2>
      <a:lt2>
        <a:srgbClr val="D6D6D6"/>
      </a:lt2>
      <a:accent1>
        <a:srgbClr val="2DA2DF"/>
      </a:accent1>
      <a:accent2>
        <a:srgbClr val="82C8F2"/>
      </a:accent2>
      <a:accent3>
        <a:srgbClr val="B49577"/>
      </a:accent3>
      <a:accent4>
        <a:srgbClr val="D0BAA7"/>
      </a:accent4>
      <a:accent5>
        <a:srgbClr val="1A5674"/>
      </a:accent5>
      <a:accent6>
        <a:srgbClr val="5A95FF"/>
      </a:accent6>
      <a:hlink>
        <a:srgbClr val="031B6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30631</TotalTime>
  <Words>519</Words>
  <Application>Microsoft Office PowerPoint</Application>
  <PresentationFormat>Affichage à l'écran (4:3)</PresentationFormat>
  <Paragraphs>205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Arial</vt:lpstr>
      <vt:lpstr>Idea Transplant slide master</vt:lpstr>
      <vt:lpstr>Présentation PowerPoint</vt:lpstr>
      <vt:lpstr>Bond Future Performance by Trend</vt:lpstr>
      <vt:lpstr>Bond Future Strategies</vt:lpstr>
      <vt:lpstr>Bond Future Performance (SPX DSTAT 05/95)</vt:lpstr>
      <vt:lpstr>Bond Future Performance (Bond DSTAT 05/95)</vt:lpstr>
      <vt:lpstr>Bond Future Performance of by Regime (SPX DSTAT 05/95)</vt:lpstr>
      <vt:lpstr>Bond Future Performance of by Regime (Bond DSTAT 05/95)</vt:lpstr>
      <vt:lpstr>Bond Future Performance by DSTAT Quantile and Frequency (SPX DSTAT)</vt:lpstr>
      <vt:lpstr>Bond Future Performance by DSTAT Quantile and Frequency (Bond DSTAT)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Trajectoire</dc:creator>
  <cp:lastModifiedBy>John Sibony</cp:lastModifiedBy>
  <cp:revision>6300</cp:revision>
  <cp:lastPrinted>2019-09-10T09:19:21Z</cp:lastPrinted>
  <dcterms:created xsi:type="dcterms:W3CDTF">2013-03-17T07:06:03Z</dcterms:created>
  <dcterms:modified xsi:type="dcterms:W3CDTF">2019-10-02T10:14:55Z</dcterms:modified>
</cp:coreProperties>
</file>