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1155" r:id="rId2"/>
    <p:sldId id="1268" r:id="rId3"/>
    <p:sldId id="1270" r:id="rId4"/>
    <p:sldId id="1271" r:id="rId5"/>
    <p:sldId id="1272" r:id="rId6"/>
    <p:sldId id="1273" r:id="rId7"/>
    <p:sldId id="1274" r:id="rId8"/>
    <p:sldId id="1275" r:id="rId9"/>
    <p:sldId id="1276" r:id="rId10"/>
    <p:sldId id="1277" r:id="rId11"/>
    <p:sldId id="1278" r:id="rId12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48640-ED77-D74D-811A-D3C26629294B}">
          <p14:sldIdLst>
            <p14:sldId id="1155"/>
            <p14:sldId id="1268"/>
            <p14:sldId id="1270"/>
            <p14:sldId id="1271"/>
            <p14:sldId id="1272"/>
            <p14:sldId id="1273"/>
            <p14:sldId id="1274"/>
            <p14:sldId id="1275"/>
            <p14:sldId id="1276"/>
            <p14:sldId id="1277"/>
            <p14:sldId id="1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pos="5488" userDrawn="1">
          <p15:clr>
            <a:srgbClr val="A4A3A4"/>
          </p15:clr>
        </p15:guide>
        <p15:guide id="4" pos="2993" userDrawn="1">
          <p15:clr>
            <a:srgbClr val="A4A3A4"/>
          </p15:clr>
        </p15:guide>
        <p15:guide id="5" pos="27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orient="horz" pos="909">
          <p15:clr>
            <a:srgbClr val="A4A3A4"/>
          </p15:clr>
        </p15:guide>
        <p15:guide id="8" pos="267">
          <p15:clr>
            <a:srgbClr val="A4A3A4"/>
          </p15:clr>
        </p15:guide>
        <p15:guide id="9" orient="horz" pos="3657" userDrawn="1">
          <p15:clr>
            <a:srgbClr val="A4A3A4"/>
          </p15:clr>
        </p15:guide>
        <p15:guide id="10" orient="horz" pos="4315" userDrawn="1">
          <p15:clr>
            <a:srgbClr val="A4A3A4"/>
          </p15:clr>
        </p15:guide>
        <p15:guide id="11" orient="horz" pos="586">
          <p15:clr>
            <a:srgbClr val="A4A3A4"/>
          </p15:clr>
        </p15:guide>
        <p15:guide id="12" pos="585">
          <p15:clr>
            <a:srgbClr val="A4A3A4"/>
          </p15:clr>
        </p15:guide>
        <p15:guide id="13" pos="5759">
          <p15:clr>
            <a:srgbClr val="A4A3A4"/>
          </p15:clr>
        </p15:guide>
        <p15:guide id="14" pos="4649" userDrawn="1">
          <p15:clr>
            <a:srgbClr val="A4A3A4"/>
          </p15:clr>
        </p15:guide>
        <p15:guide id="15" pos="2835" userDrawn="1">
          <p15:clr>
            <a:srgbClr val="A4A3A4"/>
          </p15:clr>
        </p15:guide>
        <p15:guide id="16" orient="horz" pos="867" userDrawn="1">
          <p15:clr>
            <a:srgbClr val="A4A3A4"/>
          </p15:clr>
        </p15:guide>
        <p15:guide id="17" orient="horz" pos="3770" userDrawn="1">
          <p15:clr>
            <a:srgbClr val="A4A3A4"/>
          </p15:clr>
        </p15:guide>
        <p15:guide id="18" pos="4445" userDrawn="1">
          <p15:clr>
            <a:srgbClr val="A4A3A4"/>
          </p15:clr>
        </p15:guide>
        <p15:guide id="19" pos="4548">
          <p15:clr>
            <a:srgbClr val="A4A3A4"/>
          </p15:clr>
        </p15:guide>
        <p15:guide id="20" pos="1837" userDrawn="1">
          <p15:clr>
            <a:srgbClr val="A4A3A4"/>
          </p15:clr>
        </p15:guide>
        <p15:guide id="21" orient="horz" pos="731" userDrawn="1">
          <p15:clr>
            <a:srgbClr val="A4A3A4"/>
          </p15:clr>
        </p15:guide>
        <p15:guide id="22" orient="horz" pos="3861" userDrawn="1">
          <p15:clr>
            <a:srgbClr val="A4A3A4"/>
          </p15:clr>
        </p15:guide>
        <p15:guide id="23" orient="horz" pos="3067" userDrawn="1">
          <p15:clr>
            <a:srgbClr val="A4A3A4"/>
          </p15:clr>
        </p15:guide>
        <p15:guide id="24" orient="horz" pos="974">
          <p15:clr>
            <a:srgbClr val="A4A3A4"/>
          </p15:clr>
        </p15:guide>
        <p15:guide id="25" orient="horz" pos="799" userDrawn="1">
          <p15:clr>
            <a:srgbClr val="A4A3A4"/>
          </p15:clr>
        </p15:guide>
        <p15:guide id="27" orient="horz" pos="275">
          <p15:clr>
            <a:srgbClr val="A4A3A4"/>
          </p15:clr>
        </p15:guide>
        <p15:guide id="28" orient="horz" pos="822" userDrawn="1">
          <p15:clr>
            <a:srgbClr val="A4A3A4"/>
          </p15:clr>
        </p15:guide>
        <p15:guide id="29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620" initials="Z" lastIdx="1" clrIdx="0">
    <p:extLst>
      <p:ext uri="{19B8F6BF-5375-455C-9EA6-DF929625EA0E}">
        <p15:presenceInfo xmlns:p15="http://schemas.microsoft.com/office/powerpoint/2012/main" userId="Z62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D2D40"/>
    <a:srgbClr val="00B0F0"/>
    <a:srgbClr val="66AACD"/>
    <a:srgbClr val="6F6F6F"/>
    <a:srgbClr val="D9D9D9"/>
    <a:srgbClr val="C4E1F3"/>
    <a:srgbClr val="FFFFFF"/>
    <a:srgbClr val="2A7CA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 snapToObjects="1">
      <p:cViewPr varScale="1">
        <p:scale>
          <a:sx n="130" d="100"/>
          <a:sy n="130" d="100"/>
        </p:scale>
        <p:origin x="336" y="126"/>
      </p:cViewPr>
      <p:guideLst>
        <p:guide orient="horz" pos="3952"/>
        <p:guide orient="horz" pos="913"/>
        <p:guide pos="5488"/>
        <p:guide pos="2993"/>
        <p:guide pos="272"/>
        <p:guide orient="horz" pos="3974"/>
        <p:guide orient="horz" pos="909"/>
        <p:guide pos="267"/>
        <p:guide orient="horz" pos="3657"/>
        <p:guide orient="horz" pos="4315"/>
        <p:guide orient="horz" pos="586"/>
        <p:guide pos="585"/>
        <p:guide pos="5759"/>
        <p:guide pos="4649"/>
        <p:guide pos="2835"/>
        <p:guide orient="horz" pos="867"/>
        <p:guide orient="horz" pos="3770"/>
        <p:guide pos="4445"/>
        <p:guide pos="4548"/>
        <p:guide pos="1837"/>
        <p:guide orient="horz" pos="731"/>
        <p:guide orient="horz" pos="3861"/>
        <p:guide orient="horz" pos="3067"/>
        <p:guide orient="horz" pos="974"/>
        <p:guide orient="horz" pos="799"/>
        <p:guide orient="horz" pos="275"/>
        <p:guide orient="horz" pos="822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49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r">
              <a:defRPr sz="1200"/>
            </a:lvl1pPr>
          </a:lstStyle>
          <a:p>
            <a:fld id="{D1DA2315-DB7B-9348-B407-E5018EC0CC1B}" type="datetimeFigureOut">
              <a:rPr lang="en-US" smtClean="0">
                <a:latin typeface="Arial" charset="0"/>
              </a:rPr>
              <a:pPr/>
              <a:t>5/24/2019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r">
              <a:defRPr sz="1200"/>
            </a:lvl1pPr>
          </a:lstStyle>
          <a:p>
            <a:fld id="{E88F0B28-E75E-9E45-AE13-F47FFD02CBDD}" type="slidenum">
              <a:rPr lang="en-US" smtClean="0">
                <a:latin typeface="Arial" charset="0"/>
              </a:rPr>
              <a:pPr/>
              <a:t>‹N°›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r">
              <a:defRPr sz="1200">
                <a:latin typeface="Arial" charset="0"/>
              </a:defRPr>
            </a:lvl1pPr>
          </a:lstStyle>
          <a:p>
            <a:fld id="{FBE13C9A-DFB7-4448-819F-58B49466DF0F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05" tIns="46602" rIns="93205" bIns="4660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3205" tIns="46602" rIns="93205" bIns="4660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398B5DEE-CB20-4F4D-88E2-2600CE71082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93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1201738"/>
            <a:ext cx="4325937" cy="3246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B5DEE-CB20-4F4D-88E2-2600CE71082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9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33388" y="1433513"/>
            <a:ext cx="8277225" cy="4894262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FBFB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Drag a picture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092" y="805732"/>
            <a:ext cx="6499574" cy="461665"/>
          </a:xfrm>
        </p:spPr>
        <p:txBody>
          <a:bodyPr wrap="square">
            <a:spAutoFit/>
          </a:bodyPr>
          <a:lstStyle>
            <a:lvl1pPr algn="l">
              <a:defRPr sz="2400" b="0" i="0" baseline="0"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3387" y="5351555"/>
            <a:ext cx="2484659" cy="365901"/>
          </a:xfrm>
          <a:solidFill>
            <a:schemeClr val="tx1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Enter presenter name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3388" y="5711549"/>
            <a:ext cx="2484659" cy="302605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Enter 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15914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539635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1600" b="0" i="0" cap="all" baseline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6384870"/>
            <a:ext cx="430212" cy="365125"/>
          </a:xfrm>
        </p:spPr>
        <p:txBody>
          <a:bodyPr/>
          <a:lstStyle>
            <a:lvl1pPr algn="ctr">
              <a:defRPr sz="1000">
                <a:solidFill>
                  <a:srgbClr val="1270A8"/>
                </a:solidFill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96849" y="6322750"/>
            <a:ext cx="9531350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</p:spTree>
    <p:extLst>
      <p:ext uri="{BB962C8B-B14F-4D97-AF65-F5344CB8AC3E}">
        <p14:creationId xmlns:p14="http://schemas.microsoft.com/office/powerpoint/2010/main" val="8214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539635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1600" b="0" i="0" cap="all" baseline="0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6390161"/>
            <a:ext cx="430212" cy="365125"/>
          </a:xfrm>
        </p:spPr>
        <p:txBody>
          <a:bodyPr/>
          <a:lstStyle>
            <a:lvl1pPr algn="ct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203200" y="6322750"/>
            <a:ext cx="9677400" cy="0"/>
          </a:xfrm>
          <a:prstGeom prst="line">
            <a:avLst/>
          </a:prstGeom>
          <a:ln w="190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0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539635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1600" b="0" i="0" cap="all" baseline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-1376"/>
            <a:ext cx="430212" cy="365125"/>
          </a:xfrm>
        </p:spPr>
        <p:txBody>
          <a:bodyPr/>
          <a:lstStyle>
            <a:lvl1pPr>
              <a:defRPr sz="800"/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3388" y="1434251"/>
            <a:ext cx="8277225" cy="4893524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FBFB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Drag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02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-fill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376"/>
            <a:ext cx="9144000" cy="6859376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FBFB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Drag a picture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875111"/>
          </a:xfrm>
          <a:solidFill>
            <a:schemeClr val="tx1">
              <a:alpha val="60000"/>
            </a:schemeClr>
          </a:solidFill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2800" b="0" i="0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-1376"/>
            <a:ext cx="430212" cy="365125"/>
          </a:xfr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</p:spTree>
    <p:extLst>
      <p:ext uri="{BB962C8B-B14F-4D97-AF65-F5344CB8AC3E}">
        <p14:creationId xmlns:p14="http://schemas.microsoft.com/office/powerpoint/2010/main" val="322717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376"/>
            <a:ext cx="9144000" cy="6859376"/>
          </a:xfrm>
          <a:prstGeom prst="rect">
            <a:avLst/>
          </a:prstGeom>
          <a:solidFill>
            <a:srgbClr val="0073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30214" y="2726190"/>
            <a:ext cx="8280399" cy="145415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</a:lstStyle>
          <a:p>
            <a:pPr lvl="0"/>
            <a:r>
              <a:rPr lang="en-US" dirty="0"/>
              <a:t>Enter text for the title of this section</a:t>
            </a:r>
          </a:p>
        </p:txBody>
      </p:sp>
    </p:spTree>
    <p:extLst>
      <p:ext uri="{BB962C8B-B14F-4D97-AF65-F5344CB8AC3E}">
        <p14:creationId xmlns:p14="http://schemas.microsoft.com/office/powerpoint/2010/main" val="264015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jectoire he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1420" y="6356350"/>
            <a:ext cx="407007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73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0C8449-D9D3-416B-B1ED-50D992A68D8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90" y="6366858"/>
            <a:ext cx="1294130" cy="34410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11018" y="105445"/>
            <a:ext cx="7886700" cy="7223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D2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32205" y="915879"/>
            <a:ext cx="8890564" cy="0"/>
          </a:xfrm>
          <a:prstGeom prst="line">
            <a:avLst/>
          </a:prstGeom>
          <a:solidFill>
            <a:srgbClr val="D0D9E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35634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42900">
              <a:spcBef>
                <a:spcPct val="20000"/>
              </a:spcBef>
            </a:pPr>
            <a:r>
              <a:rPr lang="en-US" dirty="0">
                <a:solidFill>
                  <a:srgbClr val="1A5980"/>
                </a:solidFill>
              </a:rPr>
              <a:t>TRAJECTOIRE</a:t>
            </a:r>
            <a:r>
              <a:rPr lang="en-US" dirty="0">
                <a:solidFill>
                  <a:srgbClr val="00699E"/>
                </a:solidFill>
              </a:rPr>
              <a:t> </a:t>
            </a: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– JANUARY 2017 – Confidential –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352973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0" r:id="rId3"/>
    <p:sldLayoutId id="2147483668" r:id="rId4"/>
    <p:sldLayoutId id="2147483667" r:id="rId5"/>
    <p:sldLayoutId id="2147483669" r:id="rId6"/>
    <p:sldLayoutId id="2147483666" r:id="rId7"/>
    <p:sldLayoutId id="214748367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 element 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3" y="2771597"/>
            <a:ext cx="4372158" cy="4086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57" y="2571713"/>
            <a:ext cx="4050093" cy="980051"/>
          </a:xfrm>
          <a:prstGeom prst="rect">
            <a:avLst/>
          </a:prstGeom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12832" y="6563028"/>
            <a:ext cx="364573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Bef>
                <a:spcPct val="20000"/>
              </a:spcBef>
            </a:pPr>
            <a:r>
              <a:rPr lang="fr-CH" sz="800" dirty="0">
                <a:solidFill>
                  <a:srgbClr val="FFFFFF">
                    <a:lumMod val="65000"/>
                  </a:srgbClr>
                </a:solidFill>
              </a:rPr>
              <a:t>MAY 2019 – </a:t>
            </a:r>
            <a:r>
              <a:rPr lang="fr-CH" sz="800" dirty="0" err="1">
                <a:solidFill>
                  <a:srgbClr val="FFFFFF">
                    <a:lumMod val="65000"/>
                  </a:srgbClr>
                </a:solidFill>
              </a:rPr>
              <a:t>Confidential</a:t>
            </a:r>
            <a:r>
              <a:rPr lang="fr-CH" sz="800" dirty="0">
                <a:solidFill>
                  <a:srgbClr val="FFFFFF">
                    <a:lumMod val="65000"/>
                  </a:srgbClr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5578" y="3751648"/>
            <a:ext cx="56551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CH" sz="20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IPO ANALYSIS </a:t>
            </a:r>
          </a:p>
        </p:txBody>
      </p:sp>
    </p:spTree>
    <p:extLst>
      <p:ext uri="{BB962C8B-B14F-4D97-AF65-F5344CB8AC3E}">
        <p14:creationId xmlns:p14="http://schemas.microsoft.com/office/powerpoint/2010/main" val="419877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1292662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all" spc="0" normalizeH="0" baseline="0" noProof="0" dirty="0" err="1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Ipo</a:t>
            </a:r>
            <a:r>
              <a:rPr kumimoji="0" lang="en-GB" sz="22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analysis</a:t>
            </a:r>
            <a:b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</a:b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Prices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evolution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over 6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months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(NASDAQ ADJUSTED)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69EAD0-720E-431D-9196-F9F7CD09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3" y="1097565"/>
            <a:ext cx="6502204" cy="4854597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39BE08BD-67B9-42FC-930B-F12BF820AE67}"/>
              </a:ext>
            </a:extLst>
          </p:cNvPr>
          <p:cNvSpPr txBox="1"/>
          <p:nvPr/>
        </p:nvSpPr>
        <p:spPr>
          <a:xfrm>
            <a:off x="6849796" y="1597299"/>
            <a:ext cx="2169706" cy="1166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Among recent large tech IPOs LYFT clearly looks similar to Facebook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9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98488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all" spc="0" normalizeH="0" baseline="0" noProof="0" dirty="0" err="1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Ipo</a:t>
            </a:r>
            <a:r>
              <a:rPr kumimoji="0" lang="en-GB" sz="22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analysis</a:t>
            </a:r>
            <a:b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</a:b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Conclusio</a:t>
            </a: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n</a:t>
            </a: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F7AAC2C-AA78-4761-B8DE-20874CE6ABF0}"/>
              </a:ext>
            </a:extLst>
          </p:cNvPr>
          <p:cNvSpPr txBox="1"/>
          <p:nvPr/>
        </p:nvSpPr>
        <p:spPr>
          <a:xfrm>
            <a:off x="311018" y="1159202"/>
            <a:ext cx="8360402" cy="310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Disparity in volatility : high phase of volatility over the first 3 months.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Volatility drops by 40% on average in the 3 to 6 months period.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 first week return implies 6 months price direction.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On average stocks like LYFT (1 week or 1 month negative) reach their low price around 86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days.</a:t>
            </a: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On average stocks like LYFT (1 week or 1 month negative) reach their high price around 11</a:t>
            </a:r>
            <a:r>
              <a:rPr lang="en-GB" sz="1200" baseline="300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days.</a:t>
            </a: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Facebook shows the patterns explained above.</a:t>
            </a: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LYFT price dynamic is similar to Facebook during the 38 months.</a:t>
            </a:r>
          </a:p>
          <a:p>
            <a:pPr>
              <a:lnSpc>
                <a:spcPct val="150000"/>
              </a:lnSpc>
              <a:buClr>
                <a:srgbClr val="0D2D40"/>
              </a:buClr>
              <a:defRPr/>
            </a:pPr>
            <a:endParaRPr lang="en-GB" sz="1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  <a:defRPr/>
            </a:pPr>
            <a:r>
              <a:rPr lang="en-GB" sz="1200" u="sng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Forecast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: if LYFT keeps behaving like Facebook, it may have not touch is lowest price yet and won’t be trading above IPO price within the next 88 next days.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4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81926-A52B-42E5-80F5-212203EA213F}"/>
              </a:ext>
            </a:extLst>
          </p:cNvPr>
          <p:cNvSpPr txBox="1"/>
          <p:nvPr/>
        </p:nvSpPr>
        <p:spPr>
          <a:xfrm>
            <a:off x="293782" y="1080334"/>
            <a:ext cx="7996208" cy="612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latin typeface="Arial" charset="0"/>
                <a:ea typeface="Arial" charset="0"/>
                <a:cs typeface="Arial" charset="0"/>
              </a:rPr>
              <a:t>Analysis of the price evolution of large US IPOs (&gt;10 </a:t>
            </a:r>
            <a:r>
              <a:rPr lang="en-GB" sz="1200" dirty="0" err="1">
                <a:latin typeface="Arial" charset="0"/>
                <a:ea typeface="Arial" charset="0"/>
                <a:cs typeface="Arial" charset="0"/>
              </a:rPr>
              <a:t>Bln</a:t>
            </a:r>
            <a:r>
              <a:rPr lang="en-GB" sz="1200" dirty="0">
                <a:latin typeface="Arial" charset="0"/>
                <a:ea typeface="Arial" charset="0"/>
                <a:cs typeface="Arial" charset="0"/>
              </a:rPr>
              <a:t>) over the first 6 months trading period.</a:t>
            </a:r>
          </a:p>
          <a:p>
            <a:pPr>
              <a:lnSpc>
                <a:spcPct val="150000"/>
              </a:lnSpc>
              <a:buClr>
                <a:srgbClr val="0D2D40"/>
              </a:buClr>
            </a:pPr>
            <a:endParaRPr lang="en-GB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67710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457200">
              <a:lnSpc>
                <a:spcPct val="100000"/>
              </a:lnSpc>
            </a:pPr>
            <a:r>
              <a:rPr lang="en-GB" sz="2200" cap="all" dirty="0" err="1">
                <a:solidFill>
                  <a:srgbClr val="102D40"/>
                </a:solidFill>
                <a:latin typeface="+mj-lt"/>
                <a:cs typeface="Arial" charset="0"/>
              </a:rPr>
              <a:t>Ipo</a:t>
            </a:r>
            <a:r>
              <a:rPr lang="en-GB" sz="2200" cap="all" dirty="0">
                <a:solidFill>
                  <a:srgbClr val="102D40"/>
                </a:solidFill>
                <a:latin typeface="+mj-lt"/>
                <a:cs typeface="Arial" charset="0"/>
              </a:rPr>
              <a:t> analysis</a:t>
            </a:r>
            <a:br>
              <a:rPr lang="en-US" cap="all" dirty="0">
                <a:solidFill>
                  <a:srgbClr val="102D40"/>
                </a:solidFill>
                <a:latin typeface="+mj-lt"/>
                <a:cs typeface="Arial" charset="0"/>
              </a:rPr>
            </a:br>
            <a:r>
              <a:rPr lang="fr-BE" sz="1600" cap="all" dirty="0" err="1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Characteristics</a:t>
            </a:r>
            <a:endParaRPr lang="fr-BE" cap="all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4E25743-0C99-4C31-9D0A-778D08DA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70941"/>
              </p:ext>
            </p:extLst>
          </p:nvPr>
        </p:nvGraphicFramePr>
        <p:xfrm>
          <a:off x="342912" y="1622324"/>
          <a:ext cx="8329138" cy="3867887"/>
        </p:xfrm>
        <a:graphic>
          <a:graphicData uri="http://schemas.openxmlformats.org/drawingml/2006/table">
            <a:tbl>
              <a:tblPr/>
              <a:tblGrid>
                <a:gridCol w="634967">
                  <a:extLst>
                    <a:ext uri="{9D8B030D-6E8A-4147-A177-3AD203B41FA5}">
                      <a16:colId xmlns:a16="http://schemas.microsoft.com/office/drawing/2014/main" val="611185984"/>
                    </a:ext>
                  </a:extLst>
                </a:gridCol>
                <a:gridCol w="573763">
                  <a:extLst>
                    <a:ext uri="{9D8B030D-6E8A-4147-A177-3AD203B41FA5}">
                      <a16:colId xmlns:a16="http://schemas.microsoft.com/office/drawing/2014/main" val="517930473"/>
                    </a:ext>
                  </a:extLst>
                </a:gridCol>
                <a:gridCol w="359559">
                  <a:extLst>
                    <a:ext uri="{9D8B030D-6E8A-4147-A177-3AD203B41FA5}">
                      <a16:colId xmlns:a16="http://schemas.microsoft.com/office/drawing/2014/main" val="2638427111"/>
                    </a:ext>
                  </a:extLst>
                </a:gridCol>
                <a:gridCol w="581414">
                  <a:extLst>
                    <a:ext uri="{9D8B030D-6E8A-4147-A177-3AD203B41FA5}">
                      <a16:colId xmlns:a16="http://schemas.microsoft.com/office/drawing/2014/main" val="1098061603"/>
                    </a:ext>
                  </a:extLst>
                </a:gridCol>
                <a:gridCol w="321308">
                  <a:extLst>
                    <a:ext uri="{9D8B030D-6E8A-4147-A177-3AD203B41FA5}">
                      <a16:colId xmlns:a16="http://schemas.microsoft.com/office/drawing/2014/main" val="2675501035"/>
                    </a:ext>
                  </a:extLst>
                </a:gridCol>
                <a:gridCol w="535514">
                  <a:extLst>
                    <a:ext uri="{9D8B030D-6E8A-4147-A177-3AD203B41FA5}">
                      <a16:colId xmlns:a16="http://schemas.microsoft.com/office/drawing/2014/main" val="505754130"/>
                    </a:ext>
                  </a:extLst>
                </a:gridCol>
                <a:gridCol w="590977">
                  <a:extLst>
                    <a:ext uri="{9D8B030D-6E8A-4147-A177-3AD203B41FA5}">
                      <a16:colId xmlns:a16="http://schemas.microsoft.com/office/drawing/2014/main" val="2579922879"/>
                    </a:ext>
                  </a:extLst>
                </a:gridCol>
                <a:gridCol w="590977">
                  <a:extLst>
                    <a:ext uri="{9D8B030D-6E8A-4147-A177-3AD203B41FA5}">
                      <a16:colId xmlns:a16="http://schemas.microsoft.com/office/drawing/2014/main" val="919972904"/>
                    </a:ext>
                  </a:extLst>
                </a:gridCol>
                <a:gridCol w="459011">
                  <a:extLst>
                    <a:ext uri="{9D8B030D-6E8A-4147-A177-3AD203B41FA5}">
                      <a16:colId xmlns:a16="http://schemas.microsoft.com/office/drawing/2014/main" val="3163566518"/>
                    </a:ext>
                  </a:extLst>
                </a:gridCol>
                <a:gridCol w="420760">
                  <a:extLst>
                    <a:ext uri="{9D8B030D-6E8A-4147-A177-3AD203B41FA5}">
                      <a16:colId xmlns:a16="http://schemas.microsoft.com/office/drawing/2014/main" val="1242792767"/>
                    </a:ext>
                  </a:extLst>
                </a:gridCol>
                <a:gridCol w="420760">
                  <a:extLst>
                    <a:ext uri="{9D8B030D-6E8A-4147-A177-3AD203B41FA5}">
                      <a16:colId xmlns:a16="http://schemas.microsoft.com/office/drawing/2014/main" val="1223650946"/>
                    </a:ext>
                  </a:extLst>
                </a:gridCol>
                <a:gridCol w="420760">
                  <a:extLst>
                    <a:ext uri="{9D8B030D-6E8A-4147-A177-3AD203B41FA5}">
                      <a16:colId xmlns:a16="http://schemas.microsoft.com/office/drawing/2014/main" val="411969184"/>
                    </a:ext>
                  </a:extLst>
                </a:gridCol>
                <a:gridCol w="612014">
                  <a:extLst>
                    <a:ext uri="{9D8B030D-6E8A-4147-A177-3AD203B41FA5}">
                      <a16:colId xmlns:a16="http://schemas.microsoft.com/office/drawing/2014/main" val="414967290"/>
                    </a:ext>
                  </a:extLst>
                </a:gridCol>
                <a:gridCol w="573763">
                  <a:extLst>
                    <a:ext uri="{9D8B030D-6E8A-4147-A177-3AD203B41FA5}">
                      <a16:colId xmlns:a16="http://schemas.microsoft.com/office/drawing/2014/main" val="2877066015"/>
                    </a:ext>
                  </a:extLst>
                </a:gridCol>
                <a:gridCol w="596714">
                  <a:extLst>
                    <a:ext uri="{9D8B030D-6E8A-4147-A177-3AD203B41FA5}">
                      <a16:colId xmlns:a16="http://schemas.microsoft.com/office/drawing/2014/main" val="1288204410"/>
                    </a:ext>
                  </a:extLst>
                </a:gridCol>
                <a:gridCol w="636877">
                  <a:extLst>
                    <a:ext uri="{9D8B030D-6E8A-4147-A177-3AD203B41FA5}">
                      <a16:colId xmlns:a16="http://schemas.microsoft.com/office/drawing/2014/main" val="3078337959"/>
                    </a:ext>
                  </a:extLst>
                </a:gridCol>
              </a:tblGrid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Company</a:t>
                      </a:r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Offer Date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Market Cap (Mio)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IPO price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Volatility 6M (%)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Volatility 0-3M (%)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Volatility 3-6M (%)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1wk low/high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1M low/high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3M low/high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6M low/high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Variation high/low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Variation IPO/low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Variation IPO/high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6M price above IPO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93969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WDAY US </a:t>
                      </a:r>
                      <a:r>
                        <a:rPr lang="fr-FR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Equity</a:t>
                      </a:r>
                      <a:endParaRPr lang="fr-FR" sz="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WorkDay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12/10/2012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47418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86,1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117,1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[28, 55.4]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[28, 55.4]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[28, 56.2]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[28, 64.5]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29655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NOW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 Now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29/06/2012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50644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[18, 26.0]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[18, 26.0]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[18, 40.4]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[18, 40.4]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3058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ATHM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Autohome Inc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11/12/2013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11767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112,9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139,4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30.1]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36.6]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51.8]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51.8]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778264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DBX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Dropbox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23/03/2018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10794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[21, 31.0]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[21, 33.3]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[21, 42]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[21, 42]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31866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GDDY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GoDaddy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01/04/2015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13284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53,3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[20, 26.5]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[20, 26.5]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[20, 31.8]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[20, 31.8]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44311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PANW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Palo Alto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20/07/2012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21274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40,9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[42, 59.0]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[42, 66.5]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[42, 71.8]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[42, 71.8]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45171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Visa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19/03/2008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327535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[11, 16.1]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[11, 17.0]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[11, 22.1]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[11, 22.1]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072545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BABA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Alibaba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19/09/2014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438427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[68, 93.9]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[68, 93.9]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[68, 119.2]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[68, 119.2]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46946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SPLK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Splunk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19/04/2012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20496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162,5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43,9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36.2]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36.2]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36.4]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39.1]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127923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SPOT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Spotify </a:t>
                      </a:r>
                      <a:r>
                        <a:rPr lang="fr-FR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Technology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02/04/2018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23986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39,9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[132, 149.0]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[132, 161.7]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[132, 180.9]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[132, 196.3]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90712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TWTR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Twitter Inc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07/11/2013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28824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109,8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140,5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[26, 44.9]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[26, 45.6]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[26, 73.3]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[26, 73.3]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97610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TSLA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Tesla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29/06/2010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37401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23.9]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[15.8, 23.9]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[15.8, 23.9]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[15.8, 35.5]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899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CRM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SalesForce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23/06/2004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119757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[2.8, 4.3]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[2.8, 4.3]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[2.4, 4.3]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[2.4, 5.5]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081543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PYPL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Paypal</a:t>
                      </a:r>
                      <a:endParaRPr lang="fr-FR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06/07/2015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132532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[34.5, 36.7]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[34.5, 40.5]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[30.6, 40.5]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[30.6, 40.5]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-24%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-17%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62018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SNAP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Snap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02/03/2017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15397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27.1]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27.1]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[17, 27.1]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[11.8, 27.1]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-57%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-31%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783383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FB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Facebook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18/05/2012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528976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[31, 38.2]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[25.9, 38.2]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[20.0, 38.2]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[17.7, 38.2]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-54%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-53%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13231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NFLX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Netflix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22/05/2002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154973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111,1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131,3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[1.1, 1.2]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[0.9, 1.2]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[0.8, 1.3]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[0.4, 1.3]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-69%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-63%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956673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LYFT US EQUITY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Lyft</a:t>
                      </a:r>
                    </a:p>
                  </a:txBody>
                  <a:tcPr marL="5673" marR="5673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29/03/2019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16938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80.5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[69.0, 78.3]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[56.1, 78.3]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[48.1, 78.3]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</a:t>
                      </a:r>
                    </a:p>
                  </a:txBody>
                  <a:tcPr marL="5673" marR="5673" marT="5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37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81926-A52B-42E5-80F5-212203EA213F}"/>
              </a:ext>
            </a:extLst>
          </p:cNvPr>
          <p:cNvSpPr txBox="1"/>
          <p:nvPr/>
        </p:nvSpPr>
        <p:spPr>
          <a:xfrm>
            <a:off x="311018" y="1394755"/>
            <a:ext cx="3977328" cy="1443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latin typeface="Arial" charset="0"/>
                <a:ea typeface="Arial" charset="0"/>
                <a:cs typeface="Arial" charset="0"/>
              </a:rPr>
              <a:t>Volatility tend to be much greater during the first 3 months.</a:t>
            </a: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latin typeface="Arial" charset="0"/>
                <a:ea typeface="Arial" charset="0"/>
                <a:cs typeface="Arial" charset="0"/>
              </a:rPr>
              <a:t>Prices tend to stabilize from 3 to 6 months.</a:t>
            </a: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latin typeface="Arial" charset="0"/>
                <a:ea typeface="Arial" charset="0"/>
                <a:cs typeface="Arial" charset="0"/>
              </a:rPr>
              <a:t>89% of stocks have higher volatility from 0 to 3 months.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67710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457200">
              <a:lnSpc>
                <a:spcPct val="100000"/>
              </a:lnSpc>
            </a:pPr>
            <a:r>
              <a:rPr lang="en-GB" sz="2200" cap="all" dirty="0" err="1">
                <a:solidFill>
                  <a:srgbClr val="102D40"/>
                </a:solidFill>
                <a:latin typeface="+mj-lt"/>
                <a:cs typeface="Arial" charset="0"/>
              </a:rPr>
              <a:t>Ipo</a:t>
            </a:r>
            <a:r>
              <a:rPr lang="en-GB" sz="2200" cap="all" dirty="0">
                <a:solidFill>
                  <a:srgbClr val="102D40"/>
                </a:solidFill>
                <a:latin typeface="+mj-lt"/>
                <a:cs typeface="Arial" charset="0"/>
              </a:rPr>
              <a:t> analysis</a:t>
            </a:r>
            <a:br>
              <a:rPr lang="en-US" cap="all" dirty="0">
                <a:solidFill>
                  <a:srgbClr val="102D40"/>
                </a:solidFill>
                <a:latin typeface="+mj-lt"/>
                <a:cs typeface="Arial" charset="0"/>
              </a:rPr>
            </a:br>
            <a:r>
              <a:rPr lang="fr-BE" sz="1600" cap="all" dirty="0" err="1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Volatility</a:t>
            </a:r>
            <a:r>
              <a:rPr lang="fr-BE" sz="1600" cap="all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fr-BE" sz="1600" cap="all" dirty="0" err="1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disparity</a:t>
            </a:r>
            <a:endParaRPr lang="fr-BE" cap="all" dirty="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2AC321B-46F7-401E-993B-D09DB1C4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95" y="1206213"/>
            <a:ext cx="3739225" cy="1820237"/>
          </a:xfrm>
          <a:prstGeom prst="rect">
            <a:avLst/>
          </a:prstGeom>
        </p:spPr>
      </p:pic>
      <p:sp>
        <p:nvSpPr>
          <p:cNvPr id="32" name="TextBox 5">
            <a:extLst>
              <a:ext uri="{FF2B5EF4-FFF2-40B4-BE49-F238E27FC236}">
                <a16:creationId xmlns:a16="http://schemas.microsoft.com/office/drawing/2014/main" id="{525CAB94-A2BC-4CAC-A5DA-A6BB30E3EDB8}"/>
              </a:ext>
            </a:extLst>
          </p:cNvPr>
          <p:cNvSpPr txBox="1"/>
          <p:nvPr/>
        </p:nvSpPr>
        <p:spPr>
          <a:xfrm>
            <a:off x="262833" y="3516203"/>
            <a:ext cx="3977328" cy="19971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latin typeface="Arial" charset="0"/>
                <a:ea typeface="Arial" charset="0"/>
                <a:cs typeface="Arial" charset="0"/>
              </a:rPr>
              <a:t>Median volatility of IPO over 6 months is 70%.</a:t>
            </a: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latin typeface="Arial" charset="0"/>
                <a:ea typeface="Arial" charset="0"/>
                <a:cs typeface="Arial" charset="0"/>
              </a:rPr>
              <a:t>Median volatility decreases by approx. 40% after 3 months</a:t>
            </a: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latin typeface="Arial" charset="0"/>
                <a:ea typeface="Arial" charset="0"/>
                <a:cs typeface="Arial" charset="0"/>
              </a:rPr>
              <a:t>Median volatility drops from 83% over 0-3 months to 52% over 3-6 months.</a:t>
            </a: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endParaRPr lang="en-GB" sz="1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0D2D40"/>
              </a:buClr>
            </a:pPr>
            <a:endParaRPr lang="en-GB" sz="12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BC72F918-F844-4F94-A5D4-CBB84F4B7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31530"/>
              </p:ext>
            </p:extLst>
          </p:nvPr>
        </p:nvGraphicFramePr>
        <p:xfrm>
          <a:off x="4788857" y="3831551"/>
          <a:ext cx="4025900" cy="952500"/>
        </p:xfrm>
        <a:graphic>
          <a:graphicData uri="http://schemas.openxmlformats.org/drawingml/2006/table">
            <a:tbl>
              <a:tblPr/>
              <a:tblGrid>
                <a:gridCol w="634000">
                  <a:extLst>
                    <a:ext uri="{9D8B030D-6E8A-4147-A177-3AD203B41FA5}">
                      <a16:colId xmlns:a16="http://schemas.microsoft.com/office/drawing/2014/main" val="1227885401"/>
                    </a:ext>
                  </a:extLst>
                </a:gridCol>
                <a:gridCol w="1052440">
                  <a:extLst>
                    <a:ext uri="{9D8B030D-6E8A-4147-A177-3AD203B41FA5}">
                      <a16:colId xmlns:a16="http://schemas.microsoft.com/office/drawing/2014/main" val="3209547666"/>
                    </a:ext>
                  </a:extLst>
                </a:gridCol>
                <a:gridCol w="1169730">
                  <a:extLst>
                    <a:ext uri="{9D8B030D-6E8A-4147-A177-3AD203B41FA5}">
                      <a16:colId xmlns:a16="http://schemas.microsoft.com/office/drawing/2014/main" val="692933609"/>
                    </a:ext>
                  </a:extLst>
                </a:gridCol>
                <a:gridCol w="1169730">
                  <a:extLst>
                    <a:ext uri="{9D8B030D-6E8A-4147-A177-3AD203B41FA5}">
                      <a16:colId xmlns:a16="http://schemas.microsoft.com/office/drawing/2014/main" val="31896904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Volatility 6M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Volatility 0-3M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Volatility 3-6M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056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18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02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09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702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9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81926-A52B-42E5-80F5-212203EA213F}"/>
              </a:ext>
            </a:extLst>
          </p:cNvPr>
          <p:cNvSpPr txBox="1"/>
          <p:nvPr/>
        </p:nvSpPr>
        <p:spPr>
          <a:xfrm>
            <a:off x="262833" y="1185379"/>
            <a:ext cx="3977328" cy="17201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86% of the stocks having a positive return over the first 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eek of trading are trading above IPO price after 6 months.</a:t>
            </a:r>
          </a:p>
          <a:p>
            <a:pPr marL="285750" lvl="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14/17 stocks had a positive return over a week. In this case, 12 stocks were trading above IPO price at 6 months.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67710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all" spc="0" normalizeH="0" baseline="0" noProof="0" dirty="0" err="1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Ipo</a:t>
            </a:r>
            <a:r>
              <a:rPr kumimoji="0" lang="en-GB" sz="22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analysis</a:t>
            </a:r>
            <a:b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</a:b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Trend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evolution</a:t>
            </a: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647B8D-1047-435C-8214-CFA06BDE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51" y="3570180"/>
            <a:ext cx="2542087" cy="21496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2E065F-873C-499A-A430-9E6BDE94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945" y="1100663"/>
            <a:ext cx="3218482" cy="199715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AF5F6CB4-6CD3-4E48-A55C-2BB0BB68C9D4}"/>
              </a:ext>
            </a:extLst>
          </p:cNvPr>
          <p:cNvSpPr txBox="1"/>
          <p:nvPr/>
        </p:nvSpPr>
        <p:spPr>
          <a:xfrm>
            <a:off x="262833" y="3436432"/>
            <a:ext cx="3977328" cy="17201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67% of the stocks having a negative return over the first 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eek of trading are trading below IPO price after 6 months.</a:t>
            </a:r>
          </a:p>
          <a:p>
            <a:pPr marL="285750" lvl="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3/17 stocks had a negative return over a week. In this case, 2 stocks were trading below IPO price at 6 months.</a:t>
            </a:r>
          </a:p>
        </p:txBody>
      </p:sp>
    </p:spTree>
    <p:extLst>
      <p:ext uri="{BB962C8B-B14F-4D97-AF65-F5344CB8AC3E}">
        <p14:creationId xmlns:p14="http://schemas.microsoft.com/office/powerpoint/2010/main" val="268173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81926-A52B-42E5-80F5-212203EA213F}"/>
              </a:ext>
            </a:extLst>
          </p:cNvPr>
          <p:cNvSpPr txBox="1"/>
          <p:nvPr/>
        </p:nvSpPr>
        <p:spPr>
          <a:xfrm>
            <a:off x="262833" y="1185379"/>
            <a:ext cx="3977328" cy="1166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¾ of the stocks have generated a positive 6 months return.</a:t>
            </a:r>
          </a:p>
          <a:p>
            <a:pPr marL="28575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¼ 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of the stocks have generated a negative 6 months return.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67710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457200">
              <a:lnSpc>
                <a:spcPct val="100000"/>
              </a:lnSpc>
            </a:pPr>
            <a:r>
              <a:rPr kumimoji="0" lang="en-GB" sz="2200" b="0" i="0" u="none" strike="noStrike" kern="1200" cap="all" spc="0" normalizeH="0" baseline="0" noProof="0" dirty="0" err="1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Ipo</a:t>
            </a:r>
            <a:r>
              <a:rPr kumimoji="0" lang="en-GB" sz="22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analysis</a:t>
            </a:r>
            <a:b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</a:b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6 </a:t>
            </a:r>
            <a:r>
              <a:rPr lang="fr-BE" sz="1600" cap="all" dirty="0" err="1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months</a:t>
            </a: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 return – </a:t>
            </a:r>
            <a:r>
              <a:rPr lang="fr-BE" sz="1600" cap="all" dirty="0" err="1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days</a:t>
            </a: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 to </a:t>
            </a:r>
            <a:r>
              <a:rPr lang="fr-BE" sz="1600" cap="all" dirty="0" err="1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reach</a:t>
            </a: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 high/</a:t>
            </a:r>
            <a:r>
              <a:rPr lang="fr-BE" sz="1600" cap="all" dirty="0" err="1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low</a:t>
            </a:r>
            <a:endParaRPr kumimoji="0" lang="fr-BE" sz="16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AF5F6CB4-6CD3-4E48-A55C-2BB0BB68C9D4}"/>
              </a:ext>
            </a:extLst>
          </p:cNvPr>
          <p:cNvSpPr txBox="1"/>
          <p:nvPr/>
        </p:nvSpPr>
        <p:spPr>
          <a:xfrm>
            <a:off x="262833" y="3124895"/>
            <a:ext cx="3977328" cy="2274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Amongst the 6 months positive return stocks, the lowest (highest) price is reached on average on the 3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(66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) day with a -2% decrease (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110% increase).</a:t>
            </a:r>
          </a:p>
          <a:p>
            <a:pPr marL="285750" lvl="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Amongst the 6 months negative return stocks, the lowest (highest) price is reached on average on the 86</a:t>
            </a:r>
            <a:r>
              <a:rPr lang="en-GB" sz="1200" baseline="300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rd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(11</a:t>
            </a:r>
            <a:r>
              <a:rPr lang="en-GB" sz="1200" baseline="300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) day with a -41% decrease (23% increase).</a:t>
            </a:r>
          </a:p>
          <a:p>
            <a:pPr marL="285750" lvl="0" indent="-285750">
              <a:lnSpc>
                <a:spcPct val="150000"/>
              </a:lnSpc>
              <a:buClr>
                <a:srgbClr val="0D2D40"/>
              </a:buClr>
              <a:buFont typeface="Wingdings" panose="05000000000000000000" pitchFamily="2" charset="2"/>
              <a:buChar char="Ø"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2E4F1D-022E-461C-86D5-D1EF9455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21" y="1269181"/>
            <a:ext cx="3167617" cy="18225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288C91-E0EA-44AB-9E06-215B7537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31884"/>
            <a:ext cx="4351201" cy="9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3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67710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all" spc="0" normalizeH="0" baseline="0" noProof="0" dirty="0" err="1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Ipo</a:t>
            </a:r>
            <a:r>
              <a:rPr kumimoji="0" lang="en-GB" sz="22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analysis</a:t>
            </a:r>
            <a:b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</a:b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6 </a:t>
            </a:r>
            <a:r>
              <a:rPr lang="fr-BE" sz="1600" cap="all" dirty="0" err="1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months</a:t>
            </a: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 positive return – </a:t>
            </a:r>
            <a:r>
              <a:rPr lang="fr-BE" sz="1600" cap="all" dirty="0" err="1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days</a:t>
            </a: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 to </a:t>
            </a:r>
            <a:r>
              <a:rPr lang="fr-BE" sz="1600" cap="all" dirty="0" err="1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reach</a:t>
            </a: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 high/</a:t>
            </a:r>
            <a:r>
              <a:rPr lang="fr-BE" sz="1600" cap="all" dirty="0" err="1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low</a:t>
            </a:r>
            <a:r>
              <a:rPr lang="fr-BE" sz="1600" cap="all" dirty="0">
                <a:solidFill>
                  <a:srgbClr val="FFFFFF">
                    <a:lumMod val="50000"/>
                  </a:srgbClr>
                </a:solidFill>
                <a:latin typeface="Arial"/>
                <a:cs typeface="Arial" charset="0"/>
              </a:rPr>
              <a:t>  </a:t>
            </a: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AF5F6CB4-6CD3-4E48-A55C-2BB0BB68C9D4}"/>
              </a:ext>
            </a:extLst>
          </p:cNvPr>
          <p:cNvSpPr txBox="1"/>
          <p:nvPr/>
        </p:nvSpPr>
        <p:spPr>
          <a:xfrm>
            <a:off x="373446" y="1742279"/>
            <a:ext cx="3977328" cy="889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Amongst the 6 months positive return stocks, the highest price is distributed between 25-115 days (no obvious trend)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EC8D44D-8F0E-4486-8109-BDA83FB8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762" y="1277173"/>
            <a:ext cx="2382376" cy="22443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0209B14-9A48-4B64-8328-7B1E260C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134" y="3536117"/>
            <a:ext cx="2464004" cy="245845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83B148A-D81A-4E20-9101-E352CA1E2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46" y="4131246"/>
            <a:ext cx="4146935" cy="12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2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67710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all" spc="0" normalizeH="0" baseline="0" noProof="0" dirty="0" err="1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Ipo</a:t>
            </a:r>
            <a:r>
              <a:rPr kumimoji="0" lang="en-GB" sz="22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analysis</a:t>
            </a:r>
            <a:b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</a:b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6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months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negative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return –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days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to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reach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high/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low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 </a:t>
            </a: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AF5F6CB4-6CD3-4E48-A55C-2BB0BB68C9D4}"/>
              </a:ext>
            </a:extLst>
          </p:cNvPr>
          <p:cNvSpPr txBox="1"/>
          <p:nvPr/>
        </p:nvSpPr>
        <p:spPr>
          <a:xfrm>
            <a:off x="373446" y="1742279"/>
            <a:ext cx="3977328" cy="1166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Amongst the 6 months negative return stocks, the highest price is reached 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ithin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the first 2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</a:t>
            </a:r>
            <a:r>
              <a:rPr lang="en-GB" sz="1200" dirty="0" err="1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nths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¾ within the first 10 days 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(knowing that IPO price is very often the highest price).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0223BB-4964-445A-9DA8-DE18840D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29" y="1066182"/>
            <a:ext cx="2686556" cy="24722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4DDD110-16D9-4532-903C-DB0C56C9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529" y="3680995"/>
            <a:ext cx="2595716" cy="257219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EBDC1D3A-315E-41F1-A7AD-50D96DDC751E}"/>
              </a:ext>
            </a:extLst>
          </p:cNvPr>
          <p:cNvSpPr txBox="1"/>
          <p:nvPr/>
        </p:nvSpPr>
        <p:spPr>
          <a:xfrm>
            <a:off x="373446" y="4095034"/>
            <a:ext cx="3977328" cy="889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Amongst the 6 months negative return stocks, the highest price is uniformly reached </a:t>
            </a: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during the 3-6 months period.</a:t>
            </a:r>
          </a:p>
        </p:txBody>
      </p:sp>
    </p:spTree>
    <p:extLst>
      <p:ext uri="{BB962C8B-B14F-4D97-AF65-F5344CB8AC3E}">
        <p14:creationId xmlns:p14="http://schemas.microsoft.com/office/powerpoint/2010/main" val="30317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98488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all" spc="0" normalizeH="0" baseline="0" noProof="0" dirty="0" err="1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Ipo</a:t>
            </a:r>
            <a:r>
              <a:rPr kumimoji="0" lang="en-GB" sz="22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analysis</a:t>
            </a:r>
            <a:b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</a:b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Prices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evolution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over 6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months</a:t>
            </a:r>
            <a:endParaRPr kumimoji="0" lang="fr-BE" sz="16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452BE1-471F-439A-9E64-8E205EDB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3" y="1221922"/>
            <a:ext cx="6517486" cy="4847274"/>
          </a:xfrm>
          <a:prstGeom prst="rect">
            <a:avLst/>
          </a:prstGeom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D4D19E44-5DD4-486F-9522-3EC9B55B1EC5}"/>
              </a:ext>
            </a:extLst>
          </p:cNvPr>
          <p:cNvSpPr txBox="1"/>
          <p:nvPr/>
        </p:nvSpPr>
        <p:spPr>
          <a:xfrm>
            <a:off x="6849727" y="1680964"/>
            <a:ext cx="2169706" cy="33821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Random evolution of the stocks (no obvious pattern correlation)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High volatility in the first 60 days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Mostly positive returns over 6 months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Lyft and Facebook exhibit the same dynamic on the first 2 months.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0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8132F-EA38-EB41-B995-EEAAEB177086}" type="slidenum">
              <a:rPr kumimoji="0" lang="en-US" sz="525" b="0" i="0" u="none" strike="noStrike" kern="1200" cap="none" spc="0" normalizeH="0" baseline="0" noProof="0" smtClean="0">
                <a:ln>
                  <a:noFill/>
                </a:ln>
                <a:solidFill>
                  <a:srgbClr val="0073AA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525" b="0" i="0" u="none" strike="noStrike" kern="1200" cap="none" spc="0" normalizeH="0" baseline="0" noProof="0" dirty="0">
              <a:ln>
                <a:noFill/>
              </a:ln>
              <a:solidFill>
                <a:srgbClr val="0073AA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44778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1A59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TRAJECTOIRE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Confidential – for discussion only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C8D2AA-5EF2-431F-A97C-95890D4499C4}"/>
              </a:ext>
            </a:extLst>
          </p:cNvPr>
          <p:cNvSpPr txBox="1">
            <a:spLocks/>
          </p:cNvSpPr>
          <p:nvPr/>
        </p:nvSpPr>
        <p:spPr>
          <a:xfrm>
            <a:off x="262833" y="238290"/>
            <a:ext cx="8507305" cy="1538883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kern="1200">
                <a:solidFill>
                  <a:srgbClr val="0D2D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all" spc="0" normalizeH="0" baseline="0" noProof="0" dirty="0" err="1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Ipo</a:t>
            </a:r>
            <a:r>
              <a:rPr kumimoji="0" lang="en-GB" sz="22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analysis</a:t>
            </a:r>
            <a:b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102D40"/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</a:b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Prices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evolution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over 6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months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(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NASDaQ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 return </a:t>
            </a:r>
            <a:r>
              <a:rPr kumimoji="0" lang="fr-BE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adjusted</a:t>
            </a:r>
            <a:r>
              <a:rPr kumimoji="0" lang="fr-BE" sz="16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2000" b="0" i="0" u="none" strike="noStrike" kern="1200" cap="all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j-ea"/>
              <a:cs typeface="Arial" charset="0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D4D19E44-5DD4-486F-9522-3EC9B55B1EC5}"/>
              </a:ext>
            </a:extLst>
          </p:cNvPr>
          <p:cNvSpPr txBox="1"/>
          <p:nvPr/>
        </p:nvSpPr>
        <p:spPr>
          <a:xfrm>
            <a:off x="6849796" y="1597299"/>
            <a:ext cx="2169706" cy="33821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 daily return of the stocks are adjusted by removing the NASDAQ return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prices evolution and pattern as without adjusting for NASDAQ since the magnitude or volatility of stock prices are much greater than the one of NASDAQ 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D4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FB14BE-CFD5-4C02-A0DD-D5705710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5" y="1032387"/>
            <a:ext cx="6646951" cy="49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2733"/>
      </p:ext>
    </p:extLst>
  </p:cSld>
  <p:clrMapOvr>
    <a:masterClrMapping/>
  </p:clrMapOvr>
</p:sld>
</file>

<file path=ppt/theme/theme1.xml><?xml version="1.0" encoding="utf-8"?>
<a:theme xmlns:a="http://schemas.openxmlformats.org/drawingml/2006/main" name="Idea Transplant slide master">
  <a:themeElements>
    <a:clrScheme name="AAM 1">
      <a:dk1>
        <a:srgbClr val="222222"/>
      </a:dk1>
      <a:lt1>
        <a:srgbClr val="FFFFFF"/>
      </a:lt1>
      <a:dk2>
        <a:srgbClr val="1A5A81"/>
      </a:dk2>
      <a:lt2>
        <a:srgbClr val="D6D6D6"/>
      </a:lt2>
      <a:accent1>
        <a:srgbClr val="2DA2DF"/>
      </a:accent1>
      <a:accent2>
        <a:srgbClr val="82C8F2"/>
      </a:accent2>
      <a:accent3>
        <a:srgbClr val="B49577"/>
      </a:accent3>
      <a:accent4>
        <a:srgbClr val="D0BAA7"/>
      </a:accent4>
      <a:accent5>
        <a:srgbClr val="1A5674"/>
      </a:accent5>
      <a:accent6>
        <a:srgbClr val="5A95FF"/>
      </a:accent6>
      <a:hlink>
        <a:srgbClr val="031B6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1437</Words>
  <Application>Microsoft Office PowerPoint</Application>
  <PresentationFormat>Affichage à l'écran (4:3)</PresentationFormat>
  <Paragraphs>389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Idea Transplant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Attilio Martelli</dc:creator>
  <cp:lastModifiedBy>John Sibony</cp:lastModifiedBy>
  <cp:revision>6382</cp:revision>
  <cp:lastPrinted>2018-10-30T16:02:48Z</cp:lastPrinted>
  <dcterms:created xsi:type="dcterms:W3CDTF">2013-03-17T07:06:03Z</dcterms:created>
  <dcterms:modified xsi:type="dcterms:W3CDTF">2019-05-24T16:54:43Z</dcterms:modified>
</cp:coreProperties>
</file>