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</p:sldMasterIdLst>
  <p:notesMasterIdLst>
    <p:notesMasterId r:id="rId11"/>
  </p:notesMasterIdLst>
  <p:handoutMasterIdLst>
    <p:handoutMasterId r:id="rId12"/>
  </p:handoutMasterIdLst>
  <p:sldIdLst>
    <p:sldId id="1141" r:id="rId2"/>
    <p:sldId id="1244" r:id="rId3"/>
    <p:sldId id="1219" r:id="rId4"/>
    <p:sldId id="1237" r:id="rId5"/>
    <p:sldId id="1187" r:id="rId6"/>
    <p:sldId id="1239" r:id="rId7"/>
    <p:sldId id="1240" r:id="rId8"/>
    <p:sldId id="1242" r:id="rId9"/>
    <p:sldId id="1243" r:id="rId10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248640-ED77-D74D-811A-D3C26629294B}">
          <p14:sldIdLst>
            <p14:sldId id="1141"/>
            <p14:sldId id="1244"/>
            <p14:sldId id="1219"/>
            <p14:sldId id="1237"/>
            <p14:sldId id="1187"/>
            <p14:sldId id="1239"/>
            <p14:sldId id="1240"/>
            <p14:sldId id="1242"/>
            <p14:sldId id="12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orient="horz" pos="913" userDrawn="1">
          <p15:clr>
            <a:srgbClr val="A4A3A4"/>
          </p15:clr>
        </p15:guide>
        <p15:guide id="3" pos="5481">
          <p15:clr>
            <a:srgbClr val="A4A3A4"/>
          </p15:clr>
        </p15:guide>
        <p15:guide id="4" pos="2880">
          <p15:clr>
            <a:srgbClr val="A4A3A4"/>
          </p15:clr>
        </p15:guide>
        <p15:guide id="5" pos="272" userDrawn="1">
          <p15:clr>
            <a:srgbClr val="A4A3A4"/>
          </p15:clr>
        </p15:guide>
        <p15:guide id="6" orient="horz" pos="4004">
          <p15:clr>
            <a:srgbClr val="A4A3A4"/>
          </p15:clr>
        </p15:guide>
        <p15:guide id="7" orient="horz" pos="909">
          <p15:clr>
            <a:srgbClr val="A4A3A4"/>
          </p15:clr>
        </p15:guide>
        <p15:guide id="8" pos="267">
          <p15:clr>
            <a:srgbClr val="A4A3A4"/>
          </p15:clr>
        </p15:guide>
        <p15:guide id="9" orient="horz" pos="3674">
          <p15:clr>
            <a:srgbClr val="A4A3A4"/>
          </p15:clr>
        </p15:guide>
        <p15:guide id="10" orient="horz" pos="4319">
          <p15:clr>
            <a:srgbClr val="A4A3A4"/>
          </p15:clr>
        </p15:guide>
        <p15:guide id="11" orient="horz" pos="586">
          <p15:clr>
            <a:srgbClr val="A4A3A4"/>
          </p15:clr>
        </p15:guide>
        <p15:guide id="12" pos="585">
          <p15:clr>
            <a:srgbClr val="A4A3A4"/>
          </p15:clr>
        </p15:guide>
        <p15:guide id="13" pos="5759">
          <p15:clr>
            <a:srgbClr val="A4A3A4"/>
          </p15:clr>
        </p15:guide>
        <p15:guide id="14" pos="4622">
          <p15:clr>
            <a:srgbClr val="A4A3A4"/>
          </p15:clr>
        </p15:guide>
        <p15:guide id="15" pos="2811">
          <p15:clr>
            <a:srgbClr val="A4A3A4"/>
          </p15:clr>
        </p15:guide>
        <p15:guide id="16" orient="horz" pos="866">
          <p15:clr>
            <a:srgbClr val="A4A3A4"/>
          </p15:clr>
        </p15:guide>
        <p15:guide id="17" orient="horz" pos="3750">
          <p15:clr>
            <a:srgbClr val="A4A3A4"/>
          </p15:clr>
        </p15:guide>
        <p15:guide id="18" pos="4441">
          <p15:clr>
            <a:srgbClr val="A4A3A4"/>
          </p15:clr>
        </p15:guide>
        <p15:guide id="19" pos="4548">
          <p15:clr>
            <a:srgbClr val="A4A3A4"/>
          </p15:clr>
        </p15:guide>
        <p15:guide id="20" pos="1857">
          <p15:clr>
            <a:srgbClr val="A4A3A4"/>
          </p15:clr>
        </p15:guide>
        <p15:guide id="21" orient="horz" pos="729">
          <p15:clr>
            <a:srgbClr val="A4A3A4"/>
          </p15:clr>
        </p15:guide>
        <p15:guide id="22" orient="horz" pos="3871">
          <p15:clr>
            <a:srgbClr val="A4A3A4"/>
          </p15:clr>
        </p15:guide>
        <p15:guide id="23" orient="horz" pos="3058">
          <p15:clr>
            <a:srgbClr val="A4A3A4"/>
          </p15:clr>
        </p15:guide>
        <p15:guide id="24" orient="horz" pos="974">
          <p15:clr>
            <a:srgbClr val="A4A3A4"/>
          </p15:clr>
        </p15:guide>
        <p15:guide id="25" orient="horz" pos="789">
          <p15:clr>
            <a:srgbClr val="A4A3A4"/>
          </p15:clr>
        </p15:guide>
        <p15:guide id="26" orient="horz" pos="3810">
          <p15:clr>
            <a:srgbClr val="A4A3A4"/>
          </p15:clr>
        </p15:guide>
        <p15:guide id="27" orient="horz" pos="275">
          <p15:clr>
            <a:srgbClr val="A4A3A4"/>
          </p15:clr>
        </p15:guide>
        <p15:guide id="28" orient="horz" pos="820">
          <p15:clr>
            <a:srgbClr val="A4A3A4"/>
          </p15:clr>
        </p15:guide>
        <p15:guide id="29" pos="54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620" initials="Z" lastIdx="1" clrIdx="0">
    <p:extLst>
      <p:ext uri="{19B8F6BF-5375-455C-9EA6-DF929625EA0E}">
        <p15:presenceInfo xmlns:p15="http://schemas.microsoft.com/office/powerpoint/2012/main" userId="Z620" providerId="None"/>
      </p:ext>
    </p:extLst>
  </p:cmAuthor>
  <p:cmAuthor id="2" name="John Sibony" initials="JS" lastIdx="2" clrIdx="1">
    <p:extLst>
      <p:ext uri="{19B8F6BF-5375-455C-9EA6-DF929625EA0E}">
        <p15:presenceInfo xmlns:p15="http://schemas.microsoft.com/office/powerpoint/2012/main" userId="S::js@trajectoirecap.com::6de6ea5f-8d42-4240-81ab-7ac8f7819102" providerId="AD"/>
      </p:ext>
    </p:extLst>
  </p:cmAuthor>
  <p:cmAuthor id="3" name="Vadim Cissa" initials="VC" lastIdx="1" clrIdx="2">
    <p:extLst>
      <p:ext uri="{19B8F6BF-5375-455C-9EA6-DF929625EA0E}">
        <p15:presenceInfo xmlns:p15="http://schemas.microsoft.com/office/powerpoint/2012/main" userId="S::vc@trajectoirecap.com::5509e724-5735-411c-aefa-28962eb55d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5674"/>
    <a:srgbClr val="E7E9EC"/>
    <a:srgbClr val="95F985"/>
    <a:srgbClr val="00B050"/>
    <a:srgbClr val="B7FFBF"/>
    <a:srgbClr val="4DED30"/>
    <a:srgbClr val="CCD1D6"/>
    <a:srgbClr val="F86A60"/>
    <a:srgbClr val="C4E1F3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6276" autoAdjust="0"/>
  </p:normalViewPr>
  <p:slideViewPr>
    <p:cSldViewPr snapToGrid="0" snapToObjects="1">
      <p:cViewPr>
        <p:scale>
          <a:sx n="125" d="100"/>
          <a:sy n="125" d="100"/>
        </p:scale>
        <p:origin x="264" y="216"/>
      </p:cViewPr>
      <p:guideLst>
        <p:guide orient="horz" pos="3974"/>
        <p:guide orient="horz" pos="913"/>
        <p:guide pos="5481"/>
        <p:guide pos="2880"/>
        <p:guide pos="272"/>
        <p:guide orient="horz" pos="4004"/>
        <p:guide orient="horz" pos="909"/>
        <p:guide pos="267"/>
        <p:guide orient="horz" pos="3674"/>
        <p:guide orient="horz" pos="4319"/>
        <p:guide orient="horz" pos="586"/>
        <p:guide pos="585"/>
        <p:guide pos="5759"/>
        <p:guide pos="4622"/>
        <p:guide pos="2811"/>
        <p:guide orient="horz" pos="866"/>
        <p:guide orient="horz" pos="3750"/>
        <p:guide pos="4441"/>
        <p:guide pos="4548"/>
        <p:guide pos="1857"/>
        <p:guide orient="horz" pos="729"/>
        <p:guide orient="horz" pos="3871"/>
        <p:guide orient="horz" pos="3058"/>
        <p:guide orient="horz" pos="974"/>
        <p:guide orient="horz" pos="789"/>
        <p:guide orient="horz" pos="3810"/>
        <p:guide orient="horz" pos="275"/>
        <p:guide orient="horz" pos="820"/>
        <p:guide pos="54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napToGrid="0" snapToObjects="1">
      <p:cViewPr varScale="1">
        <p:scale>
          <a:sx n="120" d="100"/>
          <a:sy n="120" d="100"/>
        </p:scale>
        <p:origin x="495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3205" tIns="46602" rIns="93205" bIns="46602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3205" tIns="46602" rIns="93205" bIns="46602" rtlCol="0"/>
          <a:lstStyle>
            <a:lvl1pPr algn="r">
              <a:defRPr sz="1200"/>
            </a:lvl1pPr>
          </a:lstStyle>
          <a:p>
            <a:fld id="{D1DA2315-DB7B-9348-B407-E5018EC0CC1B}" type="datetimeFigureOut">
              <a:rPr lang="en-US" smtClean="0">
                <a:latin typeface="Arial" charset="0"/>
              </a:rPr>
              <a:pPr/>
              <a:t>9/24/2019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824"/>
            <a:ext cx="2945659" cy="493713"/>
          </a:xfrm>
          <a:prstGeom prst="rect">
            <a:avLst/>
          </a:prstGeom>
        </p:spPr>
        <p:txBody>
          <a:bodyPr vert="horz" lIns="93205" tIns="46602" rIns="93205" bIns="46602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378824"/>
            <a:ext cx="2945659" cy="493713"/>
          </a:xfrm>
          <a:prstGeom prst="rect">
            <a:avLst/>
          </a:prstGeom>
        </p:spPr>
        <p:txBody>
          <a:bodyPr vert="horz" lIns="93205" tIns="46602" rIns="93205" bIns="46602" rtlCol="0" anchor="b"/>
          <a:lstStyle>
            <a:lvl1pPr algn="r">
              <a:defRPr sz="1200"/>
            </a:lvl1pPr>
          </a:lstStyle>
          <a:p>
            <a:fld id="{E88F0B28-E75E-9E45-AE13-F47FFD02CBDD}" type="slidenum">
              <a:rPr lang="en-US" smtClean="0">
                <a:latin typeface="Arial" charset="0"/>
              </a:rPr>
              <a:pPr/>
              <a:t>‹N°›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54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3205" tIns="46602" rIns="93205" bIns="46602" rtlCol="0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3205" tIns="46602" rIns="93205" bIns="46602" rtlCol="0"/>
          <a:lstStyle>
            <a:lvl1pPr algn="r">
              <a:defRPr sz="1200">
                <a:latin typeface="Arial" charset="0"/>
              </a:defRPr>
            </a:lvl1pPr>
          </a:lstStyle>
          <a:p>
            <a:fld id="{FBE13C9A-DFB7-4448-819F-58B49466DF0F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05" tIns="46602" rIns="93205" bIns="4660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3205" tIns="46602" rIns="93205" bIns="46602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8824"/>
            <a:ext cx="2945659" cy="493713"/>
          </a:xfrm>
          <a:prstGeom prst="rect">
            <a:avLst/>
          </a:prstGeom>
        </p:spPr>
        <p:txBody>
          <a:bodyPr vert="horz" lIns="93205" tIns="46602" rIns="93205" bIns="46602" rtlCol="0" anchor="b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8824"/>
            <a:ext cx="2945659" cy="493713"/>
          </a:xfrm>
          <a:prstGeom prst="rect">
            <a:avLst/>
          </a:prstGeom>
        </p:spPr>
        <p:txBody>
          <a:bodyPr vert="horz" lIns="93205" tIns="46602" rIns="93205" bIns="46602" rtlCol="0" anchor="b"/>
          <a:lstStyle>
            <a:lvl1pPr algn="r">
              <a:defRPr sz="1200">
                <a:latin typeface="Arial" charset="0"/>
              </a:defRPr>
            </a:lvl1pPr>
          </a:lstStyle>
          <a:p>
            <a:fld id="{398B5DEE-CB20-4F4D-88E2-2600CE71082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936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9188" y="1201738"/>
            <a:ext cx="4325937" cy="32464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B5DEE-CB20-4F4D-88E2-2600CE71082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33388" y="1433513"/>
            <a:ext cx="8277225" cy="4894262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FBFBF"/>
                </a:solidFill>
                <a:latin typeface="Arial" charset="0"/>
                <a:cs typeface="Arial" charset="0"/>
              </a:defRPr>
            </a:lvl1pPr>
          </a:lstStyle>
          <a:p>
            <a:r>
              <a:rPr lang="en-US" dirty="0"/>
              <a:t>Drag a picture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9092" y="805732"/>
            <a:ext cx="6499574" cy="461665"/>
          </a:xfrm>
        </p:spPr>
        <p:txBody>
          <a:bodyPr wrap="square">
            <a:spAutoFit/>
          </a:bodyPr>
          <a:lstStyle>
            <a:lvl1pPr algn="l">
              <a:defRPr sz="2400" b="0" i="0" baseline="0">
                <a:latin typeface="Arial" charset="0"/>
                <a:cs typeface="Arial" charset="0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33387" y="5351555"/>
            <a:ext cx="2484659" cy="365901"/>
          </a:xfrm>
          <a:solidFill>
            <a:schemeClr val="tx1"/>
          </a:solidFill>
        </p:spPr>
        <p:txBody>
          <a:bodyPr anchor="ctr" anchorCtr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Enter presenter name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3388" y="5711549"/>
            <a:ext cx="2484659" cy="302605"/>
          </a:xfrm>
          <a:solidFill>
            <a:schemeClr val="accent1"/>
          </a:solidFill>
        </p:spPr>
        <p:txBody>
          <a:bodyPr anchor="ctr" anchorCtr="0">
            <a:noAutofit/>
          </a:bodyPr>
          <a:lstStyle>
            <a:lvl1pPr marL="0" indent="0">
              <a:buNone/>
              <a:defRPr sz="1400" b="0" i="0" baseline="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Enter presentation date</a:t>
            </a:r>
          </a:p>
        </p:txBody>
      </p:sp>
    </p:spTree>
    <p:extLst>
      <p:ext uri="{BB962C8B-B14F-4D97-AF65-F5344CB8AC3E}">
        <p14:creationId xmlns:p14="http://schemas.microsoft.com/office/powerpoint/2010/main" val="159148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7039" y="359983"/>
            <a:ext cx="8283575" cy="539635"/>
          </a:xfrm>
        </p:spPr>
        <p:txBody>
          <a:bodyPr anchor="t">
            <a:spAutoFit/>
          </a:bodyPr>
          <a:lstStyle>
            <a:lvl1pPr algn="l">
              <a:lnSpc>
                <a:spcPct val="90000"/>
              </a:lnSpc>
              <a:defRPr sz="1600" b="0" i="0" cap="all" baseline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r>
              <a:rPr lang="en-US" dirty="0"/>
              <a:t>Click to enter and edit the slide title which can run over two lines if you want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3788" y="6384870"/>
            <a:ext cx="430212" cy="365125"/>
          </a:xfrm>
        </p:spPr>
        <p:txBody>
          <a:bodyPr/>
          <a:lstStyle>
            <a:lvl1pPr algn="ctr">
              <a:defRPr sz="600">
                <a:solidFill>
                  <a:srgbClr val="1270A8"/>
                </a:solidFill>
              </a:defRPr>
            </a:lvl1pPr>
          </a:lstStyle>
          <a:p>
            <a:fld id="{F4D8132F-EA38-EB41-B995-EEAAEB17708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3387" y="6452430"/>
            <a:ext cx="6973961" cy="260350"/>
          </a:xfrm>
        </p:spPr>
        <p:txBody>
          <a:bodyPr anchor="ctr">
            <a:noAutofit/>
          </a:bodyPr>
          <a:lstStyle>
            <a:lvl1pPr marL="0" indent="0">
              <a:buNone/>
              <a:defRPr sz="800" b="0" i="0" baseline="0">
                <a:solidFill>
                  <a:schemeClr val="bg2"/>
                </a:solidFill>
                <a:latin typeface="Arial" charset="0"/>
                <a:cs typeface="Arial" charset="0"/>
              </a:defRPr>
            </a:lvl1pPr>
            <a:lvl2pPr marL="457200" indent="0">
              <a:buNone/>
              <a:defRPr sz="800">
                <a:solidFill>
                  <a:schemeClr val="bg2"/>
                </a:solidFill>
              </a:defRPr>
            </a:lvl2pPr>
            <a:lvl3pPr marL="914400" indent="0">
              <a:buNone/>
              <a:defRPr sz="800">
                <a:solidFill>
                  <a:schemeClr val="bg2"/>
                </a:solidFill>
              </a:defRPr>
            </a:lvl3pPr>
            <a:lvl4pPr marL="1371600" indent="0">
              <a:buNone/>
              <a:defRPr sz="800">
                <a:solidFill>
                  <a:schemeClr val="bg2"/>
                </a:solidFill>
              </a:defRPr>
            </a:lvl4pPr>
            <a:lvl5pPr marL="18288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enter footnote or source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-196849" y="6322750"/>
            <a:ext cx="9531350" cy="0"/>
          </a:xfrm>
          <a:prstGeom prst="line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18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3387" y="6452430"/>
            <a:ext cx="6973961" cy="260350"/>
          </a:xfrm>
        </p:spPr>
        <p:txBody>
          <a:bodyPr anchor="ctr">
            <a:noAutofit/>
          </a:bodyPr>
          <a:lstStyle>
            <a:lvl1pPr marL="0" indent="0">
              <a:buNone/>
              <a:defRPr sz="800" b="0" i="0" baseline="0">
                <a:solidFill>
                  <a:schemeClr val="bg2"/>
                </a:solidFill>
                <a:latin typeface="Arial" charset="0"/>
                <a:cs typeface="Arial" charset="0"/>
              </a:defRPr>
            </a:lvl1pPr>
            <a:lvl2pPr marL="457200" indent="0">
              <a:buNone/>
              <a:defRPr sz="800">
                <a:solidFill>
                  <a:schemeClr val="bg2"/>
                </a:solidFill>
              </a:defRPr>
            </a:lvl2pPr>
            <a:lvl3pPr marL="914400" indent="0">
              <a:buNone/>
              <a:defRPr sz="800">
                <a:solidFill>
                  <a:schemeClr val="bg2"/>
                </a:solidFill>
              </a:defRPr>
            </a:lvl3pPr>
            <a:lvl4pPr marL="1371600" indent="0">
              <a:buNone/>
              <a:defRPr sz="800">
                <a:solidFill>
                  <a:schemeClr val="bg2"/>
                </a:solidFill>
              </a:defRPr>
            </a:lvl4pPr>
            <a:lvl5pPr marL="18288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enter footnote or source</a:t>
            </a:r>
          </a:p>
        </p:txBody>
      </p:sp>
    </p:spTree>
    <p:extLst>
      <p:ext uri="{BB962C8B-B14F-4D97-AF65-F5344CB8AC3E}">
        <p14:creationId xmlns:p14="http://schemas.microsoft.com/office/powerpoint/2010/main" val="82145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7039" y="359983"/>
            <a:ext cx="8283575" cy="539635"/>
          </a:xfrm>
        </p:spPr>
        <p:txBody>
          <a:bodyPr anchor="t">
            <a:spAutoFit/>
          </a:bodyPr>
          <a:lstStyle>
            <a:lvl1pPr algn="l">
              <a:lnSpc>
                <a:spcPct val="90000"/>
              </a:lnSpc>
              <a:defRPr sz="1600" b="0" i="0" cap="all" baseline="0">
                <a:solidFill>
                  <a:srgbClr val="7F7F7F"/>
                </a:solidFill>
                <a:latin typeface="Arial" charset="0"/>
                <a:cs typeface="Arial" charset="0"/>
              </a:defRPr>
            </a:lvl1pPr>
          </a:lstStyle>
          <a:p>
            <a:r>
              <a:rPr lang="en-US" dirty="0"/>
              <a:t>Click to enter and edit the slide title which can run over two lines if you want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3788" y="6390161"/>
            <a:ext cx="430212" cy="365125"/>
          </a:xfrm>
        </p:spPr>
        <p:txBody>
          <a:bodyPr/>
          <a:lstStyle>
            <a:lvl1pPr algn="ctr">
              <a:defRPr sz="6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F4D8132F-EA38-EB41-B995-EEAAEB17708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3387" y="6452430"/>
            <a:ext cx="6973961" cy="260350"/>
          </a:xfrm>
        </p:spPr>
        <p:txBody>
          <a:bodyPr anchor="ctr">
            <a:noAutofit/>
          </a:bodyPr>
          <a:lstStyle>
            <a:lvl1pPr marL="0" indent="0">
              <a:buNone/>
              <a:defRPr sz="800" b="0" i="0" baseline="0">
                <a:solidFill>
                  <a:schemeClr val="bg2"/>
                </a:solidFill>
                <a:latin typeface="Arial" charset="0"/>
                <a:cs typeface="Arial" charset="0"/>
              </a:defRPr>
            </a:lvl1pPr>
            <a:lvl2pPr marL="457200" indent="0">
              <a:buNone/>
              <a:defRPr sz="800">
                <a:solidFill>
                  <a:schemeClr val="bg2"/>
                </a:solidFill>
              </a:defRPr>
            </a:lvl2pPr>
            <a:lvl3pPr marL="914400" indent="0">
              <a:buNone/>
              <a:defRPr sz="800">
                <a:solidFill>
                  <a:schemeClr val="bg2"/>
                </a:solidFill>
              </a:defRPr>
            </a:lvl3pPr>
            <a:lvl4pPr marL="1371600" indent="0">
              <a:buNone/>
              <a:defRPr sz="800">
                <a:solidFill>
                  <a:schemeClr val="bg2"/>
                </a:solidFill>
              </a:defRPr>
            </a:lvl4pPr>
            <a:lvl5pPr marL="18288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enter footnote or source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-203200" y="6322750"/>
            <a:ext cx="9677400" cy="0"/>
          </a:xfrm>
          <a:prstGeom prst="line">
            <a:avLst/>
          </a:prstGeom>
          <a:ln w="190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90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7039" y="359983"/>
            <a:ext cx="8283575" cy="539635"/>
          </a:xfrm>
        </p:spPr>
        <p:txBody>
          <a:bodyPr anchor="t">
            <a:spAutoFit/>
          </a:bodyPr>
          <a:lstStyle>
            <a:lvl1pPr algn="l">
              <a:lnSpc>
                <a:spcPct val="90000"/>
              </a:lnSpc>
              <a:defRPr sz="1600" b="0" i="0" cap="all" baseline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r>
              <a:rPr lang="en-US" dirty="0"/>
              <a:t>Click to enter and edit the slide title which can run over two lines if you want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3788" y="-1376"/>
            <a:ext cx="430212" cy="365125"/>
          </a:xfrm>
        </p:spPr>
        <p:txBody>
          <a:bodyPr/>
          <a:lstStyle>
            <a:lvl1pPr>
              <a:defRPr sz="800"/>
            </a:lvl1pPr>
          </a:lstStyle>
          <a:p>
            <a:fld id="{F4D8132F-EA38-EB41-B995-EEAAEB177086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3387" y="6452430"/>
            <a:ext cx="6973961" cy="260350"/>
          </a:xfrm>
        </p:spPr>
        <p:txBody>
          <a:bodyPr anchor="ctr">
            <a:noAutofit/>
          </a:bodyPr>
          <a:lstStyle>
            <a:lvl1pPr marL="0" indent="0">
              <a:buNone/>
              <a:defRPr sz="800" b="0" i="0" baseline="0">
                <a:solidFill>
                  <a:schemeClr val="bg2"/>
                </a:solidFill>
                <a:latin typeface="Arial" charset="0"/>
                <a:cs typeface="Arial" charset="0"/>
              </a:defRPr>
            </a:lvl1pPr>
            <a:lvl2pPr marL="457200" indent="0">
              <a:buNone/>
              <a:defRPr sz="800">
                <a:solidFill>
                  <a:schemeClr val="bg2"/>
                </a:solidFill>
              </a:defRPr>
            </a:lvl2pPr>
            <a:lvl3pPr marL="914400" indent="0">
              <a:buNone/>
              <a:defRPr sz="800">
                <a:solidFill>
                  <a:schemeClr val="bg2"/>
                </a:solidFill>
              </a:defRPr>
            </a:lvl3pPr>
            <a:lvl4pPr marL="1371600" indent="0">
              <a:buNone/>
              <a:defRPr sz="800">
                <a:solidFill>
                  <a:schemeClr val="bg2"/>
                </a:solidFill>
              </a:defRPr>
            </a:lvl4pPr>
            <a:lvl5pPr marL="18288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enter footnote or source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33388" y="1434251"/>
            <a:ext cx="8277225" cy="4893524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FBFBF"/>
                </a:solidFill>
                <a:latin typeface="Arial" charset="0"/>
                <a:cs typeface="Arial" charset="0"/>
              </a:defRPr>
            </a:lvl1pPr>
          </a:lstStyle>
          <a:p>
            <a:r>
              <a:rPr lang="en-US" dirty="0"/>
              <a:t>Drag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270021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-fill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376"/>
            <a:ext cx="9144000" cy="6859376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FBFBF"/>
                </a:solidFill>
                <a:latin typeface="Arial" charset="0"/>
                <a:cs typeface="Arial" charset="0"/>
              </a:defRPr>
            </a:lvl1pPr>
          </a:lstStyle>
          <a:p>
            <a:r>
              <a:rPr lang="en-US" dirty="0"/>
              <a:t>Drag a picture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7039" y="359983"/>
            <a:ext cx="8283575" cy="875111"/>
          </a:xfrm>
          <a:solidFill>
            <a:schemeClr val="tx1">
              <a:alpha val="60000"/>
            </a:schemeClr>
          </a:solidFill>
        </p:spPr>
        <p:txBody>
          <a:bodyPr anchor="t">
            <a:spAutoFit/>
          </a:bodyPr>
          <a:lstStyle>
            <a:lvl1pPr algn="l">
              <a:lnSpc>
                <a:spcPct val="90000"/>
              </a:lnSpc>
              <a:defRPr sz="2800" b="0" i="0" baseline="0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r>
              <a:rPr lang="en-US" dirty="0"/>
              <a:t>Click to enter and edit the slide title which can run over two lines if you want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3788" y="-1376"/>
            <a:ext cx="430212" cy="365125"/>
          </a:xfrm>
        </p:spPr>
        <p:txBody>
          <a:bodyPr/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fld id="{F4D8132F-EA38-EB41-B995-EEAAEB17708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3387" y="6452430"/>
            <a:ext cx="6973961" cy="260350"/>
          </a:xfrm>
        </p:spPr>
        <p:txBody>
          <a:bodyPr anchor="ctr">
            <a:noAutofit/>
          </a:bodyPr>
          <a:lstStyle>
            <a:lvl1pPr marL="0" indent="0">
              <a:buNone/>
              <a:defRPr sz="800" b="0" i="0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defRPr>
            </a:lvl1pPr>
            <a:lvl2pPr marL="457200" indent="0">
              <a:buNone/>
              <a:defRPr sz="800">
                <a:solidFill>
                  <a:schemeClr val="bg2"/>
                </a:solidFill>
              </a:defRPr>
            </a:lvl2pPr>
            <a:lvl3pPr marL="914400" indent="0">
              <a:buNone/>
              <a:defRPr sz="800">
                <a:solidFill>
                  <a:schemeClr val="bg2"/>
                </a:solidFill>
              </a:defRPr>
            </a:lvl3pPr>
            <a:lvl4pPr marL="1371600" indent="0">
              <a:buNone/>
              <a:defRPr sz="800">
                <a:solidFill>
                  <a:schemeClr val="bg2"/>
                </a:solidFill>
              </a:defRPr>
            </a:lvl4pPr>
            <a:lvl5pPr marL="18288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enter footnote or source</a:t>
            </a:r>
          </a:p>
        </p:txBody>
      </p:sp>
    </p:spTree>
    <p:extLst>
      <p:ext uri="{BB962C8B-B14F-4D97-AF65-F5344CB8AC3E}">
        <p14:creationId xmlns:p14="http://schemas.microsoft.com/office/powerpoint/2010/main" val="322717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1376"/>
            <a:ext cx="9144000" cy="6859376"/>
          </a:xfrm>
          <a:prstGeom prst="rect">
            <a:avLst/>
          </a:prstGeom>
          <a:solidFill>
            <a:srgbClr val="0073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Arial" charset="0"/>
              <a:cs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30214" y="2726190"/>
            <a:ext cx="8280399" cy="1454150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 b="0" i="0" baseline="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</a:lstStyle>
          <a:p>
            <a:pPr lvl="0"/>
            <a:r>
              <a:rPr lang="en-US" dirty="0"/>
              <a:t>Enter text for the title of this section</a:t>
            </a:r>
          </a:p>
        </p:txBody>
      </p:sp>
    </p:spTree>
    <p:extLst>
      <p:ext uri="{BB962C8B-B14F-4D97-AF65-F5344CB8AC3E}">
        <p14:creationId xmlns:p14="http://schemas.microsoft.com/office/powerpoint/2010/main" val="264015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jectoire he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801" y="6356350"/>
            <a:ext cx="314626" cy="365125"/>
          </a:xfrm>
          <a:prstGeom prst="rect">
            <a:avLst/>
          </a:prstGeom>
        </p:spPr>
        <p:txBody>
          <a:bodyPr anchor="ctr"/>
          <a:lstStyle>
            <a:lvl1pPr algn="ctr">
              <a:defRPr sz="525">
                <a:solidFill>
                  <a:srgbClr val="0073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F0C8449-D9D3-416B-B1ED-50D992A68D8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290" y="6366858"/>
            <a:ext cx="1294130" cy="344105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11018" y="105445"/>
            <a:ext cx="7886700" cy="72232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0D2D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132205" y="915879"/>
            <a:ext cx="8890564" cy="0"/>
          </a:xfrm>
          <a:prstGeom prst="line">
            <a:avLst/>
          </a:prstGeom>
          <a:solidFill>
            <a:srgbClr val="D0D9E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1018" y="6356349"/>
            <a:ext cx="3645738" cy="365125"/>
          </a:xfrm>
          <a:prstGeom prst="rect">
            <a:avLst/>
          </a:prstGeom>
        </p:spPr>
        <p:txBody>
          <a:bodyPr anchor="ctr"/>
          <a:lstStyle>
            <a:lvl1pPr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42900">
              <a:spcBef>
                <a:spcPct val="20000"/>
              </a:spcBef>
            </a:pPr>
            <a:r>
              <a:rPr lang="en-US" dirty="0">
                <a:solidFill>
                  <a:srgbClr val="1A5980"/>
                </a:solidFill>
              </a:rPr>
              <a:t>TRAJECTOIRE</a:t>
            </a:r>
            <a:r>
              <a:rPr lang="en-US" dirty="0">
                <a:solidFill>
                  <a:srgbClr val="00699E"/>
                </a:solidFill>
              </a:rPr>
              <a:t> </a:t>
            </a:r>
            <a:r>
              <a:rPr lang="en-US" dirty="0">
                <a:solidFill>
                  <a:srgbClr val="FFFFFF">
                    <a:lumMod val="65000"/>
                  </a:srgbClr>
                </a:solidFill>
              </a:rPr>
              <a:t>– JANUARY 2017 – Confidential – for discussion only</a:t>
            </a:r>
          </a:p>
        </p:txBody>
      </p:sp>
    </p:spTree>
    <p:extLst>
      <p:ext uri="{BB962C8B-B14F-4D97-AF65-F5344CB8AC3E}">
        <p14:creationId xmlns:p14="http://schemas.microsoft.com/office/powerpoint/2010/main" val="352973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fld id="{F4D8132F-EA38-EB41-B995-EEAAEB17708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4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70" r:id="rId3"/>
    <p:sldLayoutId id="2147483668" r:id="rId4"/>
    <p:sldLayoutId id="2147483667" r:id="rId5"/>
    <p:sldLayoutId id="2147483669" r:id="rId6"/>
    <p:sldLayoutId id="2147483666" r:id="rId7"/>
    <p:sldLayoutId id="2147483671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 element gre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83" y="2771597"/>
            <a:ext cx="4372158" cy="40864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57" y="2571713"/>
            <a:ext cx="4050093" cy="980051"/>
          </a:xfrm>
          <a:prstGeom prst="rect">
            <a:avLst/>
          </a:prstGeom>
        </p:spPr>
      </p:pic>
      <p:sp>
        <p:nvSpPr>
          <p:cNvPr id="8" name="Footer Placeholder 1"/>
          <p:cNvSpPr txBox="1">
            <a:spLocks/>
          </p:cNvSpPr>
          <p:nvPr/>
        </p:nvSpPr>
        <p:spPr>
          <a:xfrm>
            <a:off x="12832" y="6563028"/>
            <a:ext cx="3645738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spcBef>
                <a:spcPct val="20000"/>
              </a:spcBef>
            </a:pPr>
            <a:r>
              <a:rPr lang="en-US" sz="800" dirty="0">
                <a:solidFill>
                  <a:srgbClr val="FFFFFF">
                    <a:lumMod val="65000"/>
                  </a:srgbClr>
                </a:solidFill>
              </a:rPr>
              <a:t>September 2019 – Confidential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15626" y="3782549"/>
            <a:ext cx="548510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Volatility Fund – Tail Analysis</a:t>
            </a:r>
          </a:p>
        </p:txBody>
      </p:sp>
    </p:spTree>
    <p:extLst>
      <p:ext uri="{BB962C8B-B14F-4D97-AF65-F5344CB8AC3E}">
        <p14:creationId xmlns:p14="http://schemas.microsoft.com/office/powerpoint/2010/main" val="59440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B5784F2-3957-44BF-9DC6-B20FDCFA5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6F01D6A-D9E9-4EE1-98CE-49BEB89ACCA6}"/>
              </a:ext>
            </a:extLst>
          </p:cNvPr>
          <p:cNvSpPr txBox="1"/>
          <p:nvPr/>
        </p:nvSpPr>
        <p:spPr>
          <a:xfrm>
            <a:off x="746760" y="1424940"/>
            <a:ext cx="7299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charset="0"/>
                <a:ea typeface="Arial" charset="0"/>
                <a:cs typeface="Arial" charset="0"/>
              </a:rPr>
              <a:t>We analysed Tail events by looking at : </a:t>
            </a:r>
          </a:p>
          <a:p>
            <a:endParaRPr lang="en-GB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charset="0"/>
                <a:ea typeface="Arial" charset="0"/>
                <a:cs typeface="Arial" charset="0"/>
              </a:rPr>
              <a:t>5% of the worst monthly return on SP in Bull market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charset="0"/>
                <a:ea typeface="Arial" charset="0"/>
                <a:cs typeface="Arial" charset="0"/>
              </a:rPr>
              <a:t>Analysis of the DSTAT</a:t>
            </a:r>
          </a:p>
          <a:p>
            <a:pPr lvl="1"/>
            <a:endParaRPr lang="en-GB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charset="0"/>
                <a:ea typeface="Arial" charset="0"/>
                <a:cs typeface="Arial" charset="0"/>
              </a:rPr>
              <a:t>5% Drawdown on SP since 1990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charset="0"/>
                <a:ea typeface="Arial" charset="0"/>
                <a:cs typeface="Arial" charset="0"/>
              </a:rPr>
              <a:t>Analysis of the SP return before Drawdowns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charset="0"/>
                <a:ea typeface="Arial" charset="0"/>
                <a:cs typeface="Arial" charset="0"/>
              </a:rPr>
              <a:t>Performance of DSTAT prediction</a:t>
            </a:r>
          </a:p>
        </p:txBody>
      </p:sp>
    </p:spTree>
    <p:extLst>
      <p:ext uri="{BB962C8B-B14F-4D97-AF65-F5344CB8AC3E}">
        <p14:creationId xmlns:p14="http://schemas.microsoft.com/office/powerpoint/2010/main" val="309620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00E6E-C6F2-472F-BFFB-3EF310B9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449-D9D3-416B-B1ED-50D992A68D8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FF1987-0AC2-462E-82C1-61FB53B2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Tail Analysis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SP BULL Worst Monthly Return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DD45D-81CA-49C3-B7DA-EC776D96EB68}"/>
              </a:ext>
            </a:extLst>
          </p:cNvPr>
          <p:cNvSpPr txBox="1"/>
          <p:nvPr/>
        </p:nvSpPr>
        <p:spPr>
          <a:xfrm>
            <a:off x="746760" y="1424940"/>
            <a:ext cx="729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Image 7" descr="Une image contenant capture d’écran, carte, texte&#10;&#10;Description générée automatiquement">
            <a:extLst>
              <a:ext uri="{FF2B5EF4-FFF2-40B4-BE49-F238E27FC236}">
                <a16:creationId xmlns:a16="http://schemas.microsoft.com/office/drawing/2014/main" id="{73C1D7F6-1B93-4DC9-8638-3298CBDE2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7077"/>
            <a:ext cx="9144000" cy="3048000"/>
          </a:xfrm>
          <a:prstGeom prst="rect">
            <a:avLst/>
          </a:prstGeom>
        </p:spPr>
      </p:pic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8FA252A8-743F-478E-85D4-77C7B7B18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845636"/>
              </p:ext>
            </p:extLst>
          </p:nvPr>
        </p:nvGraphicFramePr>
        <p:xfrm>
          <a:off x="516194" y="4556078"/>
          <a:ext cx="8086151" cy="692211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1249895">
                  <a:extLst>
                    <a:ext uri="{9D8B030D-6E8A-4147-A177-3AD203B41FA5}">
                      <a16:colId xmlns:a16="http://schemas.microsoft.com/office/drawing/2014/main" val="870602548"/>
                    </a:ext>
                  </a:extLst>
                </a:gridCol>
                <a:gridCol w="854532">
                  <a:extLst>
                    <a:ext uri="{9D8B030D-6E8A-4147-A177-3AD203B41FA5}">
                      <a16:colId xmlns:a16="http://schemas.microsoft.com/office/drawing/2014/main" val="3421877592"/>
                    </a:ext>
                  </a:extLst>
                </a:gridCol>
                <a:gridCol w="854532">
                  <a:extLst>
                    <a:ext uri="{9D8B030D-6E8A-4147-A177-3AD203B41FA5}">
                      <a16:colId xmlns:a16="http://schemas.microsoft.com/office/drawing/2014/main" val="4291695300"/>
                    </a:ext>
                  </a:extLst>
                </a:gridCol>
                <a:gridCol w="854532">
                  <a:extLst>
                    <a:ext uri="{9D8B030D-6E8A-4147-A177-3AD203B41FA5}">
                      <a16:colId xmlns:a16="http://schemas.microsoft.com/office/drawing/2014/main" val="3097981808"/>
                    </a:ext>
                  </a:extLst>
                </a:gridCol>
                <a:gridCol w="854532">
                  <a:extLst>
                    <a:ext uri="{9D8B030D-6E8A-4147-A177-3AD203B41FA5}">
                      <a16:colId xmlns:a16="http://schemas.microsoft.com/office/drawing/2014/main" val="2317755439"/>
                    </a:ext>
                  </a:extLst>
                </a:gridCol>
                <a:gridCol w="854532">
                  <a:extLst>
                    <a:ext uri="{9D8B030D-6E8A-4147-A177-3AD203B41FA5}">
                      <a16:colId xmlns:a16="http://schemas.microsoft.com/office/drawing/2014/main" val="3353980453"/>
                    </a:ext>
                  </a:extLst>
                </a:gridCol>
                <a:gridCol w="854532">
                  <a:extLst>
                    <a:ext uri="{9D8B030D-6E8A-4147-A177-3AD203B41FA5}">
                      <a16:colId xmlns:a16="http://schemas.microsoft.com/office/drawing/2014/main" val="276183578"/>
                    </a:ext>
                  </a:extLst>
                </a:gridCol>
                <a:gridCol w="854532">
                  <a:extLst>
                    <a:ext uri="{9D8B030D-6E8A-4147-A177-3AD203B41FA5}">
                      <a16:colId xmlns:a16="http://schemas.microsoft.com/office/drawing/2014/main" val="1403062997"/>
                    </a:ext>
                  </a:extLst>
                </a:gridCol>
                <a:gridCol w="854532">
                  <a:extLst>
                    <a:ext uri="{9D8B030D-6E8A-4147-A177-3AD203B41FA5}">
                      <a16:colId xmlns:a16="http://schemas.microsoft.com/office/drawing/2014/main" val="1804548203"/>
                    </a:ext>
                  </a:extLst>
                </a:gridCol>
              </a:tblGrid>
              <a:tr h="230737"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effectLst/>
                        </a:rPr>
                        <a:t>Monthly Return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effectLst/>
                        </a:rPr>
                        <a:t>-8.85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effectLst/>
                        </a:rPr>
                        <a:t>-7.19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effectLst/>
                        </a:rPr>
                        <a:t>-7.05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effectLst/>
                        </a:rPr>
                        <a:t>-6.58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effectLst/>
                        </a:rPr>
                        <a:t>-6.32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effectLst/>
                        </a:rPr>
                        <a:t>-6</a:t>
                      </a:r>
                      <a:r>
                        <a:rPr lang="en-GB" sz="900" b="1" dirty="0">
                          <a:effectLst/>
                        </a:rPr>
                        <a:t>.</a:t>
                      </a:r>
                      <a:r>
                        <a:rPr lang="en-GB" sz="900" dirty="0">
                          <a:effectLst/>
                        </a:rPr>
                        <a:t>27</a:t>
                      </a:r>
                      <a:endParaRPr lang="en-GB" sz="900" b="1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effectLst/>
                        </a:rPr>
                        <a:t>-5</a:t>
                      </a:r>
                      <a:r>
                        <a:rPr lang="en-GB" sz="900" b="1" dirty="0">
                          <a:effectLst/>
                        </a:rPr>
                        <a:t>.</a:t>
                      </a:r>
                      <a:r>
                        <a:rPr lang="en-GB" sz="900" dirty="0">
                          <a:effectLst/>
                        </a:rPr>
                        <a:t>09</a:t>
                      </a:r>
                      <a:endParaRPr lang="en-GB" sz="900" b="1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effectLst/>
                        </a:rPr>
                        <a:t>-3.89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34658200"/>
                  </a:ext>
                </a:extLst>
              </a:tr>
              <a:tr h="230737"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effectLst/>
                        </a:rPr>
                        <a:t>Year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2018</a:t>
                      </a:r>
                      <a:endParaRPr lang="en-CH" sz="9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2011</a:t>
                      </a:r>
                      <a:endParaRPr lang="en-CH" sz="9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2010</a:t>
                      </a:r>
                      <a:endParaRPr lang="en-CH" sz="9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2019</a:t>
                      </a:r>
                      <a:endParaRPr lang="en-CH" sz="9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2015</a:t>
                      </a:r>
                      <a:endParaRPr lang="en-CH" sz="9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2012</a:t>
                      </a:r>
                      <a:endParaRPr lang="en-CH" sz="9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2007</a:t>
                      </a:r>
                      <a:endParaRPr lang="en-CH" sz="9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2018</a:t>
                      </a:r>
                      <a:endParaRPr lang="en-CH" sz="900" dirty="0"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919915797"/>
                  </a:ext>
                </a:extLst>
              </a:tr>
              <a:tr h="230737"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effectLst/>
                        </a:rPr>
                        <a:t>Month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>
                          <a:effectLst/>
                        </a:rPr>
                        <a:t>Oct</a:t>
                      </a:r>
                      <a:endParaRPr lang="en-CH" sz="9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>
                          <a:effectLst/>
                        </a:rPr>
                        <a:t>Aug</a:t>
                      </a:r>
                      <a:endParaRPr lang="en-CH" sz="9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May</a:t>
                      </a:r>
                      <a:endParaRPr lang="en-CH" sz="9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May</a:t>
                      </a:r>
                      <a:endParaRPr lang="en-CH" sz="9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>
                          <a:effectLst/>
                        </a:rPr>
                        <a:t>Aug</a:t>
                      </a:r>
                      <a:endParaRPr lang="en-CH" sz="9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May</a:t>
                      </a:r>
                      <a:endParaRPr lang="en-CH" sz="9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>
                          <a:effectLst/>
                        </a:rPr>
                        <a:t>Nov</a:t>
                      </a:r>
                      <a:endParaRPr lang="en-CH" sz="9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>
                          <a:effectLst/>
                        </a:rPr>
                        <a:t>Dec</a:t>
                      </a:r>
                      <a:endParaRPr lang="en-CH" sz="900" dirty="0"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830374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55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00E6E-C6F2-472F-BFFB-3EF310B9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449-D9D3-416B-B1ED-50D992A68D8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FF1987-0AC2-462E-82C1-61FB53B2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Tail Analysis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SP BULL Worst Monthly Return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DD45D-81CA-49C3-B7DA-EC776D96EB68}"/>
              </a:ext>
            </a:extLst>
          </p:cNvPr>
          <p:cNvSpPr txBox="1"/>
          <p:nvPr/>
        </p:nvSpPr>
        <p:spPr>
          <a:xfrm>
            <a:off x="746760" y="1424940"/>
            <a:ext cx="729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8FA252A8-743F-478E-85D4-77C7B7B18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004434"/>
              </p:ext>
            </p:extLst>
          </p:nvPr>
        </p:nvGraphicFramePr>
        <p:xfrm>
          <a:off x="528924" y="4902183"/>
          <a:ext cx="8086151" cy="962257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1249895">
                  <a:extLst>
                    <a:ext uri="{9D8B030D-6E8A-4147-A177-3AD203B41FA5}">
                      <a16:colId xmlns:a16="http://schemas.microsoft.com/office/drawing/2014/main" val="870602548"/>
                    </a:ext>
                  </a:extLst>
                </a:gridCol>
                <a:gridCol w="854532">
                  <a:extLst>
                    <a:ext uri="{9D8B030D-6E8A-4147-A177-3AD203B41FA5}">
                      <a16:colId xmlns:a16="http://schemas.microsoft.com/office/drawing/2014/main" val="3421877592"/>
                    </a:ext>
                  </a:extLst>
                </a:gridCol>
                <a:gridCol w="854532">
                  <a:extLst>
                    <a:ext uri="{9D8B030D-6E8A-4147-A177-3AD203B41FA5}">
                      <a16:colId xmlns:a16="http://schemas.microsoft.com/office/drawing/2014/main" val="4291695300"/>
                    </a:ext>
                  </a:extLst>
                </a:gridCol>
                <a:gridCol w="854532">
                  <a:extLst>
                    <a:ext uri="{9D8B030D-6E8A-4147-A177-3AD203B41FA5}">
                      <a16:colId xmlns:a16="http://schemas.microsoft.com/office/drawing/2014/main" val="3097981808"/>
                    </a:ext>
                  </a:extLst>
                </a:gridCol>
                <a:gridCol w="854532">
                  <a:extLst>
                    <a:ext uri="{9D8B030D-6E8A-4147-A177-3AD203B41FA5}">
                      <a16:colId xmlns:a16="http://schemas.microsoft.com/office/drawing/2014/main" val="2317755439"/>
                    </a:ext>
                  </a:extLst>
                </a:gridCol>
                <a:gridCol w="854532">
                  <a:extLst>
                    <a:ext uri="{9D8B030D-6E8A-4147-A177-3AD203B41FA5}">
                      <a16:colId xmlns:a16="http://schemas.microsoft.com/office/drawing/2014/main" val="3353980453"/>
                    </a:ext>
                  </a:extLst>
                </a:gridCol>
                <a:gridCol w="854532">
                  <a:extLst>
                    <a:ext uri="{9D8B030D-6E8A-4147-A177-3AD203B41FA5}">
                      <a16:colId xmlns:a16="http://schemas.microsoft.com/office/drawing/2014/main" val="276183578"/>
                    </a:ext>
                  </a:extLst>
                </a:gridCol>
                <a:gridCol w="854532">
                  <a:extLst>
                    <a:ext uri="{9D8B030D-6E8A-4147-A177-3AD203B41FA5}">
                      <a16:colId xmlns:a16="http://schemas.microsoft.com/office/drawing/2014/main" val="1403062997"/>
                    </a:ext>
                  </a:extLst>
                </a:gridCol>
                <a:gridCol w="854532">
                  <a:extLst>
                    <a:ext uri="{9D8B030D-6E8A-4147-A177-3AD203B41FA5}">
                      <a16:colId xmlns:a16="http://schemas.microsoft.com/office/drawing/2014/main" val="1804548203"/>
                    </a:ext>
                  </a:extLst>
                </a:gridCol>
              </a:tblGrid>
              <a:tr h="230737"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Monthly Return</a:t>
                      </a:r>
                      <a:endParaRPr lang="en-GB" sz="900" b="1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effectLst/>
                        </a:rPr>
                        <a:t>-8.85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effectLst/>
                        </a:rPr>
                        <a:t>-7.19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effectLst/>
                        </a:rPr>
                        <a:t>-7.05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effectLst/>
                        </a:rPr>
                        <a:t>-6.58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effectLst/>
                        </a:rPr>
                        <a:t>-6.32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effectLst/>
                        </a:rPr>
                        <a:t>-6</a:t>
                      </a:r>
                      <a:r>
                        <a:rPr lang="en-GB" sz="900" b="1" dirty="0">
                          <a:effectLst/>
                        </a:rPr>
                        <a:t>.</a:t>
                      </a:r>
                      <a:r>
                        <a:rPr lang="en-GB" sz="900" dirty="0">
                          <a:effectLst/>
                        </a:rPr>
                        <a:t>27</a:t>
                      </a:r>
                      <a:endParaRPr lang="en-GB" sz="900" b="1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effectLst/>
                        </a:rPr>
                        <a:t>-5</a:t>
                      </a:r>
                      <a:r>
                        <a:rPr lang="en-GB" sz="900" b="1" dirty="0">
                          <a:effectLst/>
                        </a:rPr>
                        <a:t>.</a:t>
                      </a:r>
                      <a:r>
                        <a:rPr lang="en-GB" sz="900" dirty="0">
                          <a:effectLst/>
                        </a:rPr>
                        <a:t>09</a:t>
                      </a:r>
                      <a:endParaRPr lang="en-GB" sz="900" b="1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effectLst/>
                        </a:rPr>
                        <a:t>-3.89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34658200"/>
                  </a:ext>
                </a:extLst>
              </a:tr>
              <a:tr h="230737">
                <a:tc>
                  <a:txBody>
                    <a:bodyPr/>
                    <a:lstStyle/>
                    <a:p>
                      <a:pPr algn="ctr"/>
                      <a:r>
                        <a:rPr lang="en-GB" sz="900">
                          <a:effectLst/>
                        </a:rPr>
                        <a:t>&gt;1 Down DSTAT activated</a:t>
                      </a:r>
                      <a:endParaRPr lang="en-GB" sz="9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True</a:t>
                      </a:r>
                      <a:endParaRPr lang="en-CH" sz="9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True</a:t>
                      </a:r>
                      <a:endParaRPr lang="en-CH" sz="9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True</a:t>
                      </a:r>
                      <a:endParaRPr lang="en-CH" sz="9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True</a:t>
                      </a:r>
                      <a:endParaRPr lang="en-CH" sz="9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True</a:t>
                      </a:r>
                      <a:endParaRPr lang="en-CH" sz="9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True</a:t>
                      </a:r>
                      <a:endParaRPr lang="en-CH" sz="9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True</a:t>
                      </a:r>
                      <a:endParaRPr lang="en-CH" sz="9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True</a:t>
                      </a:r>
                      <a:endParaRPr lang="en-CH" sz="900" dirty="0"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919915797"/>
                  </a:ext>
                </a:extLst>
              </a:tr>
              <a:tr h="230737">
                <a:tc>
                  <a:txBody>
                    <a:bodyPr/>
                    <a:lstStyle/>
                    <a:p>
                      <a:pPr algn="ctr"/>
                      <a:r>
                        <a:rPr lang="en-GB" sz="900">
                          <a:effectLst/>
                        </a:rPr>
                        <a:t>&gt;1 Up DSTAT activated</a:t>
                      </a:r>
                      <a:endParaRPr lang="en-GB" sz="9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False</a:t>
                      </a:r>
                      <a:endParaRPr kumimoji="0" lang="en-CH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False</a:t>
                      </a:r>
                      <a:endParaRPr kumimoji="0" lang="en-CH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False</a:t>
                      </a:r>
                      <a:endParaRPr kumimoji="0" lang="en-CH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False</a:t>
                      </a:r>
                      <a:endParaRPr kumimoji="0" lang="en-CH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False</a:t>
                      </a:r>
                      <a:endParaRPr kumimoji="0" lang="en-CH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False</a:t>
                      </a:r>
                      <a:endParaRPr kumimoji="0" lang="en-CH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False</a:t>
                      </a:r>
                      <a:endParaRPr kumimoji="0" lang="en-CH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False</a:t>
                      </a:r>
                      <a:endParaRPr kumimoji="0" lang="en-CH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830374521"/>
                  </a:ext>
                </a:extLst>
              </a:tr>
            </a:tbl>
          </a:graphicData>
        </a:graphic>
      </p:graphicFrame>
      <p:pic>
        <p:nvPicPr>
          <p:cNvPr id="7" name="Image 6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42C6EEB6-5D5C-4473-B1E2-A201D0C43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4940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0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00E6E-C6F2-472F-BFFB-3EF310B9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449-D9D3-416B-B1ED-50D992A68D8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FF1987-0AC2-462E-82C1-61FB53B2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 Analysis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5% Drawdowns on SP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FD3AA0-FF20-4647-88F9-DBB3BE8782DF}"/>
              </a:ext>
            </a:extLst>
          </p:cNvPr>
          <p:cNvSpPr txBox="1"/>
          <p:nvPr/>
        </p:nvSpPr>
        <p:spPr>
          <a:xfrm>
            <a:off x="473141" y="1079106"/>
            <a:ext cx="81977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charset="0"/>
                <a:ea typeface="Arial" charset="0"/>
                <a:cs typeface="Arial" charset="0"/>
              </a:rPr>
              <a:t>How do we define a Drawdown ?	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charset="0"/>
              <a:ea typeface="Arial" charset="0"/>
              <a:cs typeface="Arial" charset="0"/>
            </a:endParaRPr>
          </a:p>
          <a:p>
            <a:r>
              <a:rPr lang="en-GB" dirty="0">
                <a:latin typeface="Arial" charset="0"/>
                <a:ea typeface="Arial" charset="0"/>
                <a:cs typeface="Arial" charset="0"/>
              </a:rPr>
              <a:t>	- Take a price p1 and look at the next price p2 s.t p1=p2. This define the 	  	  Drawdown period. </a:t>
            </a:r>
          </a:p>
          <a:p>
            <a:r>
              <a:rPr lang="en-GB" dirty="0">
                <a:latin typeface="Arial" charset="0"/>
                <a:ea typeface="Arial" charset="0"/>
                <a:cs typeface="Arial" charset="0"/>
              </a:rPr>
              <a:t>	- The drawdown value is the return between p1 and the minimum peak 		  price in the period.</a:t>
            </a:r>
          </a:p>
          <a:p>
            <a:r>
              <a:rPr lang="en-GB" dirty="0">
                <a:latin typeface="Arial" charset="0"/>
                <a:ea typeface="Arial" charset="0"/>
                <a:cs typeface="Arial" charset="0"/>
              </a:rPr>
              <a:t>	- The next drawdown period will start after the minimum peak price of the 	  previous drawdown. </a:t>
            </a:r>
          </a:p>
          <a:p>
            <a:endParaRPr lang="en-GB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2" name="Image 11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17304C1C-DC91-4670-847D-4639B1B06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897" y="3429000"/>
            <a:ext cx="5617342" cy="299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0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00E6E-C6F2-472F-BFFB-3EF310B9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449-D9D3-416B-B1ED-50D992A68D8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FF1987-0AC2-462E-82C1-61FB53B2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 Analysis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5% Drawdowns on SP</a:t>
            </a:r>
            <a:endParaRPr lang="LID4096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434404D-BBC1-4F95-8F3E-AEF98A6AA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570009"/>
              </p:ext>
            </p:extLst>
          </p:nvPr>
        </p:nvGraphicFramePr>
        <p:xfrm>
          <a:off x="1449860" y="1153529"/>
          <a:ext cx="5522555" cy="5441974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1249895">
                  <a:extLst>
                    <a:ext uri="{9D8B030D-6E8A-4147-A177-3AD203B41FA5}">
                      <a16:colId xmlns:a16="http://schemas.microsoft.com/office/drawing/2014/main" val="870602548"/>
                    </a:ext>
                  </a:extLst>
                </a:gridCol>
                <a:gridCol w="854532">
                  <a:extLst>
                    <a:ext uri="{9D8B030D-6E8A-4147-A177-3AD203B41FA5}">
                      <a16:colId xmlns:a16="http://schemas.microsoft.com/office/drawing/2014/main" val="3421877592"/>
                    </a:ext>
                  </a:extLst>
                </a:gridCol>
                <a:gridCol w="854532">
                  <a:extLst>
                    <a:ext uri="{9D8B030D-6E8A-4147-A177-3AD203B41FA5}">
                      <a16:colId xmlns:a16="http://schemas.microsoft.com/office/drawing/2014/main" val="4291695300"/>
                    </a:ext>
                  </a:extLst>
                </a:gridCol>
                <a:gridCol w="854532">
                  <a:extLst>
                    <a:ext uri="{9D8B030D-6E8A-4147-A177-3AD203B41FA5}">
                      <a16:colId xmlns:a16="http://schemas.microsoft.com/office/drawing/2014/main" val="3097981808"/>
                    </a:ext>
                  </a:extLst>
                </a:gridCol>
                <a:gridCol w="854532">
                  <a:extLst>
                    <a:ext uri="{9D8B030D-6E8A-4147-A177-3AD203B41FA5}">
                      <a16:colId xmlns:a16="http://schemas.microsoft.com/office/drawing/2014/main" val="2317755439"/>
                    </a:ext>
                  </a:extLst>
                </a:gridCol>
                <a:gridCol w="854532">
                  <a:extLst>
                    <a:ext uri="{9D8B030D-6E8A-4147-A177-3AD203B41FA5}">
                      <a16:colId xmlns:a16="http://schemas.microsoft.com/office/drawing/2014/main" val="3353980453"/>
                    </a:ext>
                  </a:extLst>
                </a:gridCol>
              </a:tblGrid>
              <a:tr h="230737"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effectLst/>
                        </a:rPr>
                        <a:t>Start</a:t>
                      </a:r>
                    </a:p>
                  </a:txBody>
                  <a:tcPr marL="45720" marR="4572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effectLst/>
                        </a:rPr>
                        <a:t>End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Return</a:t>
                      </a:r>
                      <a:endParaRPr lang="en-GB" sz="900" b="1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effectLst/>
                        </a:rPr>
                        <a:t>Recovery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Days to reach Min peak</a:t>
                      </a:r>
                      <a:endParaRPr lang="en-GB" sz="900" b="1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effectLst/>
                        </a:rPr>
                        <a:t>Days for Next DD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34658200"/>
                  </a:ext>
                </a:extLst>
              </a:tr>
              <a:tr h="230737"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>
                          <a:solidFill>
                            <a:schemeClr val="bg1"/>
                          </a:solidFill>
                        </a:rPr>
                        <a:t>2006-05-05</a:t>
                      </a:r>
                    </a:p>
                  </a:txBody>
                  <a:tcPr marL="29389" marR="29389" marT="14695" marB="1469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2006-09-25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7,7%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98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26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265</a:t>
                      </a:r>
                    </a:p>
                  </a:txBody>
                  <a:tcPr marL="29389" marR="29389" marT="14695" marB="14695" anchor="ctr"/>
                </a:tc>
                <a:extLst>
                  <a:ext uri="{0D108BD9-81ED-4DB2-BD59-A6C34878D82A}">
                    <a16:rowId xmlns:a16="http://schemas.microsoft.com/office/drawing/2014/main" val="3919915797"/>
                  </a:ext>
                </a:extLst>
              </a:tr>
              <a:tr h="230737"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>
                          <a:solidFill>
                            <a:schemeClr val="bg1"/>
                          </a:solidFill>
                        </a:rPr>
                        <a:t>2007-02-20</a:t>
                      </a:r>
                    </a:p>
                  </a:txBody>
                  <a:tcPr marL="29389" marR="29389" marT="14695" marB="1469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2007-04-16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5,9%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38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/>
                        <a:t>9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140</a:t>
                      </a:r>
                    </a:p>
                  </a:txBody>
                  <a:tcPr marL="29389" marR="29389" marT="14695" marB="14695" anchor="ctr"/>
                </a:tc>
                <a:extLst>
                  <a:ext uri="{0D108BD9-81ED-4DB2-BD59-A6C34878D82A}">
                    <a16:rowId xmlns:a16="http://schemas.microsoft.com/office/drawing/2014/main" val="2830374521"/>
                  </a:ext>
                </a:extLst>
              </a:tr>
              <a:tr h="230737"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>
                          <a:solidFill>
                            <a:schemeClr val="bg1"/>
                          </a:solidFill>
                        </a:rPr>
                        <a:t>2007-07-19</a:t>
                      </a:r>
                    </a:p>
                  </a:txBody>
                  <a:tcPr marL="29389" marR="29389" marT="14695" marB="1469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2007-10-05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9,4%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55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/>
                        <a:t>19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63</a:t>
                      </a:r>
                    </a:p>
                  </a:txBody>
                  <a:tcPr marL="29389" marR="29389" marT="14695" marB="14695" anchor="ctr"/>
                </a:tc>
                <a:extLst>
                  <a:ext uri="{0D108BD9-81ED-4DB2-BD59-A6C34878D82A}">
                    <a16:rowId xmlns:a16="http://schemas.microsoft.com/office/drawing/2014/main" val="667404195"/>
                  </a:ext>
                </a:extLst>
              </a:tr>
              <a:tr h="230737"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>
                          <a:solidFill>
                            <a:schemeClr val="bg1"/>
                          </a:solidFill>
                        </a:rPr>
                        <a:t>2007-10-09</a:t>
                      </a:r>
                    </a:p>
                  </a:txBody>
                  <a:tcPr marL="29389" marR="29389" marT="14695" marB="1469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2013-03-28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56,8%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/>
                        <a:t>1376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/>
                        <a:t>355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179</a:t>
                      </a:r>
                    </a:p>
                  </a:txBody>
                  <a:tcPr marL="29389" marR="29389" marT="14695" marB="14695" anchor="ctr"/>
                </a:tc>
                <a:extLst>
                  <a:ext uri="{0D108BD9-81ED-4DB2-BD59-A6C34878D82A}">
                    <a16:rowId xmlns:a16="http://schemas.microsoft.com/office/drawing/2014/main" val="4127768912"/>
                  </a:ext>
                </a:extLst>
              </a:tr>
              <a:tr h="230737"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>
                          <a:solidFill>
                            <a:schemeClr val="bg1"/>
                          </a:solidFill>
                        </a:rPr>
                        <a:t>2009-03-26</a:t>
                      </a:r>
                    </a:p>
                  </a:txBody>
                  <a:tcPr marL="29389" marR="29389" marT="14695" marB="1469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2009-04-02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5,4%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5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/>
                        <a:t>2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76</a:t>
                      </a:r>
                    </a:p>
                  </a:txBody>
                  <a:tcPr marL="29389" marR="29389" marT="14695" marB="14695" anchor="ctr"/>
                </a:tc>
                <a:extLst>
                  <a:ext uri="{0D108BD9-81ED-4DB2-BD59-A6C34878D82A}">
                    <a16:rowId xmlns:a16="http://schemas.microsoft.com/office/drawing/2014/main" val="2170789859"/>
                  </a:ext>
                </a:extLst>
              </a:tr>
              <a:tr h="230737"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>
                          <a:solidFill>
                            <a:schemeClr val="bg1"/>
                          </a:solidFill>
                        </a:rPr>
                        <a:t>2009-06-12</a:t>
                      </a:r>
                    </a:p>
                  </a:txBody>
                  <a:tcPr marL="29389" marR="29389" marT="14695" marB="1469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2009-07-20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7,1%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25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/>
                        <a:t>19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110</a:t>
                      </a:r>
                    </a:p>
                  </a:txBody>
                  <a:tcPr marL="29389" marR="29389" marT="14695" marB="14695" anchor="ctr"/>
                </a:tc>
                <a:extLst>
                  <a:ext uri="{0D108BD9-81ED-4DB2-BD59-A6C34878D82A}">
                    <a16:rowId xmlns:a16="http://schemas.microsoft.com/office/drawing/2014/main" val="3948510566"/>
                  </a:ext>
                </a:extLst>
              </a:tr>
              <a:tr h="230737"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>
                          <a:solidFill>
                            <a:schemeClr val="bg1"/>
                          </a:solidFill>
                        </a:rPr>
                        <a:t>2009-10-19</a:t>
                      </a:r>
                    </a:p>
                  </a:txBody>
                  <a:tcPr marL="29389" marR="29389" marT="14695" marB="1469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/>
                        <a:t>2009-11-11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5,6%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17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/>
                        <a:t>9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83</a:t>
                      </a:r>
                    </a:p>
                  </a:txBody>
                  <a:tcPr marL="29389" marR="29389" marT="14695" marB="14695" anchor="ctr"/>
                </a:tc>
                <a:extLst>
                  <a:ext uri="{0D108BD9-81ED-4DB2-BD59-A6C34878D82A}">
                    <a16:rowId xmlns:a16="http://schemas.microsoft.com/office/drawing/2014/main" val="1721288406"/>
                  </a:ext>
                </a:extLst>
              </a:tr>
              <a:tr h="230737"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>
                          <a:solidFill>
                            <a:schemeClr val="bg1"/>
                          </a:solidFill>
                        </a:rPr>
                        <a:t>2010-01-19</a:t>
                      </a:r>
                    </a:p>
                  </a:txBody>
                  <a:tcPr marL="29389" marR="29389" marT="14695" marB="1469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2010-03-11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8,1%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36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14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80</a:t>
                      </a:r>
                    </a:p>
                  </a:txBody>
                  <a:tcPr marL="29389" marR="29389" marT="14695" marB="14695" anchor="ctr"/>
                </a:tc>
                <a:extLst>
                  <a:ext uri="{0D108BD9-81ED-4DB2-BD59-A6C34878D82A}">
                    <a16:rowId xmlns:a16="http://schemas.microsoft.com/office/drawing/2014/main" val="673215192"/>
                  </a:ext>
                </a:extLst>
              </a:tr>
              <a:tr h="230737"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>
                          <a:solidFill>
                            <a:schemeClr val="bg1"/>
                          </a:solidFill>
                        </a:rPr>
                        <a:t>2010-04-23</a:t>
                      </a:r>
                    </a:p>
                  </a:txBody>
                  <a:tcPr marL="29389" marR="29389" marT="14695" marB="1469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/>
                        <a:t>2010-11-04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136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49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59</a:t>
                      </a:r>
                    </a:p>
                  </a:txBody>
                  <a:tcPr marL="29389" marR="29389" marT="14695" marB="14695" anchor="ctr"/>
                </a:tc>
                <a:extLst>
                  <a:ext uri="{0D108BD9-81ED-4DB2-BD59-A6C34878D82A}">
                    <a16:rowId xmlns:a16="http://schemas.microsoft.com/office/drawing/2014/main" val="673996718"/>
                  </a:ext>
                </a:extLst>
              </a:tr>
              <a:tr h="230737"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>
                          <a:solidFill>
                            <a:schemeClr val="bg1"/>
                          </a:solidFill>
                        </a:rPr>
                        <a:t>2010-08-09</a:t>
                      </a:r>
                    </a:p>
                  </a:txBody>
                  <a:tcPr marL="29389" marR="29389" marT="14695" marB="1469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/>
                        <a:t>2010-09-20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7,1%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29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/>
                        <a:t>13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180</a:t>
                      </a:r>
                    </a:p>
                  </a:txBody>
                  <a:tcPr marL="29389" marR="29389" marT="14695" marB="14695" anchor="ctr"/>
                </a:tc>
                <a:extLst>
                  <a:ext uri="{0D108BD9-81ED-4DB2-BD59-A6C34878D82A}">
                    <a16:rowId xmlns:a16="http://schemas.microsoft.com/office/drawing/2014/main" val="1268742438"/>
                  </a:ext>
                </a:extLst>
              </a:tr>
              <a:tr h="230737"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>
                          <a:solidFill>
                            <a:schemeClr val="bg1"/>
                          </a:solidFill>
                        </a:rPr>
                        <a:t>2011-02-18</a:t>
                      </a:r>
                    </a:p>
                  </a:txBody>
                  <a:tcPr marL="29389" marR="29389" marT="14695" marB="1469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2011-04-26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6,4%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45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17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53</a:t>
                      </a:r>
                    </a:p>
                  </a:txBody>
                  <a:tcPr marL="29389" marR="29389" marT="14695" marB="14695" anchor="ctr"/>
                </a:tc>
                <a:extLst>
                  <a:ext uri="{0D108BD9-81ED-4DB2-BD59-A6C34878D82A}">
                    <a16:rowId xmlns:a16="http://schemas.microsoft.com/office/drawing/2014/main" val="859122952"/>
                  </a:ext>
                </a:extLst>
              </a:tr>
              <a:tr h="230737"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>
                          <a:solidFill>
                            <a:schemeClr val="bg1"/>
                          </a:solidFill>
                        </a:rPr>
                        <a:t>2011-04-29</a:t>
                      </a:r>
                    </a:p>
                  </a:txBody>
                  <a:tcPr marL="29389" marR="29389" marT="14695" marB="1469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/>
                        <a:t>2012-02-24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19,4%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207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/>
                        <a:t>108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74</a:t>
                      </a:r>
                    </a:p>
                  </a:txBody>
                  <a:tcPr marL="29389" marR="29389" marT="14695" marB="14695" anchor="ctr"/>
                </a:tc>
                <a:extLst>
                  <a:ext uri="{0D108BD9-81ED-4DB2-BD59-A6C34878D82A}">
                    <a16:rowId xmlns:a16="http://schemas.microsoft.com/office/drawing/2014/main" val="3468228771"/>
                  </a:ext>
                </a:extLst>
              </a:tr>
              <a:tr h="230737"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>
                          <a:solidFill>
                            <a:schemeClr val="bg1"/>
                          </a:solidFill>
                        </a:rPr>
                        <a:t>2011-10-28</a:t>
                      </a:r>
                    </a:p>
                  </a:txBody>
                  <a:tcPr marL="29389" marR="29389" marT="14695" marB="1469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/>
                        <a:t>2012-01-10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9,8%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49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19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138</a:t>
                      </a:r>
                    </a:p>
                  </a:txBody>
                  <a:tcPr marL="29389" marR="29389" marT="14695" marB="14695" anchor="ctr"/>
                </a:tc>
                <a:extLst>
                  <a:ext uri="{0D108BD9-81ED-4DB2-BD59-A6C34878D82A}">
                    <a16:rowId xmlns:a16="http://schemas.microsoft.com/office/drawing/2014/main" val="2354609999"/>
                  </a:ext>
                </a:extLst>
              </a:tr>
              <a:tr h="230737"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>
                          <a:solidFill>
                            <a:schemeClr val="bg1"/>
                          </a:solidFill>
                        </a:rPr>
                        <a:t>2012-04-02</a:t>
                      </a:r>
                    </a:p>
                  </a:txBody>
                  <a:tcPr marL="29389" marR="29389" marT="14695" marB="1469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/>
                        <a:t>2012-09-06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9,9%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109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42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123</a:t>
                      </a:r>
                    </a:p>
                  </a:txBody>
                  <a:tcPr marL="29389" marR="29389" marT="14695" marB="14695" anchor="ctr"/>
                </a:tc>
                <a:extLst>
                  <a:ext uri="{0D108BD9-81ED-4DB2-BD59-A6C34878D82A}">
                    <a16:rowId xmlns:a16="http://schemas.microsoft.com/office/drawing/2014/main" val="2809670449"/>
                  </a:ext>
                </a:extLst>
              </a:tr>
              <a:tr h="230737"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>
                          <a:solidFill>
                            <a:schemeClr val="bg1"/>
                          </a:solidFill>
                        </a:rPr>
                        <a:t>2012-09-14</a:t>
                      </a:r>
                    </a:p>
                  </a:txBody>
                  <a:tcPr marL="29389" marR="29389" marT="14695" marB="1469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/>
                        <a:t>2013-01-04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7,7%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75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42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207</a:t>
                      </a:r>
                    </a:p>
                  </a:txBody>
                  <a:tcPr marL="29389" marR="29389" marT="14695" marB="14695" anchor="ctr"/>
                </a:tc>
                <a:extLst>
                  <a:ext uri="{0D108BD9-81ED-4DB2-BD59-A6C34878D82A}">
                    <a16:rowId xmlns:a16="http://schemas.microsoft.com/office/drawing/2014/main" val="962594385"/>
                  </a:ext>
                </a:extLst>
              </a:tr>
              <a:tr h="230737"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>
                          <a:solidFill>
                            <a:schemeClr val="bg1"/>
                          </a:solidFill>
                        </a:rPr>
                        <a:t>2013-05-21</a:t>
                      </a:r>
                    </a:p>
                  </a:txBody>
                  <a:tcPr marL="29389" marR="29389" marT="14695" marB="1469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/>
                        <a:t>2013-07-11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5,8%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35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23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216</a:t>
                      </a:r>
                    </a:p>
                  </a:txBody>
                  <a:tcPr marL="29389" marR="29389" marT="14695" marB="14695" anchor="ctr"/>
                </a:tc>
                <a:extLst>
                  <a:ext uri="{0D108BD9-81ED-4DB2-BD59-A6C34878D82A}">
                    <a16:rowId xmlns:a16="http://schemas.microsoft.com/office/drawing/2014/main" val="655413453"/>
                  </a:ext>
                </a:extLst>
              </a:tr>
              <a:tr h="230737"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>
                          <a:solidFill>
                            <a:schemeClr val="bg1"/>
                          </a:solidFill>
                        </a:rPr>
                        <a:t>2014-01-15</a:t>
                      </a:r>
                    </a:p>
                  </a:txBody>
                  <a:tcPr marL="29389" marR="29389" marT="14695" marB="1469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/>
                        <a:t>2014-02-27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5,8%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29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12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234</a:t>
                      </a:r>
                    </a:p>
                  </a:txBody>
                  <a:tcPr marL="29389" marR="29389" marT="14695" marB="14695" anchor="ctr"/>
                </a:tc>
                <a:extLst>
                  <a:ext uri="{0D108BD9-81ED-4DB2-BD59-A6C34878D82A}">
                    <a16:rowId xmlns:a16="http://schemas.microsoft.com/office/drawing/2014/main" val="3801816941"/>
                  </a:ext>
                </a:extLst>
              </a:tr>
              <a:tr h="230737"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>
                          <a:solidFill>
                            <a:schemeClr val="bg1"/>
                          </a:solidFill>
                        </a:rPr>
                        <a:t>2014-09-18</a:t>
                      </a:r>
                    </a:p>
                  </a:txBody>
                  <a:tcPr marL="29389" marR="29389" marT="14695" marB="1469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/>
                        <a:t>2014-10-31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7,4%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31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19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226</a:t>
                      </a:r>
                    </a:p>
                  </a:txBody>
                  <a:tcPr marL="29389" marR="29389" marT="14695" marB="14695" anchor="ctr"/>
                </a:tc>
                <a:extLst>
                  <a:ext uri="{0D108BD9-81ED-4DB2-BD59-A6C34878D82A}">
                    <a16:rowId xmlns:a16="http://schemas.microsoft.com/office/drawing/2014/main" val="1910193237"/>
                  </a:ext>
                </a:extLst>
              </a:tr>
              <a:tr h="230737"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>
                          <a:solidFill>
                            <a:schemeClr val="bg1"/>
                          </a:solidFill>
                        </a:rPr>
                        <a:t>2015-05-21</a:t>
                      </a:r>
                    </a:p>
                  </a:txBody>
                  <a:tcPr marL="29389" marR="29389" marT="14695" marB="1469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2016-07-11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14,2%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286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/>
                        <a:t>183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201</a:t>
                      </a:r>
                    </a:p>
                  </a:txBody>
                  <a:tcPr marL="29389" marR="29389" marT="14695" marB="14695" anchor="ctr"/>
                </a:tc>
                <a:extLst>
                  <a:ext uri="{0D108BD9-81ED-4DB2-BD59-A6C34878D82A}">
                    <a16:rowId xmlns:a16="http://schemas.microsoft.com/office/drawing/2014/main" val="1800669823"/>
                  </a:ext>
                </a:extLst>
              </a:tr>
              <a:tr h="230737"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>
                          <a:solidFill>
                            <a:schemeClr val="bg1"/>
                          </a:solidFill>
                        </a:rPr>
                        <a:t>2016-06-08</a:t>
                      </a:r>
                    </a:p>
                  </a:txBody>
                  <a:tcPr marL="29389" marR="29389" marT="14695" marB="1469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2016-07-08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5,6%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21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13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584</a:t>
                      </a:r>
                    </a:p>
                  </a:txBody>
                  <a:tcPr marL="29389" marR="29389" marT="14695" marB="14695" anchor="ctr"/>
                </a:tc>
                <a:extLst>
                  <a:ext uri="{0D108BD9-81ED-4DB2-BD59-A6C34878D82A}">
                    <a16:rowId xmlns:a16="http://schemas.microsoft.com/office/drawing/2014/main" val="1431398898"/>
                  </a:ext>
                </a:extLst>
              </a:tr>
              <a:tr h="230737"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>
                          <a:solidFill>
                            <a:schemeClr val="bg1"/>
                          </a:solidFill>
                        </a:rPr>
                        <a:t>2018-01-26</a:t>
                      </a:r>
                    </a:p>
                  </a:txBody>
                  <a:tcPr marL="29389" marR="29389" marT="14695" marB="1469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2018-08-24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10,2%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146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9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33</a:t>
                      </a:r>
                    </a:p>
                  </a:txBody>
                  <a:tcPr marL="29389" marR="29389" marT="14695" marB="14695" anchor="ctr"/>
                </a:tc>
                <a:extLst>
                  <a:ext uri="{0D108BD9-81ED-4DB2-BD59-A6C34878D82A}">
                    <a16:rowId xmlns:a16="http://schemas.microsoft.com/office/drawing/2014/main" val="4109498812"/>
                  </a:ext>
                </a:extLst>
              </a:tr>
              <a:tr h="230737"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>
                          <a:solidFill>
                            <a:schemeClr val="bg1"/>
                          </a:solidFill>
                        </a:rPr>
                        <a:t>2018-03-09</a:t>
                      </a:r>
                    </a:p>
                  </a:txBody>
                  <a:tcPr marL="29389" marR="29389" marT="14695" marB="1469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2018-06-12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7,3%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65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15</a:t>
                      </a:r>
                    </a:p>
                  </a:txBody>
                  <a:tcPr marL="29389" marR="29389" marT="14695" marB="1469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900" b="0" dirty="0"/>
                        <a:t>180</a:t>
                      </a:r>
                    </a:p>
                  </a:txBody>
                  <a:tcPr marL="29389" marR="29389" marT="14695" marB="14695" anchor="ctr"/>
                </a:tc>
                <a:extLst>
                  <a:ext uri="{0D108BD9-81ED-4DB2-BD59-A6C34878D82A}">
                    <a16:rowId xmlns:a16="http://schemas.microsoft.com/office/drawing/2014/main" val="489466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878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475BEE1-C485-4628-ABFB-6EA052511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449-D9D3-416B-B1ED-50D992A68D8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31E4373-6EE7-4A86-B4FB-FA877826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 Analysis</a:t>
            </a:r>
            <a:br>
              <a:rPr lang="en-US" dirty="0"/>
            </a:br>
            <a:r>
              <a:rPr lang="en-US" dirty="0" err="1">
                <a:solidFill>
                  <a:schemeClr val="bg2">
                    <a:lumMod val="90000"/>
                  </a:schemeClr>
                </a:solidFill>
              </a:rPr>
              <a:t>Analysis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around 5% Drawdowns</a:t>
            </a:r>
            <a:endParaRPr lang="fr-FR" dirty="0"/>
          </a:p>
        </p:txBody>
      </p:sp>
      <p:pic>
        <p:nvPicPr>
          <p:cNvPr id="7" name="Image 6" descr="Une image contenant carte&#10;&#10;Description générée automatiquement">
            <a:extLst>
              <a:ext uri="{FF2B5EF4-FFF2-40B4-BE49-F238E27FC236}">
                <a16:creationId xmlns:a16="http://schemas.microsoft.com/office/drawing/2014/main" id="{B2DA9023-0C66-4855-8432-8DA32D26B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9640"/>
            <a:ext cx="9144000" cy="3573780"/>
          </a:xfrm>
          <a:prstGeom prst="rect">
            <a:avLst/>
          </a:prstGeom>
        </p:spPr>
      </p:pic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8A5535E1-01BA-4A95-89CB-C93A320BD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033385"/>
              </p:ext>
            </p:extLst>
          </p:nvPr>
        </p:nvGraphicFramePr>
        <p:xfrm>
          <a:off x="1949329" y="4503420"/>
          <a:ext cx="5245342" cy="2159262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637182">
                  <a:extLst>
                    <a:ext uri="{9D8B030D-6E8A-4147-A177-3AD203B41FA5}">
                      <a16:colId xmlns:a16="http://schemas.microsoft.com/office/drawing/2014/main" val="870602548"/>
                    </a:ext>
                  </a:extLst>
                </a:gridCol>
                <a:gridCol w="597448">
                  <a:extLst>
                    <a:ext uri="{9D8B030D-6E8A-4147-A177-3AD203B41FA5}">
                      <a16:colId xmlns:a16="http://schemas.microsoft.com/office/drawing/2014/main" val="3421877592"/>
                    </a:ext>
                  </a:extLst>
                </a:gridCol>
                <a:gridCol w="501339">
                  <a:extLst>
                    <a:ext uri="{9D8B030D-6E8A-4147-A177-3AD203B41FA5}">
                      <a16:colId xmlns:a16="http://schemas.microsoft.com/office/drawing/2014/main" val="4291695300"/>
                    </a:ext>
                  </a:extLst>
                </a:gridCol>
                <a:gridCol w="501339">
                  <a:extLst>
                    <a:ext uri="{9D8B030D-6E8A-4147-A177-3AD203B41FA5}">
                      <a16:colId xmlns:a16="http://schemas.microsoft.com/office/drawing/2014/main" val="3097981808"/>
                    </a:ext>
                  </a:extLst>
                </a:gridCol>
                <a:gridCol w="501339">
                  <a:extLst>
                    <a:ext uri="{9D8B030D-6E8A-4147-A177-3AD203B41FA5}">
                      <a16:colId xmlns:a16="http://schemas.microsoft.com/office/drawing/2014/main" val="2317755439"/>
                    </a:ext>
                  </a:extLst>
                </a:gridCol>
                <a:gridCol w="501339">
                  <a:extLst>
                    <a:ext uri="{9D8B030D-6E8A-4147-A177-3AD203B41FA5}">
                      <a16:colId xmlns:a16="http://schemas.microsoft.com/office/drawing/2014/main" val="3353980453"/>
                    </a:ext>
                  </a:extLst>
                </a:gridCol>
                <a:gridCol w="501339">
                  <a:extLst>
                    <a:ext uri="{9D8B030D-6E8A-4147-A177-3AD203B41FA5}">
                      <a16:colId xmlns:a16="http://schemas.microsoft.com/office/drawing/2014/main" val="3874397523"/>
                    </a:ext>
                  </a:extLst>
                </a:gridCol>
                <a:gridCol w="501339">
                  <a:extLst>
                    <a:ext uri="{9D8B030D-6E8A-4147-A177-3AD203B41FA5}">
                      <a16:colId xmlns:a16="http://schemas.microsoft.com/office/drawing/2014/main" val="1612169073"/>
                    </a:ext>
                  </a:extLst>
                </a:gridCol>
                <a:gridCol w="501339">
                  <a:extLst>
                    <a:ext uri="{9D8B030D-6E8A-4147-A177-3AD203B41FA5}">
                      <a16:colId xmlns:a16="http://schemas.microsoft.com/office/drawing/2014/main" val="1386990924"/>
                    </a:ext>
                  </a:extLst>
                </a:gridCol>
                <a:gridCol w="501339">
                  <a:extLst>
                    <a:ext uri="{9D8B030D-6E8A-4147-A177-3AD203B41FA5}">
                      <a16:colId xmlns:a16="http://schemas.microsoft.com/office/drawing/2014/main" val="4230306364"/>
                    </a:ext>
                  </a:extLst>
                </a:gridCol>
              </a:tblGrid>
              <a:tr h="347718"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effectLst/>
                        </a:rPr>
                        <a:t>0D </a:t>
                      </a:r>
                    </a:p>
                    <a:p>
                      <a:pPr algn="ctr"/>
                      <a:r>
                        <a:rPr lang="en-GB" sz="900" b="1" dirty="0">
                          <a:effectLst/>
                        </a:rPr>
                        <a:t>before</a:t>
                      </a:r>
                    </a:p>
                  </a:txBody>
                  <a:tcPr marL="45720" marR="45720" anchor="ctr">
                    <a:solidFill>
                      <a:srgbClr val="1A567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effectLst/>
                        </a:rPr>
                        <a:t>1D before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effectLst/>
                        </a:rPr>
                        <a:t>2D before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3D before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effectLst/>
                        </a:rPr>
                        <a:t>4D before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effectLst/>
                        </a:rPr>
                        <a:t>5D before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6D before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7D before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8D before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9D before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34658200"/>
                  </a:ext>
                </a:extLst>
              </a:tr>
              <a:tr h="199861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fr-FR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 dirty="0">
                          <a:effectLst/>
                        </a:rPr>
                        <a:t>75%</a:t>
                      </a:r>
                      <a:endParaRPr lang="fr-FR" sz="9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 dirty="0">
                          <a:effectLst/>
                        </a:rPr>
                        <a:t>69%</a:t>
                      </a:r>
                      <a:endParaRPr lang="fr-FR" sz="9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65%</a:t>
                      </a:r>
                      <a:endParaRPr lang="fr-FR" sz="9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60%</a:t>
                      </a:r>
                      <a:endParaRPr lang="fr-FR" sz="9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64%</a:t>
                      </a:r>
                      <a:endParaRPr lang="fr-FR" sz="9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61%</a:t>
                      </a:r>
                      <a:endParaRPr lang="fr-FR" sz="9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59%</a:t>
                      </a:r>
                      <a:endParaRPr lang="fr-FR" sz="9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57%</a:t>
                      </a:r>
                      <a:endParaRPr lang="fr-FR" sz="9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54%</a:t>
                      </a:r>
                      <a:endParaRPr lang="fr-FR" sz="9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9915797"/>
                  </a:ext>
                </a:extLst>
              </a:tr>
              <a:tr h="199861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fr-FR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74%</a:t>
                      </a:r>
                      <a:endParaRPr lang="fr-FR" sz="9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 dirty="0">
                          <a:effectLst/>
                        </a:rPr>
                        <a:t>72%</a:t>
                      </a:r>
                      <a:endParaRPr lang="fr-FR" sz="9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 dirty="0">
                          <a:effectLst/>
                        </a:rPr>
                        <a:t>63%</a:t>
                      </a:r>
                      <a:endParaRPr lang="fr-FR" sz="9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63%</a:t>
                      </a:r>
                      <a:endParaRPr lang="fr-FR" sz="9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64%</a:t>
                      </a:r>
                      <a:endParaRPr lang="fr-FR" sz="9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66%</a:t>
                      </a:r>
                      <a:endParaRPr lang="fr-FR" sz="9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57%</a:t>
                      </a:r>
                      <a:endParaRPr lang="fr-FR" sz="9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55%</a:t>
                      </a:r>
                      <a:endParaRPr lang="fr-FR" sz="9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56%</a:t>
                      </a:r>
                      <a:endParaRPr lang="fr-FR" sz="9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0374521"/>
                  </a:ext>
                </a:extLst>
              </a:tr>
              <a:tr h="199861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fr-FR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75%</a:t>
                      </a:r>
                      <a:endParaRPr lang="fr-FR" sz="9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65%</a:t>
                      </a:r>
                      <a:endParaRPr lang="fr-FR" sz="9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 dirty="0">
                          <a:effectLst/>
                        </a:rPr>
                        <a:t>70%</a:t>
                      </a:r>
                      <a:endParaRPr lang="fr-FR" sz="9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65%</a:t>
                      </a:r>
                      <a:endParaRPr lang="fr-FR" sz="9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67%</a:t>
                      </a:r>
                      <a:endParaRPr lang="fr-FR" sz="9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62%</a:t>
                      </a:r>
                      <a:endParaRPr lang="fr-FR" sz="9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54%</a:t>
                      </a:r>
                      <a:endParaRPr lang="fr-FR" sz="9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52%</a:t>
                      </a:r>
                      <a:endParaRPr lang="fr-FR" sz="9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61%</a:t>
                      </a:r>
                      <a:endParaRPr lang="fr-FR" sz="9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7404195"/>
                  </a:ext>
                </a:extLst>
              </a:tr>
              <a:tr h="199861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fr-FR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75%</a:t>
                      </a:r>
                      <a:endParaRPr lang="fr-FR" sz="9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 dirty="0">
                          <a:effectLst/>
                        </a:rPr>
                        <a:t>69%</a:t>
                      </a:r>
                      <a:endParaRPr lang="fr-FR" sz="9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 dirty="0">
                          <a:effectLst/>
                        </a:rPr>
                        <a:t>75%</a:t>
                      </a:r>
                      <a:endParaRPr lang="fr-FR" sz="9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 dirty="0">
                          <a:effectLst/>
                        </a:rPr>
                        <a:t>64%</a:t>
                      </a:r>
                      <a:endParaRPr lang="fr-FR" sz="9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65%</a:t>
                      </a:r>
                      <a:endParaRPr lang="fr-FR" sz="9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67%</a:t>
                      </a:r>
                      <a:endParaRPr lang="fr-FR" sz="9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58%</a:t>
                      </a:r>
                      <a:endParaRPr lang="fr-FR" sz="9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58%</a:t>
                      </a:r>
                      <a:endParaRPr lang="fr-FR" sz="9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56%</a:t>
                      </a:r>
                      <a:endParaRPr lang="fr-FR" sz="9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7768912"/>
                  </a:ext>
                </a:extLst>
              </a:tr>
              <a:tr h="199861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fr-FR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74%</a:t>
                      </a:r>
                      <a:endParaRPr lang="fr-FR" sz="9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71%</a:t>
                      </a:r>
                      <a:endParaRPr lang="fr-FR" sz="9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74%</a:t>
                      </a:r>
                      <a:endParaRPr lang="fr-FR" sz="9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 dirty="0">
                          <a:effectLst/>
                        </a:rPr>
                        <a:t>66%</a:t>
                      </a:r>
                      <a:endParaRPr lang="fr-FR" sz="9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57%</a:t>
                      </a:r>
                      <a:endParaRPr lang="fr-FR" sz="9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63%</a:t>
                      </a:r>
                      <a:endParaRPr lang="fr-FR" sz="9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69%</a:t>
                      </a:r>
                      <a:endParaRPr lang="fr-FR" sz="9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57%</a:t>
                      </a:r>
                      <a:endParaRPr lang="fr-FR" sz="9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57%</a:t>
                      </a:r>
                      <a:endParaRPr lang="fr-FR" sz="9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0789859"/>
                  </a:ext>
                </a:extLst>
              </a:tr>
              <a:tr h="199861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fr-FR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69%</a:t>
                      </a:r>
                      <a:endParaRPr lang="fr-FR" sz="9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65%</a:t>
                      </a:r>
                      <a:endParaRPr lang="fr-FR" sz="9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77%</a:t>
                      </a:r>
                      <a:endParaRPr lang="fr-FR" sz="9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73%</a:t>
                      </a:r>
                      <a:endParaRPr lang="fr-FR" sz="9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 dirty="0">
                          <a:effectLst/>
                        </a:rPr>
                        <a:t>50%</a:t>
                      </a:r>
                      <a:endParaRPr lang="fr-FR" sz="9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 dirty="0">
                          <a:effectLst/>
                        </a:rPr>
                        <a:t>62%</a:t>
                      </a:r>
                      <a:endParaRPr lang="fr-FR" sz="9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58%</a:t>
                      </a:r>
                      <a:endParaRPr lang="fr-FR" sz="9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58%</a:t>
                      </a:r>
                      <a:endParaRPr lang="fr-FR" sz="9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54%</a:t>
                      </a:r>
                      <a:endParaRPr lang="fr-FR" sz="9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8510566"/>
                  </a:ext>
                </a:extLst>
              </a:tr>
              <a:tr h="194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fr-FR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75%</a:t>
                      </a:r>
                      <a:endParaRPr lang="fr-FR" sz="9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75%</a:t>
                      </a:r>
                      <a:endParaRPr lang="fr-FR" sz="9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75%</a:t>
                      </a:r>
                      <a:endParaRPr lang="fr-FR" sz="9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63%</a:t>
                      </a:r>
                      <a:endParaRPr lang="fr-FR" sz="9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50%</a:t>
                      </a:r>
                      <a:endParaRPr lang="fr-FR" sz="9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 dirty="0">
                          <a:effectLst/>
                        </a:rPr>
                        <a:t>75%</a:t>
                      </a:r>
                      <a:endParaRPr lang="fr-FR" sz="9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 dirty="0">
                          <a:effectLst/>
                        </a:rPr>
                        <a:t>69%</a:t>
                      </a:r>
                      <a:endParaRPr lang="fr-FR" sz="9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63%</a:t>
                      </a:r>
                      <a:endParaRPr lang="fr-FR" sz="9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50%</a:t>
                      </a:r>
                      <a:endParaRPr lang="fr-FR" sz="9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1288406"/>
                  </a:ext>
                </a:extLst>
              </a:tr>
              <a:tr h="199861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fr-FR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71%</a:t>
                      </a:r>
                      <a:endParaRPr lang="fr-FR" sz="9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86%</a:t>
                      </a:r>
                      <a:endParaRPr lang="fr-FR" sz="9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71%</a:t>
                      </a:r>
                      <a:endParaRPr lang="fr-FR" sz="9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57%</a:t>
                      </a:r>
                      <a:endParaRPr lang="fr-FR" sz="9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50%</a:t>
                      </a:r>
                      <a:endParaRPr lang="fr-FR" sz="9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71%</a:t>
                      </a:r>
                      <a:endParaRPr lang="fr-FR" sz="9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71%</a:t>
                      </a:r>
                      <a:endParaRPr lang="fr-FR" sz="9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 dirty="0">
                          <a:effectLst/>
                        </a:rPr>
                        <a:t>57%</a:t>
                      </a:r>
                      <a:endParaRPr lang="fr-FR" sz="9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 dirty="0">
                          <a:effectLst/>
                        </a:rPr>
                        <a:t>50%</a:t>
                      </a:r>
                      <a:endParaRPr lang="fr-FR" sz="9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3215192"/>
                  </a:ext>
                </a:extLst>
              </a:tr>
              <a:tr h="199861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fr-FR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 dirty="0">
                          <a:effectLst/>
                        </a:rPr>
                        <a:t>56%</a:t>
                      </a:r>
                      <a:endParaRPr lang="fr-FR" sz="9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89%</a:t>
                      </a:r>
                      <a:endParaRPr lang="fr-FR" sz="9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67%</a:t>
                      </a:r>
                      <a:endParaRPr lang="fr-FR" sz="9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56%</a:t>
                      </a:r>
                      <a:endParaRPr lang="fr-FR" sz="9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33%</a:t>
                      </a:r>
                      <a:endParaRPr lang="fr-FR" sz="9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78%</a:t>
                      </a:r>
                      <a:endParaRPr lang="fr-FR" sz="9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67%</a:t>
                      </a:r>
                      <a:endParaRPr lang="fr-FR" sz="9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>
                          <a:effectLst/>
                        </a:rPr>
                        <a:t>67%</a:t>
                      </a:r>
                      <a:endParaRPr lang="fr-FR" sz="9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u="none" strike="noStrike" dirty="0">
                          <a:effectLst/>
                        </a:rPr>
                        <a:t>44%</a:t>
                      </a:r>
                      <a:endParaRPr lang="fr-FR" sz="9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3996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876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475BEE1-C485-4628-ABFB-6EA052511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449-D9D3-416B-B1ED-50D992A68D8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31E4373-6EE7-4A86-B4FB-FA877826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 Analysis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Gap in Days DSTAT Drawdown prediction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0A2F98-CE97-4086-AA6B-DA426A444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967739"/>
            <a:ext cx="8719654" cy="527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6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475BEE1-C485-4628-ABFB-6EA052511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449-D9D3-416B-B1ED-50D992A68D8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31E4373-6EE7-4A86-B4FB-FA877826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 Analysis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Gap in Days DSTAT Drawdown prediction </a:t>
            </a:r>
            <a:endParaRPr lang="fr-FR" dirty="0"/>
          </a:p>
        </p:txBody>
      </p:sp>
      <p:pic>
        <p:nvPicPr>
          <p:cNvPr id="6" name="Image 5" descr="Une image contenant ciel, suivant&#10;&#10;Description générée automatiquement">
            <a:extLst>
              <a:ext uri="{FF2B5EF4-FFF2-40B4-BE49-F238E27FC236}">
                <a16:creationId xmlns:a16="http://schemas.microsoft.com/office/drawing/2014/main" id="{86FF4086-3B24-4049-BFF8-D79E50C04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361" y="1301320"/>
            <a:ext cx="6805277" cy="474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01882"/>
      </p:ext>
    </p:extLst>
  </p:cSld>
  <p:clrMapOvr>
    <a:masterClrMapping/>
  </p:clrMapOvr>
</p:sld>
</file>

<file path=ppt/theme/theme1.xml><?xml version="1.0" encoding="utf-8"?>
<a:theme xmlns:a="http://schemas.openxmlformats.org/drawingml/2006/main" name="Idea Transplant slide master">
  <a:themeElements>
    <a:clrScheme name="AAM 1">
      <a:dk1>
        <a:srgbClr val="222222"/>
      </a:dk1>
      <a:lt1>
        <a:srgbClr val="FFFFFF"/>
      </a:lt1>
      <a:dk2>
        <a:srgbClr val="1A5A81"/>
      </a:dk2>
      <a:lt2>
        <a:srgbClr val="D6D6D6"/>
      </a:lt2>
      <a:accent1>
        <a:srgbClr val="2DA2DF"/>
      </a:accent1>
      <a:accent2>
        <a:srgbClr val="82C8F2"/>
      </a:accent2>
      <a:accent3>
        <a:srgbClr val="B49577"/>
      </a:accent3>
      <a:accent4>
        <a:srgbClr val="D0BAA7"/>
      </a:accent4>
      <a:accent5>
        <a:srgbClr val="1A5674"/>
      </a:accent5>
      <a:accent6>
        <a:srgbClr val="5A95FF"/>
      </a:accent6>
      <a:hlink>
        <a:srgbClr val="031B6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 smtClean="0">
            <a:solidFill>
              <a:schemeClr val="tx1"/>
            </a:solidFill>
            <a:latin typeface="Arial" charset="0"/>
            <a:ea typeface="Arial" charset="0"/>
            <a:cs typeface="Arial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30186</TotalTime>
  <Words>527</Words>
  <Application>Microsoft Office PowerPoint</Application>
  <PresentationFormat>Affichage à l'écran (4:3)</PresentationFormat>
  <Paragraphs>323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1" baseType="lpstr">
      <vt:lpstr>Arial</vt:lpstr>
      <vt:lpstr>Idea Transplant slide master</vt:lpstr>
      <vt:lpstr>Présentation PowerPoint</vt:lpstr>
      <vt:lpstr>Présentation PowerPoint</vt:lpstr>
      <vt:lpstr>Tail Analysis SP BULL Worst Monthly Return</vt:lpstr>
      <vt:lpstr>Tail Analysis SP BULL Worst Monthly Return</vt:lpstr>
      <vt:lpstr>Tail Analysis 5% Drawdowns on SP</vt:lpstr>
      <vt:lpstr>Tail Analysis 5% Drawdowns on SP</vt:lpstr>
      <vt:lpstr>Tail Analysis Analysis around 5% Drawdowns</vt:lpstr>
      <vt:lpstr>Tail Analysis Gap in Days DSTAT Drawdown prediction</vt:lpstr>
      <vt:lpstr>Tail Analysis Gap in Days DSTAT Drawdown prediction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Trajectoire</dc:creator>
  <cp:lastModifiedBy>John Sibony</cp:lastModifiedBy>
  <cp:revision>6251</cp:revision>
  <cp:lastPrinted>2019-09-10T09:19:21Z</cp:lastPrinted>
  <dcterms:created xsi:type="dcterms:W3CDTF">2013-03-17T07:06:03Z</dcterms:created>
  <dcterms:modified xsi:type="dcterms:W3CDTF">2019-09-24T12:54:29Z</dcterms:modified>
</cp:coreProperties>
</file>