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364" r:id="rId3"/>
    <p:sldId id="292" r:id="rId4"/>
    <p:sldId id="366" r:id="rId5"/>
    <p:sldId id="365" r:id="rId6"/>
    <p:sldId id="367" r:id="rId7"/>
    <p:sldId id="398" r:id="rId8"/>
    <p:sldId id="396" r:id="rId9"/>
    <p:sldId id="385" r:id="rId10"/>
    <p:sldId id="395" r:id="rId11"/>
    <p:sldId id="391" r:id="rId12"/>
    <p:sldId id="393" r:id="rId13"/>
    <p:sldId id="394" r:id="rId14"/>
    <p:sldId id="397" r:id="rId15"/>
    <p:sldId id="376" r:id="rId16"/>
    <p:sldId id="372" r:id="rId17"/>
    <p:sldId id="373" r:id="rId18"/>
    <p:sldId id="31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D40"/>
    <a:srgbClr val="483436"/>
    <a:srgbClr val="745350"/>
    <a:srgbClr val="E4CFCE"/>
    <a:srgbClr val="FFB7E5"/>
    <a:srgbClr val="FF9BDB"/>
    <a:srgbClr val="FF9BC1"/>
    <a:srgbClr val="F0DACA"/>
    <a:srgbClr val="946B67"/>
    <a:srgbClr val="FFB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44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66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87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4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7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66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80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41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8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6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8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0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7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4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4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9144000" cy="2351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79217" y="1558700"/>
            <a:ext cx="1723620" cy="156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11771" y="1558700"/>
            <a:ext cx="1723620" cy="156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695494" y="1558700"/>
            <a:ext cx="1723620" cy="156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28048" y="1558700"/>
            <a:ext cx="1723620" cy="156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55507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7103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0228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0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433880"/>
            <a:ext cx="6384521" cy="1374345"/>
          </a:xfrm>
        </p:spPr>
        <p:txBody>
          <a:bodyPr>
            <a:normAutofit/>
          </a:bodyPr>
          <a:lstStyle/>
          <a:p>
            <a:r>
              <a:rPr lang="en-US" dirty="0"/>
              <a:t>Movie Recommender System:</a:t>
            </a:r>
            <a:br>
              <a:rPr lang="en-US" dirty="0"/>
            </a:br>
            <a:r>
              <a:rPr lang="en-US" dirty="0"/>
              <a:t> Unsupervised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10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03EB93-7E7E-4832-8B0C-DA1178C6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" y="1009515"/>
            <a:ext cx="7482545" cy="37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11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675F35-B3EF-4FB9-A27F-AB3FA8B5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2" y="923508"/>
            <a:ext cx="6871725" cy="40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12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1823310" y="998870"/>
            <a:ext cx="6818989" cy="4183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Movie Rating Distribution </a:t>
            </a:r>
          </a:p>
          <a:p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681A850-E730-4BE2-B85E-798EC325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52" y="1417266"/>
            <a:ext cx="5955495" cy="36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4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13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1517900" y="998870"/>
            <a:ext cx="6818989" cy="4183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7F03F2-3481-4D34-83D5-6C7DC139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5" y="1058599"/>
            <a:ext cx="7441669" cy="36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6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14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E811D5-2F2A-485E-8F92-18E700AD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7" y="1023671"/>
            <a:ext cx="6871725" cy="37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3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15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1007050" y="998870"/>
            <a:ext cx="7635249" cy="4183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A98410-F47E-4A36-A206-0A63AED5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68" y="1541901"/>
            <a:ext cx="6343463" cy="32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277D55-3EEE-48A1-8A8A-E4D5CA742AA4}"/>
              </a:ext>
            </a:extLst>
          </p:cNvPr>
          <p:cNvSpPr txBox="1"/>
          <p:nvPr/>
        </p:nvSpPr>
        <p:spPr>
          <a:xfrm>
            <a:off x="1392155" y="1142404"/>
            <a:ext cx="3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Popular Movie Genres</a:t>
            </a:r>
          </a:p>
        </p:txBody>
      </p:sp>
    </p:spTree>
    <p:extLst>
      <p:ext uri="{BB962C8B-B14F-4D97-AF65-F5344CB8AC3E}">
        <p14:creationId xmlns:p14="http://schemas.microsoft.com/office/powerpoint/2010/main" val="380633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Building of Models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16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457200" y="1237124"/>
            <a:ext cx="6252670" cy="356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SVD</a:t>
            </a:r>
          </a:p>
          <a:p>
            <a:r>
              <a:rPr lang="en-US" sz="1800" dirty="0"/>
              <a:t>SVD++</a:t>
            </a:r>
          </a:p>
          <a:p>
            <a:r>
              <a:rPr lang="en-US" sz="1800" dirty="0"/>
              <a:t>SVD (Tuned)</a:t>
            </a:r>
          </a:p>
          <a:p>
            <a:r>
              <a:rPr lang="en-US" sz="1800" dirty="0"/>
              <a:t>SVD++(Tuned)</a:t>
            </a:r>
          </a:p>
          <a:p>
            <a:r>
              <a:rPr lang="en-US" sz="1800" dirty="0"/>
              <a:t>SVD (LibRecommender)</a:t>
            </a:r>
          </a:p>
          <a:p>
            <a:r>
              <a:rPr lang="en-US" sz="1800" dirty="0"/>
              <a:t>SVD++ (LibRecommeder)</a:t>
            </a:r>
          </a:p>
        </p:txBody>
      </p:sp>
    </p:spTree>
    <p:extLst>
      <p:ext uri="{BB962C8B-B14F-4D97-AF65-F5344CB8AC3E}">
        <p14:creationId xmlns:p14="http://schemas.microsoft.com/office/powerpoint/2010/main" val="69757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Model Evaluation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17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457199" y="1263305"/>
            <a:ext cx="6252670" cy="356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702A-8557-4FC5-B4C6-EE759BEAF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" y="1808225"/>
            <a:ext cx="4502200" cy="1988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21B799-A2B5-411C-8F8C-EA81A16EF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646" y="1857657"/>
            <a:ext cx="4428445" cy="19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40" y="764875"/>
            <a:ext cx="8679898" cy="54318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lang="en-GB" sz="240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Source Sans Pro"/>
            </a:endParaRPr>
          </a:p>
          <a:p>
            <a:endParaRPr lang="en-GB" sz="240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Source Sans Pro"/>
            </a:endParaRPr>
          </a:p>
          <a:p>
            <a:endParaRPr lang="en-GB" sz="240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Source Sans Pro"/>
            </a:endParaRPr>
          </a:p>
          <a:p>
            <a:r>
              <a:rPr lang="en-GB" sz="240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After carefully training and cross-validating a number of algorithms using features that our user’s interaction with the feature such a ratings, we observed that SVD, which uses the probability that a user is mostly to take interest in a certain product if they have interacted with that product such as rating a similar product previously, we noticed SVD did a better job at assigning probabilities of recommending an accurate movie to a certain user using users ratings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99F80D-8CB2-4874-812F-8BB55F8DDA90}"/>
              </a:ext>
            </a:extLst>
          </p:cNvPr>
          <p:cNvSpPr txBox="1"/>
          <p:nvPr/>
        </p:nvSpPr>
        <p:spPr>
          <a:xfrm>
            <a:off x="4453638" y="4099577"/>
            <a:ext cx="258298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4435266" y="2196475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 b="4562"/>
          <a:stretch>
            <a:fillRect/>
          </a:stretch>
        </p:blipFill>
        <p:spPr>
          <a:xfrm>
            <a:off x="139700" y="2708275"/>
            <a:ext cx="1722438" cy="1565275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5" b="11165"/>
          <a:stretch>
            <a:fillRect/>
          </a:stretch>
        </p:blipFill>
        <p:spPr>
          <a:xfrm>
            <a:off x="3581400" y="2716213"/>
            <a:ext cx="1724025" cy="1565275"/>
          </a:xfrm>
        </p:spPr>
      </p:pic>
      <p:pic>
        <p:nvPicPr>
          <p:cNvPr id="119" name="Picture Placeholder 118">
            <a:extLst>
              <a:ext uri="{FF2B5EF4-FFF2-40B4-BE49-F238E27FC236}">
                <a16:creationId xmlns:a16="http://schemas.microsoft.com/office/drawing/2014/main" id="{BE1FA79F-2700-4D56-8AA8-D22AE4207DD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b="4673"/>
          <a:stretch>
            <a:fillRect/>
          </a:stretch>
        </p:blipFill>
        <p:spPr>
          <a:xfrm>
            <a:off x="1860550" y="869950"/>
            <a:ext cx="1724025" cy="1565275"/>
          </a:xfrm>
        </p:spPr>
      </p:pic>
      <p:pic>
        <p:nvPicPr>
          <p:cNvPr id="6" name="Picture Placeholder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687083E-68A0-4FA8-9CCD-3BBE6C50B439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 b="4562"/>
          <a:stretch>
            <a:fillRect/>
          </a:stretch>
        </p:blipFill>
        <p:spPr>
          <a:xfrm>
            <a:off x="5308600" y="869950"/>
            <a:ext cx="1722438" cy="156527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75" y="-23894"/>
            <a:ext cx="8679898" cy="122354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Unsupervised Learning Predict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African Roots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1860440" y="2428090"/>
            <a:ext cx="1723620" cy="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3579467" y="4274739"/>
            <a:ext cx="1728044" cy="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5305968" y="2428090"/>
            <a:ext cx="1728044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4173489" y="403739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2452250" y="2190750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5899990" y="2190750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139201" y="4266792"/>
            <a:ext cx="1723620" cy="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731011" y="4029452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325936" y="4629863"/>
            <a:ext cx="1497374" cy="391409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John Siphiwe Seelamo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>
                  <a:solidFill>
                    <a:schemeClr val="accent4"/>
                  </a:solidFill>
                  <a:cs typeface="Arial" pitchFamily="34" charset="0"/>
                </a:rPr>
                <a:t>Data Scientist</a:t>
              </a:r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2047175" y="2791161"/>
            <a:ext cx="1350150" cy="391409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Mulalo Malange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accent3"/>
                  </a:solidFill>
                </a:rPr>
                <a:t>Data Scientist</a:t>
              </a:r>
              <a:endParaRPr lang="ko-KR" altLang="en-US" sz="9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3768414" y="4637810"/>
            <a:ext cx="1350150" cy="391409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Rebecca Kekana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accent2"/>
                  </a:solidFill>
                </a:rPr>
                <a:t>Data Scientist</a:t>
              </a:r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5494915" y="2791159"/>
            <a:ext cx="1350150" cy="391407"/>
            <a:chOff x="2851759" y="3796463"/>
            <a:chExt cx="1800000" cy="521876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3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Thandiwe Khalaki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accent1"/>
                  </a:solidFill>
                </a:rPr>
                <a:t>Data Scientist</a:t>
              </a:r>
            </a:p>
          </p:txBody>
        </p:sp>
      </p:grp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859810" y="4218824"/>
            <a:ext cx="296445" cy="188619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6025211" y="2323732"/>
            <a:ext cx="296445" cy="297146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4306104" y="4184724"/>
            <a:ext cx="296445" cy="230666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2624217" y="2306332"/>
            <a:ext cx="201854" cy="296445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16" name="Picture Placeholder 15" descr="A person standing at a podium&#10;&#10;Description automatically generated with low confidence">
            <a:extLst>
              <a:ext uri="{FF2B5EF4-FFF2-40B4-BE49-F238E27FC236}">
                <a16:creationId xmlns:a16="http://schemas.microsoft.com/office/drawing/2014/main" id="{6C78C5DB-4AC8-4FB6-A020-ABAD56DA2DE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" b="4810"/>
          <a:stretch>
            <a:fillRect/>
          </a:stretch>
        </p:blipFill>
        <p:spPr>
          <a:xfrm>
            <a:off x="7040563" y="2724150"/>
            <a:ext cx="1716087" cy="1550988"/>
          </a:xfr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650A706-5515-49E8-AC01-702C7806785C}"/>
              </a:ext>
            </a:extLst>
          </p:cNvPr>
          <p:cNvSpPr/>
          <p:nvPr/>
        </p:nvSpPr>
        <p:spPr>
          <a:xfrm>
            <a:off x="7044887" y="4245157"/>
            <a:ext cx="1728044" cy="81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FE569B-0275-4872-A390-5B3BDB2EA870}"/>
              </a:ext>
            </a:extLst>
          </p:cNvPr>
          <p:cNvSpPr/>
          <p:nvPr/>
        </p:nvSpPr>
        <p:spPr>
          <a:xfrm>
            <a:off x="7700429" y="3996261"/>
            <a:ext cx="540000" cy="54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12" name="Group 19">
            <a:extLst>
              <a:ext uri="{FF2B5EF4-FFF2-40B4-BE49-F238E27FC236}">
                <a16:creationId xmlns:a16="http://schemas.microsoft.com/office/drawing/2014/main" id="{2A1F8D53-9F13-49F9-ADB5-44A84D6EF370}"/>
              </a:ext>
            </a:extLst>
          </p:cNvPr>
          <p:cNvGrpSpPr/>
          <p:nvPr/>
        </p:nvGrpSpPr>
        <p:grpSpPr>
          <a:xfrm>
            <a:off x="7233834" y="4608228"/>
            <a:ext cx="1350150" cy="391409"/>
            <a:chOff x="2851759" y="3796461"/>
            <a:chExt cx="1800000" cy="521878"/>
          </a:xfrm>
        </p:grpSpPr>
        <p:sp>
          <p:nvSpPr>
            <p:cNvPr id="113" name="Text Placeholder 3">
              <a:extLst>
                <a:ext uri="{FF2B5EF4-FFF2-40B4-BE49-F238E27FC236}">
                  <a16:creationId xmlns:a16="http://schemas.microsoft.com/office/drawing/2014/main" id="{400871DF-F84A-4FD2-9C16-9BB8457AECC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Njabulo Nyembe</a:t>
              </a:r>
            </a:p>
          </p:txBody>
        </p:sp>
        <p:sp>
          <p:nvSpPr>
            <p:cNvPr id="114" name="Text Placeholder 5">
              <a:extLst>
                <a:ext uri="{FF2B5EF4-FFF2-40B4-BE49-F238E27FC236}">
                  <a16:creationId xmlns:a16="http://schemas.microsoft.com/office/drawing/2014/main" id="{9E17C58E-73A1-4CD7-A0BA-E3740B6DA46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900" dirty="0">
                  <a:solidFill>
                    <a:schemeClr val="accent2"/>
                  </a:solidFill>
                </a:rPr>
                <a:t>Data Scientist</a:t>
              </a:r>
            </a:p>
          </p:txBody>
        </p:sp>
      </p:grpSp>
      <p:sp>
        <p:nvSpPr>
          <p:cNvPr id="116" name="Rectangle 30">
            <a:extLst>
              <a:ext uri="{FF2B5EF4-FFF2-40B4-BE49-F238E27FC236}">
                <a16:creationId xmlns:a16="http://schemas.microsoft.com/office/drawing/2014/main" id="{62A99DDC-4705-4B60-88AB-94208D38C4D0}"/>
              </a:ext>
            </a:extLst>
          </p:cNvPr>
          <p:cNvSpPr/>
          <p:nvPr/>
        </p:nvSpPr>
        <p:spPr>
          <a:xfrm>
            <a:off x="7851475" y="4163442"/>
            <a:ext cx="237907" cy="237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77128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Outline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028701" y="1163051"/>
            <a:ext cx="18534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050" dirty="0">
                <a:latin typeface="+mj-lt"/>
                <a:ea typeface="Source Sans Pro"/>
                <a:cs typeface="Source Sans Pro"/>
                <a:sym typeface="Source Sans Pro"/>
              </a:rPr>
              <a:t>Case Study Background and Problem Statement</a:t>
            </a:r>
            <a:endParaRPr sz="1050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6305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050" dirty="0">
                <a:solidFill>
                  <a:schemeClr val="tx1"/>
                </a:solidFill>
                <a:latin typeface="+mj-lt"/>
                <a:sym typeface="Source Sans Pro"/>
              </a:rPr>
              <a:t>Exploratory Data Analysis (EDA)</a:t>
            </a:r>
            <a:endParaRPr sz="105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1" y="1163051"/>
            <a:ext cx="16144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050" dirty="0">
                <a:solidFill>
                  <a:schemeClr val="tx1"/>
                </a:solidFill>
                <a:latin typeface="+mj-lt"/>
                <a:sym typeface="Source Sans Pro"/>
              </a:rPr>
              <a:t>Model Performance and Deployment </a:t>
            </a:r>
            <a:endParaRPr sz="105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29865" y="385141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050" dirty="0">
                <a:solidFill>
                  <a:schemeClr val="tx1"/>
                </a:solidFill>
                <a:latin typeface="+mj-lt"/>
                <a:sym typeface="Source Sans Pro"/>
              </a:rPr>
              <a:t>Data Processing and Engineering</a:t>
            </a:r>
            <a:endParaRPr sz="105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10577" y="3703311"/>
            <a:ext cx="14319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050" dirty="0">
                <a:solidFill>
                  <a:schemeClr val="tx1"/>
                </a:solidFill>
                <a:latin typeface="+mj-lt"/>
                <a:sym typeface="Source Sans Pro"/>
              </a:rPr>
              <a:t>Building of Models</a:t>
            </a:r>
            <a:endParaRPr sz="105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14" y="375349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050" dirty="0">
                <a:solidFill>
                  <a:schemeClr val="tx1"/>
                </a:solidFill>
                <a:latin typeface="+mj-lt"/>
                <a:sym typeface="Source Sans Pro"/>
              </a:rPr>
              <a:t>Conclusion</a:t>
            </a:r>
            <a:endParaRPr sz="105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27517" y="188600"/>
            <a:ext cx="7288965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– Recommender Systems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457200" y="1237124"/>
            <a:ext cx="6252670" cy="356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2DF845-6C88-47DF-AFC6-BAFED1047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0" y="904400"/>
            <a:ext cx="6864100" cy="3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1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5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666601" y="1259298"/>
            <a:ext cx="7627015" cy="12216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800" dirty="0"/>
              <a:t>Build a recommendation algorithm based on content or collaborative filtering, capable of accurately predicting how a user will rate a movie they have not yet viewed based on their historical preferences.</a:t>
            </a:r>
          </a:p>
        </p:txBody>
      </p:sp>
      <p:pic>
        <p:nvPicPr>
          <p:cNvPr id="1026" name="Picture 2" descr="EDSA Movie Recommendation Challenge | Kaggle">
            <a:extLst>
              <a:ext uri="{FF2B5EF4-FFF2-40B4-BE49-F238E27FC236}">
                <a16:creationId xmlns:a16="http://schemas.microsoft.com/office/drawing/2014/main" id="{AF2D7C2E-411C-4704-A9F4-CB8E94AF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1" y="2480938"/>
            <a:ext cx="7451468" cy="22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8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Datasets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6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457200" y="1237124"/>
            <a:ext cx="6252670" cy="356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CAD14D-150C-4369-BFB0-2398BF6F3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20016"/>
              </p:ext>
            </p:extLst>
          </p:nvPr>
        </p:nvGraphicFramePr>
        <p:xfrm>
          <a:off x="296260" y="1098450"/>
          <a:ext cx="5340557" cy="3291840"/>
        </p:xfrm>
        <a:graphic>
          <a:graphicData uri="http://schemas.openxmlformats.org/drawingml/2006/table">
            <a:tbl>
              <a:tblPr/>
              <a:tblGrid>
                <a:gridCol w="514048">
                  <a:extLst>
                    <a:ext uri="{9D8B030D-6E8A-4147-A177-3AD203B41FA5}">
                      <a16:colId xmlns:a16="http://schemas.microsoft.com/office/drawing/2014/main" val="517134678"/>
                    </a:ext>
                  </a:extLst>
                </a:gridCol>
                <a:gridCol w="3046323">
                  <a:extLst>
                    <a:ext uri="{9D8B030D-6E8A-4147-A177-3AD203B41FA5}">
                      <a16:colId xmlns:a16="http://schemas.microsoft.com/office/drawing/2014/main" val="2354069385"/>
                    </a:ext>
                  </a:extLst>
                </a:gridCol>
                <a:gridCol w="1780186">
                  <a:extLst>
                    <a:ext uri="{9D8B030D-6E8A-4147-A177-3AD203B41FA5}">
                      <a16:colId xmlns:a16="http://schemas.microsoft.com/office/drawing/2014/main" val="2200306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ZA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b="1" dirty="0">
                          <a:effectLst/>
                        </a:rPr>
                        <a:t>Data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b="1" dirty="0">
                          <a:effectLst/>
                        </a:rPr>
                        <a:t>Shape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1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>
                          <a:effectLst/>
                        </a:rPr>
                        <a:t>(10000038, 4)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6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(5000019, 2)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91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Movies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(62423, 3)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53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IMDB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(27278, 6)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4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(62423, 3)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9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Tags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(1093360, 4)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3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Genome scores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(15584448, 3)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96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Genome tags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(1128, 2)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53111"/>
                  </a:ext>
                </a:extLst>
              </a:tr>
            </a:tbl>
          </a:graphicData>
        </a:graphic>
      </p:graphicFrame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93971BCC-05A2-4349-9D56-46CA7B267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7" r="9590" b="12542"/>
          <a:stretch/>
        </p:blipFill>
        <p:spPr>
          <a:xfrm>
            <a:off x="5720562" y="1098451"/>
            <a:ext cx="338491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7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A198D3B8-5885-4E60-BAF0-334B9EB4551E}"/>
              </a:ext>
            </a:extLst>
          </p:cNvPr>
          <p:cNvSpPr txBox="1">
            <a:spLocks/>
          </p:cNvSpPr>
          <p:nvPr/>
        </p:nvSpPr>
        <p:spPr>
          <a:xfrm>
            <a:off x="1212490" y="1263305"/>
            <a:ext cx="6996600" cy="356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We took five approaches in exploring our data, namely:</a:t>
            </a:r>
          </a:p>
          <a:p>
            <a:endParaRPr lang="en-GB" sz="1800" dirty="0"/>
          </a:p>
          <a:p>
            <a:r>
              <a:rPr lang="en-GB" sz="1800" dirty="0"/>
              <a:t>Basic Data Analysis</a:t>
            </a:r>
          </a:p>
          <a:p>
            <a:r>
              <a:rPr lang="en-GB" sz="1800" dirty="0"/>
              <a:t>Genre Analysis Approach</a:t>
            </a:r>
          </a:p>
          <a:p>
            <a:r>
              <a:rPr lang="en-GB" sz="1800" dirty="0"/>
              <a:t>Year Analysis Approach</a:t>
            </a:r>
          </a:p>
          <a:p>
            <a:r>
              <a:rPr lang="en-GB" sz="1800" dirty="0"/>
              <a:t>Rating Analysis Approach</a:t>
            </a:r>
          </a:p>
          <a:p>
            <a:r>
              <a:rPr lang="en-GB" sz="1800" dirty="0"/>
              <a:t>User Analysis Approach</a:t>
            </a:r>
          </a:p>
          <a:p>
            <a:r>
              <a:rPr lang="en-GB" sz="1800" dirty="0"/>
              <a:t>Directors, Actors and Plots Approach</a:t>
            </a:r>
          </a:p>
          <a:p>
            <a:r>
              <a:rPr lang="en-GB" sz="1800" dirty="0"/>
              <a:t>Budget Analysis Approach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256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8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41BAB6-ABF2-40B8-933D-0233BB6A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1" y="1018027"/>
            <a:ext cx="8260514" cy="39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7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ZA" sz="3600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Source Sans Pro"/>
              </a:rPr>
              <a:t>Exploratory Data Analysis </a:t>
            </a:r>
            <a:endParaRPr sz="36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9</a:t>
            </a:fld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0" y="23710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4C58D6-A50B-417F-B088-480DF32A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0" y="1039830"/>
            <a:ext cx="7635250" cy="36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8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360</Words>
  <Application>Microsoft Office PowerPoint</Application>
  <PresentationFormat>On-screen Show (16:9)</PresentationFormat>
  <Paragraphs>109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Source Sans Pro</vt:lpstr>
      <vt:lpstr>Office Theme</vt:lpstr>
      <vt:lpstr>Movie Recommender System:  Unsupervised Machine Learning</vt:lpstr>
      <vt:lpstr>PowerPoint Presentation</vt:lpstr>
      <vt:lpstr>Presentation Outline </vt:lpstr>
      <vt:lpstr>Introduction – Recommender Systems</vt:lpstr>
      <vt:lpstr>Problem Statement</vt:lpstr>
      <vt:lpstr>The Datasets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Building of Models</vt:lpstr>
      <vt:lpstr>Model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2022-02-03T20:56:01Z</dcterms:modified>
</cp:coreProperties>
</file>