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71405"/>
  </p:normalViewPr>
  <p:slideViewPr>
    <p:cSldViewPr snapToGrid="0" snapToObjects="1">
      <p:cViewPr varScale="1">
        <p:scale>
          <a:sx n="87" d="100"/>
          <a:sy n="87" d="100"/>
        </p:scale>
        <p:origin x="200" y="1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CD4C2-B0B4-224F-9020-8F2E0062CC8D}" type="datetimeFigureOut">
              <a:rPr lang="en-US" smtClean="0"/>
              <a:t>10/15/19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50BE8-F4D1-7A4B-A72E-A399B88E1AA5}" type="slidenum">
              <a:rPr lang="en-US" smtClean="0"/>
              <a:t>‹#›</a:t>
            </a:fld>
            <a:endParaRPr lang="en-US"/>
          </a:p>
        </p:txBody>
      </p:sp>
    </p:spTree>
    <p:extLst>
      <p:ext uri="{BB962C8B-B14F-4D97-AF65-F5344CB8AC3E}">
        <p14:creationId xmlns:p14="http://schemas.microsoft.com/office/powerpoint/2010/main" val="86292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John Liao and I will be providing a brief presentation on my final project for CS 767. The project goal is to build a recommender system using neural networks using Wikipedia articles and corresponding categories.</a:t>
            </a:r>
          </a:p>
        </p:txBody>
      </p:sp>
      <p:sp>
        <p:nvSpPr>
          <p:cNvPr id="4" name="Slide Number Placeholder 3"/>
          <p:cNvSpPr>
            <a:spLocks noGrp="1"/>
          </p:cNvSpPr>
          <p:nvPr>
            <p:ph type="sldNum" sz="quarter" idx="5"/>
          </p:nvPr>
        </p:nvSpPr>
        <p:spPr/>
        <p:txBody>
          <a:bodyPr/>
          <a:lstStyle/>
          <a:p>
            <a:fld id="{4DD50BE8-F4D1-7A4B-A72E-A399B88E1AA5}" type="slidenum">
              <a:rPr lang="en-US" smtClean="0"/>
              <a:t>1</a:t>
            </a:fld>
            <a:endParaRPr lang="en-US"/>
          </a:p>
        </p:txBody>
      </p:sp>
    </p:spTree>
    <p:extLst>
      <p:ext uri="{BB962C8B-B14F-4D97-AF65-F5344CB8AC3E}">
        <p14:creationId xmlns:p14="http://schemas.microsoft.com/office/powerpoint/2010/main" val="414304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discussing an introduction, design and implementation with a sample of preprocessing a sample input data, results and a brief demo.</a:t>
            </a:r>
          </a:p>
        </p:txBody>
      </p:sp>
      <p:sp>
        <p:nvSpPr>
          <p:cNvPr id="4" name="Slide Number Placeholder 3"/>
          <p:cNvSpPr>
            <a:spLocks noGrp="1"/>
          </p:cNvSpPr>
          <p:nvPr>
            <p:ph type="sldNum" sz="quarter" idx="5"/>
          </p:nvPr>
        </p:nvSpPr>
        <p:spPr/>
        <p:txBody>
          <a:bodyPr/>
          <a:lstStyle/>
          <a:p>
            <a:fld id="{4DD50BE8-F4D1-7A4B-A72E-A399B88E1AA5}" type="slidenum">
              <a:rPr lang="en-US" smtClean="0"/>
              <a:t>2</a:t>
            </a:fld>
            <a:endParaRPr lang="en-US"/>
          </a:p>
        </p:txBody>
      </p:sp>
    </p:spTree>
    <p:extLst>
      <p:ext uri="{BB962C8B-B14F-4D97-AF65-F5344CB8AC3E}">
        <p14:creationId xmlns:p14="http://schemas.microsoft.com/office/powerpoint/2010/main" val="26423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is to build the recommendation system using Wikipedia articles as input. Each Wikipedia article has a list of categories at the bottom of each page.</a:t>
            </a:r>
          </a:p>
          <a:p>
            <a:endParaRPr lang="en-US" dirty="0"/>
          </a:p>
          <a:p>
            <a:r>
              <a:rPr lang="en-US" dirty="0"/>
              <a:t>In this example, an input for a given living person is provided (wang Lee </a:t>
            </a:r>
            <a:r>
              <a:rPr lang="en-US" dirty="0" err="1"/>
              <a:t>Hom</a:t>
            </a:r>
            <a:r>
              <a:rPr lang="en-US" dirty="0"/>
              <a:t>, a famous Taiwanese singer) and the categories are provided: 1976 births, living people, American expatriates in Taiwan, etc.</a:t>
            </a:r>
          </a:p>
          <a:p>
            <a:endParaRPr lang="en-US" dirty="0"/>
          </a:p>
          <a:p>
            <a:r>
              <a:rPr lang="en-US" dirty="0"/>
              <a:t>The goal is to have for any given input of unstructured text, the application would be able to provide a recommended output category.</a:t>
            </a:r>
          </a:p>
        </p:txBody>
      </p:sp>
      <p:sp>
        <p:nvSpPr>
          <p:cNvPr id="4" name="Slide Number Placeholder 3"/>
          <p:cNvSpPr>
            <a:spLocks noGrp="1"/>
          </p:cNvSpPr>
          <p:nvPr>
            <p:ph type="sldNum" sz="quarter" idx="5"/>
          </p:nvPr>
        </p:nvSpPr>
        <p:spPr/>
        <p:txBody>
          <a:bodyPr/>
          <a:lstStyle/>
          <a:p>
            <a:fld id="{4DD50BE8-F4D1-7A4B-A72E-A399B88E1AA5}" type="slidenum">
              <a:rPr lang="en-US" smtClean="0"/>
              <a:t>3</a:t>
            </a:fld>
            <a:endParaRPr lang="en-US"/>
          </a:p>
        </p:txBody>
      </p:sp>
    </p:spTree>
    <p:extLst>
      <p:ext uri="{BB962C8B-B14F-4D97-AF65-F5344CB8AC3E}">
        <p14:creationId xmlns:p14="http://schemas.microsoft.com/office/powerpoint/2010/main" val="3442964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design and implementation, Python tensor flow was used.</a:t>
            </a:r>
          </a:p>
          <a:p>
            <a:endParaRPr lang="en-US" dirty="0"/>
          </a:p>
          <a:p>
            <a:r>
              <a:rPr lang="en-US" dirty="0"/>
              <a:t>The input text was preprocessed and cleaned so that it was able to be ingested into the neural network. I will go over an example of this process in the next slide.</a:t>
            </a:r>
          </a:p>
          <a:p>
            <a:endParaRPr lang="en-US" dirty="0"/>
          </a:p>
          <a:p>
            <a:r>
              <a:rPr lang="en-US" dirty="0"/>
              <a:t>Over 100,000 Wikipedia articles and categories were scraped and are available online. This process took 8-12 hours.</a:t>
            </a:r>
          </a:p>
          <a:p>
            <a:endParaRPr lang="en-US" dirty="0"/>
          </a:p>
          <a:p>
            <a:r>
              <a:rPr lang="en-US" dirty="0"/>
              <a:t>For a breakdown of training and test data, the ratio is 75/25 respectively</a:t>
            </a:r>
          </a:p>
          <a:p>
            <a:endParaRPr lang="en-US" dirty="0"/>
          </a:p>
          <a:p>
            <a:r>
              <a:rPr lang="en-US" dirty="0"/>
              <a:t>This was not a deep </a:t>
            </a:r>
            <a:r>
              <a:rPr lang="en-US" dirty="0" err="1"/>
              <a:t>nural</a:t>
            </a:r>
            <a:r>
              <a:rPr lang="en-US" dirty="0"/>
              <a:t> network with only a single input a layer and a single output layer.</a:t>
            </a:r>
          </a:p>
          <a:p>
            <a:endParaRPr lang="en-US" dirty="0"/>
          </a:p>
          <a:p>
            <a:r>
              <a:rPr lang="en-US" dirty="0"/>
              <a:t>10 epochs was the number selected for training and model fitting. The batch size was automatically selected by </a:t>
            </a:r>
            <a:r>
              <a:rPr lang="en-US" dirty="0" err="1"/>
              <a:t>Keras</a:t>
            </a:r>
            <a:r>
              <a:rPr lang="en-US" dirty="0"/>
              <a:t>.</a:t>
            </a:r>
          </a:p>
          <a:p>
            <a:endParaRPr lang="en-US" dirty="0"/>
          </a:p>
          <a:p>
            <a:r>
              <a:rPr lang="en-US" dirty="0"/>
              <a:t>The overall workflow is broken into 3 phases: scraping, training and analysis. During the scraping phase, the data is collected from Wikipedia using their API. The training phase is reading the data into the neural network model, and the analysis is generation of the final report.</a:t>
            </a:r>
          </a:p>
        </p:txBody>
      </p:sp>
      <p:sp>
        <p:nvSpPr>
          <p:cNvPr id="4" name="Slide Number Placeholder 3"/>
          <p:cNvSpPr>
            <a:spLocks noGrp="1"/>
          </p:cNvSpPr>
          <p:nvPr>
            <p:ph type="sldNum" sz="quarter" idx="5"/>
          </p:nvPr>
        </p:nvSpPr>
        <p:spPr/>
        <p:txBody>
          <a:bodyPr/>
          <a:lstStyle/>
          <a:p>
            <a:fld id="{4DD50BE8-F4D1-7A4B-A72E-A399B88E1AA5}" type="slidenum">
              <a:rPr lang="en-US" smtClean="0"/>
              <a:t>4</a:t>
            </a:fld>
            <a:endParaRPr lang="en-US"/>
          </a:p>
        </p:txBody>
      </p:sp>
    </p:spTree>
    <p:extLst>
      <p:ext uri="{BB962C8B-B14F-4D97-AF65-F5344CB8AC3E}">
        <p14:creationId xmlns:p14="http://schemas.microsoft.com/office/powerpoint/2010/main" val="1591251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pre-processing and cleaning the data. </a:t>
            </a:r>
          </a:p>
          <a:p>
            <a:endParaRPr lang="en-US" dirty="0"/>
          </a:p>
          <a:p>
            <a:r>
              <a:rPr lang="en-US" dirty="0"/>
              <a:t>The cleaning of the input data involves:</a:t>
            </a:r>
          </a:p>
          <a:p>
            <a:endParaRPr lang="en-US" dirty="0"/>
          </a:p>
          <a:p>
            <a:pPr lvl="0"/>
            <a:r>
              <a:rPr lang="en-US" sz="1200" kern="1200" dirty="0">
                <a:solidFill>
                  <a:schemeClr val="tx1"/>
                </a:solidFill>
                <a:effectLst/>
                <a:latin typeface="+mn-lt"/>
                <a:ea typeface="+mn-ea"/>
                <a:cs typeface="+mn-cs"/>
              </a:rPr>
              <a:t>Removes punctuation</a:t>
            </a:r>
          </a:p>
          <a:p>
            <a:pPr lvl="0"/>
            <a:r>
              <a:rPr lang="en-US" sz="1200" kern="1200" dirty="0">
                <a:solidFill>
                  <a:schemeClr val="tx1"/>
                </a:solidFill>
                <a:effectLst/>
                <a:latin typeface="+mn-lt"/>
                <a:ea typeface="+mn-ea"/>
                <a:cs typeface="+mn-cs"/>
              </a:rPr>
              <a:t>Tokenizes the text</a:t>
            </a:r>
          </a:p>
          <a:p>
            <a:pPr lvl="0"/>
            <a:r>
              <a:rPr lang="en-US" sz="1200" kern="1200" dirty="0">
                <a:solidFill>
                  <a:schemeClr val="tx1"/>
                </a:solidFill>
                <a:effectLst/>
                <a:latin typeface="+mn-lt"/>
                <a:ea typeface="+mn-ea"/>
                <a:cs typeface="+mn-cs"/>
              </a:rPr>
              <a:t>Removes stop words (it, is,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Perform stemming – Normalizes words due to different suffixes (e.g. organizes, organizing, organization -&gt; </a:t>
            </a:r>
            <a:r>
              <a:rPr lang="en-US" sz="1200" kern="1200" dirty="0" err="1">
                <a:solidFill>
                  <a:schemeClr val="tx1"/>
                </a:solidFill>
                <a:effectLst/>
                <a:latin typeface="+mn-lt"/>
                <a:ea typeface="+mn-ea"/>
                <a:cs typeface="+mn-cs"/>
              </a:rPr>
              <a:t>organiz</a:t>
            </a:r>
            <a:r>
              <a:rPr lang="en-US" sz="1200" kern="1200" dirty="0">
                <a:solidFill>
                  <a:schemeClr val="tx1"/>
                </a:solidFill>
                <a:effectLst/>
                <a:latin typeface="+mn-lt"/>
                <a:ea typeface="+mn-ea"/>
                <a:cs typeface="+mn-cs"/>
              </a:rPr>
              <a: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Then vectorize the input data. For this project, I used the bag of words approach.</a:t>
            </a:r>
          </a:p>
        </p:txBody>
      </p:sp>
      <p:sp>
        <p:nvSpPr>
          <p:cNvPr id="4" name="Slide Number Placeholder 3"/>
          <p:cNvSpPr>
            <a:spLocks noGrp="1"/>
          </p:cNvSpPr>
          <p:nvPr>
            <p:ph type="sldNum" sz="quarter" idx="5"/>
          </p:nvPr>
        </p:nvSpPr>
        <p:spPr/>
        <p:txBody>
          <a:bodyPr/>
          <a:lstStyle/>
          <a:p>
            <a:fld id="{4DD50BE8-F4D1-7A4B-A72E-A399B88E1AA5}" type="slidenum">
              <a:rPr lang="en-US" smtClean="0"/>
              <a:t>5</a:t>
            </a:fld>
            <a:endParaRPr lang="en-US"/>
          </a:p>
        </p:txBody>
      </p:sp>
    </p:spTree>
    <p:extLst>
      <p:ext uri="{BB962C8B-B14F-4D97-AF65-F5344CB8AC3E}">
        <p14:creationId xmlns:p14="http://schemas.microsoft.com/office/powerpoint/2010/main" val="375175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of the project was quite successful. For the given 100,000 input data set, the test set was able to achieve 70% accuracy. The epoch number was properly optimized for accuracy and model loss was minimized as well.</a:t>
            </a:r>
          </a:p>
        </p:txBody>
      </p:sp>
      <p:sp>
        <p:nvSpPr>
          <p:cNvPr id="4" name="Slide Number Placeholder 3"/>
          <p:cNvSpPr>
            <a:spLocks noGrp="1"/>
          </p:cNvSpPr>
          <p:nvPr>
            <p:ph type="sldNum" sz="quarter" idx="5"/>
          </p:nvPr>
        </p:nvSpPr>
        <p:spPr/>
        <p:txBody>
          <a:bodyPr/>
          <a:lstStyle/>
          <a:p>
            <a:fld id="{4DD50BE8-F4D1-7A4B-A72E-A399B88E1AA5}" type="slidenum">
              <a:rPr lang="en-US" smtClean="0"/>
              <a:t>6</a:t>
            </a:fld>
            <a:endParaRPr lang="en-US"/>
          </a:p>
        </p:txBody>
      </p:sp>
    </p:spTree>
    <p:extLst>
      <p:ext uri="{BB962C8B-B14F-4D97-AF65-F5344CB8AC3E}">
        <p14:creationId xmlns:p14="http://schemas.microsoft.com/office/powerpoint/2010/main" val="4051707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demo shows a run through of building the model against a sample size of 1000 items with the same 75/25% breakdown for training and test data.</a:t>
            </a:r>
          </a:p>
          <a:p>
            <a:endParaRPr lang="en-US" dirty="0"/>
          </a:p>
          <a:p>
            <a:r>
              <a:rPr lang="en-US" dirty="0"/>
              <a:t>The low test accuracy is indicative of the data set being too small to properly train the model. </a:t>
            </a:r>
          </a:p>
          <a:p>
            <a:endParaRPr lang="en-US" dirty="0"/>
          </a:p>
          <a:p>
            <a:r>
              <a:rPr lang="en-US" dirty="0"/>
              <a:t>This source code is online in </a:t>
            </a:r>
            <a:r>
              <a:rPr lang="en-US"/>
              <a:t>the aforementioned </a:t>
            </a:r>
            <a:r>
              <a:rPr lang="en-US" dirty="0" err="1"/>
              <a:t>github</a:t>
            </a:r>
            <a:r>
              <a:rPr lang="en-US" dirty="0"/>
              <a:t> repository.</a:t>
            </a:r>
          </a:p>
        </p:txBody>
      </p:sp>
      <p:sp>
        <p:nvSpPr>
          <p:cNvPr id="4" name="Slide Number Placeholder 3"/>
          <p:cNvSpPr>
            <a:spLocks noGrp="1"/>
          </p:cNvSpPr>
          <p:nvPr>
            <p:ph type="sldNum" sz="quarter" idx="5"/>
          </p:nvPr>
        </p:nvSpPr>
        <p:spPr/>
        <p:txBody>
          <a:bodyPr/>
          <a:lstStyle/>
          <a:p>
            <a:fld id="{4DD50BE8-F4D1-7A4B-A72E-A399B88E1AA5}" type="slidenum">
              <a:rPr lang="en-US" smtClean="0"/>
              <a:t>7</a:t>
            </a:fld>
            <a:endParaRPr lang="en-US"/>
          </a:p>
        </p:txBody>
      </p:sp>
    </p:spTree>
    <p:extLst>
      <p:ext uri="{BB962C8B-B14F-4D97-AF65-F5344CB8AC3E}">
        <p14:creationId xmlns:p14="http://schemas.microsoft.com/office/powerpoint/2010/main" val="313098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F618-2581-294F-AFAF-A8D161099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164BB2-0559-E249-B58E-1AADB0FA7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29A5AE-0A6B-2A49-BAD5-97504CD1C5FA}"/>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5" name="Footer Placeholder 4">
            <a:extLst>
              <a:ext uri="{FF2B5EF4-FFF2-40B4-BE49-F238E27FC236}">
                <a16:creationId xmlns:a16="http://schemas.microsoft.com/office/drawing/2014/main" id="{E845CFA4-0F49-7B44-9352-39FFACB7D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0C42E-04DD-F646-A309-E9A9BF87C94F}"/>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206284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596-4440-0C46-94B8-5738D9F6DD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8C8C5C-2AB2-1645-9E46-7CCC423765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001F7-3A81-984F-B2E8-E915FB30D676}"/>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5" name="Footer Placeholder 4">
            <a:extLst>
              <a:ext uri="{FF2B5EF4-FFF2-40B4-BE49-F238E27FC236}">
                <a16:creationId xmlns:a16="http://schemas.microsoft.com/office/drawing/2014/main" id="{BA5ACAEB-0282-6541-8EA3-DA1309D3F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37DEF-A5C6-C045-B2ED-F05CF0974F68}"/>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23875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634FE-CE70-D142-9EC9-8287C1DBB6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62C64E-7DE8-9E4A-B2A7-1C09B6C8DE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04366-DABD-3A4D-B5D1-9D6AA821F709}"/>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5" name="Footer Placeholder 4">
            <a:extLst>
              <a:ext uri="{FF2B5EF4-FFF2-40B4-BE49-F238E27FC236}">
                <a16:creationId xmlns:a16="http://schemas.microsoft.com/office/drawing/2014/main" id="{FDC7E41A-7104-994A-8F68-9D98CE29E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AD16-D07E-A447-88F8-B9C0C0F41576}"/>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19282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836B-8FF5-C849-A22A-18D05C496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A4D8D9-D3CA-AD40-A890-D9940AE117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420F4-DB3F-804C-B34B-53AA3B98E90F}"/>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5" name="Footer Placeholder 4">
            <a:extLst>
              <a:ext uri="{FF2B5EF4-FFF2-40B4-BE49-F238E27FC236}">
                <a16:creationId xmlns:a16="http://schemas.microsoft.com/office/drawing/2014/main" id="{175231DE-9B8D-A247-8591-41DB0F238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49DB5-099D-4C40-8EAF-077B806273C2}"/>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351197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3499-329E-844D-8AD2-DF04A0D330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3084EB-E423-404E-B239-D072EBF0D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FB839F-7E93-4D42-9927-6A8913FBB5FF}"/>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5" name="Footer Placeholder 4">
            <a:extLst>
              <a:ext uri="{FF2B5EF4-FFF2-40B4-BE49-F238E27FC236}">
                <a16:creationId xmlns:a16="http://schemas.microsoft.com/office/drawing/2014/main" id="{D65532FF-B8E0-A740-8DB9-3A13E5552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549EE-42B3-5241-A949-6D4A80BAFEC5}"/>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221739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581F-252F-8743-B66B-1D9DD5FF3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55D1B-DBA3-834E-A71E-F7DDB195DD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9F84A-BA6F-074F-94EC-D48477DAAB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BF8F37-56B9-7C44-9CA4-B0160075E34A}"/>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6" name="Footer Placeholder 5">
            <a:extLst>
              <a:ext uri="{FF2B5EF4-FFF2-40B4-BE49-F238E27FC236}">
                <a16:creationId xmlns:a16="http://schemas.microsoft.com/office/drawing/2014/main" id="{207B15F0-ECF7-6D4D-966C-40A33F7F6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888DE4-9A99-E04A-AD92-5BE29D25CA80}"/>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235297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2383-BAD5-4341-B443-7F682DA1C7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5F6752-9929-BB4E-AFC8-018EF0760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EC1BA8-4E22-2140-B297-A1477F7C11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82EB6F-87DB-7740-B948-8C774EF2E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28E981-F992-F24B-8AD2-C80C4989BB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0BF36-6900-3143-A8D4-D2115F1DDCCA}"/>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8" name="Footer Placeholder 7">
            <a:extLst>
              <a:ext uri="{FF2B5EF4-FFF2-40B4-BE49-F238E27FC236}">
                <a16:creationId xmlns:a16="http://schemas.microsoft.com/office/drawing/2014/main" id="{76F6E7DF-6B74-0141-9883-5F8AB60A8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333C8E-9BBE-0748-86AB-3D6E9F14EDE1}"/>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117505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B499-178D-3848-ADCA-D4F20D3014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EE2D8-4766-574C-AB38-DE60DE4167B2}"/>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4" name="Footer Placeholder 3">
            <a:extLst>
              <a:ext uri="{FF2B5EF4-FFF2-40B4-BE49-F238E27FC236}">
                <a16:creationId xmlns:a16="http://schemas.microsoft.com/office/drawing/2014/main" id="{961F62CC-AC77-7A43-B29D-F9FDE9149D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025CCB-5719-F040-9334-11E72949A987}"/>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62347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A7789-BF97-2D47-B6A8-73AC7F25292B}"/>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3" name="Footer Placeholder 2">
            <a:extLst>
              <a:ext uri="{FF2B5EF4-FFF2-40B4-BE49-F238E27FC236}">
                <a16:creationId xmlns:a16="http://schemas.microsoft.com/office/drawing/2014/main" id="{422B51FA-7D8E-EE49-A9EC-EA9D7E629B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3A9A28-BF05-3149-8BAB-D9D625EF4D7F}"/>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64168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85E9-8175-5A4F-AD6C-0006F4FE0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A6501-633C-9846-B465-57EEC2F71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5B9BD-D5EA-7848-A2EE-4488D6F94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46C043-E2A1-1B42-8DBF-CBFEB0942977}"/>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6" name="Footer Placeholder 5">
            <a:extLst>
              <a:ext uri="{FF2B5EF4-FFF2-40B4-BE49-F238E27FC236}">
                <a16:creationId xmlns:a16="http://schemas.microsoft.com/office/drawing/2014/main" id="{16740520-6ED9-CB45-8271-83F7FC526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76C3A-5628-6D46-9B7B-537B829E23DC}"/>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369626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DB28-007F-834F-9959-472BDEBE7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29A571-A514-D54A-8C8C-DE37E11A3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CE0E5D-9768-6844-9AD9-E7D56FB17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59F087-E58F-B940-AB82-2BA3E38C1868}"/>
              </a:ext>
            </a:extLst>
          </p:cNvPr>
          <p:cNvSpPr>
            <a:spLocks noGrp="1"/>
          </p:cNvSpPr>
          <p:nvPr>
            <p:ph type="dt" sz="half" idx="10"/>
          </p:nvPr>
        </p:nvSpPr>
        <p:spPr/>
        <p:txBody>
          <a:bodyPr/>
          <a:lstStyle/>
          <a:p>
            <a:fld id="{7C5E27C5-90CF-CD4D-B095-F79886514B6E}" type="datetimeFigureOut">
              <a:rPr lang="en-US" smtClean="0"/>
              <a:t>10/15/19</a:t>
            </a:fld>
            <a:endParaRPr lang="en-US"/>
          </a:p>
        </p:txBody>
      </p:sp>
      <p:sp>
        <p:nvSpPr>
          <p:cNvPr id="6" name="Footer Placeholder 5">
            <a:extLst>
              <a:ext uri="{FF2B5EF4-FFF2-40B4-BE49-F238E27FC236}">
                <a16:creationId xmlns:a16="http://schemas.microsoft.com/office/drawing/2014/main" id="{BE90FA3A-F019-F440-BD96-C94C088E8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2E6C9-8E4E-8D4C-B77D-CAF4C8B56782}"/>
              </a:ext>
            </a:extLst>
          </p:cNvPr>
          <p:cNvSpPr>
            <a:spLocks noGrp="1"/>
          </p:cNvSpPr>
          <p:nvPr>
            <p:ph type="sldNum" sz="quarter" idx="12"/>
          </p:nvPr>
        </p:nvSpPr>
        <p:spPr/>
        <p:txBody>
          <a:bodyPr/>
          <a:lstStyle/>
          <a:p>
            <a:fld id="{F4E610FE-8532-C84C-BE3F-A337864A5E84}" type="slidenum">
              <a:rPr lang="en-US" smtClean="0"/>
              <a:t>‹#›</a:t>
            </a:fld>
            <a:endParaRPr lang="en-US"/>
          </a:p>
        </p:txBody>
      </p:sp>
    </p:spTree>
    <p:extLst>
      <p:ext uri="{BB962C8B-B14F-4D97-AF65-F5344CB8AC3E}">
        <p14:creationId xmlns:p14="http://schemas.microsoft.com/office/powerpoint/2010/main" val="362763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BE5E3-E7D5-AB48-B6BC-F2051152B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1BBC9A-F0C2-794F-81BD-D62396BA2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18382-EA0F-A440-8246-5A422462A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E27C5-90CF-CD4D-B095-F79886514B6E}" type="datetimeFigureOut">
              <a:rPr lang="en-US" smtClean="0"/>
              <a:t>10/15/19</a:t>
            </a:fld>
            <a:endParaRPr lang="en-US"/>
          </a:p>
        </p:txBody>
      </p:sp>
      <p:sp>
        <p:nvSpPr>
          <p:cNvPr id="5" name="Footer Placeholder 4">
            <a:extLst>
              <a:ext uri="{FF2B5EF4-FFF2-40B4-BE49-F238E27FC236}">
                <a16:creationId xmlns:a16="http://schemas.microsoft.com/office/drawing/2014/main" id="{1D79A9CC-20C0-9543-BAFC-6A7BF6DF3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B5F05E-62DD-984E-9DBE-F267C6890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610FE-8532-C84C-BE3F-A337864A5E84}" type="slidenum">
              <a:rPr lang="en-US" smtClean="0"/>
              <a:t>‹#›</a:t>
            </a:fld>
            <a:endParaRPr lang="en-US"/>
          </a:p>
        </p:txBody>
      </p:sp>
    </p:spTree>
    <p:extLst>
      <p:ext uri="{BB962C8B-B14F-4D97-AF65-F5344CB8AC3E}">
        <p14:creationId xmlns:p14="http://schemas.microsoft.com/office/powerpoint/2010/main" val="494777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ohnsliao/cs767-final-projec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D30A-6BBB-EF41-A090-CCBEDB90F588}"/>
              </a:ext>
            </a:extLst>
          </p:cNvPr>
          <p:cNvSpPr>
            <a:spLocks noGrp="1"/>
          </p:cNvSpPr>
          <p:nvPr>
            <p:ph type="ctrTitle"/>
          </p:nvPr>
        </p:nvSpPr>
        <p:spPr/>
        <p:txBody>
          <a:bodyPr>
            <a:normAutofit fontScale="90000"/>
          </a:bodyPr>
          <a:lstStyle/>
          <a:p>
            <a:r>
              <a:rPr lang="en-US" dirty="0"/>
              <a:t>Wikipedia Category Recommender using Neural Networks</a:t>
            </a:r>
          </a:p>
        </p:txBody>
      </p:sp>
      <p:sp>
        <p:nvSpPr>
          <p:cNvPr id="3" name="Subtitle 2">
            <a:extLst>
              <a:ext uri="{FF2B5EF4-FFF2-40B4-BE49-F238E27FC236}">
                <a16:creationId xmlns:a16="http://schemas.microsoft.com/office/drawing/2014/main" id="{86239910-F601-CC40-8072-2F29E7389C11}"/>
              </a:ext>
            </a:extLst>
          </p:cNvPr>
          <p:cNvSpPr>
            <a:spLocks noGrp="1"/>
          </p:cNvSpPr>
          <p:nvPr>
            <p:ph type="subTitle" idx="1"/>
          </p:nvPr>
        </p:nvSpPr>
        <p:spPr/>
        <p:txBody>
          <a:bodyPr/>
          <a:lstStyle/>
          <a:p>
            <a:r>
              <a:rPr lang="en-US" dirty="0"/>
              <a:t>CS767 Final Project</a:t>
            </a:r>
          </a:p>
          <a:p>
            <a:r>
              <a:rPr lang="en-US" dirty="0"/>
              <a:t>John Liao</a:t>
            </a:r>
          </a:p>
          <a:p>
            <a:r>
              <a:rPr lang="en-US" dirty="0"/>
              <a:t>Fall Semester - OY1 2019</a:t>
            </a:r>
          </a:p>
        </p:txBody>
      </p:sp>
    </p:spTree>
    <p:extLst>
      <p:ext uri="{BB962C8B-B14F-4D97-AF65-F5344CB8AC3E}">
        <p14:creationId xmlns:p14="http://schemas.microsoft.com/office/powerpoint/2010/main" val="252701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7C3C-513A-0B47-BBCC-561BADA3E20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22B4A87-160F-2245-ABBF-E89C9AB8EA21}"/>
              </a:ext>
            </a:extLst>
          </p:cNvPr>
          <p:cNvSpPr>
            <a:spLocks noGrp="1"/>
          </p:cNvSpPr>
          <p:nvPr>
            <p:ph idx="1"/>
          </p:nvPr>
        </p:nvSpPr>
        <p:spPr/>
        <p:txBody>
          <a:bodyPr/>
          <a:lstStyle/>
          <a:p>
            <a:r>
              <a:rPr lang="en-US" dirty="0"/>
              <a:t>Introduction/Use Case</a:t>
            </a:r>
          </a:p>
          <a:p>
            <a:r>
              <a:rPr lang="en-US" dirty="0"/>
              <a:t>Design/Implementation</a:t>
            </a:r>
          </a:p>
          <a:p>
            <a:pPr lvl="1"/>
            <a:r>
              <a:rPr lang="en-US" dirty="0"/>
              <a:t>Sample: Preprocessing Input Data</a:t>
            </a:r>
          </a:p>
          <a:p>
            <a:r>
              <a:rPr lang="en-US" dirty="0"/>
              <a:t>Results</a:t>
            </a:r>
          </a:p>
          <a:p>
            <a:r>
              <a:rPr lang="en-US" dirty="0"/>
              <a:t>Demo</a:t>
            </a:r>
          </a:p>
        </p:txBody>
      </p:sp>
    </p:spTree>
    <p:extLst>
      <p:ext uri="{BB962C8B-B14F-4D97-AF65-F5344CB8AC3E}">
        <p14:creationId xmlns:p14="http://schemas.microsoft.com/office/powerpoint/2010/main" val="375040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8B59-767F-BC44-A9E9-BAF3BE305CE6}"/>
              </a:ext>
            </a:extLst>
          </p:cNvPr>
          <p:cNvSpPr>
            <a:spLocks noGrp="1"/>
          </p:cNvSpPr>
          <p:nvPr>
            <p:ph type="title"/>
          </p:nvPr>
        </p:nvSpPr>
        <p:spPr/>
        <p:txBody>
          <a:bodyPr/>
          <a:lstStyle/>
          <a:p>
            <a:r>
              <a:rPr lang="en-US" dirty="0"/>
              <a:t>Introduction/Use Case</a:t>
            </a:r>
          </a:p>
        </p:txBody>
      </p:sp>
      <p:sp>
        <p:nvSpPr>
          <p:cNvPr id="3" name="Content Placeholder 2">
            <a:extLst>
              <a:ext uri="{FF2B5EF4-FFF2-40B4-BE49-F238E27FC236}">
                <a16:creationId xmlns:a16="http://schemas.microsoft.com/office/drawing/2014/main" id="{F997DF1F-8F7C-F14E-ACA0-3BE67A561A53}"/>
              </a:ext>
            </a:extLst>
          </p:cNvPr>
          <p:cNvSpPr>
            <a:spLocks noGrp="1"/>
          </p:cNvSpPr>
          <p:nvPr>
            <p:ph idx="1"/>
          </p:nvPr>
        </p:nvSpPr>
        <p:spPr/>
        <p:txBody>
          <a:bodyPr/>
          <a:lstStyle/>
          <a:p>
            <a:r>
              <a:rPr lang="en-US" dirty="0"/>
              <a:t>Build neural network that provides recommended categories based on input text</a:t>
            </a:r>
          </a:p>
        </p:txBody>
      </p:sp>
      <p:sp>
        <p:nvSpPr>
          <p:cNvPr id="4" name="Rectangle 3">
            <a:extLst>
              <a:ext uri="{FF2B5EF4-FFF2-40B4-BE49-F238E27FC236}">
                <a16:creationId xmlns:a16="http://schemas.microsoft.com/office/drawing/2014/main" id="{29AB5A95-91E9-5041-BAAF-3CFCFA815D3D}"/>
              </a:ext>
            </a:extLst>
          </p:cNvPr>
          <p:cNvSpPr/>
          <p:nvPr/>
        </p:nvSpPr>
        <p:spPr>
          <a:xfrm>
            <a:off x="614516" y="3770190"/>
            <a:ext cx="5314336" cy="2308324"/>
          </a:xfrm>
          <a:prstGeom prst="rect">
            <a:avLst/>
          </a:prstGeom>
        </p:spPr>
        <p:txBody>
          <a:bodyPr wrap="square">
            <a:spAutoFit/>
          </a:bodyPr>
          <a:lstStyle/>
          <a:p>
            <a:r>
              <a:rPr lang="en-US" i="1" dirty="0">
                <a:latin typeface="Times New Roman" panose="02020603050405020304" pitchFamily="18" charset="0"/>
                <a:ea typeface="Times New Roman" panose="02020603050405020304" pitchFamily="18" charset="0"/>
              </a:rPr>
              <a:t>Wang </a:t>
            </a:r>
            <a:r>
              <a:rPr lang="en-US" i="1" dirty="0" err="1">
                <a:latin typeface="Times New Roman" panose="02020603050405020304" pitchFamily="18" charset="0"/>
                <a:ea typeface="Times New Roman" panose="02020603050405020304" pitchFamily="18" charset="0"/>
              </a:rPr>
              <a:t>Leehom</a:t>
            </a:r>
            <a:r>
              <a:rPr lang="en-US" i="1" dirty="0">
                <a:latin typeface="Times New Roman" panose="02020603050405020304" pitchFamily="18" charset="0"/>
                <a:ea typeface="Times New Roman" panose="02020603050405020304" pitchFamily="18" charset="0"/>
              </a:rPr>
              <a:t> (born May 17, 1976), sometimes credited as </a:t>
            </a:r>
            <a:r>
              <a:rPr lang="en-US" i="1" dirty="0" err="1">
                <a:latin typeface="Times New Roman" panose="02020603050405020304" pitchFamily="18" charset="0"/>
                <a:ea typeface="Times New Roman" panose="02020603050405020304" pitchFamily="18" charset="0"/>
              </a:rPr>
              <a:t>Leehom</a:t>
            </a:r>
            <a:r>
              <a:rPr lang="en-US" i="1" dirty="0">
                <a:latin typeface="Times New Roman" panose="02020603050405020304" pitchFamily="18" charset="0"/>
                <a:ea typeface="Times New Roman" panose="02020603050405020304" pitchFamily="18" charset="0"/>
              </a:rPr>
              <a:t> Wang, is a Chinese-American[2] singer-songwriter, actor, producer, and film director. Formally trained at the Eastman School of Music, Williams College and Berklee College of Music, his musical style is known for fusing Chinese elements (such as Beijing opera, traditional styles of ethnic minorities, Chinese classical orchestra) with hip-hop and R&amp;B. </a:t>
            </a:r>
            <a:endParaRPr lang="en-US" dirty="0"/>
          </a:p>
        </p:txBody>
      </p:sp>
      <p:sp>
        <p:nvSpPr>
          <p:cNvPr id="5" name="TextBox 4">
            <a:extLst>
              <a:ext uri="{FF2B5EF4-FFF2-40B4-BE49-F238E27FC236}">
                <a16:creationId xmlns:a16="http://schemas.microsoft.com/office/drawing/2014/main" id="{29D14DBB-4AC2-5B43-947F-2C5B4566EA1C}"/>
              </a:ext>
            </a:extLst>
          </p:cNvPr>
          <p:cNvSpPr txBox="1"/>
          <p:nvPr/>
        </p:nvSpPr>
        <p:spPr>
          <a:xfrm>
            <a:off x="2977713" y="3387143"/>
            <a:ext cx="684803" cy="369332"/>
          </a:xfrm>
          <a:prstGeom prst="rect">
            <a:avLst/>
          </a:prstGeom>
          <a:noFill/>
        </p:spPr>
        <p:txBody>
          <a:bodyPr wrap="none" rtlCol="0">
            <a:spAutoFit/>
          </a:bodyPr>
          <a:lstStyle/>
          <a:p>
            <a:r>
              <a:rPr lang="en-US" u="sng" dirty="0"/>
              <a:t>Input</a:t>
            </a:r>
          </a:p>
        </p:txBody>
      </p:sp>
      <p:sp>
        <p:nvSpPr>
          <p:cNvPr id="6" name="TextBox 5">
            <a:extLst>
              <a:ext uri="{FF2B5EF4-FFF2-40B4-BE49-F238E27FC236}">
                <a16:creationId xmlns:a16="http://schemas.microsoft.com/office/drawing/2014/main" id="{BBC65C53-35EB-AE41-9EE9-CFF674DF444D}"/>
              </a:ext>
            </a:extLst>
          </p:cNvPr>
          <p:cNvSpPr txBox="1"/>
          <p:nvPr/>
        </p:nvSpPr>
        <p:spPr>
          <a:xfrm>
            <a:off x="8557519" y="3387143"/>
            <a:ext cx="856325" cy="369332"/>
          </a:xfrm>
          <a:prstGeom prst="rect">
            <a:avLst/>
          </a:prstGeom>
          <a:noFill/>
        </p:spPr>
        <p:txBody>
          <a:bodyPr wrap="none" rtlCol="0">
            <a:spAutoFit/>
          </a:bodyPr>
          <a:lstStyle/>
          <a:p>
            <a:r>
              <a:rPr lang="en-US" u="sng" dirty="0"/>
              <a:t>Output</a:t>
            </a:r>
          </a:p>
        </p:txBody>
      </p:sp>
      <p:sp>
        <p:nvSpPr>
          <p:cNvPr id="8" name="Rectangle 7">
            <a:extLst>
              <a:ext uri="{FF2B5EF4-FFF2-40B4-BE49-F238E27FC236}">
                <a16:creationId xmlns:a16="http://schemas.microsoft.com/office/drawing/2014/main" id="{1B5DF539-F6A8-E84D-8E8F-EC21B7E724B1}"/>
              </a:ext>
            </a:extLst>
          </p:cNvPr>
          <p:cNvSpPr/>
          <p:nvPr/>
        </p:nvSpPr>
        <p:spPr>
          <a:xfrm>
            <a:off x="7457225" y="3891412"/>
            <a:ext cx="4429975" cy="1754326"/>
          </a:xfrm>
          <a:prstGeom prst="rect">
            <a:avLst/>
          </a:prstGeom>
        </p:spPr>
        <p:txBody>
          <a:bodyPr wrap="square">
            <a:spAutoFit/>
          </a:bodyPr>
          <a:lstStyle/>
          <a:p>
            <a:r>
              <a:rPr lang="en-US" dirty="0"/>
              <a:t>1976 births, Living people, American expatriates in Taiwan, Film producers from New York (state), American male film actors... New York, 21st-century American singers, Record producers from New York (state), 21st-century violinists</a:t>
            </a:r>
            <a:r>
              <a:rPr lang="en-US" dirty="0">
                <a:effectLst/>
              </a:rPr>
              <a:t> </a:t>
            </a:r>
            <a:endParaRPr lang="en-US" dirty="0"/>
          </a:p>
        </p:txBody>
      </p:sp>
      <p:sp>
        <p:nvSpPr>
          <p:cNvPr id="9" name="Right Arrow 8">
            <a:extLst>
              <a:ext uri="{FF2B5EF4-FFF2-40B4-BE49-F238E27FC236}">
                <a16:creationId xmlns:a16="http://schemas.microsoft.com/office/drawing/2014/main" id="{249E2B58-65BF-A047-AEE3-A19A764BFB63}"/>
              </a:ext>
            </a:extLst>
          </p:cNvPr>
          <p:cNvSpPr/>
          <p:nvPr/>
        </p:nvSpPr>
        <p:spPr>
          <a:xfrm>
            <a:off x="6346451" y="4562097"/>
            <a:ext cx="693175" cy="41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99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15D6-282F-CD43-8742-438AC6C1D005}"/>
              </a:ext>
            </a:extLst>
          </p:cNvPr>
          <p:cNvSpPr>
            <a:spLocks noGrp="1"/>
          </p:cNvSpPr>
          <p:nvPr>
            <p:ph type="title"/>
          </p:nvPr>
        </p:nvSpPr>
        <p:spPr/>
        <p:txBody>
          <a:bodyPr/>
          <a:lstStyle/>
          <a:p>
            <a:r>
              <a:rPr lang="en-US" dirty="0"/>
              <a:t>Design/Implementation</a:t>
            </a:r>
          </a:p>
        </p:txBody>
      </p:sp>
      <p:sp>
        <p:nvSpPr>
          <p:cNvPr id="3" name="Content Placeholder 2">
            <a:extLst>
              <a:ext uri="{FF2B5EF4-FFF2-40B4-BE49-F238E27FC236}">
                <a16:creationId xmlns:a16="http://schemas.microsoft.com/office/drawing/2014/main" id="{DACC4621-B1C6-6244-A684-B5099468AA45}"/>
              </a:ext>
            </a:extLst>
          </p:cNvPr>
          <p:cNvSpPr>
            <a:spLocks noGrp="1"/>
          </p:cNvSpPr>
          <p:nvPr>
            <p:ph idx="1"/>
          </p:nvPr>
        </p:nvSpPr>
        <p:spPr>
          <a:xfrm>
            <a:off x="838200" y="1690688"/>
            <a:ext cx="10515600" cy="4351338"/>
          </a:xfrm>
        </p:spPr>
        <p:txBody>
          <a:bodyPr/>
          <a:lstStyle/>
          <a:p>
            <a:r>
              <a:rPr lang="en-US" sz="2000" dirty="0"/>
              <a:t>Python </a:t>
            </a:r>
            <a:r>
              <a:rPr lang="en-US" sz="2000" dirty="0" err="1"/>
              <a:t>Tensorflow</a:t>
            </a:r>
            <a:r>
              <a:rPr lang="en-US" sz="2000" dirty="0"/>
              <a:t> used</a:t>
            </a:r>
          </a:p>
          <a:p>
            <a:r>
              <a:rPr lang="en-US" sz="2000" dirty="0"/>
              <a:t>Preprocessed and cleaned input text data (cleaning/vectorization)</a:t>
            </a:r>
          </a:p>
          <a:p>
            <a:r>
              <a:rPr lang="en-US" sz="2000" dirty="0"/>
              <a:t>Scraped 100,000+ data points from Wikipedia</a:t>
            </a:r>
          </a:p>
          <a:p>
            <a:r>
              <a:rPr lang="en-US" sz="2000" dirty="0"/>
              <a:t>75/25% ratio for training/test data</a:t>
            </a:r>
          </a:p>
          <a:p>
            <a:r>
              <a:rPr lang="en-US" sz="2000" dirty="0"/>
              <a:t>2x layers for neural network</a:t>
            </a:r>
          </a:p>
          <a:p>
            <a:r>
              <a:rPr lang="en-US" sz="2000" dirty="0"/>
              <a:t>10 epochs and auto-selected batch size</a:t>
            </a:r>
          </a:p>
          <a:p>
            <a:endParaRPr lang="en-US" dirty="0"/>
          </a:p>
          <a:p>
            <a:endParaRPr lang="en-US" dirty="0"/>
          </a:p>
        </p:txBody>
      </p:sp>
      <p:pic>
        <p:nvPicPr>
          <p:cNvPr id="4" name="Picture 3">
            <a:extLst>
              <a:ext uri="{FF2B5EF4-FFF2-40B4-BE49-F238E27FC236}">
                <a16:creationId xmlns:a16="http://schemas.microsoft.com/office/drawing/2014/main" id="{AE2C725C-25E0-A045-B9A6-6CC6482BA9A8}"/>
              </a:ext>
            </a:extLst>
          </p:cNvPr>
          <p:cNvPicPr/>
          <p:nvPr/>
        </p:nvPicPr>
        <p:blipFill>
          <a:blip r:embed="rId3"/>
          <a:stretch>
            <a:fillRect/>
          </a:stretch>
        </p:blipFill>
        <p:spPr>
          <a:xfrm>
            <a:off x="5658465" y="3225125"/>
            <a:ext cx="6241026" cy="3455894"/>
          </a:xfrm>
          <a:prstGeom prst="rect">
            <a:avLst/>
          </a:prstGeom>
        </p:spPr>
      </p:pic>
    </p:spTree>
    <p:extLst>
      <p:ext uri="{BB962C8B-B14F-4D97-AF65-F5344CB8AC3E}">
        <p14:creationId xmlns:p14="http://schemas.microsoft.com/office/powerpoint/2010/main" val="319657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6F1A-688C-9F4E-B798-6BF111588560}"/>
              </a:ext>
            </a:extLst>
          </p:cNvPr>
          <p:cNvSpPr>
            <a:spLocks noGrp="1"/>
          </p:cNvSpPr>
          <p:nvPr>
            <p:ph type="title"/>
          </p:nvPr>
        </p:nvSpPr>
        <p:spPr/>
        <p:txBody>
          <a:bodyPr/>
          <a:lstStyle/>
          <a:p>
            <a:r>
              <a:rPr lang="en-US" dirty="0"/>
              <a:t>Sample: Preprocessing Input Data</a:t>
            </a:r>
          </a:p>
        </p:txBody>
      </p:sp>
    </p:spTree>
    <p:extLst>
      <p:ext uri="{BB962C8B-B14F-4D97-AF65-F5344CB8AC3E}">
        <p14:creationId xmlns:p14="http://schemas.microsoft.com/office/powerpoint/2010/main" val="307081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15D6-282F-CD43-8742-438AC6C1D00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ACC4621-B1C6-6244-A684-B5099468AA45}"/>
              </a:ext>
            </a:extLst>
          </p:cNvPr>
          <p:cNvSpPr>
            <a:spLocks noGrp="1"/>
          </p:cNvSpPr>
          <p:nvPr>
            <p:ph idx="1"/>
          </p:nvPr>
        </p:nvSpPr>
        <p:spPr/>
        <p:txBody>
          <a:bodyPr/>
          <a:lstStyle/>
          <a:p>
            <a:r>
              <a:rPr lang="en-US" dirty="0"/>
              <a:t>99.98% training data accuracy achieved</a:t>
            </a:r>
          </a:p>
          <a:p>
            <a:r>
              <a:rPr lang="en-US" dirty="0"/>
              <a:t>70% test data accuracy achieved</a:t>
            </a:r>
          </a:p>
          <a:p>
            <a:r>
              <a:rPr lang="en-US" dirty="0">
                <a:hlinkClick r:id="rId3"/>
              </a:rPr>
              <a:t>https://github.com/johnsliao/cs767-final-project</a:t>
            </a:r>
            <a:endParaRPr lang="en-US" dirty="0"/>
          </a:p>
        </p:txBody>
      </p:sp>
      <p:pic>
        <p:nvPicPr>
          <p:cNvPr id="4" name="Picture 3">
            <a:extLst>
              <a:ext uri="{FF2B5EF4-FFF2-40B4-BE49-F238E27FC236}">
                <a16:creationId xmlns:a16="http://schemas.microsoft.com/office/drawing/2014/main" id="{C31ADA41-68A8-7347-8E01-EC478B210C98}"/>
              </a:ext>
            </a:extLst>
          </p:cNvPr>
          <p:cNvPicPr>
            <a:picLocks noChangeAspect="1"/>
          </p:cNvPicPr>
          <p:nvPr/>
        </p:nvPicPr>
        <p:blipFill>
          <a:blip r:embed="rId4"/>
          <a:stretch>
            <a:fillRect/>
          </a:stretch>
        </p:blipFill>
        <p:spPr>
          <a:xfrm>
            <a:off x="414084" y="4358732"/>
            <a:ext cx="4014020" cy="1444671"/>
          </a:xfrm>
          <a:prstGeom prst="rect">
            <a:avLst/>
          </a:prstGeom>
        </p:spPr>
      </p:pic>
      <p:pic>
        <p:nvPicPr>
          <p:cNvPr id="5" name="Picture 4">
            <a:extLst>
              <a:ext uri="{FF2B5EF4-FFF2-40B4-BE49-F238E27FC236}">
                <a16:creationId xmlns:a16="http://schemas.microsoft.com/office/drawing/2014/main" id="{45486B75-4900-A340-90E7-48423A1DB588}"/>
              </a:ext>
            </a:extLst>
          </p:cNvPr>
          <p:cNvPicPr>
            <a:picLocks noChangeAspect="1"/>
          </p:cNvPicPr>
          <p:nvPr/>
        </p:nvPicPr>
        <p:blipFill>
          <a:blip r:embed="rId5"/>
          <a:stretch>
            <a:fillRect/>
          </a:stretch>
        </p:blipFill>
        <p:spPr>
          <a:xfrm>
            <a:off x="4852220" y="3658156"/>
            <a:ext cx="3292099" cy="2578764"/>
          </a:xfrm>
          <a:prstGeom prst="rect">
            <a:avLst/>
          </a:prstGeom>
        </p:spPr>
      </p:pic>
      <p:pic>
        <p:nvPicPr>
          <p:cNvPr id="6" name="Picture 5">
            <a:extLst>
              <a:ext uri="{FF2B5EF4-FFF2-40B4-BE49-F238E27FC236}">
                <a16:creationId xmlns:a16="http://schemas.microsoft.com/office/drawing/2014/main" id="{4DB81F18-205C-E64E-AB39-EDA56D2F813E}"/>
              </a:ext>
            </a:extLst>
          </p:cNvPr>
          <p:cNvPicPr>
            <a:picLocks noChangeAspect="1"/>
          </p:cNvPicPr>
          <p:nvPr/>
        </p:nvPicPr>
        <p:blipFill>
          <a:blip r:embed="rId6"/>
          <a:stretch>
            <a:fillRect/>
          </a:stretch>
        </p:blipFill>
        <p:spPr>
          <a:xfrm>
            <a:off x="8568435" y="3632413"/>
            <a:ext cx="3200771" cy="2630250"/>
          </a:xfrm>
          <a:prstGeom prst="rect">
            <a:avLst/>
          </a:prstGeom>
        </p:spPr>
      </p:pic>
    </p:spTree>
    <p:extLst>
      <p:ext uri="{BB962C8B-B14F-4D97-AF65-F5344CB8AC3E}">
        <p14:creationId xmlns:p14="http://schemas.microsoft.com/office/powerpoint/2010/main" val="332848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15D6-282F-CD43-8742-438AC6C1D005}"/>
              </a:ext>
            </a:extLst>
          </p:cNvPr>
          <p:cNvSpPr>
            <a:spLocks noGrp="1"/>
          </p:cNvSpPr>
          <p:nvPr>
            <p:ph type="title"/>
          </p:nvPr>
        </p:nvSpPr>
        <p:spPr>
          <a:xfrm>
            <a:off x="4923504" y="2916596"/>
            <a:ext cx="1919748" cy="1325563"/>
          </a:xfrm>
        </p:spPr>
        <p:txBody>
          <a:bodyPr/>
          <a:lstStyle/>
          <a:p>
            <a:r>
              <a:rPr lang="en-US" dirty="0"/>
              <a:t>Demo</a:t>
            </a:r>
          </a:p>
        </p:txBody>
      </p:sp>
    </p:spTree>
    <p:extLst>
      <p:ext uri="{BB962C8B-B14F-4D97-AF65-F5344CB8AC3E}">
        <p14:creationId xmlns:p14="http://schemas.microsoft.com/office/powerpoint/2010/main" val="2336920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763</Words>
  <Application>Microsoft Macintosh PowerPoint</Application>
  <PresentationFormat>Widescreen</PresentationFormat>
  <Paragraphs>72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Wikipedia Category Recommender using Neural Networks</vt:lpstr>
      <vt:lpstr>Outline</vt:lpstr>
      <vt:lpstr>Introduction/Use Case</vt:lpstr>
      <vt:lpstr>Design/Implementation</vt:lpstr>
      <vt:lpstr>Sample: Preprocessing Input Data</vt:lpstr>
      <vt:lpstr>Results</vt:lpstr>
      <vt:lpstr>Demo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Liao</dc:creator>
  <cp:lastModifiedBy>John Liao</cp:lastModifiedBy>
  <cp:revision>53</cp:revision>
  <dcterms:created xsi:type="dcterms:W3CDTF">2019-10-15T17:19:19Z</dcterms:created>
  <dcterms:modified xsi:type="dcterms:W3CDTF">2019-10-15T19:13:06Z</dcterms:modified>
</cp:coreProperties>
</file>