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handoutMasterIdLst>
    <p:handoutMasterId r:id="rId7"/>
  </p:handoutMasterIdLst>
  <p:sldIdLst>
    <p:sldId id="258" r:id="rId8"/>
    <p:sldId id="273" r:id="rId9"/>
    <p:sldId id="263" r:id="rId10"/>
    <p:sldId id="264" r:id="rId11"/>
    <p:sldId id="265" r:id="rId12"/>
    <p:sldId id="291" r:id="rId13"/>
    <p:sldId id="271" r:id="rId14"/>
    <p:sldId id="275" r:id="rId15"/>
    <p:sldId id="266" r:id="rId16"/>
    <p:sldId id="284" r:id="rId17"/>
    <p:sldId id="285" r:id="rId18"/>
    <p:sldId id="286" r:id="rId19"/>
    <p:sldId id="293" r:id="rId20"/>
    <p:sldId id="295" r:id="rId21"/>
    <p:sldId id="294" r:id="rId22"/>
    <p:sldId id="288" r:id="rId23"/>
    <p:sldId id="267" r:id="rId24"/>
    <p:sldId id="290" r:id="rId25"/>
    <p:sldId id="292" r:id="rId26"/>
    <p:sldId id="289" r:id="rId27"/>
    <p:sldId id="269" r:id="rId28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5736282" val="976" revOS="4"/>
      <pr:smFileRevision xmlns:pr="smNativeData" dt="1595736282" val="101"/>
      <pr:guideOptions xmlns:pr="smNativeData" dt="1595736282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60" d="100"/>
          <a:sy n="60" d="100"/>
        </p:scale>
        <p:origin x="2611" y="210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Grid="0">
      <p:cViewPr>
        <p:scale>
          <a:sx n="60" d="100"/>
          <a:sy n="60" d="100"/>
        </p:scale>
        <p:origin x="2611" y="210"/>
      </p:cViewPr>
    </p:cSldViewPr>
  </p:notesViewPr>
  <p:gridSpacing cx="76200" cy="762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</file>

<file path=ppt/handoutMasters/_rels/handout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 noChangeArrowheads="1"/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EYhm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EAAAACYAAAAIAAAAv58AAA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pt-br" sz="1200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3" name="Espaço Reservado para Data 2"/>
          <p:cNvSpPr>
            <a:spLocks noGrp="1" noChangeArrowheads="1"/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2R0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EAAAACYAAAAIAAAAv58AAAAAAAA="/>
              </a:ext>
            </a:extLst>
          </p:cNvSpPr>
          <p:nvPr>
            <p:ph type="dt" sz="quarter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pt-br" sz="1200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3C3A57A1-EFD1-6FA1-9F82-19F419CC694C}" type="datetime1">
              <a:t>6/15/2020</a:t>
            </a:fld>
          </a:p>
        </p:txBody>
      </p:sp>
      <p:sp>
        <p:nvSpPr>
          <p:cNvPr id="4" name="Espaço Reservado para Rodapé 3"/>
          <p:cNvSpPr>
            <a:spLocks noGrp="1" noChangeArrowheads="1"/>
            <a:extLst>
              <a:ext uri="smNativeData">
                <pr:smNativeData xmlns:pr="smNativeData" val="SMDATA_13_2gAdX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2qkI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EAAAACYAAAAIAAAAv58AAAAAAAA="/>
              </a:ext>
            </a:extLst>
          </p:cNvSpPr>
          <p:nvPr>
            <p:ph type="ftr" sz="quarter" idx="2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pt-br" sz="1200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5" name="Espaço Reservado para Número de Slide 4"/>
          <p:cNvSpPr>
            <a:spLocks noGrp="1" noChangeArrowheads="1"/>
            <a:extLst>
              <a:ext uri="smNativeData">
                <pr:smNativeData xmlns:pr="smNativeData" val="SMDATA_13_2gAdX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F47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EAAAACYAAAAIAAAAv58AAAAAAAA="/>
              </a:ext>
            </a:extLst>
          </p:cNvSpPr>
          <p:nvPr>
            <p:ph type="sldNum" sz="quarter" idx="3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pt-br" sz="1200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3C3A240B-45D1-6FD2-9F82-B3876ACC69E6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 noChangeArrowheads="1"/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0tjH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EAAAACYAAAAIAAAAv58AAA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pt-br" sz="1200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3" name="Espaço Reservado para Data 2"/>
          <p:cNvSpPr>
            <a:spLocks noGrp="1" noChangeArrowheads="1"/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Pv7a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EAAAACYAAAAIAAAAv58AAAAAAAA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pt-br" sz="1200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3C3A3172-3CD1-6FC7-9F82-CA927FCC699F}" type="datetime1">
              <a:t>6/15/2020</a:t>
            </a:fld>
          </a:p>
        </p:txBody>
      </p:sp>
      <p:sp>
        <p:nvSpPr>
          <p:cNvPr id="4" name="Espaço Reservado para Imagem de Slide 3"/>
          <p:cNvSpPr>
            <a:spLocks noGrp="1" noChangeArrowheads="1"/>
            <a:extLst>
              <a:ext uri="smNativeData">
                <pr:smNativeData xmlns:pr="smNativeData" val="SMDATA_13_2gAdX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WmG0g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EAAAACYAAAAIAAAAvx8AAP8fAAA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</a:p>
        </p:txBody>
      </p:sp>
      <p:sp>
        <p:nvSpPr>
          <p:cNvPr id="5" name="Espaço Reservado para Anotações 4"/>
          <p:cNvSpPr>
            <a:spLocks noGrp="1" noChangeArrowheads="1"/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qVJ8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EhsAAPglAAA4MQAAEAAAACYAAAAIAAAAvx8AAP8fAAA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Clique para editar os estilos de texto Mestres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 noChangeArrowheads="1"/>
            <a:extLst>
              <a:ext uri="smNativeData">
                <pr:smNativeData xmlns:pr="smNativeData" val="SMDATA_13_2gAdX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Uht0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bjUAAEgSAABAOAAAEAAAACYAAAAIAAAAv58AAP8fAAA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pt-br" sz="1200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7" name="Espaço Reservado para Número de Slide 6"/>
          <p:cNvSpPr>
            <a:spLocks noGrp="1" noChangeArrowheads="1"/>
            <a:extLst>
              <a:ext uri="smNativeData">
                <pr:smNativeData xmlns:pr="smNativeData" val="SMDATA_13_2gAdX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dwBz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BAOAAAEAAAACYAAAAIAAAAv58AAP8fAAA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pt-br" sz="1200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3C3A0D19-57D1-6FFB-9F82-A1AE43CC69F4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UAA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3C3A2A12-5CD1-6FDC-9F82-AA8964CC69FF}" type="datetime1">
              <a:t/>
            </a:fld>
          </a:p>
        </p:txBody>
      </p:sp>
      <p:sp>
        <p:nvSpPr>
          <p:cNvPr id="3" name="Espaço Reservado para Rodapé 4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4" name="Espaço Reservado para Número de Slide 5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3C3A141A-54D1-6FE2-9F82-A2B75ACC69F7}" type="slidenum">
              <a:t/>
            </a:fld>
          </a:p>
        </p:txBody>
      </p:sp>
      <p:pic>
        <p:nvPicPr>
          <p:cNvPr id="5" name="Picture 9" descr="GGFD2166TRA Raw.tif"/>
          <p:cNvPicPr>
            <a:picLocks noChangeAspect="1"/>
            <a:extLst>
              <a:ext uri="smNativeData">
                <pr:smNativeData xmlns:pr="smNativeData" val="SMDATA_15_2gAdX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JAAAANcAAACWAwAAVwQAAAAAAABkAAAAZAAAAAAAAAAjAAAABAAAAGQAAAAXAAAAFAAAAAAAAAAAAAAA/38AAP9/AAAAAAAACQAAAAQAAAB/C38L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Of7//wAAAABAOAAAwSUAABAAAAAmAAAACAAAAP//////////"/>
              </a:ext>
            </a:extLst>
          </p:cNvPicPr>
          <p:nvPr/>
        </p:nvPicPr>
        <p:blipFill>
          <a:blip r:embed="rId2"/>
          <a:srcRect l="360" t="2150" r="9180" b="11110"/>
          <a:stretch>
            <a:fillRect/>
          </a:stretch>
        </p:blipFill>
        <p:spPr>
          <a:xfrm>
            <a:off x="-288925" y="0"/>
            <a:ext cx="9432925" cy="61372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m 11"/>
          <p:cNvPicPr>
            <a:picLocks noChangeAspect="1"/>
            <a:extLst>
              <a:ext uri="smNativeData">
                <pr:smNativeData xmlns:pr="smNativeData" val="SMDATA_15_2gAdX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6QQAAAAAAAAAAAAAAAAAAAAAAABkAAAAZAAAAAAAAAAjAAAABAAAAGQAAAAXAAAAFAAAAAAAAAAAAAAA/38AAP9/AAAAAAAACQAAAAQAAAAAQ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Of7//8ElAABAOAAAMCoAABAAAAAmAAAACAAAAP//////////"/>
              </a:ext>
            </a:extLst>
          </p:cNvPicPr>
          <p:nvPr/>
        </p:nvPicPr>
        <p:blipFill>
          <a:blip r:embed="rId3"/>
          <a:srcRect l="12570" t="0" r="0" b="0"/>
          <a:stretch>
            <a:fillRect/>
          </a:stretch>
        </p:blipFill>
        <p:spPr>
          <a:xfrm>
            <a:off x="-288925" y="6137275"/>
            <a:ext cx="9432925" cy="7207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gAgAAlBEAAIA1AACcGAAAEAAAACYAAAAIAAAAAQAAAAAAAAA="/>
              </a:ext>
            </a:extLst>
          </p:cNvSpPr>
          <p:nvPr>
            <p:ph type="title"/>
          </p:nvPr>
        </p:nvSpPr>
        <p:spPr>
          <a:xfrm>
            <a:off x="467360" y="2857500"/>
            <a:ext cx="8229600" cy="1143000"/>
          </a:xfrm>
        </p:spPr>
        <p:txBody>
          <a:bodyPr/>
          <a:lstStyle/>
          <a:p>
            <a:pPr>
              <a:defRPr lang="pt-br"/>
            </a:pPr>
            <a:r>
              <a:t>Clique para editar o título mestre</a:t>
            </a:r>
          </a:p>
        </p:txBody>
      </p:sp>
      <p:pic>
        <p:nvPicPr>
          <p:cNvPr id="3" name="Imagem 6"/>
          <p:cNvPicPr>
            <a:picLocks noChangeAspect="1"/>
            <a:extLst>
              <a:ext uri="smNativeData">
                <pr:smNativeData xmlns:pr="smNativeData" val="SMDATA_15_2gAdX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BzGAAATgk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tzIAAHQmAABGNwAAESoAABAAAAAmAAAACAAAAP//////////"/>
              </a:ext>
            </a:extLst>
          </p:cNvPicPr>
          <p:nvPr/>
        </p:nvPicPr>
        <p:blipFill>
          <a:blip r:embed="rId2"/>
          <a:srcRect l="0" t="0" r="62590" b="23820"/>
          <a:stretch>
            <a:fillRect/>
          </a:stretch>
        </p:blipFill>
        <p:spPr>
          <a:xfrm>
            <a:off x="8244205" y="6250940"/>
            <a:ext cx="741045" cy="5873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Conector Reto 7"/>
          <p:cNvSpPr>
            <a:extLst>
              <a:ext uri="smNativeData">
                <pr:smNativeData xmlns:pr="smNativeData" val="SMDATA_13_2gAdXxMAAAAlAAAACg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L9LSA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v0tIAH9/fwAAAAADzMzMAMDA/wB/f38AAAAAAAAAAAAAAAAAAAAAAAAAAAAhAAAAGAAAABQAAAAAAAAAQygAALcyAABDKAAAEAAAACYAAAAIAAAA//////////8="/>
              </a:ext>
            </a:extLst>
          </p:cNvSpPr>
          <p:nvPr/>
        </p:nvSpPr>
        <p:spPr>
          <a:xfrm flipH="1">
            <a:off x="0" y="6544945"/>
            <a:ext cx="8244205" cy="0"/>
          </a:xfrm>
          <a:prstGeom prst="line">
            <a:avLst/>
          </a:prstGeom>
          <a:noFill/>
          <a:ln w="19050" cap="flat" cmpd="sng" algn="ctr">
            <a:solidFill>
              <a:srgbClr val="BF4B48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AA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dAgAAqhAAAD01AACyFwAAEAAAACYAAAAIAAAAAQAAAAAAAAA="/>
              </a:ext>
            </a:extLst>
          </p:cNvSpPr>
          <p:nvPr>
            <p:ph type="title"/>
          </p:nvPr>
        </p:nvSpPr>
        <p:spPr>
          <a:xfrm>
            <a:off x="424815" y="2708910"/>
            <a:ext cx="8229600" cy="1143000"/>
          </a:xfrm>
        </p:spPr>
        <p:txBody>
          <a:bodyPr/>
          <a:lstStyle/>
          <a:p>
            <a:pPr>
              <a:defRPr lang="pt-br"/>
            </a:pPr>
            <a:r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L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3C3A1E16-58D1-6FE8-9F82-AEBD50CC69FB}" type="datetime1">
              <a:t/>
            </a:fld>
          </a:p>
        </p:txBody>
      </p:sp>
      <p:sp>
        <p:nvSpPr>
          <p:cNvPr id="4" name="Espaço Reservado para Rodapé 3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5" name="Espaço Reservado para Número de Slide 4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+/TN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3C3A707B-35D1-6F86-9F82-C3D33ECC6996}" type="slidenum">
              <a:t/>
            </a:fld>
          </a:p>
        </p:txBody>
      </p:sp>
      <p:pic>
        <p:nvPicPr>
          <p:cNvPr id="6" name="Imagem 7"/>
          <p:cNvPicPr>
            <a:picLocks noChangeAspect="1"/>
            <a:extLst>
              <a:ext uri="smNativeData">
                <pr:smNativeData xmlns:pr="smNativeData" val="SMDATA_15_2gAdX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Q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fP///9X////EOAAAlw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83820" y="-27305"/>
            <a:ext cx="9311640" cy="9359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rKq4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3C3A1265-2BD1-6FE4-9F82-DDB15CCC6988}" type="datetime1">
              <a:t>6/15/2020</a:t>
            </a:fld>
          </a:p>
        </p:txBody>
      </p:sp>
      <p:sp>
        <p:nvSpPr>
          <p:cNvPr id="3" name="Espaço Reservado para Rodapé 4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X0gH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4" name="Espaço Reservado para Número de Slide 5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fsLf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3C3A6A0C-42D1-6F9C-9F82-B4C924CC69E1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7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sQEAAHA1AAC5CAAAEAAAACYAAAAIAAAAvx8AAAAAAAA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 noChangeArrowheads="1"/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z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2AkAAHA1AACwJQAAEAAAACYAAAAIAAAAvx8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Clique para editar o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4" name="Espaço Reservado para Data 3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Q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EAAAACYAAAAIAAAAv58AAAAAAAA=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pt-br" sz="1200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3C3A27FD-B3D1-6FD1-9F82-458469CC6910}" type="datetime1">
              <a:t/>
            </a:fld>
          </a:p>
        </p:txBody>
      </p:sp>
      <p:sp>
        <p:nvSpPr>
          <p:cNvPr id="5" name="Espaço Reservado para Rodapé 4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EAAAACYAAAAIAAAAv58AAAAAAAA=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pt-br" sz="1200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6" name="Espaço Reservado para Número de Slide 5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v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EAAAACYAAAAIAAAAv58AAAAAAAA=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pt-br" sz="1200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3C3A1F55-1BD1-6FE9-9F82-EDBC51CC69B8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49" r:id="rId4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 typeface="Arial" pitchFamily="2" charset="0"/>
        <a:buChar char="–"/>
        <a:tabLst/>
        <a:defRPr lang="pt-br"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–"/>
        <a:tabLst/>
        <a:defRPr lang="pt-br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»"/>
        <a:tabLst/>
        <a:defRPr lang="pt-br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WGUyEMAAAAEAAAAAAAAAAAAAAAAAAAAAAAAAAeAAAAaAAAAAAAAAAAAAAAAAAAAAAAAAAAAAAAECcAABAnAAAAAAAAAAAAAAAAAAAAAAAAAAAAAAAAAAAAAAAAAAAAABQAAAAAAAAAwMD/AAAAAABkAAAAMgAAAAAAAABkAAAAAAAAAH9/fwAKAAAAHwAAAFQAAAD///8B////AQAAAAAAAAAAAAAAAAAAAAAAAAAAAAAAAAAAAAAAAAAAAAAAAn9/fwDu7OEDzMzMAMDA/wB/f38AAAAAAAAAAAAAAAAAAAAAAAAAAAAhAAAAGAAAABQAAADbBAAA7wIAANkxAAB6CwAAEAAAACYAAAAIAAAA//////////8="/>
              </a:ext>
            </a:extLst>
          </p:cNvSpPr>
          <p:nvPr/>
        </p:nvSpPr>
        <p:spPr>
          <a:xfrm>
            <a:off x="789305" y="476885"/>
            <a:ext cx="7313930" cy="13887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pt-br"/>
            </a:pPr>
            <a:r>
              <a:t> </a:t>
            </a:r>
            <a:r>
              <a:rPr lang="pt-br" sz="2800" b="1">
                <a:latin typeface="Arial" pitchFamily="2" charset="0"/>
                <a:ea typeface="Calibri" pitchFamily="2" charset="0"/>
                <a:cs typeface="Arial" pitchFamily="2" charset="0"/>
              </a:rPr>
              <a:t>CENTRO PAULA SOUZA</a:t>
            </a:r>
            <a:endParaRPr lang="pt-br" sz="2800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algn="ctr">
              <a:defRPr lang="pt-br"/>
            </a:pPr>
            <a:r>
              <a:rPr lang="pt-br" sz="2800" b="1">
                <a:latin typeface="Arial" pitchFamily="2" charset="0"/>
                <a:ea typeface="Calibri" pitchFamily="2" charset="0"/>
                <a:cs typeface="Arial" pitchFamily="2" charset="0"/>
              </a:rPr>
              <a:t>ETEC PERUÍBE</a:t>
            </a:r>
            <a:endParaRPr lang="pt-br" sz="2800" b="1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algn="ctr">
              <a:defRPr lang="pt-br" sz="2800" b="1">
                <a:latin typeface="Arial" pitchFamily="2" charset="0"/>
                <a:ea typeface="Calibri" pitchFamily="2" charset="0"/>
                <a:cs typeface="Arial" pitchFamily="2" charset="0"/>
              </a:defRPr>
            </a:pPr>
            <a:r>
              <a:t>Ensino Técnico Integrado em Informática</a:t>
            </a:r>
          </a:p>
          <a:p>
            <a:pPr algn="ctr">
              <a:defRPr lang="pt-br"/>
            </a:pPr>
            <a:endParaRPr lang="pt-br" sz="2800" b="1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algn="ctr">
              <a:defRPr lang="pt-br" sz="2400" b="1">
                <a:latin typeface="Arial" pitchFamily="2" charset="0"/>
                <a:ea typeface="Calibri" pitchFamily="2" charset="0"/>
                <a:cs typeface="Arial" pitchFamily="2" charset="0"/>
              </a:defRPr>
            </a:pPr>
            <a:endParaRPr lang="pt-br" sz="2800"/>
          </a:p>
          <a:p>
            <a:pPr algn="ctr">
              <a:defRPr lang="pt-br"/>
            </a:pPr>
            <a:endParaRPr lang="pt-br" sz="2400" b="1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algn="ctr">
              <a:defRPr lang="pt-br" sz="3200" b="1">
                <a:latin typeface="Arial" pitchFamily="2" charset="0"/>
                <a:ea typeface="Calibri" pitchFamily="2" charset="0"/>
                <a:cs typeface="Arial" pitchFamily="2" charset="0"/>
              </a:defRPr>
            </a:pPr>
            <a:endParaRPr lang="pt-br" sz="2400"/>
          </a:p>
          <a:p>
            <a:pPr algn="ctr">
              <a:defRPr lang="pt-br"/>
            </a:pPr>
            <a:endParaRPr lang="pt-br" sz="28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3" name="CaixaTexto1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00ZTUMAAAAEAAAAAAAAAAAAAAAAAAAAAAAAAAeAAAAaAAAAAAAAAAAAAAAAAAAAAAAAAAAAAAAECcAABAnAAAAAAAAAAAAAAAAAAAAAAAAAAAAAAAAAAAAAAAAAAAAABQAAAAAAAAAwMD/AAAAAABkAAAAMgAAAAAAAABkAAAAAAAAAH9/fwAKAAAAHwAAAFQAAAD///8B////AQAAAAAAAAAAAAAAAAAAAAAAAAAAAAAAAAAAAAAAAAAAAAAAAn9/fwDu7OEDzMzMAMDA/wB/f38AAAAAAAAAAAAAAAAAAAAAAAAAAAAhAAAAGAAAABQAAACTHQAAZhkAAGg4AADCJQAAEAAAACYAAAAIAAAA//////////8="/>
              </a:ext>
            </a:extLst>
          </p:cNvSpPr>
          <p:nvPr/>
        </p:nvSpPr>
        <p:spPr>
          <a:xfrm>
            <a:off x="4807585" y="4128770"/>
            <a:ext cx="4361815" cy="20091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  <a:defRPr lang="pt-br" sz="2000"/>
            </a:pPr>
            <a:r>
              <a:rPr lang="pt-br" b="1">
                <a:latin typeface="Arial" pitchFamily="2" charset="0"/>
                <a:ea typeface="Calibri" pitchFamily="2" charset="0"/>
                <a:cs typeface="Arial" pitchFamily="2" charset="0"/>
              </a:rPr>
              <a:t>INTEGRANTES: </a:t>
            </a:r>
            <a:endParaRPr lang="pt-br" b="1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indent="179705" algn="l">
              <a:spcAft>
                <a:spcPts val="0"/>
              </a:spcAft>
              <a:buFont typeface="Wingdings" pitchFamily="2" charset="2"/>
              <a:buChar char=""/>
              <a:defRPr lang="pt-br" sz="2000"/>
            </a:pPr>
            <a:r>
              <a:rPr lang="pt-br" b="1">
                <a:latin typeface="Arial" pitchFamily="2" charset="0"/>
                <a:ea typeface="Calibri" pitchFamily="2" charset="0"/>
                <a:cs typeface="Arial" pitchFamily="2" charset="0"/>
              </a:rPr>
              <a:t>Gabriel Santos Martins</a:t>
            </a:r>
            <a:r>
              <a:rPr lang="pt-br">
                <a:latin typeface="Arial" pitchFamily="2" charset="0"/>
                <a:ea typeface="Calibri" pitchFamily="2" charset="0"/>
                <a:cs typeface="Arial" pitchFamily="2" charset="0"/>
              </a:rPr>
              <a:t>;</a:t>
            </a:r>
            <a:endParaRPr lang="pt-br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algn="l">
              <a:spcAft>
                <a:spcPts val="0"/>
              </a:spcAft>
              <a:buFont typeface="Wingdings" pitchFamily="2" charset="2"/>
              <a:buChar char=""/>
              <a:defRPr lang="pt-br" sz="2000"/>
            </a:pPr>
            <a:r>
              <a:rPr lang="pt-br" b="1">
                <a:latin typeface="Arial" pitchFamily="2" charset="0"/>
                <a:ea typeface="Calibri" pitchFamily="2" charset="0"/>
                <a:cs typeface="Arial" pitchFamily="2" charset="0"/>
              </a:rPr>
              <a:t> Guilherme Jose Santos Da Silva</a:t>
            </a:r>
            <a:r>
              <a:rPr lang="pt-br">
                <a:latin typeface="Arial" pitchFamily="2" charset="0"/>
                <a:ea typeface="Calibri" pitchFamily="2" charset="0"/>
                <a:cs typeface="Arial" pitchFamily="2" charset="0"/>
              </a:rPr>
              <a:t>;</a:t>
            </a:r>
            <a:endParaRPr lang="pt-br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algn="l">
              <a:spcAft>
                <a:spcPts val="0"/>
              </a:spcAft>
              <a:buFont typeface="Wingdings" pitchFamily="2" charset="2"/>
              <a:buChar char=""/>
              <a:defRPr lang="pt-br" sz="2000"/>
            </a:pPr>
            <a:r>
              <a:rPr lang="pt-br" b="1">
                <a:latin typeface="Arial" pitchFamily="2" charset="0"/>
                <a:ea typeface="Calibri" pitchFamily="2" charset="0"/>
                <a:cs typeface="Arial" pitchFamily="2" charset="0"/>
              </a:rPr>
              <a:t> João Victor Pereira da Silva</a:t>
            </a:r>
            <a:r>
              <a:rPr lang="pt-br">
                <a:latin typeface="Arial" pitchFamily="2" charset="0"/>
                <a:ea typeface="Calibri" pitchFamily="2" charset="0"/>
                <a:cs typeface="Arial" pitchFamily="2" charset="0"/>
              </a:rPr>
              <a:t>;</a:t>
            </a:r>
            <a:endParaRPr lang="pt-br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algn="l">
              <a:spcAft>
                <a:spcPts val="0"/>
              </a:spcAft>
              <a:buFont typeface="Wingdings" pitchFamily="2" charset="2"/>
              <a:buChar char=""/>
              <a:defRPr lang="pt-br" sz="2000"/>
            </a:pPr>
            <a:r>
              <a:rPr lang="pt-br" b="1">
                <a:latin typeface="Arial" pitchFamily="2" charset="0"/>
                <a:ea typeface="Calibri" pitchFamily="2" charset="0"/>
                <a:cs typeface="Arial" pitchFamily="2" charset="0"/>
              </a:rPr>
              <a:t> Jorge Mauricio dos Santos</a:t>
            </a:r>
            <a:r>
              <a:rPr lang="pt-br">
                <a:latin typeface="Arial" pitchFamily="2" charset="0"/>
                <a:ea typeface="Calibri" pitchFamily="2" charset="0"/>
                <a:cs typeface="Arial" pitchFamily="2" charset="0"/>
              </a:rPr>
              <a:t>;</a:t>
            </a:r>
            <a:endParaRPr lang="pt-br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algn="l">
              <a:spcAft>
                <a:spcPts val="0"/>
              </a:spcAft>
              <a:buFont typeface="Wingdings" pitchFamily="2" charset="2"/>
              <a:buChar char=""/>
              <a:defRPr lang="pt-br" sz="2000"/>
            </a:pPr>
            <a:r>
              <a:rPr lang="pt-br" b="1">
                <a:latin typeface="Arial" pitchFamily="2" charset="0"/>
                <a:ea typeface="Calibri" pitchFamily="2" charset="0"/>
                <a:cs typeface="Arial" pitchFamily="2" charset="0"/>
              </a:rPr>
              <a:t> Valter Muniz dos Santos.</a:t>
            </a:r>
            <a:endParaRPr lang="pt-br" b="1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4" name="CaixaTexto2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sFu+MMAAAAEAAAAAAAAAAAAAAAAAAAAAAAAAAeAAAAaAAAAAAAAAAAAAAAAAAAAAAAAAAAAAAAECcAABAnAAAAAAAAAAAAAAAAAAAAAAAAAAAAAAAAAAAAAAAAAAAAABQAAAAAAAAAwMD/AAAAAABkAAAAMgAAAAAAAABkAAAAAAAAAH9/fwAKAAAAHwAAAFQAAAD///8B////AQAAAAAAAAAAAAAAAAAAAAAAAAAAAAAAAAAAAAAAAAAAAAAAAn9/fwDu7OEDzMzMAMDA/wB/f38AAAAAAAAAAAAAAAAAAAAAAAAAAAAhAAAAGAAAABQAAABjCAAAAg8AAMouAAAwFQAAEAAAACYAAAAIAAAA//////////8="/>
              </a:ext>
            </a:extLst>
          </p:cNvSpPr>
          <p:nvPr/>
        </p:nvSpPr>
        <p:spPr>
          <a:xfrm>
            <a:off x="1363345" y="2439670"/>
            <a:ext cx="6242685" cy="1004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pt-br"/>
            </a:pPr>
            <a:r>
              <a:rPr lang="pt-br" sz="3200" b="1">
                <a:latin typeface="Arial" pitchFamily="2" charset="0"/>
                <a:ea typeface="Calibri" pitchFamily="2" charset="0"/>
                <a:cs typeface="Arial" pitchFamily="2" charset="0"/>
              </a:rPr>
              <a:t>Projeto ElderApp: </a:t>
            </a:r>
            <a:r>
              <a:rPr lang="pt-br" sz="3200">
                <a:latin typeface="Arial" pitchFamily="2" charset="0"/>
                <a:ea typeface="Calibri" pitchFamily="2" charset="0"/>
                <a:cs typeface="Arial" pitchFamily="2" charset="0"/>
              </a:rPr>
              <a:t>Aplicativo de auxílio aos idosos</a:t>
            </a:r>
            <a:endParaRPr lang="pt-br" sz="3200" b="1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LgYAANo1AACYCgAAEAAAACYAAAAIAAAAAQAAAAAAAAA="/>
              </a:ext>
            </a:extLst>
          </p:cNvSpPr>
          <p:nvPr>
            <p:ph type="title"/>
          </p:nvPr>
        </p:nvSpPr>
        <p:spPr>
          <a:xfrm>
            <a:off x="457200" y="1004570"/>
            <a:ext cx="8296910" cy="717550"/>
          </a:xfrm>
        </p:spPr>
        <p:txBody>
          <a:bodyPr/>
          <a:lstStyle/>
          <a:p>
            <a:pPr>
              <a:defRPr lang="pt-br" sz="4000"/>
            </a:pPr>
            <a:r>
              <a:rPr lang="pt-br" sz="4800" b="1">
                <a:latin typeface="Arial" pitchFamily="2" charset="0"/>
                <a:ea typeface="Calibri" pitchFamily="2" charset="0"/>
                <a:cs typeface="Arial" pitchFamily="2" charset="0"/>
              </a:rPr>
              <a:t>Objetivos</a:t>
            </a:r>
            <a:endParaRPr lang="pt-br" sz="3600" b="1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3" name="CaixaDeTexto 2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xAwAACwvAAAkEAAAEAAAACYAAAAIAAAA//////////8="/>
              </a:ext>
            </a:extLst>
          </p:cNvSpPr>
          <p:nvPr/>
        </p:nvSpPr>
        <p:spPr>
          <a:xfrm>
            <a:off x="457200" y="2075180"/>
            <a:ext cx="721106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3600" b="1">
                <a:latin typeface="Arial" pitchFamily="2" charset="0"/>
                <a:ea typeface="Calibri" pitchFamily="2" charset="0"/>
                <a:cs typeface="Arial" pitchFamily="2" charset="0"/>
              </a:rPr>
              <a:t>Objetivo Geral:</a:t>
            </a:r>
            <a:endParaRPr lang="pt-br" sz="3600" b="1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4" name="CaixaDeTexto 3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8NGR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OAgAAahIAAEs2AADaJgAAEAAAACYAAAAIAAAA//////////8="/>
              </a:ext>
            </a:extLst>
          </p:cNvSpPr>
          <p:nvPr/>
        </p:nvSpPr>
        <p:spPr>
          <a:xfrm>
            <a:off x="455930" y="2993390"/>
            <a:ext cx="8369935" cy="3322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spcAft>
                <a:spcPts val="600"/>
              </a:spcAft>
              <a:defRPr lang="pt-br"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Desenvolver um aplicativo capaz de prover assistência a idosos, tornando-os menos dependentes de terceiros.</a:t>
            </a:r>
          </a:p>
          <a:p>
            <a:pPr>
              <a:defRPr lang="pt-br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fu4fc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pAgAA4wUAAPM1AABNCgAAEAAAACYAAAAIAAAAAQAAAAAAAAA="/>
              </a:ext>
            </a:extLst>
          </p:cNvSpPr>
          <p:nvPr>
            <p:ph type="title"/>
          </p:nvPr>
        </p:nvSpPr>
        <p:spPr>
          <a:xfrm>
            <a:off x="473075" y="956945"/>
            <a:ext cx="8296910" cy="717550"/>
          </a:xfrm>
        </p:spPr>
        <p:txBody>
          <a:bodyPr/>
          <a:lstStyle/>
          <a:p>
            <a:pPr>
              <a:defRPr lang="pt-br" sz="4000"/>
            </a:pPr>
            <a:r>
              <a:rPr lang="pt-br" sz="4800" b="1">
                <a:latin typeface="Arial" pitchFamily="2" charset="0"/>
                <a:ea typeface="Calibri" pitchFamily="2" charset="0"/>
                <a:cs typeface="Arial" pitchFamily="2" charset="0"/>
              </a:rPr>
              <a:t>Objetivos</a:t>
            </a:r>
            <a:endParaRPr lang="pt-br" sz="3600" b="1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3" name="Retângulo1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4AgAASAsAAFQvAACoDgAAEAAAACYAAAAIAAAA//////////8="/>
              </a:ext>
            </a:extLst>
          </p:cNvSpPr>
          <p:nvPr/>
        </p:nvSpPr>
        <p:spPr>
          <a:xfrm>
            <a:off x="482600" y="1833880"/>
            <a:ext cx="721106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3600" b="1">
                <a:latin typeface="Arial" pitchFamily="2" charset="0"/>
                <a:ea typeface="Calibri" pitchFamily="2" charset="0"/>
                <a:cs typeface="Calibri" pitchFamily="2" charset="0"/>
              </a:rPr>
              <a:t>Objetivos Específicos:</a:t>
            </a:r>
            <a:endParaRPr lang="pt-br" sz="3600" b="1">
              <a:latin typeface="Arial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4" name="Retângulo2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0AgAAABAAAOc1AABoKQAAEAAAACYAAAAIAAAA//////////8="/>
              </a:ext>
            </a:extLst>
          </p:cNvSpPr>
          <p:nvPr/>
        </p:nvSpPr>
        <p:spPr>
          <a:xfrm>
            <a:off x="398780" y="2600960"/>
            <a:ext cx="8363585" cy="4130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Wingdings" pitchFamily="0" charset="2"/>
              <a:buChar char="Ø"/>
              <a:tabLst/>
              <a:defRPr lang="pt-br" sz="3000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t>Realizar a programação do sistema mediante pedidos de clientes;</a:t>
            </a:r>
          </a:p>
          <a:p>
            <a:pPr marL="288290" marR="0" indent="-288290" algn="l" defTabSz="91440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Wingdings" pitchFamily="0" charset="2"/>
              <a:buChar char="Ø"/>
              <a:tabLst>
                <a:tab pos="36195" algn="l"/>
              </a:tabLst>
              <a:defRPr lang="pt-br" sz="3000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t>Fazer a manutenção mensal para atualização do sistema e correção de bugs;</a:t>
            </a:r>
          </a:p>
          <a:p>
            <a:pPr marL="288290" marR="0" indent="-288290" algn="l" defTabSz="91440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Wingdings" pitchFamily="0" charset="2"/>
              <a:buChar char="Ø"/>
              <a:tabLst>
                <a:tab pos="36195" algn="l"/>
              </a:tabLst>
              <a:defRPr lang="pt-br" sz="2400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pt-br" sz="3000"/>
              <a:t>Aplicar pesquisa de mercado a fim de verificar a demanda de preferências dos clientes perante ao aplicativo;</a:t>
            </a:r>
            <a:endParaRPr lang="pt-br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LgYAANo1AACYCgAAEAAAACYAAAAIAAAAAQAAAAAAAAA="/>
              </a:ext>
            </a:extLst>
          </p:cNvSpPr>
          <p:nvPr>
            <p:ph type="title"/>
          </p:nvPr>
        </p:nvSpPr>
        <p:spPr>
          <a:xfrm>
            <a:off x="457200" y="1004570"/>
            <a:ext cx="8296910" cy="717550"/>
          </a:xfrm>
        </p:spPr>
        <p:txBody>
          <a:bodyPr/>
          <a:lstStyle/>
          <a:p>
            <a:pPr>
              <a:defRPr lang="pt-br" sz="4000"/>
            </a:pPr>
            <a:r>
              <a:rPr lang="pt-br" sz="4800" b="1">
                <a:latin typeface="Arial" pitchFamily="2" charset="0"/>
                <a:ea typeface="Calibri" pitchFamily="2" charset="0"/>
                <a:cs typeface="Arial" pitchFamily="2" charset="0"/>
              </a:rPr>
              <a:t>Objetivos</a:t>
            </a:r>
            <a:endParaRPr lang="pt-br" sz="3600" b="1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3" name="Retângulo1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GAgAA9wsAACIvAABXDwAAEAAAACYAAAAIAAAA//////////8="/>
              </a:ext>
            </a:extLst>
          </p:cNvSpPr>
          <p:nvPr/>
        </p:nvSpPr>
        <p:spPr>
          <a:xfrm>
            <a:off x="450850" y="1945005"/>
            <a:ext cx="721106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3600" b="1">
                <a:latin typeface="Arial" pitchFamily="2" charset="0"/>
                <a:ea typeface="Calibri" pitchFamily="2" charset="0"/>
                <a:cs typeface="Calibri" pitchFamily="2" charset="0"/>
              </a:rPr>
              <a:t>Objetivos Específicos:</a:t>
            </a:r>
            <a:endParaRPr lang="pt-br" sz="3600" b="1">
              <a:latin typeface="Arial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4" name="Retângulo2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0AgAA6hAAAMk2AABKLwAAEAAAACYAAAAIAAAA//////////8="/>
              </a:ext>
            </a:extLst>
          </p:cNvSpPr>
          <p:nvPr/>
        </p:nvSpPr>
        <p:spPr>
          <a:xfrm>
            <a:off x="398780" y="2749550"/>
            <a:ext cx="8507095" cy="4937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8290" marR="0" indent="-288290" algn="l" defTabSz="91440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Wingdings" pitchFamily="0" charset="2"/>
              <a:buChar char="Ø"/>
              <a:tabLst>
                <a:tab pos="36195" algn="l"/>
              </a:tabLst>
              <a:defRPr lang="pt-br" sz="3000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t>Elaborar banco de dados para efetuar o cadastro dos dados do usuário;</a:t>
            </a:r>
          </a:p>
          <a:p>
            <a:pPr marL="252095" marR="0" indent="-252095" algn="l" defTabSz="91440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Wingdings" pitchFamily="0" charset="2"/>
              <a:buChar char="Ø"/>
              <a:tabLst/>
              <a:defRPr lang="pt-br" sz="3000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t>Identificar os fatores que comprometem na organização diária do usuário;</a:t>
            </a:r>
          </a:p>
          <a:p>
            <a:pPr marL="252095" marR="0" indent="-252095" algn="l" defTabSz="91440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Wingdings" pitchFamily="0" charset="2"/>
              <a:buChar char="Ø"/>
              <a:tabLst/>
              <a:defRPr lang="pt-br" sz="2400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pt-br" sz="3000"/>
              <a:t>Marcar reuniões mensais em equipe para debater o andamento do projeto.</a:t>
            </a:r>
            <a:endParaRPr lang="pt-br" sz="3000"/>
          </a:p>
          <a:p>
            <a:pPr marL="285750" indent="-285750">
              <a:buFont typeface="Wingdings" pitchFamily="0" charset="2"/>
              <a:buChar char="Ø"/>
              <a:defRPr lang="pt-br" sz="2400">
                <a:latin typeface="Arial" pitchFamily="2" charset="0"/>
                <a:ea typeface="Calibri" pitchFamily="2" charset="0"/>
                <a:cs typeface="Calibri" pitchFamily="2" charset="0"/>
              </a:defRPr>
            </a:pPr>
          </a:p>
          <a:p>
            <a:pPr>
              <a:defRPr lang="pt-br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b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/////1gUAAEA4AABACgAAEAAAACYAAAAIAAAA//////////8="/>
              </a:ext>
            </a:extLst>
          </p:cNvSpPr>
          <p:nvPr/>
        </p:nvSpPr>
        <p:spPr>
          <a:xfrm>
            <a:off x="-635" y="948690"/>
            <a:ext cx="9144635" cy="717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pt-br" sz="4400" b="1"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t>Procedimentos Metodológicos</a:t>
            </a:r>
          </a:p>
        </p:txBody>
      </p:sp>
      <p:sp>
        <p:nvSpPr>
          <p:cNvPr id="3" name="Retângulo2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f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zBAAAhQsAAEY3AADlKQAAEAAAACYAAAAIAAAA//////////8="/>
              </a:ext>
            </a:extLst>
          </p:cNvSpPr>
          <p:nvPr/>
        </p:nvSpPr>
        <p:spPr>
          <a:xfrm>
            <a:off x="682625" y="1872615"/>
            <a:ext cx="8302625" cy="4937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52095" marR="0" indent="-252095" algn="just" defTabSz="91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itchFamily="0" charset="2"/>
              <a:buChar char="Ø"/>
              <a:tabLst/>
              <a:defRPr lang="pt-br"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pt-br" sz="2800"/>
              <a:t>Quanto à abordagem:</a:t>
            </a:r>
          </a:p>
          <a:p>
            <a:pPr marL="53975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lang="pt-br"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t>- Pesquisa Qualitativa;</a:t>
            </a:r>
          </a:p>
          <a:p>
            <a:pPr marL="53975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pt-br"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t>- Pesquisa Quantitativa;</a:t>
            </a:r>
          </a:p>
          <a:p>
            <a:pPr marL="252095" marR="0" indent="-252095" algn="just" defTabSz="91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itchFamily="0" charset="2"/>
              <a:buChar char="Ø"/>
              <a:tabLst/>
              <a:defRPr lang="pt-br"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pt-br" sz="2800"/>
              <a:t>Quanto à natureza:</a:t>
            </a:r>
          </a:p>
          <a:p>
            <a:pPr marL="53975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pt-br" sz="2200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pt-br">
                <a:uFill>
                  <a:solidFill>
                    <a:srgbClr val="000000"/>
                  </a:solidFill>
                </a:uFill>
              </a:rPr>
              <a:t>- Pesquisa Aplicada;</a:t>
            </a:r>
            <a:endParaRPr lang="pt-br">
              <a:uFill>
                <a:solidFill>
                  <a:srgbClr val="000000"/>
                </a:solidFill>
              </a:uFill>
            </a:endParaRPr>
          </a:p>
          <a:p>
            <a:pPr marL="252095" marR="0" indent="-252095" algn="just" defTabSz="91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itchFamily="0" charset="2"/>
              <a:buChar char="Ø"/>
              <a:tabLst/>
              <a:defRPr lang="pt-br" sz="3000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pt-br" sz="2800"/>
              <a:t>Quanto aos objetivos:</a:t>
            </a:r>
            <a:endParaRPr lang="pt-br" sz="2800"/>
          </a:p>
          <a:p>
            <a:pPr marL="53975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pt-br" sz="2200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t>- Pesquisa Exploratória;</a:t>
            </a:r>
          </a:p>
          <a:p>
            <a:pPr marL="252095" marR="0" indent="-252095" algn="just" defTabSz="91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itchFamily="0" charset="2"/>
              <a:buChar char="Ø"/>
              <a:tabLst/>
              <a:defRPr lang="pt-br" sz="3000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pt-br" sz="2800"/>
              <a:t>Quanto aos procedimentos:</a:t>
            </a:r>
            <a:endParaRPr lang="pt-br" sz="2800"/>
          </a:p>
          <a:p>
            <a:pPr marL="53975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None/>
              <a:tabLst/>
              <a:defRPr lang="pt-br"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t>- Pesquisa Bibliográfica;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b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/////DgUAAEA4AAB4CQAAEAAAACYAAAAIAAAA//////////8="/>
              </a:ext>
            </a:extLst>
          </p:cNvSpPr>
          <p:nvPr/>
        </p:nvSpPr>
        <p:spPr>
          <a:xfrm>
            <a:off x="-635" y="821690"/>
            <a:ext cx="9144635" cy="717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pt-br" sz="4400" b="1"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t>Procedimentos Metodológicos</a:t>
            </a:r>
          </a:p>
        </p:txBody>
      </p:sp>
      <p:sp>
        <p:nvSpPr>
          <p:cNvPr id="3" name="Retângulo1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///8MAAAAEAAAADbcDOM+kRM/AAAAAAAA8D8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0AgAAECcAAMk2AACHKAAAEAAAACYAAAAIAAAA//////////8="/>
              </a:ext>
            </a:extLst>
          </p:cNvSpPr>
          <p:nvPr/>
        </p:nvSpPr>
        <p:spPr>
          <a:xfrm>
            <a:off x="398780" y="6350000"/>
            <a:ext cx="8507095" cy="238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lang="pt-br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Fonte: Projeções da população: Brasil e Unidades da Federação: revisão 2018</a:t>
            </a:r>
          </a:p>
          <a:p>
            <a:pPr marL="285750" indent="-285750">
              <a:buFont typeface="Wingdings" pitchFamily="0" charset="2"/>
              <a:buChar char="Ø"/>
              <a:defRPr lang="pt-br">
                <a:latin typeface="Arial" pitchFamily="2" charset="0"/>
                <a:ea typeface="Calibri" pitchFamily="2" charset="0"/>
                <a:cs typeface="Calibri" pitchFamily="2" charset="0"/>
              </a:defRPr>
            </a:pPr>
          </a:p>
          <a:p>
            <a:pPr>
              <a:defRPr lang="pt-br"/>
            </a:pPr>
          </a:p>
        </p:txBody>
      </p:sp>
      <p:pic>
        <p:nvPicPr>
          <p:cNvPr id="4" name="Imagem1"/>
          <p:cNvPicPr>
            <a:extLst>
              <a:ext uri="smNativeData">
                <pr:smNativeData xmlns:pr="smNativeData" val="SMDATA_15_2gAdXxMAAAAlAAAAEQAAAA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AAAAAAAAAAAAAAAAAAAAAAAAAAAAAAAAAAAAAAAAAAAAAAAAAAAAAAB/f38Af39/AMzMzADAwP8Af39/AAAAAAAAAAAAAAAAAP///wAAAAAAIQAAABgAAAAUAAAAXwUAAAMMAAAmNAAA9y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" y="1952625"/>
            <a:ext cx="7604125" cy="4381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CaixaTexto1"/>
          <p:cNvSpPr txBox="1">
            <a:extLst>
              <a:ext uri="smNativeData">
                <pr:smNativeData xmlns:pr="smNativeData" val="SMDATA_13_2gAdXxMAAAAlAAAAE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7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tBQAAvQkAAA00AAAdDQAAEAAAACYAAAAIAAAA//////////8="/>
              </a:ext>
            </a:extLst>
          </p:cNvSpPr>
          <p:nvPr/>
        </p:nvSpPr>
        <p:spPr>
          <a:xfrm>
            <a:off x="841375" y="1583055"/>
            <a:ext cx="762000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ctr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lang="pt-br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Comparação da Pirâmide Etária Brasileira nos anos de 2018 e 2060 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b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9QQAAEE4AABfCQAAEAAAACYAAAAIAAAA//////////8="/>
              </a:ext>
            </a:extLst>
          </p:cNvSpPr>
          <p:nvPr/>
        </p:nvSpPr>
        <p:spPr>
          <a:xfrm>
            <a:off x="0" y="805815"/>
            <a:ext cx="9144635" cy="717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pt-br" sz="4400" b="1"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t>Procedimentos Metodológicos</a:t>
            </a:r>
          </a:p>
        </p:txBody>
      </p:sp>
      <p:pic>
        <p:nvPicPr>
          <p:cNvPr id="3" name="Imagem2"/>
          <p:cNvPicPr>
            <a:picLocks noChangeAspect="1"/>
            <a:extLst>
              <a:ext uri="smNativeData">
                <pr:smNativeData xmlns:pr="smNativeData" val="SMDATA_15_2gAdXx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zcGNB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IyMAAPgLAAA0MAAACR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11825" y="1945640"/>
            <a:ext cx="2124075" cy="21240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m1"/>
          <p:cNvPicPr>
            <a:picLocks noChangeAspect="1"/>
            <a:extLst>
              <a:ext uri="smNativeData">
                <pr:smNativeData xmlns:pr="smNativeData" val="SMDATA_15_2gAdXx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ZQcAABYMAADjFAAAlB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202055" y="1964690"/>
            <a:ext cx="2193290" cy="21932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CaixaTexto2"/>
          <p:cNvSpPr txBox="1">
            <a:extLst>
              <a:ext uri="smNativeData">
                <pr:smNativeData xmlns:pr="smNativeData" val="SMDATA_13_2gAdXxMAAAAlAAAAE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KMCAAD/fwAA/38AAAAAAAAJAAAABAAAAPf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kBwAAhgkAAC0VAAAODQAAAAAAACYAAAAIAAAA//////////8="/>
              </a:ext>
            </a:extLst>
          </p:cNvSpPr>
          <p:nvPr/>
        </p:nvSpPr>
        <p:spPr>
          <a:xfrm>
            <a:off x="1160780" y="1548130"/>
            <a:ext cx="2281555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pt-br" b="1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Caixa de Remédios</a:t>
            </a:r>
          </a:p>
        </p:txBody>
      </p:sp>
      <p:sp>
        <p:nvSpPr>
          <p:cNvPr id="6" name="CaixaTexto3"/>
          <p:cNvSpPr txBox="1">
            <a:extLst>
              <a:ext uri="smNativeData">
                <pr:smNativeData xmlns:pr="smNativeData" val="SMDATA_13_2gAdXxMAAAAlAAAAE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KMCAAD/fwAA/38AAAAAAAAJAAAABAAAAPP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nIgAAwgkAABUxAABKDQAAAAAAACYAAAAIAAAA//////////8="/>
              </a:ext>
            </a:extLst>
          </p:cNvSpPr>
          <p:nvPr/>
        </p:nvSpPr>
        <p:spPr>
          <a:xfrm>
            <a:off x="5592445" y="1586230"/>
            <a:ext cx="2386330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pt-br" b="1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Cuidador de Idosos</a:t>
            </a:r>
          </a:p>
        </p:txBody>
      </p:sp>
      <p:sp>
        <p:nvSpPr>
          <p:cNvPr id="7" name="CaixaTexto4"/>
          <p:cNvSpPr txBox="1">
            <a:extLst>
              <a:ext uri="smNativeData">
                <pr:smNativeData xmlns:pr="smNativeData" val="SMDATA_13_2gAdXxMAAAAlAAAAE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KMCAAD/fwAA/38AAAAAAAAJAAAABAAAAPv///8MAAAAEAAAANsSAZCyLTE/RIZ7FcyS8j8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/BwAAshkAALIUAADuGwAAAAAAACYAAAAIAAAA//////////8="/>
              </a:ext>
            </a:extLst>
          </p:cNvSpPr>
          <p:nvPr/>
        </p:nvSpPr>
        <p:spPr>
          <a:xfrm>
            <a:off x="1218565" y="4177030"/>
            <a:ext cx="2145665" cy="36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pt-br" sz="1600" b="1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pt-br" sz="1400" b="0"/>
              <a:t>Fonte:</a:t>
            </a:r>
            <a:r>
              <a:rPr lang="pt-br" sz="1400"/>
              <a:t> </a:t>
            </a:r>
            <a:r>
              <a:rPr lang="pt-br" sz="1400" b="0"/>
              <a:t>Play Store, 2020.</a:t>
            </a:r>
            <a:endParaRPr lang="pt-br" b="0"/>
          </a:p>
        </p:txBody>
      </p:sp>
      <p:sp>
        <p:nvSpPr>
          <p:cNvPr id="8" name="CaixaTexto5"/>
          <p:cNvSpPr txBox="1">
            <a:extLst>
              <a:ext uri="smNativeData">
                <pr:smNativeData xmlns:pr="smNativeData" val="SMDATA_13_2gAdXxMAAAAlAAAAE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KMCAAD/fwAA/38AAAAAAAAJAAAABAAAAPb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/IgAAZRkAAP0vAABcGwAAAAAAACYAAAAIAAAA//////////8="/>
              </a:ext>
            </a:extLst>
          </p:cNvSpPr>
          <p:nvPr/>
        </p:nvSpPr>
        <p:spPr>
          <a:xfrm>
            <a:off x="5688965" y="4128135"/>
            <a:ext cx="2112010" cy="319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pt-br" sz="1600" b="1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pt-br" sz="1400" b="0"/>
              <a:t>Fonte:</a:t>
            </a:r>
            <a:r>
              <a:rPr lang="pt-br" sz="1400"/>
              <a:t> </a:t>
            </a:r>
            <a:r>
              <a:rPr lang="pt-br" sz="1400" b="0"/>
              <a:t>Play Store, 2020.</a:t>
            </a:r>
            <a:endParaRPr lang="pt-br" b="0"/>
          </a:p>
        </p:txBody>
      </p:sp>
      <p:sp>
        <p:nvSpPr>
          <p:cNvPr id="9" name="CaixaTexto1"/>
          <p:cNvSpPr txBox="1">
            <a:extLst>
              <a:ext uri="smNativeData">
                <pr:smNativeData xmlns:pr="smNativeData" val="SMDATA_13_2gAdXx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EEM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rAQAAeBwAACwaAACIJwAAACAAACYAAAAIAAAA//////////8="/>
              </a:ext>
            </a:extLst>
          </p:cNvSpPr>
          <p:nvPr/>
        </p:nvSpPr>
        <p:spPr>
          <a:xfrm>
            <a:off x="271145" y="4627880"/>
            <a:ext cx="3983355" cy="1798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179705" indent="-179705" defTabSz="914400">
              <a:buFont typeface="Wingdings" pitchFamily="2" charset="2"/>
              <a:buChar char=""/>
              <a:tabLst>
                <a:tab pos="179705" algn="l"/>
              </a:tabLst>
              <a:defRPr lang="pt-br" sz="1600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Aplicativo Gratuito;</a:t>
            </a:r>
          </a:p>
          <a:p>
            <a:pPr marL="179705" indent="-179705" defTabSz="914400">
              <a:buFont typeface="Wingdings" pitchFamily="2" charset="2"/>
              <a:buChar char=""/>
              <a:tabLst>
                <a:tab pos="179705" algn="l"/>
              </a:tabLst>
              <a:defRPr lang="pt-br" sz="1600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Disponível para Android e IOS;</a:t>
            </a:r>
          </a:p>
          <a:p>
            <a:pPr marL="179705" indent="-179705" defTabSz="914400">
              <a:buFont typeface="Wingdings" pitchFamily="2" charset="2"/>
              <a:buChar char=""/>
              <a:tabLst>
                <a:tab pos="179705" algn="l"/>
              </a:tabLst>
              <a:defRPr lang="pt-br" sz="1600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Lê o codigo de barras do medicamento e exibe informações para o usuário;</a:t>
            </a:r>
          </a:p>
          <a:p>
            <a:pPr marL="179705" indent="-179705">
              <a:buFont typeface="Wingdings" pitchFamily="2" charset="2"/>
              <a:buChar char=""/>
              <a:defRPr lang="pt-br" sz="1600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Avaliação: 3,6 estrelas;</a:t>
            </a:r>
          </a:p>
          <a:p>
            <a:pPr marL="179705" indent="-179705">
              <a:buFont typeface="Wingdings" pitchFamily="2" charset="2"/>
              <a:buChar char=""/>
              <a:defRPr lang="pt-br" sz="1600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pt-br" b="1"/>
              <a:t>Problemas</a:t>
            </a:r>
            <a:r>
              <a:t>: Biblioteca de remédios com poucas informações.</a:t>
            </a:r>
          </a:p>
        </p:txBody>
      </p:sp>
      <p:sp>
        <p:nvSpPr>
          <p:cNvPr id="10" name="CaixaTexto6"/>
          <p:cNvSpPr txBox="1">
            <a:extLst>
              <a:ext uri="smNativeData">
                <pr:smNativeData xmlns:pr="smNativeData" val="SMDATA_13_2gAdXx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EEMAAD/fwAA/38AAAAAAAAJAAAABAAAAEkAI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AGwAAThwAAHg3AAA+JgAAACAAACYAAAAIAAAA//////////8="/>
              </a:ext>
            </a:extLst>
          </p:cNvSpPr>
          <p:nvPr/>
        </p:nvSpPr>
        <p:spPr>
          <a:xfrm>
            <a:off x="4511040" y="4601210"/>
            <a:ext cx="4505960" cy="1615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179705" indent="-179705" defTabSz="914400">
              <a:buFont typeface="Wingdings" pitchFamily="2" charset="2"/>
              <a:buChar char=""/>
              <a:tabLst>
                <a:tab pos="179705" algn="l"/>
              </a:tabLst>
              <a:defRPr lang="pt-br" sz="1600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Aplicativo Gratuito;</a:t>
            </a:r>
          </a:p>
          <a:p>
            <a:pPr marL="179705" indent="-179705" defTabSz="914400">
              <a:buFont typeface="Wingdings" pitchFamily="2" charset="2"/>
              <a:buChar char=""/>
              <a:tabLst>
                <a:tab pos="179705" algn="l"/>
              </a:tabLst>
              <a:defRPr lang="pt-br" sz="1600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Disponível para Android e IOS;</a:t>
            </a:r>
          </a:p>
          <a:p>
            <a:pPr marL="179705" marR="0" indent="-17970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1200" b="0" i="0" u="none" strike="noStrike" kern="1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sz="1600"/>
              <a:t>Guia que ajuda a lidar com idosos</a:t>
            </a:r>
            <a:r>
              <a:rPr lang="pt-br" sz="2000">
                <a:solidFill>
                  <a:schemeClr val="tx1"/>
                </a:solidFill>
              </a:rPr>
              <a:t>;</a:t>
            </a:r>
            <a:endParaRPr lang="pt-br" sz="1600">
              <a:solidFill>
                <a:schemeClr val="tx1"/>
              </a:solidFill>
            </a:endParaRPr>
          </a:p>
          <a:p>
            <a:pPr marL="179705" indent="-179705">
              <a:buFont typeface="Wingdings" pitchFamily="2" charset="2"/>
              <a:buChar char=""/>
              <a:defRPr lang="pt-br" sz="1600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Avaliação: 4,0 estrelas;</a:t>
            </a:r>
          </a:p>
          <a:p>
            <a:pPr marL="179705" indent="-179705">
              <a:buFont typeface="Wingdings" pitchFamily="2" charset="2"/>
              <a:buChar char=""/>
              <a:defRPr lang="pt-br" sz="1600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pt-br" b="1"/>
              <a:t>Problemas</a:t>
            </a:r>
            <a:r>
              <a:t>: Aceita apenas cuidadores com curso acima de 160 horas.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1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mAgAAsA0AAPs2AAAQLAAAEAAAACYAAAAIAAAA//////////8="/>
              </a:ext>
            </a:extLst>
          </p:cNvSpPr>
          <p:nvPr/>
        </p:nvSpPr>
        <p:spPr>
          <a:xfrm>
            <a:off x="430530" y="2225040"/>
            <a:ext cx="8507095" cy="4937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52095" marR="0" indent="-252095" algn="l" defTabSz="91440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Wingdings" pitchFamily="0" charset="2"/>
              <a:buChar char="Ø"/>
              <a:tabLst/>
              <a:defRPr lang="pt-br" sz="2400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</a:p>
          <a:p>
            <a:pPr marL="252095" marR="0" indent="-252095" algn="l" defTabSz="91440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Wingdings" pitchFamily="0" charset="2"/>
              <a:buChar char="Ø"/>
              <a:tabLst/>
              <a:defRPr lang="pt-br" sz="2400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</a:p>
          <a:p>
            <a:pPr marL="285750" indent="-285750">
              <a:buFont typeface="Wingdings" pitchFamily="0" charset="2"/>
              <a:buChar char="Ø"/>
              <a:defRPr lang="pt-br" sz="2400">
                <a:latin typeface="Arial" pitchFamily="2" charset="0"/>
                <a:ea typeface="Calibri" pitchFamily="2" charset="0"/>
                <a:cs typeface="Calibri" pitchFamily="2" charset="0"/>
              </a:defRPr>
            </a:pPr>
          </a:p>
          <a:p>
            <a:pPr>
              <a:defRPr lang="pt-br"/>
            </a:pPr>
          </a:p>
        </p:txBody>
      </p:sp>
      <p:sp>
        <p:nvSpPr>
          <p:cNvPr id="3" name="TítuloDoSlide1"/>
          <p:cNvSpPr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8AgAAAAUAAJU1AABqCQAAEAAAACYAAAAIAAAA//////////8="/>
              </a:ext>
            </a:extLst>
          </p:cNvSpPr>
          <p:nvPr/>
        </p:nvSpPr>
        <p:spPr>
          <a:xfrm>
            <a:off x="485140" y="812800"/>
            <a:ext cx="8225155" cy="717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pt-br" sz="4000" b="1"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pt-br" sz="4800"/>
              <a:t>Cronograma</a:t>
            </a:r>
            <a:endParaRPr lang="pt-br" sz="3600"/>
          </a:p>
        </p:txBody>
      </p:sp>
      <p:pic>
        <p:nvPicPr>
          <p:cNvPr id="4" name="Imagem1"/>
          <p:cNvPicPr>
            <a:picLocks noChangeAspect="1"/>
            <a:extLst>
              <a:ext uri="smNativeData">
                <pr:smNativeData xmlns:pr="smNativeData" val="SMDATA_15_2gAdXxMAAAAlAAAAEQAAAC0B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BAAAAAAAAAAAAAAAeAAAAAQAAAAEAAAAAAAAAAAAAAAAAAAAAAAAAZAAAAGQAAAAAAAAAZAAAAGQAAAAVAAAAYAAAAAAAAAAAAAAADwAAACADAAAAAAAAAAAAAAEAAACgMgAAAAAAAAAAAAA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/AAAAAAAAAAAAAAAAAAAAAAAAAAAAAAAAAAAAAAAAAAAAAAAAAAAAAAB/f38Af39/AMzMzADAwP8Af39/AAAAAAAAAAAAAAAAAP///wAAAAAAIQAAABgAAAAUAAAABwIAAPAJAACNNgAAGS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1615440"/>
            <a:ext cx="8538210" cy="4577715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pic>
      <p:sp>
        <p:nvSpPr>
          <p:cNvPr id="5" name="CaixaTexto1"/>
          <p:cNvSpPr txBox="1">
            <a:extLst>
              <a:ext uri="smNativeData">
                <pr:smNativeData xmlns:pr="smNativeData" val="SMDATA_13_2gAdXx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4C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zDgAAoyYAADUqAABzKQAAECAAACYAAAAIAAAA//////////8="/>
              </a:ext>
            </a:extLst>
          </p:cNvSpPr>
          <p:nvPr/>
        </p:nvSpPr>
        <p:spPr>
          <a:xfrm>
            <a:off x="2430145" y="6280785"/>
            <a:ext cx="443103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pt-br"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pt-br" sz="2400"/>
              <a:t>Fonte: Arquivo Pessoal, 2020.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1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mAgAAsA0AAPs2AAAQLAAAEAAAACYAAAAIAAAA//////////8="/>
              </a:ext>
            </a:extLst>
          </p:cNvSpPr>
          <p:nvPr/>
        </p:nvSpPr>
        <p:spPr>
          <a:xfrm>
            <a:off x="430530" y="2225040"/>
            <a:ext cx="8507095" cy="4937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52095" marR="0" indent="-252095" algn="l" defTabSz="91440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Wingdings" pitchFamily="0" charset="2"/>
              <a:buChar char="Ø"/>
              <a:tabLst/>
              <a:defRPr lang="pt-br" sz="2400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</a:p>
          <a:p>
            <a:pPr marL="252095" marR="0" indent="-252095" algn="l" defTabSz="91440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Wingdings" pitchFamily="0" charset="2"/>
              <a:buChar char="Ø"/>
              <a:tabLst/>
              <a:defRPr lang="pt-br" sz="2400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</a:p>
          <a:p>
            <a:pPr marL="285750" indent="-285750">
              <a:buFont typeface="Wingdings" pitchFamily="0" charset="2"/>
              <a:buChar char="Ø"/>
              <a:defRPr lang="pt-br" sz="2400">
                <a:latin typeface="Arial" pitchFamily="2" charset="0"/>
                <a:ea typeface="Calibri" pitchFamily="2" charset="0"/>
                <a:cs typeface="Calibri" pitchFamily="2" charset="0"/>
              </a:defRPr>
            </a:pPr>
          </a:p>
          <a:p>
            <a:pPr>
              <a:defRPr lang="pt-br"/>
            </a:pPr>
          </a:p>
        </p:txBody>
      </p:sp>
      <p:sp>
        <p:nvSpPr>
          <p:cNvPr id="3" name="TítuloDoSlide1"/>
          <p:cNvSpPr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8AgAAgwQAAJU1AADtCAAAEAAAACYAAAAIAAAA//////////8="/>
              </a:ext>
            </a:extLst>
          </p:cNvSpPr>
          <p:nvPr/>
        </p:nvSpPr>
        <p:spPr>
          <a:xfrm>
            <a:off x="485140" y="733425"/>
            <a:ext cx="8225155" cy="717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pt-br" sz="4000" b="1"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pt-br" sz="4800"/>
              <a:t>Cronograma</a:t>
            </a:r>
            <a:endParaRPr lang="pt-br" sz="3600"/>
          </a:p>
        </p:txBody>
      </p:sp>
      <p:pic>
        <p:nvPicPr>
          <p:cNvPr id="4" name="Imagem1"/>
          <p:cNvPicPr>
            <a:picLocks noChangeAspect="1"/>
            <a:extLst>
              <a:ext uri="smNativeData">
                <pr:smNativeData xmlns:pr="smNativeData" val="SMDATA_15_2gAdXx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keAAAAAQAAAAEAAAAAAAAAAAAAAAAAAAAAAAAAZAAAAGQAAAAAAAAAZAAAAGQAAAAVAAAAYAAAAAAAAAAAAAAADwAAACADAAAAAAAAAAAAAAEAAACgMgAAAAAAAAAAAAA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0IHNj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pQIAACEJAAAHNgAAui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29895" y="1483995"/>
            <a:ext cx="8352790" cy="464883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sp>
        <p:nvSpPr>
          <p:cNvPr id="5" name="CaixaTexto1"/>
          <p:cNvSpPr txBox="1">
            <a:extLst>
              <a:ext uri="smNativeData">
                <pr:smNativeData xmlns:pr="smNativeData" val="SMDATA_13_2gAdXx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4C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+DwAA9CUAAIAqAADEKAAAECAAACYAAAAIAAAA//////////8="/>
              </a:ext>
            </a:extLst>
          </p:cNvSpPr>
          <p:nvPr/>
        </p:nvSpPr>
        <p:spPr>
          <a:xfrm>
            <a:off x="2477770" y="6169660"/>
            <a:ext cx="443103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pt-br"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pt-br" sz="2400"/>
              <a:t>Fonte: Arquivo Pessoal, 2020.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pAgAAvgYAAII1AADZCQAAEAAAACYAAAAIAAAA//////////8="/>
              </a:ext>
            </a:extLst>
          </p:cNvSpPr>
          <p:nvPr/>
        </p:nvSpPr>
        <p:spPr>
          <a:xfrm>
            <a:off x="473075" y="1096010"/>
            <a:ext cx="8225155" cy="504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pt-br" sz="4000" b="1"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pt-br" sz="4800"/>
              <a:t>Plano Provisório</a:t>
            </a:r>
            <a:endParaRPr lang="pt-br" sz="3600"/>
          </a:p>
        </p:txBody>
      </p:sp>
      <p:sp>
        <p:nvSpPr>
          <p:cNvPr id="3" name="Retângulo1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WAQAAMgwAANY4AACSKgAAEAAAACYAAAAIAAAA//////////8="/>
              </a:ext>
            </a:extLst>
          </p:cNvSpPr>
          <p:nvPr/>
        </p:nvSpPr>
        <p:spPr>
          <a:xfrm>
            <a:off x="298450" y="1982470"/>
            <a:ext cx="8940800" cy="4937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lang="pt-br"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INTRODUÇÃO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1 A TÉCNOLOGIA NA VIDA DOS IDOSOS 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1.1 A eficiência da Internet na organização do dia-a-dia 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1.2 Atividades Físicas como auxílio para a autoestima 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1.3 Benefícios da tecnologia para os idosos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1.4 Opinião de Especialistas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2 ElderApp – A SAÚDE EM SUAS MÃOS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2.1 Apresentação do Projeto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2.2 Fundamentação Científica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700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 marL="252095" marR="0" indent="-252095" algn="l" defTabSz="91440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Wingdings" pitchFamily="0" charset="2"/>
              <a:buChar char="Ø"/>
              <a:tabLst/>
              <a:defRPr lang="pt-br" sz="2700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</a:p>
          <a:p>
            <a:pPr marL="285750" indent="-285750">
              <a:buFont typeface="Wingdings" pitchFamily="0" charset="2"/>
              <a:buChar char="Ø"/>
              <a:defRPr lang="pt-br" sz="2700">
                <a:latin typeface="Arial" pitchFamily="2" charset="0"/>
                <a:ea typeface="Calibri" pitchFamily="2" charset="0"/>
                <a:cs typeface="Calibri" pitchFamily="2" charset="0"/>
              </a:defRPr>
            </a:pPr>
          </a:p>
          <a:p>
            <a:pPr>
              <a:defRPr lang="pt-br" sz="2700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pAgAAnwYAAII1AAAJCwAAEAAAACYAAAAIAAAA//////////8="/>
              </a:ext>
            </a:extLst>
          </p:cNvSpPr>
          <p:nvPr/>
        </p:nvSpPr>
        <p:spPr>
          <a:xfrm>
            <a:off x="473075" y="1076325"/>
            <a:ext cx="8225155" cy="717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pt-br" sz="4000" b="1"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pt-br" sz="4800"/>
              <a:t>Plano Provisório</a:t>
            </a:r>
            <a:endParaRPr lang="pt-br" sz="3600"/>
          </a:p>
        </p:txBody>
      </p:sp>
      <p:sp>
        <p:nvSpPr>
          <p:cNvPr id="3" name="Retângulo1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KAgAAmw0AAF82AABpJwAAEAAAACYAAAAIAAAA//////////8="/>
              </a:ext>
            </a:extLst>
          </p:cNvSpPr>
          <p:nvPr/>
        </p:nvSpPr>
        <p:spPr>
          <a:xfrm>
            <a:off x="331470" y="2211705"/>
            <a:ext cx="8507095" cy="4194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3 CRONOGRAMA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4 TECNOLOGIAS UTILIZADAS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4.1 Linguagem Node.js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4.2 Linguagem Javascript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4.3 IDE Monaca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4.4 Banco de Dados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4.5 StarUml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4.6 Logotipo do Aplicativo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</a:p>
          <a:p>
            <a:pPr marL="0" marR="0" indent="0" algn="l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lang="pt-br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 marL="0" marR="0" indent="0" algn="ctr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lang="pt-br" sz="1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 marL="252095" marR="0" indent="-252095" algn="l" defTabSz="91440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Wingdings" pitchFamily="0" charset="2"/>
              <a:buChar char="Ø"/>
              <a:tabLst/>
              <a:defRPr lang="pt-br" sz="2400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</a:p>
          <a:p>
            <a:pPr marL="285750" indent="-285750">
              <a:buFont typeface="Wingdings" pitchFamily="0" charset="2"/>
              <a:buChar char="Ø"/>
              <a:defRPr lang="pt-br" sz="2400">
                <a:latin typeface="Arial" pitchFamily="2" charset="0"/>
                <a:ea typeface="Calibri" pitchFamily="2" charset="0"/>
                <a:cs typeface="Calibri" pitchFamily="2" charset="0"/>
              </a:defRPr>
            </a:pPr>
          </a:p>
          <a:p>
            <a:pPr>
              <a:defRPr lang="pt-br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Q91u0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/AQAAHA1AAAEDAAAEAAAACYAAAAIAAAAAQAAAAAAAAA="/>
              </a:ext>
            </a:extLst>
          </p:cNvSpPr>
          <p:nvPr>
            <p:ph type="title"/>
          </p:nvPr>
        </p:nvSpPr>
        <p:spPr>
          <a:xfrm>
            <a:off x="457200" y="810260"/>
            <a:ext cx="8229600" cy="1143000"/>
          </a:xfrm>
        </p:spPr>
        <p:txBody>
          <a:bodyPr/>
          <a:lstStyle/>
          <a:p>
            <a:pPr>
              <a:defRPr lang="pt-br" sz="4000" b="1">
                <a:latin typeface="Arial" pitchFamily="2" charset="0"/>
                <a:ea typeface="Calibri" pitchFamily="2" charset="0"/>
                <a:cs typeface="Arial" pitchFamily="2" charset="0"/>
              </a:defRPr>
            </a:pPr>
            <a:r>
              <a:rPr lang="pt-br" sz="4800"/>
              <a:t>Índice</a:t>
            </a:r>
            <a:endParaRPr lang="pt-br" sz="3600"/>
          </a:p>
        </p:txBody>
      </p:sp>
      <p:sp>
        <p:nvSpPr>
          <p:cNvPr id="3" name="CaixaDeTexto 3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mBAAAPAwAANUxAABMFwAAEAAAACYAAAAIAAAA//////////8="/>
              </a:ext>
            </a:extLst>
          </p:cNvSpPr>
          <p:nvPr/>
        </p:nvSpPr>
        <p:spPr>
          <a:xfrm>
            <a:off x="755650" y="1988820"/>
            <a:ext cx="7345045" cy="1798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spcAft>
                <a:spcPts val="1000"/>
              </a:spcAft>
              <a:buFont typeface="Wingdings" pitchFamily="0" charset="2"/>
              <a:buChar char="Ø"/>
              <a:defRPr lang="pt-br" sz="3000">
                <a:latin typeface="Arial" pitchFamily="2" charset="0"/>
                <a:ea typeface="Calibri" pitchFamily="2" charset="0"/>
                <a:cs typeface="Arial" pitchFamily="2" charset="0"/>
              </a:defRPr>
            </a:pPr>
            <a:r>
              <a:t>Apresentação;</a:t>
            </a:r>
          </a:p>
          <a:p>
            <a:pPr marL="285750" indent="-285750">
              <a:spcAft>
                <a:spcPts val="1000"/>
              </a:spcAft>
              <a:buFont typeface="Wingdings" pitchFamily="0" charset="2"/>
              <a:buChar char="Ø"/>
              <a:defRPr lang="pt-br" sz="3000">
                <a:latin typeface="Arial" pitchFamily="2" charset="0"/>
                <a:ea typeface="Calibri" pitchFamily="2" charset="0"/>
                <a:cs typeface="Arial" pitchFamily="2" charset="0"/>
              </a:defRPr>
            </a:pPr>
            <a:r>
              <a:t>Justificativa;</a:t>
            </a:r>
          </a:p>
          <a:p>
            <a:pPr marL="285750" indent="-285750">
              <a:spcAft>
                <a:spcPts val="1000"/>
              </a:spcAft>
              <a:buFont typeface="Wingdings" pitchFamily="0" charset="2"/>
              <a:buChar char="Ø"/>
              <a:defRPr lang="pt-br" sz="3000">
                <a:latin typeface="Arial" pitchFamily="2" charset="0"/>
                <a:ea typeface="Calibri" pitchFamily="2" charset="0"/>
                <a:cs typeface="Arial" pitchFamily="2" charset="0"/>
              </a:defRPr>
            </a:pPr>
            <a:r>
              <a:t>Problematização;</a:t>
            </a:r>
          </a:p>
          <a:p>
            <a:pPr marL="285750" indent="-285750">
              <a:spcAft>
                <a:spcPts val="1000"/>
              </a:spcAft>
              <a:buFont typeface="Wingdings" pitchFamily="0" charset="2"/>
              <a:buChar char="Ø"/>
              <a:defRPr lang="pt-br" sz="3000">
                <a:latin typeface="Arial" pitchFamily="2" charset="0"/>
                <a:ea typeface="Calibri" pitchFamily="2" charset="0"/>
                <a:cs typeface="Arial" pitchFamily="2" charset="0"/>
              </a:defRPr>
            </a:pPr>
            <a:r>
              <a:t>Objetivos;</a:t>
            </a:r>
          </a:p>
          <a:p>
            <a:pPr marL="285750" indent="-285750">
              <a:spcAft>
                <a:spcPts val="1000"/>
              </a:spcAft>
              <a:buFont typeface="Wingdings" pitchFamily="0" charset="2"/>
              <a:buChar char="Ø"/>
              <a:defRPr lang="pt-br" sz="3000">
                <a:latin typeface="Arial" pitchFamily="2" charset="0"/>
                <a:ea typeface="Calibri" pitchFamily="2" charset="0"/>
                <a:cs typeface="Arial" pitchFamily="2" charset="0"/>
              </a:defRPr>
            </a:pPr>
            <a:r>
              <a:t>Procedimentos Metodológicos;</a:t>
            </a:r>
          </a:p>
          <a:p>
            <a:pPr marL="285750" indent="-285750">
              <a:spcAft>
                <a:spcPts val="1000"/>
              </a:spcAft>
              <a:buFont typeface="Wingdings" pitchFamily="0" charset="2"/>
              <a:buChar char="Ø"/>
              <a:defRPr lang="pt-br" sz="3000">
                <a:latin typeface="Arial" pitchFamily="2" charset="0"/>
                <a:ea typeface="Calibri" pitchFamily="2" charset="0"/>
                <a:cs typeface="Arial" pitchFamily="2" charset="0"/>
              </a:defRPr>
            </a:pPr>
            <a:r>
              <a:t>Cronograma;</a:t>
            </a:r>
          </a:p>
          <a:p>
            <a:pPr marL="285750" indent="-285750">
              <a:spcAft>
                <a:spcPts val="1000"/>
              </a:spcAft>
              <a:buFont typeface="Wingdings" pitchFamily="0" charset="2"/>
              <a:buChar char="Ø"/>
              <a:defRPr lang="pt-br" sz="3000">
                <a:latin typeface="Arial" pitchFamily="2" charset="0"/>
                <a:ea typeface="Calibri" pitchFamily="2" charset="0"/>
                <a:cs typeface="Arial" pitchFamily="2" charset="0"/>
              </a:defRPr>
            </a:pPr>
            <a:r>
              <a:t>Plano Provisório.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pAgAACQYAAII1AABzCgAAEAAAACYAAAAIAAAA//////////8="/>
              </a:ext>
            </a:extLst>
          </p:cNvSpPr>
          <p:nvPr/>
        </p:nvSpPr>
        <p:spPr>
          <a:xfrm>
            <a:off x="473075" y="981075"/>
            <a:ext cx="8225155" cy="717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pt-br" sz="4000" b="1"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pt-br" sz="4800"/>
              <a:t>Plano Provisório</a:t>
            </a:r>
            <a:endParaRPr lang="pt-br" sz="3600"/>
          </a:p>
        </p:txBody>
      </p:sp>
      <p:sp>
        <p:nvSpPr>
          <p:cNvPr id="3" name="Retângulo1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8AgAA2QsAAJE2AACnJQAAEAAAACYAAAAIAAAA//////////8="/>
              </a:ext>
            </a:extLst>
          </p:cNvSpPr>
          <p:nvPr/>
        </p:nvSpPr>
        <p:spPr>
          <a:xfrm>
            <a:off x="363220" y="1925955"/>
            <a:ext cx="8507095" cy="4194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5 ANÁLISE DE REQUISITOS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5.1 Requisitos Funcionais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5.2 Diagrama de Caso de Uso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5.3 Descrição de Caso de Uso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5.4 Diagrama de Classe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5.5 Modelo Entidade Relacionamento	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5.6 Telas de Programas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 marL="0" marR="0" indent="0" algn="l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lang="pt-br"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CONSIDERAÇÕES FINAIS</a:t>
            </a:r>
          </a:p>
          <a:p>
            <a:pPr marL="0" marR="0" indent="0" algn="l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lang="pt-br"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REFERÊNCIAS BIBLIOGRÁFICAS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</a:p>
          <a:p>
            <a:pPr marL="0" marR="0" indent="0" algn="l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lang="pt-br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 marL="0" marR="0" indent="0" algn="ctr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lang="pt-br" sz="1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 marL="252095" marR="0" indent="-252095" algn="l" defTabSz="91440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Wingdings" pitchFamily="0" charset="2"/>
              <a:buChar char="Ø"/>
              <a:tabLst/>
              <a:defRPr lang="pt-br" sz="2400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</a:p>
          <a:p>
            <a:pPr marL="285750" indent="-285750">
              <a:buFont typeface="Wingdings" pitchFamily="0" charset="2"/>
              <a:buChar char="Ø"/>
              <a:defRPr lang="pt-br" sz="2400">
                <a:latin typeface="Arial" pitchFamily="2" charset="0"/>
                <a:ea typeface="Calibri" pitchFamily="2" charset="0"/>
                <a:cs typeface="Calibri" pitchFamily="2" charset="0"/>
              </a:defRPr>
            </a:pPr>
          </a:p>
          <a:p>
            <a:pPr>
              <a:defRPr lang="pt-br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0AwAAThMAANQ1AABWGgAAEAAAACYAAAAIAAAAPRAAAAAAAAA="/>
              </a:ext>
            </a:extLst>
          </p:cNvSpPr>
          <p:nvPr>
            <p:ph type="title"/>
          </p:nvPr>
        </p:nvSpPr>
        <p:spPr>
          <a:xfrm>
            <a:off x="520700" y="3138170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 lang="pt-br"/>
            </a:pPr>
            <a:r>
              <a:rPr lang="pt-br" sz="3600">
                <a:latin typeface="Arial" pitchFamily="2" charset="0"/>
                <a:ea typeface="Calibri" pitchFamily="2" charset="0"/>
                <a:cs typeface="Arial" pitchFamily="2" charset="0"/>
              </a:rPr>
              <a:t>“</a:t>
            </a:r>
            <a:r>
              <a:rPr lang="pt-br" sz="3600" i="1">
                <a:latin typeface="Arial" pitchFamily="2" charset="0"/>
                <a:ea typeface="Calibri" pitchFamily="2" charset="0"/>
                <a:cs typeface="Arial" pitchFamily="2" charset="0"/>
              </a:rPr>
              <a:t>Tente uma, duas, três vezes e se possível tente a quarta, a quinta e quantas vezes for necessário. Só não desista nas primeiras tentativas, a persistência é amiga da conquista. Se você quer chegar a onde a maioria não chega, faça o que a maioria não faz</a:t>
            </a:r>
            <a:r>
              <a:rPr lang="pt-br" sz="3600">
                <a:latin typeface="Arial" pitchFamily="2" charset="0"/>
                <a:ea typeface="Calibri" pitchFamily="2" charset="0"/>
                <a:cs typeface="Arial" pitchFamily="2" charset="0"/>
              </a:rPr>
              <a:t>.”</a:t>
            </a:r>
            <a:br/>
            <a:r>
              <a:rPr lang="pt-br" sz="3600" i="1">
                <a:latin typeface="Arial" pitchFamily="2" charset="0"/>
                <a:ea typeface="Calibri" pitchFamily="2" charset="0"/>
                <a:cs typeface="Arial" pitchFamily="2" charset="0"/>
              </a:rPr>
              <a:t>- BILL GATES</a:t>
            </a:r>
            <a:endParaRPr lang="pt-br" sz="3000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/AQAAHA1AAAEDAAAEAAAACYAAAAIAAAAAQAAAAAAAAA="/>
              </a:ext>
            </a:extLst>
          </p:cNvSpPr>
          <p:nvPr>
            <p:ph type="title"/>
          </p:nvPr>
        </p:nvSpPr>
        <p:spPr>
          <a:xfrm>
            <a:off x="457200" y="810260"/>
            <a:ext cx="8229600" cy="1143000"/>
          </a:xfrm>
        </p:spPr>
        <p:txBody>
          <a:bodyPr/>
          <a:lstStyle/>
          <a:p>
            <a:pPr>
              <a:defRPr lang="pt-br" sz="4000"/>
            </a:pPr>
            <a:r>
              <a:rPr lang="pt-br" sz="4800" b="1">
                <a:latin typeface="Arial" pitchFamily="2" charset="0"/>
                <a:ea typeface="Calibri" pitchFamily="2" charset="0"/>
                <a:cs typeface="Arial" pitchFamily="2" charset="0"/>
              </a:rPr>
              <a:t>Apresentação</a:t>
            </a:r>
            <a:endParaRPr lang="pt-br" sz="3600" b="1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3" name="CaixaDeTexto 3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cAwAAWRAAAJA0AADXHAAAEAAAACYAAAAIAAAA//////////8="/>
              </a:ext>
            </a:extLst>
          </p:cNvSpPr>
          <p:nvPr/>
        </p:nvSpPr>
        <p:spPr>
          <a:xfrm>
            <a:off x="546100" y="2657475"/>
            <a:ext cx="7998460" cy="2030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spcAft>
                <a:spcPts val="1800"/>
              </a:spcAft>
              <a:buFont typeface="Wingdings" pitchFamily="0" charset="2"/>
              <a:buChar char="Ø"/>
              <a:defRPr lang="pt-br" sz="2000">
                <a:latin typeface="Arial" pitchFamily="2" charset="0"/>
                <a:ea typeface="Calibri" pitchFamily="2" charset="0"/>
                <a:cs typeface="Arial" pitchFamily="2" charset="0"/>
              </a:defRPr>
            </a:pPr>
            <a:r>
              <a:rPr lang="pt-br" sz="3000"/>
              <a:t>Aplicativo de auxílio ao bem-estar do idoso;</a:t>
            </a:r>
            <a:endParaRPr lang="pt-br" sz="3000"/>
          </a:p>
          <a:p>
            <a:pPr marL="285750" indent="-285750">
              <a:spcAft>
                <a:spcPts val="1800"/>
              </a:spcAft>
              <a:buFont typeface="Wingdings" pitchFamily="0" charset="2"/>
              <a:buChar char="Ø"/>
              <a:defRPr lang="pt-br" sz="2800">
                <a:latin typeface="Arial" pitchFamily="2" charset="0"/>
                <a:ea typeface="Calibri" pitchFamily="2" charset="0"/>
                <a:cs typeface="Arial" pitchFamily="2" charset="0"/>
              </a:defRPr>
            </a:pPr>
            <a:r>
              <a:rPr lang="pt-br" sz="3000" b="1"/>
              <a:t>Público alvo</a:t>
            </a:r>
            <a:r>
              <a:rPr lang="pt-br" sz="3000"/>
              <a:t>: </a:t>
            </a:r>
            <a:r>
              <a:rPr lang="pt-br"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pt-br"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pessoas idosas, casas de repouso, cuidadores e familiares de idosos.</a:t>
            </a:r>
            <a:endParaRPr lang="pt-br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JgUAAHA1AAAuDAAAEAAAACYAAAAIAAAAAQAAAAAAAAA="/>
              </a:ext>
            </a:extLst>
          </p:cNvSpPr>
          <p:nvPr>
            <p:ph type="title"/>
          </p:nvPr>
        </p:nvSpPr>
        <p:spPr>
          <a:xfrm>
            <a:off x="457200" y="836930"/>
            <a:ext cx="8229600" cy="1143000"/>
          </a:xfrm>
        </p:spPr>
        <p:txBody>
          <a:bodyPr/>
          <a:lstStyle/>
          <a:p>
            <a:pPr>
              <a:defRPr lang="pt-br" sz="4000"/>
            </a:pPr>
            <a:r>
              <a:rPr lang="pt-br" sz="4800" b="1">
                <a:latin typeface="Arial" pitchFamily="2" charset="0"/>
                <a:ea typeface="Calibri" pitchFamily="2" charset="0"/>
                <a:cs typeface="Arial" pitchFamily="2" charset="0"/>
              </a:rPr>
              <a:t>Justificativa</a:t>
            </a:r>
            <a:endParaRPr lang="pt-br" sz="3600" b="1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3" name="CaixaDeTexto 2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LgwAAIQsAACODwAAEAAAACYAAAAIAAAA//////////8="/>
              </a:ext>
            </a:extLst>
          </p:cNvSpPr>
          <p:nvPr/>
        </p:nvSpPr>
        <p:spPr>
          <a:xfrm>
            <a:off x="457200" y="1979930"/>
            <a:ext cx="677926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3600" b="1">
                <a:latin typeface="Arial" pitchFamily="2" charset="0"/>
                <a:ea typeface="Calibri" pitchFamily="2" charset="0"/>
                <a:cs typeface="Arial" pitchFamily="2" charset="0"/>
              </a:rPr>
              <a:t>Interesse Pessoal pelo tema:</a:t>
            </a:r>
            <a:endParaRPr lang="pt-br" sz="3600" b="1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4" name="CaixaDeTexto 4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mAgAANxEAAPk0AABHJQAAEAAAACYAAAAIAAAA//////////8="/>
              </a:ext>
            </a:extLst>
          </p:cNvSpPr>
          <p:nvPr/>
        </p:nvSpPr>
        <p:spPr>
          <a:xfrm>
            <a:off x="430530" y="2798445"/>
            <a:ext cx="8180705" cy="3261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spcAft>
                <a:spcPts val="1200"/>
              </a:spcAft>
              <a:defRPr lang="pt-br" sz="2400">
                <a:latin typeface="Arial" pitchFamily="2" charset="0"/>
                <a:ea typeface="Calibri" pitchFamily="2" charset="0"/>
                <a:cs typeface="Arial" pitchFamily="2" charset="0"/>
              </a:defRPr>
            </a:pPr>
            <a:r>
              <a:rPr lang="pt-br" sz="3000"/>
              <a:t>A pandemia da Covid-19 expôs diversos problemas relacionados aos idosos. Tal aplicativo germinou enquanto ideia a partir do momento em que, tanto integrantes quanto mídia, percebem o acentuamento da necessidade em ajuda-los.</a:t>
            </a:r>
            <a:endParaRPr lang="pt-br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JgUAAHA1AAAuDAAAEAAAACYAAAAIAAAAAQAAAAAAAAA="/>
              </a:ext>
            </a:extLst>
          </p:cNvSpPr>
          <p:nvPr>
            <p:ph type="title"/>
          </p:nvPr>
        </p:nvSpPr>
        <p:spPr>
          <a:xfrm>
            <a:off x="457200" y="836930"/>
            <a:ext cx="8229600" cy="1143000"/>
          </a:xfrm>
        </p:spPr>
        <p:txBody>
          <a:bodyPr/>
          <a:lstStyle/>
          <a:p>
            <a:pPr>
              <a:defRPr lang="pt-br" sz="4000"/>
            </a:pPr>
            <a:r>
              <a:rPr lang="pt-br" sz="4800" b="1">
                <a:latin typeface="Arial" pitchFamily="2" charset="0"/>
                <a:ea typeface="Calibri" pitchFamily="2" charset="0"/>
                <a:cs typeface="Arial" pitchFamily="2" charset="0"/>
              </a:rPr>
              <a:t>Justificativa</a:t>
            </a:r>
            <a:endParaRPr lang="pt-br" sz="3600" b="1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3" name="CaixaDeTexto 2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LgwAACwvAACODwAAEAAAACYAAAAIAAAA//////////8="/>
              </a:ext>
            </a:extLst>
          </p:cNvSpPr>
          <p:nvPr/>
        </p:nvSpPr>
        <p:spPr>
          <a:xfrm>
            <a:off x="457200" y="1979930"/>
            <a:ext cx="721106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3600" b="1">
                <a:latin typeface="Arial" pitchFamily="2" charset="0"/>
                <a:ea typeface="Calibri" pitchFamily="2" charset="0"/>
                <a:cs typeface="Arial" pitchFamily="2" charset="0"/>
              </a:rPr>
              <a:t>Relevância:</a:t>
            </a:r>
            <a:endParaRPr lang="pt-br" sz="3600" b="1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4" name="CaixaDeTexto 3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zAgAAThEAAJQ0AABeHwAAEAAAACYAAAAIAAAA//////////8="/>
              </a:ext>
            </a:extLst>
          </p:cNvSpPr>
          <p:nvPr/>
        </p:nvSpPr>
        <p:spPr>
          <a:xfrm>
            <a:off x="438785" y="2813050"/>
            <a:ext cx="8108315" cy="228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60045" indent="-360045" algn="just">
              <a:spcAft>
                <a:spcPts val="2500"/>
              </a:spcAft>
              <a:buFont typeface="Wingdings" pitchFamily="0" charset="2"/>
              <a:buChar char="Ø"/>
              <a:defRPr lang="pt-br" sz="3000">
                <a:latin typeface="Arial" pitchFamily="2" charset="0"/>
                <a:ea typeface="Calibri" pitchFamily="2" charset="0"/>
                <a:cs typeface="Arial" pitchFamily="2" charset="0"/>
              </a:defRPr>
            </a:pPr>
            <a:r>
              <a:t>Promover qualidade de vida para os idosos;</a:t>
            </a:r>
          </a:p>
          <a:p>
            <a:pPr marL="360045" indent="-360045" algn="just">
              <a:lnSpc>
                <a:spcPct val="100000"/>
              </a:lnSpc>
              <a:spcAft>
                <a:spcPts val="2500"/>
              </a:spcAft>
              <a:buFont typeface="Wingdings" pitchFamily="0" charset="2"/>
              <a:buChar char="Ø"/>
              <a:defRPr lang="pt-br" sz="3000">
                <a:latin typeface="Arial" pitchFamily="2" charset="0"/>
                <a:ea typeface="Calibri" pitchFamily="2" charset="0"/>
                <a:cs typeface="Arial" pitchFamily="2" charset="0"/>
              </a:defRPr>
            </a:pPr>
            <a:r>
              <a:t>Contribuir para a organização de uma rotina mais dinâmica, saudável e alegre para os idosos.</a:t>
            </a:r>
          </a:p>
          <a:p>
            <a:pPr algn="just">
              <a:lnSpc>
                <a:spcPct val="100000"/>
              </a:lnSpc>
              <a:buFont typeface="Wingdings" pitchFamily="0" charset="2"/>
              <a:buChar char="Ø"/>
              <a:defRPr lang="pt-br" sz="2800">
                <a:latin typeface="Arial" pitchFamily="2" charset="0"/>
                <a:ea typeface="Calibri" pitchFamily="2" charset="0"/>
                <a:cs typeface="Arial" pitchFamily="2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6AwAA2wQAAGk1AABFCQAAEAAAACYAAAAIAAAAAQAAAAAAAAA="/>
              </a:ext>
            </a:extLst>
          </p:cNvSpPr>
          <p:nvPr>
            <p:ph type="title"/>
          </p:nvPr>
        </p:nvSpPr>
        <p:spPr>
          <a:xfrm>
            <a:off x="524510" y="789305"/>
            <a:ext cx="8157845" cy="717550"/>
          </a:xfrm>
        </p:spPr>
        <p:txBody>
          <a:bodyPr/>
          <a:lstStyle/>
          <a:p>
            <a:pPr>
              <a:defRPr lang="pt-br" sz="3800"/>
            </a:pPr>
            <a:r>
              <a:rPr lang="pt-br" sz="4800" b="1">
                <a:latin typeface="Arial" pitchFamily="2" charset="0"/>
                <a:ea typeface="Calibri" pitchFamily="2" charset="0"/>
                <a:cs typeface="Arial" pitchFamily="2" charset="0"/>
              </a:rPr>
              <a:t>Justificativa</a:t>
            </a:r>
            <a:endParaRPr lang="pt-br" sz="3600" b="1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3" name="CaixaDeTexto 2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qAwAAwAoAAIYvAADwDQAAEAAAACYAAAAIAAAA//////////8="/>
              </a:ext>
            </a:extLst>
          </p:cNvSpPr>
          <p:nvPr/>
        </p:nvSpPr>
        <p:spPr>
          <a:xfrm>
            <a:off x="514350" y="1747520"/>
            <a:ext cx="7211060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3600" b="1">
                <a:latin typeface="Arial" pitchFamily="2" charset="0"/>
                <a:ea typeface="Calibri" pitchFamily="2" charset="0"/>
                <a:cs typeface="Arial" pitchFamily="2" charset="0"/>
              </a:rPr>
              <a:t>Pertinência:</a:t>
            </a:r>
            <a:endParaRPr lang="pt-br" sz="3600" b="1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4" name="CaixaDeTexto 3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OAgAApg8AAFM0AACeLAAAEAAAACYAAAAIAAAA//////////8="/>
              </a:ext>
            </a:extLst>
          </p:cNvSpPr>
          <p:nvPr/>
        </p:nvSpPr>
        <p:spPr>
          <a:xfrm>
            <a:off x="455930" y="2543810"/>
            <a:ext cx="8049895" cy="4709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60045" indent="-360045" algn="just">
              <a:spcAft>
                <a:spcPts val="1000"/>
              </a:spcAft>
              <a:buFont typeface="Wingdings" pitchFamily="0" charset="2"/>
              <a:buChar char="Ø"/>
              <a:defRPr lang="pt-br" sz="3000">
                <a:latin typeface="Arial" pitchFamily="2" charset="0"/>
                <a:ea typeface="Calibri" pitchFamily="2" charset="0"/>
                <a:cs typeface="Arial" pitchFamily="2" charset="0"/>
              </a:defRPr>
            </a:pPr>
            <a:r>
              <a:t>Tecnologias para Mobilidade: IDE Monaca (dispositivos móveis), uso de plugins do Cordova;</a:t>
            </a:r>
          </a:p>
          <a:p>
            <a:pPr marL="360045" indent="-360045" algn="just">
              <a:spcAft>
                <a:spcPts val="1000"/>
              </a:spcAft>
              <a:buFont typeface="Wingdings" pitchFamily="0" charset="2"/>
              <a:buChar char="Ø"/>
              <a:defRPr lang="pt-br" sz="3000">
                <a:latin typeface="Arial" pitchFamily="2" charset="0"/>
                <a:ea typeface="Calibri" pitchFamily="2" charset="0"/>
                <a:cs typeface="Arial" pitchFamily="2" charset="0"/>
              </a:defRPr>
            </a:pPr>
            <a:r>
              <a:t>Tecnologias e Linguagens para Banco de Dados: banco de dados, MER;</a:t>
            </a:r>
          </a:p>
          <a:p>
            <a:pPr marL="360045" indent="-360045" algn="just">
              <a:spcAft>
                <a:spcPts val="1000"/>
              </a:spcAft>
              <a:buFont typeface="Wingdings" pitchFamily="0" charset="2"/>
              <a:buChar char="Ø"/>
              <a:defRPr lang="pt-br" sz="2800">
                <a:latin typeface="Arial" pitchFamily="2" charset="0"/>
                <a:ea typeface="Calibri" pitchFamily="2" charset="0"/>
                <a:cs typeface="Arial" pitchFamily="2" charset="0"/>
              </a:defRPr>
            </a:pPr>
            <a:r>
              <a:rPr lang="pt-br" sz="3000"/>
              <a:t>Técnicas de Programação para Internet: HTML, CSS, PHP;</a:t>
            </a:r>
            <a:endParaRPr lang="pt-br" sz="3000"/>
          </a:p>
          <a:p>
            <a:pPr marL="360045" marR="0" indent="-360045" algn="just" defTabSz="9144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itchFamily="0" charset="2"/>
              <a:buChar char="Ø"/>
              <a:tabLst/>
              <a:defRPr lang="pt-br"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6AwAA2wQAAGk1AABFCQAAEAAAACYAAAAIAAAAAQAAAAAAAAA="/>
              </a:ext>
            </a:extLst>
          </p:cNvSpPr>
          <p:nvPr>
            <p:ph type="title"/>
          </p:nvPr>
        </p:nvSpPr>
        <p:spPr>
          <a:xfrm>
            <a:off x="524510" y="789305"/>
            <a:ext cx="8157845" cy="717550"/>
          </a:xfrm>
        </p:spPr>
        <p:txBody>
          <a:bodyPr/>
          <a:lstStyle/>
          <a:p>
            <a:pPr>
              <a:defRPr lang="pt-br" sz="3800"/>
            </a:pPr>
            <a:r>
              <a:rPr lang="pt-br" sz="4800" b="1">
                <a:latin typeface="Arial" pitchFamily="2" charset="0"/>
                <a:ea typeface="Calibri" pitchFamily="2" charset="0"/>
                <a:cs typeface="Arial" pitchFamily="2" charset="0"/>
              </a:rPr>
              <a:t>Justificativa</a:t>
            </a:r>
            <a:endParaRPr lang="pt-br" sz="3600" b="1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3" name="CaixaDeTexto 2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qAwAAwAoAAIYvAADwDQAAEAAAACYAAAAIAAAA//////////8="/>
              </a:ext>
            </a:extLst>
          </p:cNvSpPr>
          <p:nvPr/>
        </p:nvSpPr>
        <p:spPr>
          <a:xfrm>
            <a:off x="514350" y="1747520"/>
            <a:ext cx="7211060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3600" b="1">
                <a:latin typeface="Arial" pitchFamily="2" charset="0"/>
                <a:ea typeface="Calibri" pitchFamily="2" charset="0"/>
                <a:cs typeface="Arial" pitchFamily="2" charset="0"/>
              </a:rPr>
              <a:t>Pertinência:</a:t>
            </a:r>
            <a:endParaRPr lang="pt-br" sz="3600" b="1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4" name="CaixaDeTexto 3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OAgAAPBAAAFM0AAA0LQAAEAAAACYAAAAIAAAA//////////8="/>
              </a:ext>
            </a:extLst>
          </p:cNvSpPr>
          <p:nvPr/>
        </p:nvSpPr>
        <p:spPr>
          <a:xfrm>
            <a:off x="455930" y="2639060"/>
            <a:ext cx="8049895" cy="4709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60045" marR="0" indent="-360045" algn="just" defTabSz="91440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Wingdings" pitchFamily="0" charset="2"/>
              <a:buChar char="Ø"/>
              <a:tabLst/>
              <a:defRPr lang="pt-br"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Análise de Sistemas: Documento Visão, Diagramas StarUML;</a:t>
            </a:r>
          </a:p>
          <a:p>
            <a:pPr marL="360045" marR="0" indent="-360045" algn="just" defTabSz="91440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Wingdings" pitchFamily="0" charset="2"/>
              <a:buChar char="Ø"/>
              <a:tabLst/>
              <a:defRPr lang="pt-br"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Desenvolvimento de Software: Conexão PHP com Banco de Dados;</a:t>
            </a:r>
          </a:p>
          <a:p>
            <a:pPr marL="360045" marR="0" indent="-360045" algn="just" defTabSz="91440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Wingdings" pitchFamily="0" charset="2"/>
              <a:buChar char="Ø"/>
              <a:tabLst/>
              <a:defRPr lang="pt-br"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Programação de Computadores: Padrão MVC e DAO.</a:t>
            </a:r>
          </a:p>
          <a:p>
            <a:pPr lvl="1" marL="800100" indent="-342900">
              <a:buFont typeface="Wingdings" pitchFamily="0" charset="2"/>
              <a:buChar char="Ø"/>
              <a:defRPr lang="pt-br" sz="1600"/>
            </a:pPr>
            <a:endParaRPr lang="pt-br" sz="2000" b="1"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360045" marR="0" indent="-360045" algn="just" defTabSz="9144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itchFamily="0" charset="2"/>
              <a:buChar char="Ø"/>
              <a:tabLst/>
              <a:defRPr lang="pt-br"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DAwAAyQQAAA02AADKCQAAEAAAACYAAAAIAAAAAQAAAAAAAAA="/>
              </a:ext>
            </a:extLst>
          </p:cNvSpPr>
          <p:nvPr>
            <p:ph type="title"/>
          </p:nvPr>
        </p:nvSpPr>
        <p:spPr>
          <a:xfrm>
            <a:off x="489585" y="777875"/>
            <a:ext cx="8296910" cy="813435"/>
          </a:xfrm>
        </p:spPr>
        <p:txBody>
          <a:bodyPr/>
          <a:lstStyle/>
          <a:p>
            <a:pPr>
              <a:defRPr lang="pt-br" sz="4000"/>
            </a:pPr>
            <a:r>
              <a:rPr lang="pt-br" sz="4800" b="1">
                <a:latin typeface="Arial" pitchFamily="2" charset="0"/>
                <a:ea typeface="Calibri" pitchFamily="2" charset="0"/>
                <a:cs typeface="Arial" pitchFamily="2" charset="0"/>
              </a:rPr>
              <a:t>Problematização:</a:t>
            </a:r>
            <a:endParaRPr lang="pt-br" sz="3600" b="1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3" name="CaixaDeTexto 3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NAQAAVQsAAF83AACnKwAAEAAAACYAAAAIAAAA//////////8="/>
              </a:ext>
            </a:extLst>
          </p:cNvSpPr>
          <p:nvPr/>
        </p:nvSpPr>
        <p:spPr>
          <a:xfrm>
            <a:off x="170815" y="1842135"/>
            <a:ext cx="8830310" cy="52539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 algn="just">
              <a:spcAft>
                <a:spcPts val="2500"/>
              </a:spcAft>
              <a:buFont typeface="Wingdings" pitchFamily="0" charset="2"/>
              <a:buChar char="Ø"/>
              <a:defRPr lang="pt-br"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Os idosos sentem dificuldades em manter uma vida saudável;</a:t>
            </a:r>
          </a:p>
          <a:p>
            <a:pPr marL="285750" marR="0" indent="-285750" algn="just" defTabSz="91440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Wingdings" pitchFamily="0" charset="2"/>
              <a:buChar char="Ø"/>
              <a:tabLst/>
              <a:defRPr lang="pt-br"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Possuem alguma restrição alimentar;</a:t>
            </a:r>
          </a:p>
          <a:p>
            <a:pPr marL="285750" marR="0" indent="-285750" algn="just" defTabSz="914400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Wingdings" pitchFamily="0" charset="2"/>
              <a:buChar char="Ø"/>
              <a:tabLst/>
              <a:defRPr lang="pt-br"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Precisam tomar remédios periodicamente;</a:t>
            </a:r>
          </a:p>
          <a:p>
            <a:pPr marL="285750" indent="-285750" algn="just">
              <a:spcAft>
                <a:spcPts val="2500"/>
              </a:spcAft>
              <a:buFont typeface="Wingdings" pitchFamily="0" charset="2"/>
              <a:buChar char="Ø"/>
              <a:defRPr lang="pt-br" sz="3000">
                <a:latin typeface="Arial" pitchFamily="2" charset="0"/>
                <a:ea typeface="Calibri" pitchFamily="2" charset="0"/>
                <a:cs typeface="Arial" pitchFamily="2" charset="0"/>
              </a:defRPr>
            </a:pPr>
            <a:r>
              <a:t>Poderia um aplicativo ajudar os idosos nesse período de isolamento, a enfrentarem sozinhos às dificuldades em gerenciar o próprio tempo? </a:t>
            </a:r>
            <a:endParaRPr lang="pt-br" sz="2400"/>
          </a:p>
          <a:p>
            <a:pPr marL="285750" indent="-285750">
              <a:spcAft>
                <a:spcPts val="5000"/>
              </a:spcAft>
              <a:buFont typeface="Wingdings" pitchFamily="0" charset="2"/>
              <a:buChar char="Ø"/>
              <a:defRPr lang="pt-br" sz="2200">
                <a:latin typeface="Arial" pitchFamily="2" charset="0"/>
                <a:ea typeface="Calibri" pitchFamily="2" charset="0"/>
                <a:cs typeface="Arial" pitchFamily="2" charset="0"/>
              </a:defRPr>
            </a:pPr>
          </a:p>
          <a:p>
            <a:pPr marL="285750" indent="-285750">
              <a:spcAft>
                <a:spcPts val="1300"/>
              </a:spcAft>
              <a:buFont typeface="Wingdings" pitchFamily="0" charset="2"/>
              <a:buChar char="Ø"/>
              <a:defRPr lang="pt-br"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2gAdX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JgUAANo1AAAnCgAAEAAAACYAAAAIAAAAAQAAAAAAAAA="/>
              </a:ext>
            </a:extLst>
          </p:cNvSpPr>
          <p:nvPr>
            <p:ph type="title"/>
          </p:nvPr>
        </p:nvSpPr>
        <p:spPr>
          <a:xfrm>
            <a:off x="457200" y="836930"/>
            <a:ext cx="8296910" cy="813435"/>
          </a:xfrm>
        </p:spPr>
        <p:txBody>
          <a:bodyPr/>
          <a:lstStyle/>
          <a:p>
            <a:pPr>
              <a:defRPr lang="pt-br" sz="4000"/>
            </a:pPr>
            <a:r>
              <a:rPr lang="pt-br" sz="4800" b="1">
                <a:latin typeface="Arial" pitchFamily="2" charset="0"/>
                <a:ea typeface="Calibri" pitchFamily="2" charset="0"/>
                <a:cs typeface="Arial" pitchFamily="2" charset="0"/>
              </a:rPr>
              <a:t>Problematização:</a:t>
            </a:r>
            <a:endParaRPr lang="pt-br" sz="3600" b="1"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3" name="CaixaDeTexto 3"/>
          <p:cNvSpPr>
            <a:extLst>
              <a:ext uri="smNativeData">
                <pr:smNativeData xmlns:pr="smNativeData" val="SMDATA_13_2gAdX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pAQAARQsAAJ42AABcNAAAEAAAACYAAAAIAAAA//////////8="/>
              </a:ext>
            </a:extLst>
          </p:cNvSpPr>
          <p:nvPr/>
        </p:nvSpPr>
        <p:spPr>
          <a:xfrm>
            <a:off x="269875" y="1831975"/>
            <a:ext cx="8608695" cy="6679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 algn="just">
              <a:spcAft>
                <a:spcPts val="1800"/>
              </a:spcAft>
              <a:buFont typeface="Wingdings" pitchFamily="0" charset="2"/>
              <a:buChar char="Ø"/>
              <a:defRPr lang="pt-br" sz="2800">
                <a:latin typeface="Arial" pitchFamily="2" charset="0"/>
                <a:ea typeface="Calibri" pitchFamily="2" charset="0"/>
                <a:cs typeface="Arial" pitchFamily="2" charset="0"/>
              </a:defRPr>
            </a:pPr>
            <a:r>
              <a:t>Número elevado de idosos nos asilos e poucos funcionários para atender a demanda;</a:t>
            </a:r>
          </a:p>
          <a:p>
            <a:pPr marL="285750" indent="-285750" algn="just">
              <a:spcAft>
                <a:spcPts val="1800"/>
              </a:spcAft>
              <a:buFont typeface="Wingdings" pitchFamily="0" charset="2"/>
              <a:buChar char="Ø"/>
              <a:defRPr lang="pt-br" sz="2800">
                <a:latin typeface="Arial" pitchFamily="2" charset="0"/>
                <a:ea typeface="Calibri" pitchFamily="2" charset="0"/>
                <a:cs typeface="Arial" pitchFamily="2" charset="0"/>
              </a:defRPr>
            </a:pPr>
            <a:r>
              <a:t>Administração das receitas dos medicamentos e os dados médicos dos idosos;</a:t>
            </a:r>
          </a:p>
          <a:p>
            <a:pPr marL="285750" indent="-285750" algn="just">
              <a:spcAft>
                <a:spcPts val="1800"/>
              </a:spcAft>
              <a:buFont typeface="Wingdings" pitchFamily="0" charset="2"/>
              <a:buChar char="Ø"/>
              <a:defRPr lang="pt-br" sz="2800">
                <a:latin typeface="Arial" pitchFamily="2" charset="0"/>
                <a:ea typeface="Calibri" pitchFamily="2" charset="0"/>
                <a:cs typeface="Arial" pitchFamily="2" charset="0"/>
              </a:defRPr>
            </a:pPr>
            <a:r>
              <a:t>Verificação de estoque;</a:t>
            </a:r>
          </a:p>
          <a:p>
            <a:pPr marL="285750" indent="-285750" algn="just">
              <a:spcAft>
                <a:spcPts val="1800"/>
              </a:spcAft>
              <a:buFont typeface="Wingdings" pitchFamily="0" charset="2"/>
              <a:buChar char="Ø"/>
              <a:defRPr lang="pt-br" sz="2800">
                <a:latin typeface="Arial" pitchFamily="2" charset="0"/>
                <a:ea typeface="Calibri" pitchFamily="2" charset="0"/>
                <a:cs typeface="Arial" pitchFamily="2" charset="0"/>
              </a:defRPr>
            </a:pPr>
            <a:r>
              <a:rPr lang="pt-br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Poderia um aplicativo auxiliar esses funcionários e cuidadores a se organizarem melhor diariamente, buscando um serviço de melhor qualidade, para atender a demanda total de idosos nos asilos?</a:t>
            </a:r>
            <a:endParaRPr lang="pt-br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marL="285750" indent="-285750">
              <a:spcAft>
                <a:spcPts val="5000"/>
              </a:spcAft>
              <a:buFont typeface="Wingdings" pitchFamily="0" charset="2"/>
              <a:buChar char="Ø"/>
              <a:defRPr lang="pt-br" sz="2200">
                <a:latin typeface="Arial" pitchFamily="2" charset="0"/>
                <a:ea typeface="Calibri" pitchFamily="2" charset="0"/>
                <a:cs typeface="Arial" pitchFamily="2" charset="0"/>
              </a:defRPr>
            </a:pPr>
            <a:endParaRPr lang="pt-br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marL="285750" indent="-285750">
              <a:spcAft>
                <a:spcPts val="1300"/>
              </a:spcAft>
              <a:buFont typeface="Wingdings" pitchFamily="0" charset="2"/>
              <a:buChar char="Ø"/>
              <a:defRPr lang="pt-br"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Victor Akio Zukeran</dc:creator>
  <cp:keywords/>
  <dc:description/>
  <cp:lastModifiedBy>João Victor</cp:lastModifiedBy>
  <cp:revision>0</cp:revision>
  <dcterms:created xsi:type="dcterms:W3CDTF">2013-10-10T17:31:52Z</dcterms:created>
  <dcterms:modified xsi:type="dcterms:W3CDTF">2020-07-26T04:04:42Z</dcterms:modified>
</cp:coreProperties>
</file>