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7019925" cy="9305925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EFC"/>
    <a:srgbClr val="000096"/>
    <a:srgbClr val="32D4EA"/>
    <a:srgbClr val="61D2E1"/>
    <a:srgbClr val="246172"/>
    <a:srgbClr val="8F8F8C"/>
    <a:srgbClr val="500000"/>
    <a:srgbClr val="99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>
        <p:scale>
          <a:sx n="50" d="100"/>
          <a:sy n="50" d="100"/>
        </p:scale>
        <p:origin x="582" y="36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168542B-569F-4531-9EF3-74087CF1482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E226B16-6F2C-43F4-8703-C0E716AAD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26B16-6F2C-43F4-8703-C0E716AAD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437"/>
          <p:cNvSpPr/>
          <p:nvPr/>
        </p:nvSpPr>
        <p:spPr bwMode="auto">
          <a:xfrm>
            <a:off x="26517600" y="0"/>
            <a:ext cx="914400" cy="3657600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" y="0"/>
            <a:ext cx="914400" cy="3657600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"/>
            <a:ext cx="27353427" cy="2538304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2743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24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Architecture Student Association Mentorship Website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Elba Garza, Chen </a:t>
            </a:r>
            <a:r>
              <a:rPr lang="en-US" sz="3200" dirty="0" err="1">
                <a:solidFill>
                  <a:schemeClr val="bg1"/>
                </a:solidFill>
              </a:rPr>
              <a:t>Chuan</a:t>
            </a:r>
            <a:r>
              <a:rPr lang="en-US" sz="3200" dirty="0">
                <a:solidFill>
                  <a:schemeClr val="bg1"/>
                </a:solidFill>
              </a:rPr>
              <a:t> Chang, Charles Chou, Johnson Hung, Philip Shih, Peter Wu, </a:t>
            </a:r>
            <a:r>
              <a:rPr lang="en-US" sz="3200" dirty="0" err="1">
                <a:solidFill>
                  <a:schemeClr val="bg1"/>
                </a:solidFill>
              </a:rPr>
              <a:t>Ruiyu</a:t>
            </a:r>
            <a:r>
              <a:rPr lang="en-US" sz="3200" dirty="0">
                <a:solidFill>
                  <a:schemeClr val="bg1"/>
                </a:solidFill>
              </a:rPr>
              <a:t> Qu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Dept. of Computer Science and Engineering, Texas A&amp;M University</a:t>
            </a:r>
            <a:endParaRPr lang="en-US" sz="3200" b="1" dirty="0">
              <a:solidFill>
                <a:schemeClr val="bg1"/>
              </a:solidFill>
            </a:endParaRPr>
          </a:p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2"/>
          <p:cNvSpPr>
            <a:spLocks noChangeArrowheads="1"/>
          </p:cNvSpPr>
          <p:nvPr/>
        </p:nvSpPr>
        <p:spPr bwMode="auto">
          <a:xfrm>
            <a:off x="0" y="12155"/>
            <a:ext cx="210766" cy="116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32" tIns="52166" rIns="104332" bIns="52166" anchor="ctr">
            <a:spAutoFit/>
          </a:bodyPr>
          <a:lstStyle/>
          <a:p>
            <a:endParaRPr lang="en-US"/>
          </a:p>
        </p:txBody>
      </p:sp>
      <p:pic>
        <p:nvPicPr>
          <p:cNvPr id="73" name="Picture 3" descr="CSEN-logo-maro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235" y="1231224"/>
            <a:ext cx="4499642" cy="84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/>
          <p:cNvSpPr/>
          <p:nvPr/>
        </p:nvSpPr>
        <p:spPr bwMode="auto">
          <a:xfrm>
            <a:off x="1" y="35797376"/>
            <a:ext cx="27433332" cy="778624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2E9E68B-57CB-4D61-AEAE-19A14A582EB1}"/>
              </a:ext>
            </a:extLst>
          </p:cNvPr>
          <p:cNvSpPr/>
          <p:nvPr/>
        </p:nvSpPr>
        <p:spPr>
          <a:xfrm>
            <a:off x="1154893" y="2733368"/>
            <a:ext cx="12262154" cy="40634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ounded Rectangle 342"/>
          <p:cNvSpPr/>
          <p:nvPr/>
        </p:nvSpPr>
        <p:spPr>
          <a:xfrm>
            <a:off x="1345943" y="2875633"/>
            <a:ext cx="11838119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44" name="Text Box 1090"/>
          <p:cNvSpPr txBox="1">
            <a:spLocks noChangeArrowheads="1"/>
          </p:cNvSpPr>
          <p:nvPr/>
        </p:nvSpPr>
        <p:spPr bwMode="auto">
          <a:xfrm>
            <a:off x="1468795" y="3944630"/>
            <a:ext cx="11620637" cy="2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The Computer Architecture Student Association(CASA) hopes to have a website for their mentorship programs.</a:t>
            </a:r>
          </a:p>
          <a:p>
            <a:pPr>
              <a:spcBef>
                <a:spcPts val="600"/>
              </a:spcBef>
            </a:pPr>
            <a:r>
              <a:rPr lang="en-US" dirty="0"/>
              <a:t>Tracking events and mentor/mentee matches are critical.</a:t>
            </a:r>
          </a:p>
          <a:p>
            <a:pPr>
              <a:spcBef>
                <a:spcPts val="600"/>
              </a:spcBef>
            </a:pPr>
            <a:r>
              <a:rPr lang="en-US" b="1" i="1" dirty="0"/>
              <a:t>Idea: </a:t>
            </a:r>
            <a:r>
              <a:rPr lang="en-US" dirty="0"/>
              <a:t>create a website where mentors can post announcements, setup events, and matches mentors and mentees; mentees can signup for events.</a:t>
            </a:r>
            <a:endParaRPr lang="en-US" b="1" i="1" dirty="0"/>
          </a:p>
        </p:txBody>
      </p:sp>
      <p:sp>
        <p:nvSpPr>
          <p:cNvPr id="392" name="Rounded Rectangle 430">
            <a:extLst>
              <a:ext uri="{FF2B5EF4-FFF2-40B4-BE49-F238E27FC236}">
                <a16:creationId xmlns:a16="http://schemas.microsoft.com/office/drawing/2014/main" id="{89F86D70-8923-4F39-83A1-38C2AAD11118}"/>
              </a:ext>
            </a:extLst>
          </p:cNvPr>
          <p:cNvSpPr/>
          <p:nvPr/>
        </p:nvSpPr>
        <p:spPr>
          <a:xfrm>
            <a:off x="1366779" y="16359602"/>
            <a:ext cx="11791984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0BE6302-89FD-45FF-B7E3-F35F401B8041}"/>
              </a:ext>
            </a:extLst>
          </p:cNvPr>
          <p:cNvSpPr/>
          <p:nvPr/>
        </p:nvSpPr>
        <p:spPr>
          <a:xfrm>
            <a:off x="14014953" y="18896605"/>
            <a:ext cx="12262154" cy="64688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0C67CC1-072A-4307-B7D1-B5CBFC616CDA}"/>
              </a:ext>
            </a:extLst>
          </p:cNvPr>
          <p:cNvSpPr/>
          <p:nvPr/>
        </p:nvSpPr>
        <p:spPr>
          <a:xfrm>
            <a:off x="1164095" y="16202802"/>
            <a:ext cx="12296668" cy="83602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430">
            <a:extLst>
              <a:ext uri="{FF2B5EF4-FFF2-40B4-BE49-F238E27FC236}">
                <a16:creationId xmlns:a16="http://schemas.microsoft.com/office/drawing/2014/main" id="{780AFD4E-10DC-41D0-B3BC-C8F3DBD05D1F}"/>
              </a:ext>
            </a:extLst>
          </p:cNvPr>
          <p:cNvSpPr/>
          <p:nvPr/>
        </p:nvSpPr>
        <p:spPr>
          <a:xfrm>
            <a:off x="14225001" y="8103146"/>
            <a:ext cx="11791984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Add/Edit Announcements and Events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FC3B5DA-A37C-4BB1-8168-9E9A146C1AB9}"/>
              </a:ext>
            </a:extLst>
          </p:cNvPr>
          <p:cNvSpPr/>
          <p:nvPr/>
        </p:nvSpPr>
        <p:spPr>
          <a:xfrm>
            <a:off x="14014953" y="7946919"/>
            <a:ext cx="12262154" cy="107642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2" name="Picture 461">
            <a:extLst>
              <a:ext uri="{FF2B5EF4-FFF2-40B4-BE49-F238E27FC236}">
                <a16:creationId xmlns:a16="http://schemas.microsoft.com/office/drawing/2014/main" id="{260B7738-6464-4B79-B389-DCAF068FC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989" y="17334092"/>
            <a:ext cx="3494443" cy="1336111"/>
          </a:xfrm>
          <a:prstGeom prst="rect">
            <a:avLst/>
          </a:prstGeom>
        </p:spPr>
      </p:pic>
      <p:sp>
        <p:nvSpPr>
          <p:cNvPr id="413" name="Text Box 1090">
            <a:extLst>
              <a:ext uri="{FF2B5EF4-FFF2-40B4-BE49-F238E27FC236}">
                <a16:creationId xmlns:a16="http://schemas.microsoft.com/office/drawing/2014/main" id="{53B88995-FCBC-451C-9BAD-7DCBADFC8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67" y="17505314"/>
            <a:ext cx="7945266" cy="9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There are “Login” and “Signup” buttons on top right of homepage.</a:t>
            </a:r>
          </a:p>
        </p:txBody>
      </p:sp>
      <p:sp>
        <p:nvSpPr>
          <p:cNvPr id="415" name="Text Box 1090">
            <a:extLst>
              <a:ext uri="{FF2B5EF4-FFF2-40B4-BE49-F238E27FC236}">
                <a16:creationId xmlns:a16="http://schemas.microsoft.com/office/drawing/2014/main" id="{734C6A60-90BA-4676-8FE6-4EC601EF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280" y="26169181"/>
            <a:ext cx="5269818" cy="5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Interface for account info edit.</a:t>
            </a:r>
          </a:p>
        </p:txBody>
      </p:sp>
      <p:sp>
        <p:nvSpPr>
          <p:cNvPr id="416" name="Text Box 1090">
            <a:extLst>
              <a:ext uri="{FF2B5EF4-FFF2-40B4-BE49-F238E27FC236}">
                <a16:creationId xmlns:a16="http://schemas.microsoft.com/office/drawing/2014/main" id="{30BC1BBC-F9FD-4694-87C4-F97E21EF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178" y="18653672"/>
            <a:ext cx="11523229" cy="5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dirty="0"/>
              <a:t>In the middle, there are “Announcements” and “Events” sections.</a:t>
            </a:r>
          </a:p>
        </p:txBody>
      </p:sp>
      <p:sp>
        <p:nvSpPr>
          <p:cNvPr id="425" name="Rounded Rectangle 430">
            <a:extLst>
              <a:ext uri="{FF2B5EF4-FFF2-40B4-BE49-F238E27FC236}">
                <a16:creationId xmlns:a16="http://schemas.microsoft.com/office/drawing/2014/main" id="{39D0AB65-54FF-4D25-84E6-F3E5EA8539EF}"/>
              </a:ext>
            </a:extLst>
          </p:cNvPr>
          <p:cNvSpPr/>
          <p:nvPr/>
        </p:nvSpPr>
        <p:spPr>
          <a:xfrm>
            <a:off x="1283870" y="25068342"/>
            <a:ext cx="5399445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Page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6666EC6-2A2E-4D04-96BB-5338BAEFE98A}"/>
              </a:ext>
            </a:extLst>
          </p:cNvPr>
          <p:cNvSpPr/>
          <p:nvPr/>
        </p:nvSpPr>
        <p:spPr>
          <a:xfrm>
            <a:off x="1187541" y="24876539"/>
            <a:ext cx="5682101" cy="105492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5DA3131-94CC-4268-A43C-7F7474675A73}"/>
              </a:ext>
            </a:extLst>
          </p:cNvPr>
          <p:cNvSpPr/>
          <p:nvPr/>
        </p:nvSpPr>
        <p:spPr>
          <a:xfrm>
            <a:off x="14018458" y="2701182"/>
            <a:ext cx="12262154" cy="49914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 Box 1090">
            <a:extLst>
              <a:ext uri="{FF2B5EF4-FFF2-40B4-BE49-F238E27FC236}">
                <a16:creationId xmlns:a16="http://schemas.microsoft.com/office/drawing/2014/main" id="{DD833C45-C7C9-4094-BE0C-C2C1B8D2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721" y="26156358"/>
            <a:ext cx="4657685" cy="53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Interface for user sign up.</a:t>
            </a:r>
          </a:p>
        </p:txBody>
      </p:sp>
      <p:sp>
        <p:nvSpPr>
          <p:cNvPr id="432" name="Rounded Rectangle 430">
            <a:extLst>
              <a:ext uri="{FF2B5EF4-FFF2-40B4-BE49-F238E27FC236}">
                <a16:creationId xmlns:a16="http://schemas.microsoft.com/office/drawing/2014/main" id="{D9586E98-514D-4846-B623-B662741FFD05}"/>
              </a:ext>
            </a:extLst>
          </p:cNvPr>
          <p:cNvSpPr/>
          <p:nvPr/>
        </p:nvSpPr>
        <p:spPr>
          <a:xfrm>
            <a:off x="14219296" y="19003994"/>
            <a:ext cx="11817283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Diagram</a:t>
            </a:r>
          </a:p>
        </p:txBody>
      </p:sp>
      <p:sp>
        <p:nvSpPr>
          <p:cNvPr id="445" name="Rounded Rectangle 440">
            <a:extLst>
              <a:ext uri="{FF2B5EF4-FFF2-40B4-BE49-F238E27FC236}">
                <a16:creationId xmlns:a16="http://schemas.microsoft.com/office/drawing/2014/main" id="{022BBDCF-B1BB-4E23-9DF5-B880E26FAB2A}"/>
              </a:ext>
            </a:extLst>
          </p:cNvPr>
          <p:cNvSpPr/>
          <p:nvPr/>
        </p:nvSpPr>
        <p:spPr>
          <a:xfrm>
            <a:off x="14291592" y="32786013"/>
            <a:ext cx="11891585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446" name="Rounded Rectangle 430">
            <a:extLst>
              <a:ext uri="{FF2B5EF4-FFF2-40B4-BE49-F238E27FC236}">
                <a16:creationId xmlns:a16="http://schemas.microsoft.com/office/drawing/2014/main" id="{509942F3-8C7E-4F97-A44E-42237EBF856A}"/>
              </a:ext>
            </a:extLst>
          </p:cNvPr>
          <p:cNvSpPr/>
          <p:nvPr/>
        </p:nvSpPr>
        <p:spPr>
          <a:xfrm>
            <a:off x="7746361" y="25101885"/>
            <a:ext cx="5524457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Account Page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664523B-B3C4-4036-BB21-DD99CD4FDBF8}"/>
              </a:ext>
            </a:extLst>
          </p:cNvPr>
          <p:cNvSpPr/>
          <p:nvPr/>
        </p:nvSpPr>
        <p:spPr>
          <a:xfrm>
            <a:off x="7582585" y="24849109"/>
            <a:ext cx="5857737" cy="105918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 Box 1090">
            <a:extLst>
              <a:ext uri="{FF2B5EF4-FFF2-40B4-BE49-F238E27FC236}">
                <a16:creationId xmlns:a16="http://schemas.microsoft.com/office/drawing/2014/main" id="{1393F32C-7E2F-46F2-971B-65EF65583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9732" y="3911058"/>
            <a:ext cx="5858949" cy="9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Event join button for users on home page.</a:t>
            </a:r>
          </a:p>
        </p:txBody>
      </p:sp>
      <p:sp>
        <p:nvSpPr>
          <p:cNvPr id="478" name="Text Box 1090">
            <a:extLst>
              <a:ext uri="{FF2B5EF4-FFF2-40B4-BE49-F238E27FC236}">
                <a16:creationId xmlns:a16="http://schemas.microsoft.com/office/drawing/2014/main" id="{D53F6DA4-8251-4A33-94B4-F3F1A98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9629" y="9245722"/>
            <a:ext cx="11488371" cy="5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Interface for posting announcement and editing announcement.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A688E1A6-6C2B-4D00-8D8B-E136D66C1C34}"/>
              </a:ext>
            </a:extLst>
          </p:cNvPr>
          <p:cNvSpPr/>
          <p:nvPr/>
        </p:nvSpPr>
        <p:spPr>
          <a:xfrm>
            <a:off x="1470104" y="12325064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Sign Up Page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BD2BF66-0CC4-40C8-8EF0-BC83443FE4B4}"/>
              </a:ext>
            </a:extLst>
          </p:cNvPr>
          <p:cNvSpPr txBox="1"/>
          <p:nvPr/>
        </p:nvSpPr>
        <p:spPr>
          <a:xfrm>
            <a:off x="923123" y="1130514"/>
            <a:ext cx="449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MissRevsDevs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A05347D3-328E-4ED3-A4F7-A242F714B4DB}"/>
              </a:ext>
            </a:extLst>
          </p:cNvPr>
          <p:cNvSpPr/>
          <p:nvPr/>
        </p:nvSpPr>
        <p:spPr>
          <a:xfrm>
            <a:off x="2067573" y="8776241"/>
            <a:ext cx="2877771" cy="56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Homepage(Before Login)</a:t>
            </a: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7C873B9-51DB-4B77-91AE-9338C53C7B8A}"/>
              </a:ext>
            </a:extLst>
          </p:cNvPr>
          <p:cNvSpPr/>
          <p:nvPr/>
        </p:nvSpPr>
        <p:spPr>
          <a:xfrm>
            <a:off x="6395799" y="8776241"/>
            <a:ext cx="2877771" cy="56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Homepage(After Login)</a:t>
            </a:r>
          </a:p>
        </p:txBody>
      </p:sp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7E5186AE-76D2-43DA-BC3C-7D2414F30ED3}"/>
              </a:ext>
            </a:extLst>
          </p:cNvPr>
          <p:cNvSpPr/>
          <p:nvPr/>
        </p:nvSpPr>
        <p:spPr>
          <a:xfrm>
            <a:off x="4010857" y="12293081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Page</a:t>
            </a:r>
          </a:p>
        </p:txBody>
      </p: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B2B731E7-BE8C-430D-B265-91BEE317744E}"/>
              </a:ext>
            </a:extLst>
          </p:cNvPr>
          <p:cNvSpPr/>
          <p:nvPr/>
        </p:nvSpPr>
        <p:spPr>
          <a:xfrm>
            <a:off x="8427803" y="12309173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My Account</a:t>
            </a:r>
          </a:p>
        </p:txBody>
      </p:sp>
      <p:sp>
        <p:nvSpPr>
          <p:cNvPr id="521" name="Rectangle: Rounded Corners 520">
            <a:extLst>
              <a:ext uri="{FF2B5EF4-FFF2-40B4-BE49-F238E27FC236}">
                <a16:creationId xmlns:a16="http://schemas.microsoft.com/office/drawing/2014/main" id="{B3B75762-5F5F-4630-906F-88E2B44E5D81}"/>
              </a:ext>
            </a:extLst>
          </p:cNvPr>
          <p:cNvSpPr/>
          <p:nvPr/>
        </p:nvSpPr>
        <p:spPr>
          <a:xfrm>
            <a:off x="10537088" y="8831249"/>
            <a:ext cx="2384279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Announcement</a:t>
            </a:r>
          </a:p>
        </p:txBody>
      </p:sp>
      <p:sp>
        <p:nvSpPr>
          <p:cNvPr id="522" name="Rectangle: Rounded Corners 521">
            <a:extLst>
              <a:ext uri="{FF2B5EF4-FFF2-40B4-BE49-F238E27FC236}">
                <a16:creationId xmlns:a16="http://schemas.microsoft.com/office/drawing/2014/main" id="{46E38D2C-9481-4ABB-93B1-7A3A903B8CBA}"/>
              </a:ext>
            </a:extLst>
          </p:cNvPr>
          <p:cNvSpPr/>
          <p:nvPr/>
        </p:nvSpPr>
        <p:spPr>
          <a:xfrm>
            <a:off x="10528365" y="9966456"/>
            <a:ext cx="2384279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Event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714894E4-235A-4423-A5C8-81F1E6B1960A}"/>
              </a:ext>
            </a:extLst>
          </p:cNvPr>
          <p:cNvCxnSpPr>
            <a:stCxn id="517" idx="2"/>
            <a:endCxn id="503" idx="0"/>
          </p:cNvCxnSpPr>
          <p:nvPr/>
        </p:nvCxnSpPr>
        <p:spPr>
          <a:xfrm flipH="1">
            <a:off x="2311510" y="9336941"/>
            <a:ext cx="1194949" cy="298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7BE55AB0-FED0-4E23-B13C-A4DEBCFC4507}"/>
              </a:ext>
            </a:extLst>
          </p:cNvPr>
          <p:cNvCxnSpPr>
            <a:cxnSpLocks/>
            <a:stCxn id="517" idx="2"/>
            <a:endCxn id="519" idx="0"/>
          </p:cNvCxnSpPr>
          <p:nvPr/>
        </p:nvCxnSpPr>
        <p:spPr>
          <a:xfrm>
            <a:off x="3506459" y="9336941"/>
            <a:ext cx="1345804" cy="295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FB72E9E7-C683-4DF0-9888-63776427F9C4}"/>
              </a:ext>
            </a:extLst>
          </p:cNvPr>
          <p:cNvCxnSpPr>
            <a:cxnSpLocks/>
            <a:stCxn id="518" idx="3"/>
            <a:endCxn id="520" idx="0"/>
          </p:cNvCxnSpPr>
          <p:nvPr/>
        </p:nvCxnSpPr>
        <p:spPr>
          <a:xfrm flipH="1">
            <a:off x="9269209" y="9056591"/>
            <a:ext cx="4361" cy="32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5EC448CA-5B43-43B1-855A-416F004591BD}"/>
              </a:ext>
            </a:extLst>
          </p:cNvPr>
          <p:cNvCxnSpPr>
            <a:cxnSpLocks/>
            <a:stCxn id="519" idx="3"/>
            <a:endCxn id="518" idx="2"/>
          </p:cNvCxnSpPr>
          <p:nvPr/>
        </p:nvCxnSpPr>
        <p:spPr>
          <a:xfrm flipV="1">
            <a:off x="5693669" y="9336941"/>
            <a:ext cx="2141016" cy="318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652E0B22-396F-4EDE-A6A4-A457B2D3A547}"/>
              </a:ext>
            </a:extLst>
          </p:cNvPr>
          <p:cNvSpPr/>
          <p:nvPr/>
        </p:nvSpPr>
        <p:spPr>
          <a:xfrm>
            <a:off x="10505729" y="11101664"/>
            <a:ext cx="2384279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Edit Announcement</a:t>
            </a:r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C78478B2-3E46-4D98-937E-68C29FE3E341}"/>
              </a:ext>
            </a:extLst>
          </p:cNvPr>
          <p:cNvSpPr/>
          <p:nvPr/>
        </p:nvSpPr>
        <p:spPr>
          <a:xfrm>
            <a:off x="10531259" y="12234446"/>
            <a:ext cx="2384279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Edit Event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3180B544-B65E-4EB2-A4E1-5481AC42B43E}"/>
              </a:ext>
            </a:extLst>
          </p:cNvPr>
          <p:cNvCxnSpPr>
            <a:stCxn id="518" idx="3"/>
            <a:endCxn id="521" idx="1"/>
          </p:cNvCxnSpPr>
          <p:nvPr/>
        </p:nvCxnSpPr>
        <p:spPr>
          <a:xfrm>
            <a:off x="9273570" y="9056591"/>
            <a:ext cx="1263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B4F93AC6-7D07-4DBC-8F3C-2E1A8C8C870C}"/>
              </a:ext>
            </a:extLst>
          </p:cNvPr>
          <p:cNvCxnSpPr>
            <a:stCxn id="518" idx="3"/>
            <a:endCxn id="522" idx="1"/>
          </p:cNvCxnSpPr>
          <p:nvPr/>
        </p:nvCxnSpPr>
        <p:spPr>
          <a:xfrm>
            <a:off x="9273570" y="9056591"/>
            <a:ext cx="1254795" cy="11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A64A05A4-AF82-4845-9CD5-88F4417B8919}"/>
              </a:ext>
            </a:extLst>
          </p:cNvPr>
          <p:cNvCxnSpPr>
            <a:stCxn id="518" idx="3"/>
            <a:endCxn id="546" idx="1"/>
          </p:cNvCxnSpPr>
          <p:nvPr/>
        </p:nvCxnSpPr>
        <p:spPr>
          <a:xfrm>
            <a:off x="9273570" y="9056591"/>
            <a:ext cx="1232159" cy="22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EA188773-9543-4DF0-A21F-AC932F64F1E3}"/>
              </a:ext>
            </a:extLst>
          </p:cNvPr>
          <p:cNvCxnSpPr>
            <a:stCxn id="518" idx="3"/>
            <a:endCxn id="547" idx="1"/>
          </p:cNvCxnSpPr>
          <p:nvPr/>
        </p:nvCxnSpPr>
        <p:spPr>
          <a:xfrm>
            <a:off x="9273570" y="9056591"/>
            <a:ext cx="1257689" cy="340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25D60162-6034-4674-BEBD-A7F92FCB18A8}"/>
              </a:ext>
            </a:extLst>
          </p:cNvPr>
          <p:cNvCxnSpPr>
            <a:stCxn id="518" idx="1"/>
            <a:endCxn id="517" idx="3"/>
          </p:cNvCxnSpPr>
          <p:nvPr/>
        </p:nvCxnSpPr>
        <p:spPr>
          <a:xfrm flipH="1">
            <a:off x="4945344" y="9056591"/>
            <a:ext cx="145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ounded Rectangle 440">
            <a:extLst>
              <a:ext uri="{FF2B5EF4-FFF2-40B4-BE49-F238E27FC236}">
                <a16:creationId xmlns:a16="http://schemas.microsoft.com/office/drawing/2014/main" id="{9D2A4040-0C7C-48DE-842D-F484D2D7E292}"/>
              </a:ext>
            </a:extLst>
          </p:cNvPr>
          <p:cNvSpPr/>
          <p:nvPr/>
        </p:nvSpPr>
        <p:spPr>
          <a:xfrm>
            <a:off x="1341981" y="7143578"/>
            <a:ext cx="11716971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Workflow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E82C3147-0C98-42FF-8D18-8A5E92D2EE33}"/>
              </a:ext>
            </a:extLst>
          </p:cNvPr>
          <p:cNvSpPr/>
          <p:nvPr/>
        </p:nvSpPr>
        <p:spPr>
          <a:xfrm>
            <a:off x="1164095" y="7037020"/>
            <a:ext cx="12296668" cy="88817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ounded Rectangle 440">
            <a:extLst>
              <a:ext uri="{FF2B5EF4-FFF2-40B4-BE49-F238E27FC236}">
                <a16:creationId xmlns:a16="http://schemas.microsoft.com/office/drawing/2014/main" id="{E8E1C7CA-3C1A-4FAC-A5D7-82AC97EFA6C3}"/>
              </a:ext>
            </a:extLst>
          </p:cNvPr>
          <p:cNvSpPr/>
          <p:nvPr/>
        </p:nvSpPr>
        <p:spPr>
          <a:xfrm>
            <a:off x="14311219" y="28704511"/>
            <a:ext cx="11777954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81" name="Rounded Rectangle 440">
            <a:extLst>
              <a:ext uri="{FF2B5EF4-FFF2-40B4-BE49-F238E27FC236}">
                <a16:creationId xmlns:a16="http://schemas.microsoft.com/office/drawing/2014/main" id="{ABAB417A-D6CD-4DDC-82F3-0A25A5541656}"/>
              </a:ext>
            </a:extLst>
          </p:cNvPr>
          <p:cNvSpPr/>
          <p:nvPr/>
        </p:nvSpPr>
        <p:spPr>
          <a:xfrm>
            <a:off x="14281980" y="25832692"/>
            <a:ext cx="11716971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D1357222-E919-4E03-A302-15D33C35C6DB}"/>
              </a:ext>
            </a:extLst>
          </p:cNvPr>
          <p:cNvSpPr txBox="1"/>
          <p:nvPr/>
        </p:nvSpPr>
        <p:spPr>
          <a:xfrm>
            <a:off x="6152691" y="10654164"/>
            <a:ext cx="9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Login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590C745-1F3C-491C-8226-D756EB7E56A2}"/>
              </a:ext>
            </a:extLst>
          </p:cNvPr>
          <p:cNvSpPr txBox="1"/>
          <p:nvPr/>
        </p:nvSpPr>
        <p:spPr>
          <a:xfrm>
            <a:off x="5206239" y="8749133"/>
            <a:ext cx="9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Log out</a:t>
            </a:r>
          </a:p>
        </p:txBody>
      </p:sp>
      <p:sp>
        <p:nvSpPr>
          <p:cNvPr id="585" name="Text Box 1090">
            <a:extLst>
              <a:ext uri="{FF2B5EF4-FFF2-40B4-BE49-F238E27FC236}">
                <a16:creationId xmlns:a16="http://schemas.microsoft.com/office/drawing/2014/main" id="{212866F4-FFBF-4754-B96F-9759DF9D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6788" y="33781899"/>
            <a:ext cx="11371381" cy="154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1D1C1D"/>
                </a:solidFill>
                <a:effectLst/>
              </a:rPr>
              <a:t>Being able to insert pictures in announcements/events.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1D1C1D"/>
                </a:solidFill>
                <a:effectLst/>
              </a:rPr>
              <a:t>Develop algorithms to match mentors to mentees efficiently.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1D1C1D"/>
                </a:solidFill>
                <a:effectLst/>
              </a:rPr>
              <a:t>Display content from social media platforms.</a:t>
            </a:r>
            <a:endParaRPr lang="en-US" dirty="0"/>
          </a:p>
        </p:txBody>
      </p:sp>
      <p:sp>
        <p:nvSpPr>
          <p:cNvPr id="70" name="Rounded Rectangle 430">
            <a:extLst>
              <a:ext uri="{FF2B5EF4-FFF2-40B4-BE49-F238E27FC236}">
                <a16:creationId xmlns:a16="http://schemas.microsoft.com/office/drawing/2014/main" id="{38AE0847-56F4-49F7-984F-80FA2EEE33EB}"/>
              </a:ext>
            </a:extLst>
          </p:cNvPr>
          <p:cNvSpPr/>
          <p:nvPr/>
        </p:nvSpPr>
        <p:spPr>
          <a:xfrm>
            <a:off x="14229676" y="2875633"/>
            <a:ext cx="11791984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Signup Page</a:t>
            </a:r>
          </a:p>
        </p:txBody>
      </p:sp>
      <p:sp>
        <p:nvSpPr>
          <p:cNvPr id="71" name="Text Box 1090">
            <a:extLst>
              <a:ext uri="{FF2B5EF4-FFF2-40B4-BE49-F238E27FC236}">
                <a16:creationId xmlns:a16="http://schemas.microsoft.com/office/drawing/2014/main" id="{BC8CBB5A-8C32-4132-93F1-0B1EB48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104" y="8109595"/>
            <a:ext cx="7358393" cy="5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 marL="0" indent="0">
              <a:spcBef>
                <a:spcPts val="600"/>
              </a:spcBef>
              <a:buNone/>
            </a:pPr>
            <a:r>
              <a:rPr lang="en-US" dirty="0"/>
              <a:t>Organizer: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21A34D1-77D2-4726-A35B-99C8CAFBEA30}"/>
              </a:ext>
            </a:extLst>
          </p:cNvPr>
          <p:cNvSpPr/>
          <p:nvPr/>
        </p:nvSpPr>
        <p:spPr>
          <a:xfrm>
            <a:off x="1485344" y="15068264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Sign Up Page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AD10DF-1226-4D33-B6B6-D9E442DC8D3C}"/>
              </a:ext>
            </a:extLst>
          </p:cNvPr>
          <p:cNvSpPr/>
          <p:nvPr/>
        </p:nvSpPr>
        <p:spPr>
          <a:xfrm>
            <a:off x="2082813" y="13805441"/>
            <a:ext cx="2877771" cy="56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Homepage(Before Login)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C9C175-D299-44A0-8F62-C5AA6BF80CFD}"/>
              </a:ext>
            </a:extLst>
          </p:cNvPr>
          <p:cNvSpPr/>
          <p:nvPr/>
        </p:nvSpPr>
        <p:spPr>
          <a:xfrm>
            <a:off x="6411039" y="13805441"/>
            <a:ext cx="2877771" cy="56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Homepage(After Login)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77EE5D7-5F18-4823-B2AA-61C29ED6ED8B}"/>
              </a:ext>
            </a:extLst>
          </p:cNvPr>
          <p:cNvSpPr/>
          <p:nvPr/>
        </p:nvSpPr>
        <p:spPr>
          <a:xfrm>
            <a:off x="4026097" y="15036281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Page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C76448C-CDBF-4789-9894-2DCAA4F3332B}"/>
              </a:ext>
            </a:extLst>
          </p:cNvPr>
          <p:cNvSpPr/>
          <p:nvPr/>
        </p:nvSpPr>
        <p:spPr>
          <a:xfrm>
            <a:off x="10467957" y="15067945"/>
            <a:ext cx="2468649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My Account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CDDBBDB-C5BA-4BCD-BA07-420AFEF526CF}"/>
              </a:ext>
            </a:extLst>
          </p:cNvPr>
          <p:cNvSpPr/>
          <p:nvPr/>
        </p:nvSpPr>
        <p:spPr>
          <a:xfrm>
            <a:off x="10552328" y="13860449"/>
            <a:ext cx="2384279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Event Signup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04E834-6A58-429B-9417-0DA6B4F5697D}"/>
              </a:ext>
            </a:extLst>
          </p:cNvPr>
          <p:cNvCxnSpPr>
            <a:stCxn id="83" idx="2"/>
            <a:endCxn id="82" idx="0"/>
          </p:cNvCxnSpPr>
          <p:nvPr/>
        </p:nvCxnSpPr>
        <p:spPr>
          <a:xfrm flipH="1">
            <a:off x="2326750" y="14366141"/>
            <a:ext cx="1194949" cy="70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0A63C6-AE89-40AC-9F8F-4F1E591A78FB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3521699" y="14366141"/>
            <a:ext cx="1345804" cy="67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7556D89-85D0-4AFA-ADA4-45384084A49C}"/>
              </a:ext>
            </a:extLst>
          </p:cNvPr>
          <p:cNvCxnSpPr>
            <a:cxnSpLocks/>
            <a:stCxn id="84" idx="3"/>
            <a:endCxn id="86" idx="0"/>
          </p:cNvCxnSpPr>
          <p:nvPr/>
        </p:nvCxnSpPr>
        <p:spPr>
          <a:xfrm>
            <a:off x="9288810" y="14085791"/>
            <a:ext cx="2413472" cy="98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10AF6A-5513-4469-B0A3-598FF5A9151B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V="1">
            <a:off x="5708909" y="14366141"/>
            <a:ext cx="2141016" cy="89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0A0D8F2-2D99-420D-BA64-CB07662656C6}"/>
              </a:ext>
            </a:extLst>
          </p:cNvPr>
          <p:cNvCxnSpPr>
            <a:stCxn id="84" idx="3"/>
            <a:endCxn id="87" idx="1"/>
          </p:cNvCxnSpPr>
          <p:nvPr/>
        </p:nvCxnSpPr>
        <p:spPr>
          <a:xfrm>
            <a:off x="9288810" y="14085791"/>
            <a:ext cx="1263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C68C1B-2CC7-452F-B5C1-0133BEC7261E}"/>
              </a:ext>
            </a:extLst>
          </p:cNvPr>
          <p:cNvCxnSpPr>
            <a:stCxn id="84" idx="1"/>
            <a:endCxn id="83" idx="3"/>
          </p:cNvCxnSpPr>
          <p:nvPr/>
        </p:nvCxnSpPr>
        <p:spPr>
          <a:xfrm flipH="1">
            <a:off x="4960584" y="14085791"/>
            <a:ext cx="145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FA450F0-8689-42A0-818A-3438F1AC514F}"/>
              </a:ext>
            </a:extLst>
          </p:cNvPr>
          <p:cNvSpPr txBox="1"/>
          <p:nvPr/>
        </p:nvSpPr>
        <p:spPr>
          <a:xfrm>
            <a:off x="5221479" y="13778333"/>
            <a:ext cx="9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Log out</a:t>
            </a:r>
          </a:p>
        </p:txBody>
      </p:sp>
      <p:sp>
        <p:nvSpPr>
          <p:cNvPr id="102" name="Text Box 1090">
            <a:extLst>
              <a:ext uri="{FF2B5EF4-FFF2-40B4-BE49-F238E27FC236}">
                <a16:creationId xmlns:a16="http://schemas.microsoft.com/office/drawing/2014/main" id="{5F4AC928-4C49-431D-9BCF-71CDDC5F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344" y="13138795"/>
            <a:ext cx="7358393" cy="5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 marL="0" indent="0">
              <a:spcBef>
                <a:spcPts val="600"/>
              </a:spcBef>
              <a:buNone/>
            </a:pPr>
            <a:r>
              <a:rPr lang="en-US" dirty="0"/>
              <a:t>Users: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CDD9989-219D-4E71-ACC9-A1431D3EA016}"/>
              </a:ext>
            </a:extLst>
          </p:cNvPr>
          <p:cNvSpPr/>
          <p:nvPr/>
        </p:nvSpPr>
        <p:spPr>
          <a:xfrm>
            <a:off x="1485344" y="15067985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Sign Up Page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96E73A2-2A42-46C0-8D06-7B7EDE1920C7}"/>
              </a:ext>
            </a:extLst>
          </p:cNvPr>
          <p:cNvSpPr/>
          <p:nvPr/>
        </p:nvSpPr>
        <p:spPr>
          <a:xfrm>
            <a:off x="4026097" y="15036002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Page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96E8DCC-1A90-42DB-B06B-3B758CC0C9B3}"/>
              </a:ext>
            </a:extLst>
          </p:cNvPr>
          <p:cNvSpPr/>
          <p:nvPr/>
        </p:nvSpPr>
        <p:spPr>
          <a:xfrm>
            <a:off x="1485344" y="15067946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Sign Up Page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6B7CEFD-0E69-4344-8A10-D065A46F576B}"/>
              </a:ext>
            </a:extLst>
          </p:cNvPr>
          <p:cNvSpPr/>
          <p:nvPr/>
        </p:nvSpPr>
        <p:spPr>
          <a:xfrm>
            <a:off x="4026097" y="15035963"/>
            <a:ext cx="1682812" cy="45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Page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212ED-9083-4120-8B81-4F6093E62928}"/>
              </a:ext>
            </a:extLst>
          </p:cNvPr>
          <p:cNvSpPr txBox="1"/>
          <p:nvPr/>
        </p:nvSpPr>
        <p:spPr>
          <a:xfrm>
            <a:off x="6183171" y="14540046"/>
            <a:ext cx="9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Login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B29F1E-32E7-41CE-ACA8-8E9795042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04" y="19364147"/>
            <a:ext cx="10696575" cy="2505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8D02B5-6D15-4E86-96E1-BEF4CE895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204" y="21715550"/>
            <a:ext cx="10696575" cy="2600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783CB0-1FF0-416E-8F5F-4ED132284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5011" y="9921698"/>
            <a:ext cx="11283940" cy="34470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6DA2AC-75B3-432A-9109-502AF9650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5011" y="13450242"/>
            <a:ext cx="7294224" cy="52205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098E810-25EA-41AC-8851-10F55B779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49237" y="3865705"/>
            <a:ext cx="5493003" cy="35954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1533CAE-F29C-4987-B11B-C3A67E7C31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15011" y="5115901"/>
            <a:ext cx="1019317" cy="666843"/>
          </a:xfrm>
          <a:prstGeom prst="rect">
            <a:avLst/>
          </a:prstGeom>
        </p:spPr>
      </p:pic>
      <p:sp>
        <p:nvSpPr>
          <p:cNvPr id="140" name="Text Box 1090">
            <a:extLst>
              <a:ext uri="{FF2B5EF4-FFF2-40B4-BE49-F238E27FC236}">
                <a16:creationId xmlns:a16="http://schemas.microsoft.com/office/drawing/2014/main" id="{9D54436C-7D80-4A91-82F8-56F579B5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9732" y="5938320"/>
            <a:ext cx="5984349" cy="9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Users can verify their information and signup for events in this page.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D9D484E-9963-44C0-A46A-9C2DBC5B05D9}"/>
              </a:ext>
            </a:extLst>
          </p:cNvPr>
          <p:cNvSpPr/>
          <p:nvPr/>
        </p:nvSpPr>
        <p:spPr>
          <a:xfrm>
            <a:off x="14050295" y="25647292"/>
            <a:ext cx="12262154" cy="25383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08CBA1B-FE4A-48A2-8B14-58A2EF9DD8CE}"/>
              </a:ext>
            </a:extLst>
          </p:cNvPr>
          <p:cNvSpPr/>
          <p:nvPr/>
        </p:nvSpPr>
        <p:spPr>
          <a:xfrm>
            <a:off x="14038573" y="28512411"/>
            <a:ext cx="12262154" cy="37896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F1A151E-4A3A-4C58-8A55-FA8DF497CC3A}"/>
              </a:ext>
            </a:extLst>
          </p:cNvPr>
          <p:cNvSpPr/>
          <p:nvPr/>
        </p:nvSpPr>
        <p:spPr>
          <a:xfrm>
            <a:off x="14014953" y="32630040"/>
            <a:ext cx="12262154" cy="28109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430">
            <a:extLst>
              <a:ext uri="{FF2B5EF4-FFF2-40B4-BE49-F238E27FC236}">
                <a16:creationId xmlns:a16="http://schemas.microsoft.com/office/drawing/2014/main" id="{C5CA198B-9CCD-4DF0-A865-95F5759A4DFA}"/>
              </a:ext>
            </a:extLst>
          </p:cNvPr>
          <p:cNvSpPr/>
          <p:nvPr/>
        </p:nvSpPr>
        <p:spPr>
          <a:xfrm>
            <a:off x="1284106" y="25044896"/>
            <a:ext cx="5399445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Page</a:t>
            </a:r>
          </a:p>
        </p:txBody>
      </p:sp>
      <p:sp>
        <p:nvSpPr>
          <p:cNvPr id="147" name="Rounded Rectangle 430">
            <a:extLst>
              <a:ext uri="{FF2B5EF4-FFF2-40B4-BE49-F238E27FC236}">
                <a16:creationId xmlns:a16="http://schemas.microsoft.com/office/drawing/2014/main" id="{446229DB-6029-4D52-80D6-28BAB0414A04}"/>
              </a:ext>
            </a:extLst>
          </p:cNvPr>
          <p:cNvSpPr/>
          <p:nvPr/>
        </p:nvSpPr>
        <p:spPr>
          <a:xfrm>
            <a:off x="7746597" y="25078439"/>
            <a:ext cx="5524457" cy="804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Account Page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A6D048CE-A40B-4324-9535-2F66F23A4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7316" y="26663759"/>
            <a:ext cx="4091883" cy="8683203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083AE8EA-314D-4678-9CA8-984E50C57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3365" y="26838246"/>
            <a:ext cx="3203752" cy="8484553"/>
          </a:xfrm>
          <a:prstGeom prst="rect">
            <a:avLst/>
          </a:prstGeom>
        </p:spPr>
      </p:pic>
      <p:sp>
        <p:nvSpPr>
          <p:cNvPr id="152" name="Text Box 1090">
            <a:extLst>
              <a:ext uri="{FF2B5EF4-FFF2-40B4-BE49-F238E27FC236}">
                <a16:creationId xmlns:a16="http://schemas.microsoft.com/office/drawing/2014/main" id="{1251C2EF-E720-4BF8-9A49-84ECF6E3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6789" y="29716416"/>
            <a:ext cx="11275011" cy="240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Our website for CASA is easy to use, has clean interface and fast  response time. </a:t>
            </a:r>
          </a:p>
          <a:p>
            <a:pPr>
              <a:spcBef>
                <a:spcPts val="600"/>
              </a:spcBef>
            </a:pPr>
            <a:r>
              <a:rPr lang="en-US" dirty="0"/>
              <a:t>It allows organizers to create, and edit both the announcements and events; users to register as mentor/mentee and sign up for events.</a:t>
            </a:r>
          </a:p>
          <a:p>
            <a:pPr>
              <a:spcBef>
                <a:spcPts val="600"/>
              </a:spcBef>
            </a:pPr>
            <a:r>
              <a:rPr lang="en-US" dirty="0"/>
              <a:t>We finished original user stories and more. </a:t>
            </a:r>
          </a:p>
        </p:txBody>
      </p:sp>
      <p:sp>
        <p:nvSpPr>
          <p:cNvPr id="154" name="Text Box 1090">
            <a:extLst>
              <a:ext uri="{FF2B5EF4-FFF2-40B4-BE49-F238E27FC236}">
                <a16:creationId xmlns:a16="http://schemas.microsoft.com/office/drawing/2014/main" id="{78FFEB43-DDFB-401F-9410-1F927A2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6788" y="26875139"/>
            <a:ext cx="11448879" cy="103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rgbClr val="1D1C1D"/>
                </a:solidFill>
              </a:rPr>
              <a:t>Tested website functions with scenarios using BDD/TDD.</a:t>
            </a:r>
          </a:p>
          <a:p>
            <a:pPr>
              <a:spcBef>
                <a:spcPts val="600"/>
              </a:spcBef>
            </a:pPr>
            <a:r>
              <a:rPr lang="en-US" dirty="0"/>
              <a:t>Verified all the buttons and links were able to redirect correctly.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568CA-3335-4A07-9685-7D7FF1D57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98596" y="19982555"/>
            <a:ext cx="74390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364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(Tengteng) Zhang</dc:creator>
  <cp:lastModifiedBy>Chou Charles</cp:lastModifiedBy>
  <cp:revision>251</cp:revision>
  <dcterms:created xsi:type="dcterms:W3CDTF">2006-08-16T00:00:00Z</dcterms:created>
  <dcterms:modified xsi:type="dcterms:W3CDTF">2021-12-14T00:08:45Z</dcterms:modified>
</cp:coreProperties>
</file>