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4" r:id="rId8"/>
    <p:sldId id="263" r:id="rId9"/>
    <p:sldId id="268" r:id="rId10"/>
    <p:sldId id="267" r:id="rId11"/>
    <p:sldId id="269" r:id="rId12"/>
    <p:sldId id="266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ogrammableweb.com/news/26-weather-apis-12-support-json/2012/01/11" TargetMode="External"/><Relationship Id="rId3" Type="http://schemas.openxmlformats.org/officeDocument/2006/relationships/hyperlink" Target="https://developers.facebook.com/docs/graph-api" TargetMode="External"/><Relationship Id="rId7" Type="http://schemas.openxmlformats.org/officeDocument/2006/relationships/hyperlink" Target="https://api.imgur.com/" TargetMode="External"/><Relationship Id="rId2" Type="http://schemas.openxmlformats.org/officeDocument/2006/relationships/hyperlink" Target="https://dev.twitt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openstreetmap.org/wiki/Api" TargetMode="External"/><Relationship Id="rId5" Type="http://schemas.openxmlformats.org/officeDocument/2006/relationships/hyperlink" Target="https://developers.google.com/youtube/2.0/developers_guide_json?csw=1" TargetMode="External"/><Relationship Id="rId10" Type="http://schemas.openxmlformats.org/officeDocument/2006/relationships/hyperlink" Target="https://rapidapi.com/" TargetMode="External"/><Relationship Id="rId4" Type="http://schemas.openxmlformats.org/officeDocument/2006/relationships/hyperlink" Target="https://www.flickr.com/services/api/response.json.html" TargetMode="External"/><Relationship Id="rId9" Type="http://schemas.openxmlformats.org/officeDocument/2006/relationships/hyperlink" Target="http://www.reddit.com/dev/ap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jax/index.htm" TargetMode="External"/><Relationship Id="rId2" Type="http://schemas.openxmlformats.org/officeDocument/2006/relationships/hyperlink" Target="https://www.w3schools.com/js/js_ajax_http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json" TargetMode="External"/><Relationship Id="rId4" Type="http://schemas.openxmlformats.org/officeDocument/2006/relationships/hyperlink" Target="https://viralpatel.net/blogs/category/ajax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jax/ajax_browser_support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CIT 261</a:t>
            </a:r>
          </a:p>
          <a:p>
            <a:r>
              <a:rPr lang="en-US" dirty="0"/>
              <a:t>Programming TEAM 4</a:t>
            </a:r>
          </a:p>
          <a:p>
            <a:endParaRPr lang="en-US" dirty="0"/>
          </a:p>
          <a:p>
            <a:r>
              <a:rPr lang="en-US" dirty="0"/>
              <a:t>Presented by: Rebecca Johnson</a:t>
            </a:r>
          </a:p>
        </p:txBody>
      </p:sp>
    </p:spTree>
    <p:extLst>
      <p:ext uri="{BB962C8B-B14F-4D97-AF65-F5344CB8AC3E}">
        <p14:creationId xmlns:p14="http://schemas.microsoft.com/office/powerpoint/2010/main" val="384195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Data: </a:t>
            </a:r>
            <a:r>
              <a:rPr lang="en-US" dirty="0" err="1"/>
              <a:t>JSON.Stringify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you have data stored in a JavaScript object, you can convert the object into JSON (using </a:t>
            </a:r>
            <a:r>
              <a:rPr lang="en-US" dirty="0" err="1"/>
              <a:t>JSON.stringify</a:t>
            </a:r>
            <a:r>
              <a:rPr lang="en-US" dirty="0"/>
              <a:t>(), and send it to a server:</a:t>
            </a:r>
          </a:p>
          <a:p>
            <a:r>
              <a:rPr lang="en-US" b="1" dirty="0"/>
              <a:t>Example Code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= {name: "John", age: 31, city: "New York"};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myObj</a:t>
            </a:r>
            <a:r>
              <a:rPr lang="en-US" dirty="0"/>
              <a:t>);</a:t>
            </a:r>
          </a:p>
          <a:p>
            <a:r>
              <a:rPr lang="en-US" dirty="0" err="1"/>
              <a:t>Stringify</a:t>
            </a:r>
            <a:r>
              <a:rPr lang="en-US" dirty="0"/>
              <a:t> results: </a:t>
            </a:r>
          </a:p>
          <a:p>
            <a:pPr lvl="1"/>
            <a:r>
              <a:rPr lang="en-US" dirty="0"/>
              <a:t>{"name":"John","age":30,"city":"New York"}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20119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Example Code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[ "John", "Peter", "Sally", "Jane" ];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 err="1"/>
              <a:t>Stringify</a:t>
            </a:r>
            <a:r>
              <a:rPr lang="en-US" dirty="0"/>
              <a:t> Results: </a:t>
            </a:r>
          </a:p>
          <a:p>
            <a:pPr lvl="1"/>
            <a:r>
              <a:rPr lang="en-US" dirty="0"/>
              <a:t>["</a:t>
            </a:r>
            <a:r>
              <a:rPr lang="en-US" dirty="0" err="1"/>
              <a:t>John","Peter","Sally","Jane</a:t>
            </a:r>
            <a:r>
              <a:rPr lang="en-US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18952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ReceivING</a:t>
            </a:r>
            <a:r>
              <a:rPr lang="en-US" dirty="0"/>
              <a:t> JSON data: </a:t>
            </a:r>
            <a:r>
              <a:rPr lang="en-US" dirty="0" err="1"/>
              <a:t>JSON.parse</a:t>
            </a:r>
            <a:r>
              <a:rPr lang="en-US" dirty="0"/>
              <a:t>();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OK, now we have received JSON data, so how do we use it?</a:t>
            </a:r>
          </a:p>
          <a:p>
            <a:pPr lvl="1"/>
            <a:r>
              <a:rPr lang="en-US" dirty="0" err="1"/>
              <a:t>JSON.parse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Parse the data with </a:t>
            </a:r>
            <a:r>
              <a:rPr lang="en-US" dirty="0" err="1"/>
              <a:t>JSON.parse</a:t>
            </a:r>
            <a:r>
              <a:rPr lang="en-US" dirty="0"/>
              <a:t>(), and the data becomes a JavaScript object.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myJSON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obj</a:t>
            </a:r>
            <a:r>
              <a:rPr lang="en-US" dirty="0"/>
              <a:t> above is now a JavaScript object from the JSON.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Example Code from our previous AJAX 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dirty="0" err="1"/>
              <a:t>getJSONFile</a:t>
            </a:r>
            <a:r>
              <a:rPr lang="en-US" dirty="0"/>
              <a:t>(path, 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xhr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xhr.onreadystatechange</a:t>
            </a:r>
            <a:r>
              <a:rPr lang="en-US" dirty="0"/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if (</a:t>
            </a:r>
            <a:r>
              <a:rPr lang="en-US" dirty="0" err="1"/>
              <a:t>xhr.readyState</a:t>
            </a:r>
            <a:r>
              <a:rPr lang="en-US" dirty="0"/>
              <a:t> === 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if (</a:t>
            </a:r>
            <a:r>
              <a:rPr lang="en-US" dirty="0" err="1"/>
              <a:t>xhr.status</a:t>
            </a:r>
            <a:r>
              <a:rPr lang="en-US" dirty="0"/>
              <a:t> === 200)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var</a:t>
            </a:r>
            <a:r>
              <a:rPr lang="en-US" dirty="0"/>
              <a:t> data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xhr.responseText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if (callback) callback(data);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xhr.open</a:t>
            </a:r>
            <a:r>
              <a:rPr lang="en-US" dirty="0"/>
              <a:t>('GET', path);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xhr.send</a:t>
            </a:r>
            <a:r>
              <a:rPr lang="en-US" dirty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1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JSON API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Twitter API</a:t>
            </a:r>
            <a:endParaRPr lang="en-US" dirty="0"/>
          </a:p>
          <a:p>
            <a:r>
              <a:rPr lang="en-US" dirty="0">
                <a:hlinkClick r:id="rId3"/>
              </a:rPr>
              <a:t>Facebook Social Graph API</a:t>
            </a:r>
            <a:endParaRPr lang="en-US" dirty="0"/>
          </a:p>
          <a:p>
            <a:r>
              <a:rPr lang="en-US" dirty="0">
                <a:hlinkClick r:id="rId4"/>
              </a:rPr>
              <a:t>Flickr</a:t>
            </a:r>
            <a:endParaRPr lang="en-US" dirty="0"/>
          </a:p>
          <a:p>
            <a:r>
              <a:rPr lang="en-US" dirty="0">
                <a:hlinkClick r:id="rId5"/>
              </a:rPr>
              <a:t>YouTube</a:t>
            </a:r>
            <a:endParaRPr lang="en-US" dirty="0"/>
          </a:p>
          <a:p>
            <a:r>
              <a:rPr lang="en-US" dirty="0" err="1">
                <a:hlinkClick r:id="rId6"/>
              </a:rPr>
              <a:t>OpenStreetMap</a:t>
            </a:r>
            <a:endParaRPr lang="en-US" dirty="0"/>
          </a:p>
          <a:p>
            <a:r>
              <a:rPr lang="en-US" dirty="0" err="1">
                <a:hlinkClick r:id="rId7"/>
              </a:rPr>
              <a:t>Imgur</a:t>
            </a:r>
            <a:r>
              <a:rPr lang="en-US" dirty="0">
                <a:hlinkClick r:id="rId7"/>
              </a:rPr>
              <a:t> API</a:t>
            </a:r>
            <a:endParaRPr lang="en-US" dirty="0"/>
          </a:p>
          <a:p>
            <a:r>
              <a:rPr lang="en-US" dirty="0">
                <a:hlinkClick r:id="rId8"/>
              </a:rPr>
              <a:t>26 Weather APIs</a:t>
            </a:r>
            <a:endParaRPr lang="en-US" dirty="0"/>
          </a:p>
          <a:p>
            <a:r>
              <a:rPr lang="en-US" dirty="0" err="1">
                <a:hlinkClick r:id="rId9"/>
              </a:rPr>
              <a:t>Reddit</a:t>
            </a:r>
            <a:endParaRPr lang="en-US" dirty="0"/>
          </a:p>
          <a:p>
            <a:r>
              <a:rPr lang="en-US" dirty="0"/>
              <a:t>Find more at: </a:t>
            </a:r>
            <a:r>
              <a:rPr lang="en-US" dirty="0">
                <a:hlinkClick r:id="rId10"/>
              </a:rPr>
              <a:t>https://rapidapi.com/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22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Helpful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99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access a property name that starts with a number:</a:t>
            </a:r>
          </a:p>
          <a:p>
            <a:pPr lvl="1"/>
            <a:r>
              <a:rPr lang="en-US" dirty="0"/>
              <a:t>myObject.1 </a:t>
            </a:r>
            <a:r>
              <a:rPr lang="en-US" i="1" dirty="0"/>
              <a:t>// fails, properties cannot begin with numbers</a:t>
            </a:r>
          </a:p>
          <a:p>
            <a:pPr lvl="1"/>
            <a:r>
              <a:rPr lang="en-US" dirty="0" err="1"/>
              <a:t>myObject</a:t>
            </a:r>
            <a:r>
              <a:rPr lang="en-US" dirty="0"/>
              <a:t>.&amp; </a:t>
            </a:r>
            <a:r>
              <a:rPr lang="en-US" i="1" dirty="0"/>
              <a:t>// fails, properties must be alphanumeric (or $ or _)</a:t>
            </a:r>
          </a:p>
          <a:p>
            <a:r>
              <a:rPr lang="en-US" dirty="0"/>
              <a:t>Use </a:t>
            </a:r>
            <a:r>
              <a:rPr lang="en-US" b="1" dirty="0"/>
              <a:t>bracket notation, </a:t>
            </a:r>
            <a:r>
              <a:rPr lang="en-US" dirty="0"/>
              <a:t>in these cases</a:t>
            </a:r>
          </a:p>
          <a:p>
            <a:pPr lvl="1"/>
            <a:r>
              <a:rPr lang="en-US" dirty="0" err="1"/>
              <a:t>myObject</a:t>
            </a:r>
            <a:r>
              <a:rPr lang="en-US" dirty="0"/>
              <a:t>["1"] </a:t>
            </a:r>
            <a:r>
              <a:rPr lang="en-US" i="1" dirty="0"/>
              <a:t>// succeeds</a:t>
            </a:r>
          </a:p>
          <a:p>
            <a:pPr lvl="1"/>
            <a:r>
              <a:rPr lang="en-US" dirty="0" err="1"/>
              <a:t>myObject</a:t>
            </a:r>
            <a:r>
              <a:rPr lang="en-US" dirty="0"/>
              <a:t>["&amp;"] </a:t>
            </a:r>
            <a:r>
              <a:rPr lang="en-US" i="1" dirty="0"/>
              <a:t>// succeeds</a:t>
            </a:r>
          </a:p>
          <a:p>
            <a:r>
              <a:rPr lang="en-US" dirty="0"/>
              <a:t>In JSON, date objects are not allowed. The </a:t>
            </a:r>
            <a:r>
              <a:rPr lang="en-US" dirty="0" err="1"/>
              <a:t>JSON.stringify</a:t>
            </a:r>
            <a:r>
              <a:rPr lang="en-US" dirty="0"/>
              <a:t>() function will convert any dates into strings.</a:t>
            </a:r>
          </a:p>
          <a:p>
            <a:r>
              <a:rPr lang="en-US" dirty="0"/>
              <a:t>In JSON, functions are not allowed as object values. The </a:t>
            </a:r>
            <a:r>
              <a:rPr lang="en-US" dirty="0" err="1"/>
              <a:t>JSON.stringify</a:t>
            </a:r>
            <a:r>
              <a:rPr lang="en-US" dirty="0"/>
              <a:t>() function will remove any functions from a JavaScript object, both the key and the value: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1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pPr lvl="1"/>
            <a:r>
              <a:rPr lang="en-US" dirty="0">
                <a:hlinkClick r:id="rId2"/>
              </a:rPr>
              <a:t>https://www.w3schools.com/js/js_ajax_http.asp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https://www.tutorialspoint.com/ajax/index.htm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https://viralpatel.net/blogs/category/ajax/</a:t>
            </a:r>
            <a:endParaRPr lang="en-US" dirty="0"/>
          </a:p>
          <a:p>
            <a:r>
              <a:rPr lang="en-US" dirty="0"/>
              <a:t>JSON</a:t>
            </a:r>
          </a:p>
          <a:p>
            <a:pPr lvl="1"/>
            <a:r>
              <a:rPr lang="en-US" dirty="0">
                <a:hlinkClick r:id="rId5"/>
              </a:rPr>
              <a:t>https://www.tutorialspoint.com/json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</a:t>
            </a:r>
            <a:r>
              <a:rPr lang="en-US" dirty="0"/>
              <a:t>synchronous </a:t>
            </a:r>
            <a:r>
              <a:rPr lang="en-US" u="sng" dirty="0"/>
              <a:t>J</a:t>
            </a:r>
            <a:r>
              <a:rPr lang="en-US" dirty="0"/>
              <a:t>avaScript </a:t>
            </a:r>
            <a:r>
              <a:rPr lang="en-US" u="sng" dirty="0"/>
              <a:t>a</a:t>
            </a:r>
            <a:r>
              <a:rPr lang="en-US" dirty="0"/>
              <a:t>nd </a:t>
            </a:r>
            <a:r>
              <a:rPr lang="en-US" u="sng" dirty="0"/>
              <a:t>X</a:t>
            </a:r>
            <a:r>
              <a:rPr lang="en-US" dirty="0"/>
              <a:t>ML</a:t>
            </a:r>
          </a:p>
          <a:p>
            <a:r>
              <a:rPr lang="en-US" dirty="0"/>
              <a:t>Put simply, AJAX simply means you can update HTML without loading a new webpage. </a:t>
            </a:r>
          </a:p>
          <a:p>
            <a:r>
              <a:rPr lang="en-US" dirty="0"/>
              <a:t>AJAX was introduced as a new technique for creating better, faster, and more interactive web applications with the help of XML, HTML, CSS, and JavaScript.</a:t>
            </a:r>
          </a:p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is the key to AJAX.</a:t>
            </a:r>
          </a:p>
        </p:txBody>
      </p:sp>
    </p:spTree>
    <p:extLst>
      <p:ext uri="{BB962C8B-B14F-4D97-AF65-F5344CB8AC3E}">
        <p14:creationId xmlns:p14="http://schemas.microsoft.com/office/powerpoint/2010/main" val="402632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- </a:t>
            </a:r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XMLHttpRequest</a:t>
            </a:r>
            <a:r>
              <a:rPr lang="en-US" dirty="0"/>
              <a:t> (XHR) is an API that can be used by JavaScript, JScript, VBScript, and other web browser scripting languages to transfer and manipulate XML data to and from a webserver using HTTP, establishing an independent connection channel between a webpage's Client-Side and Server-Side.</a:t>
            </a:r>
          </a:p>
          <a:p>
            <a:r>
              <a:rPr lang="en-US" dirty="0"/>
              <a:t>The data returned from </a:t>
            </a:r>
            <a:r>
              <a:rPr lang="en-US" dirty="0" err="1"/>
              <a:t>XMLHttpRequest</a:t>
            </a:r>
            <a:r>
              <a:rPr lang="en-US" dirty="0"/>
              <a:t> calls will often be provided by back-end databases. </a:t>
            </a:r>
            <a:r>
              <a:rPr lang="en-US" i="1" dirty="0"/>
              <a:t>Besides XML, </a:t>
            </a:r>
            <a:r>
              <a:rPr lang="en-US" i="1" dirty="0" err="1"/>
              <a:t>XMLHttpRequest</a:t>
            </a:r>
            <a:r>
              <a:rPr lang="en-US" i="1" dirty="0"/>
              <a:t> can be used to fetch data in other formats, e.g. JSON or even plain text.</a:t>
            </a:r>
          </a:p>
        </p:txBody>
      </p:sp>
    </p:spTree>
    <p:extLst>
      <p:ext uri="{BB962C8B-B14F-4D97-AF65-F5344CB8AC3E}">
        <p14:creationId xmlns:p14="http://schemas.microsoft.com/office/powerpoint/2010/main" val="24760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browser technology independent of web server software.</a:t>
            </a:r>
          </a:p>
          <a:p>
            <a:r>
              <a:rPr lang="en-US" dirty="0"/>
              <a:t>A user can continue to use the application while the client program requests information from the server in the background.</a:t>
            </a:r>
          </a:p>
          <a:p>
            <a:r>
              <a:rPr lang="en-US" dirty="0"/>
              <a:t>Intuitive and natural user interaction. Clicking is not required, mouse movement is a sufficient event trigger.</a:t>
            </a:r>
          </a:p>
          <a:p>
            <a:r>
              <a:rPr lang="en-US" dirty="0"/>
              <a:t>Data-driven as opposed to page-driven.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3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client event occurs.</a:t>
            </a:r>
          </a:p>
          <a:p>
            <a:r>
              <a:rPr lang="en-US" dirty="0"/>
              <a:t>An </a:t>
            </a:r>
            <a:r>
              <a:rPr lang="en-US" dirty="0" err="1"/>
              <a:t>XMLHttpRequest</a:t>
            </a:r>
            <a:r>
              <a:rPr lang="en-US" dirty="0"/>
              <a:t> object is created.</a:t>
            </a:r>
          </a:p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is configured.</a:t>
            </a:r>
          </a:p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makes an asynchronous request to the Webserver.</a:t>
            </a:r>
          </a:p>
          <a:p>
            <a:r>
              <a:rPr lang="en-US" dirty="0"/>
              <a:t>The Webserver returns the result (containing XML document, JSON, etc.).</a:t>
            </a:r>
          </a:p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calls the callback() function and processes the result.</a:t>
            </a:r>
          </a:p>
          <a:p>
            <a:r>
              <a:rPr lang="en-US" dirty="0"/>
              <a:t>The HTML DOM is updated.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8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3533"/>
          </a:xfrm>
        </p:spPr>
        <p:txBody>
          <a:bodyPr/>
          <a:lstStyle/>
          <a:p>
            <a:r>
              <a:rPr lang="en-US" dirty="0"/>
              <a:t>AJAX Sample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0" y="1862051"/>
            <a:ext cx="4878389" cy="461356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dirty="0" err="1"/>
              <a:t>getJSONFile</a:t>
            </a:r>
            <a:r>
              <a:rPr lang="en-US" dirty="0"/>
              <a:t>(path, 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xhr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xhr.onreadystatechange</a:t>
            </a:r>
            <a:r>
              <a:rPr lang="en-US" dirty="0"/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if (</a:t>
            </a:r>
            <a:r>
              <a:rPr lang="en-US" dirty="0" err="1"/>
              <a:t>xhr.readyState</a:t>
            </a:r>
            <a:r>
              <a:rPr lang="en-US" dirty="0"/>
              <a:t> === 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if (</a:t>
            </a:r>
            <a:r>
              <a:rPr lang="en-US" dirty="0" err="1"/>
              <a:t>xhr.status</a:t>
            </a:r>
            <a:r>
              <a:rPr lang="en-US" dirty="0"/>
              <a:t> === 200)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var</a:t>
            </a:r>
            <a:r>
              <a:rPr lang="en-US" dirty="0"/>
              <a:t> data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xhr.responseText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if (callback) callback(data);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xhr.open</a:t>
            </a:r>
            <a:r>
              <a:rPr lang="en-US" dirty="0"/>
              <a:t>('GET', path);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xhr.send</a:t>
            </a:r>
            <a:r>
              <a:rPr lang="en-US" dirty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 this requests the file and executes a callback with the parsed result // once it is available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getJSONFile</a:t>
            </a:r>
            <a:r>
              <a:rPr lang="en-US" dirty="0"/>
              <a:t>('</a:t>
            </a:r>
            <a:r>
              <a:rPr lang="en-US" dirty="0" err="1"/>
              <a:t>pathToFile.json</a:t>
            </a:r>
            <a:r>
              <a:rPr lang="en-US" dirty="0"/>
              <a:t>', function(data){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// do something with your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console.log(data);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});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862051"/>
            <a:ext cx="4875211" cy="4613564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Onreadystatechange</a:t>
            </a:r>
            <a:r>
              <a:rPr lang="en-US" dirty="0"/>
              <a:t> = 	Defines a function to be called when the </a:t>
            </a:r>
            <a:r>
              <a:rPr lang="en-US" dirty="0" err="1"/>
              <a:t>readyState</a:t>
            </a:r>
            <a:r>
              <a:rPr lang="en-US" dirty="0"/>
              <a:t> property changes</a:t>
            </a:r>
          </a:p>
          <a:p>
            <a:r>
              <a:rPr lang="en-US" dirty="0" err="1"/>
              <a:t>ReadyState</a:t>
            </a:r>
            <a:r>
              <a:rPr lang="en-US" dirty="0"/>
              <a:t> (status of </a:t>
            </a:r>
            <a:r>
              <a:rPr lang="en-US" dirty="0" err="1"/>
              <a:t>XMLHttpRequest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0: request not initialized </a:t>
            </a:r>
          </a:p>
          <a:p>
            <a:pPr lvl="1"/>
            <a:r>
              <a:rPr lang="en-US" dirty="0"/>
              <a:t>1: server connection established</a:t>
            </a:r>
          </a:p>
          <a:p>
            <a:pPr lvl="1"/>
            <a:r>
              <a:rPr lang="en-US" dirty="0"/>
              <a:t>2: request received </a:t>
            </a:r>
          </a:p>
          <a:p>
            <a:pPr lvl="1"/>
            <a:r>
              <a:rPr lang="en-US" dirty="0"/>
              <a:t>3: processing request </a:t>
            </a:r>
          </a:p>
          <a:p>
            <a:pPr lvl="1"/>
            <a:r>
              <a:rPr lang="en-US" dirty="0"/>
              <a:t>4: request finished and response is ready</a:t>
            </a:r>
          </a:p>
          <a:p>
            <a:r>
              <a:rPr lang="en-US" dirty="0" err="1"/>
              <a:t>ResponseText</a:t>
            </a:r>
            <a:r>
              <a:rPr lang="en-US" dirty="0"/>
              <a:t> = response data returned as a string</a:t>
            </a:r>
          </a:p>
          <a:p>
            <a:r>
              <a:rPr lang="en-US" dirty="0"/>
              <a:t>Status: Returns the status-number of a request</a:t>
            </a:r>
          </a:p>
          <a:p>
            <a:pPr lvl="1"/>
            <a:r>
              <a:rPr lang="en-US" dirty="0"/>
              <a:t>200: "OK"</a:t>
            </a:r>
          </a:p>
          <a:p>
            <a:pPr lvl="1"/>
            <a:r>
              <a:rPr lang="en-US" dirty="0"/>
              <a:t>403: "Forbidden"</a:t>
            </a:r>
          </a:p>
          <a:p>
            <a:pPr lvl="1"/>
            <a:r>
              <a:rPr lang="en-US" dirty="0"/>
              <a:t>404: "Not Found"</a:t>
            </a:r>
          </a:p>
          <a:p>
            <a:pPr lvl="1"/>
            <a:r>
              <a:rPr lang="en-US" dirty="0"/>
              <a:t>Complete List of Status Messages possible:</a:t>
            </a:r>
          </a:p>
          <a:p>
            <a:pPr lvl="2"/>
            <a:r>
              <a:rPr lang="en-US" dirty="0">
                <a:hlinkClick r:id="rId2"/>
              </a:rPr>
              <a:t>https://www.w3schools.com/tags/ref_httpmessages.asp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0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Helpful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9997"/>
          </a:xfrm>
        </p:spPr>
        <p:txBody>
          <a:bodyPr>
            <a:normAutofit/>
          </a:bodyPr>
          <a:lstStyle/>
          <a:p>
            <a:r>
              <a:rPr lang="en-US" dirty="0"/>
              <a:t>Not </a:t>
            </a:r>
            <a:r>
              <a:rPr lang="en-US" i="1" dirty="0"/>
              <a:t>all</a:t>
            </a:r>
            <a:r>
              <a:rPr lang="en-US" dirty="0"/>
              <a:t> browsers can support AJAX (some browsers do not support the creation of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pPr lvl="1"/>
            <a:r>
              <a:rPr lang="en-US" dirty="0"/>
              <a:t>Writing browser-specific code (if needed): </a:t>
            </a:r>
            <a:r>
              <a:rPr lang="en-US" dirty="0">
                <a:hlinkClick r:id="rId2"/>
              </a:rPr>
              <a:t>https://www.tutorialspoint.com/ajax/ajax_browser_support.htm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0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JSON or </a:t>
            </a:r>
            <a:r>
              <a:rPr lang="en-US" u="sng" dirty="0"/>
              <a:t>J</a:t>
            </a:r>
            <a:r>
              <a:rPr lang="en-US" dirty="0"/>
              <a:t>ava</a:t>
            </a:r>
            <a:r>
              <a:rPr lang="en-US" u="sng" dirty="0"/>
              <a:t>S</a:t>
            </a:r>
            <a:r>
              <a:rPr lang="en-US" dirty="0"/>
              <a:t>cript </a:t>
            </a:r>
            <a:r>
              <a:rPr lang="en-US" u="sng" dirty="0"/>
              <a:t>O</a:t>
            </a:r>
            <a:r>
              <a:rPr lang="en-US" dirty="0"/>
              <a:t>bject </a:t>
            </a:r>
            <a:r>
              <a:rPr lang="en-US" u="sng" dirty="0"/>
              <a:t>N</a:t>
            </a:r>
            <a:r>
              <a:rPr lang="en-US" dirty="0"/>
              <a:t>otation is a lightweight text-based open standard designed for human-readable data interchange.</a:t>
            </a:r>
          </a:p>
          <a:p>
            <a:r>
              <a:rPr lang="en-US" dirty="0"/>
              <a:t>When exchanging data between a browser and a server, the data can only be text.</a:t>
            </a:r>
          </a:p>
          <a:p>
            <a:pPr lvl="1"/>
            <a:r>
              <a:rPr lang="en-US" dirty="0"/>
              <a:t>JSON is text, and we can convert any JavaScript object into JSON, and send JSON to the server.</a:t>
            </a:r>
          </a:p>
          <a:p>
            <a:pPr lvl="1"/>
            <a:r>
              <a:rPr lang="en-US" dirty="0"/>
              <a:t>We can also convert any JSON received from the server into JavaScript objects.</a:t>
            </a:r>
          </a:p>
          <a:p>
            <a:pPr lvl="1"/>
            <a:r>
              <a:rPr lang="en-US" dirty="0"/>
              <a:t>This way we can work with the data as JavaScript objects, with no complicated parsing and translations.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2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01721"/>
          </a:xfrm>
        </p:spPr>
        <p:txBody>
          <a:bodyPr/>
          <a:lstStyle/>
          <a:p>
            <a:r>
              <a:rPr lang="en-US" dirty="0"/>
              <a:t>JSON Syntax Rules/Format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920239"/>
            <a:ext cx="4878389" cy="45886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JSON syntax is derived from JavaScript object notation syntax:</a:t>
            </a:r>
          </a:p>
          <a:p>
            <a:pPr lvl="1"/>
            <a:r>
              <a:rPr lang="en-US" dirty="0"/>
              <a:t>Data is in 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dirty="0"/>
              <a:t>Curly braces hold objects</a:t>
            </a:r>
          </a:p>
          <a:p>
            <a:pPr lvl="1"/>
            <a:r>
              <a:rPr lang="en-US" dirty="0"/>
              <a:t>Square brackets hold arrays</a:t>
            </a:r>
          </a:p>
          <a:p>
            <a:r>
              <a:rPr lang="en-US" dirty="0"/>
              <a:t>Valid Data Types in JSON</a:t>
            </a:r>
          </a:p>
          <a:p>
            <a:pPr lvl="1"/>
            <a:r>
              <a:rPr lang="en-US" dirty="0"/>
              <a:t>a string</a:t>
            </a:r>
          </a:p>
          <a:p>
            <a:pPr lvl="1"/>
            <a:r>
              <a:rPr lang="en-US" dirty="0"/>
              <a:t>a number</a:t>
            </a:r>
          </a:p>
          <a:p>
            <a:pPr lvl="1"/>
            <a:r>
              <a:rPr lang="en-US" dirty="0"/>
              <a:t>an object (JSON object)</a:t>
            </a:r>
          </a:p>
          <a:p>
            <a:pPr lvl="1"/>
            <a:r>
              <a:rPr lang="en-US" dirty="0"/>
              <a:t>an array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i="1" dirty="0"/>
              <a:t>null</a:t>
            </a:r>
          </a:p>
          <a:p>
            <a:r>
              <a:rPr lang="en-US" i="1" dirty="0"/>
              <a:t>INVALID Data Types in JSON:</a:t>
            </a:r>
          </a:p>
          <a:p>
            <a:pPr lvl="1"/>
            <a:r>
              <a:rPr lang="en-US" dirty="0"/>
              <a:t>a function</a:t>
            </a:r>
          </a:p>
          <a:p>
            <a:pPr lvl="1"/>
            <a:r>
              <a:rPr lang="en-US" dirty="0"/>
              <a:t>a date</a:t>
            </a:r>
          </a:p>
          <a:p>
            <a:pPr lvl="1"/>
            <a:r>
              <a:rPr lang="en-US" i="1" dirty="0"/>
              <a:t>undefined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0239"/>
            <a:ext cx="4875211" cy="45886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 "book": [</a:t>
            </a:r>
          </a:p>
          <a:p>
            <a:pPr marL="457200" lvl="1" indent="0">
              <a:buNone/>
            </a:pP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	 "id": "01", </a:t>
            </a:r>
          </a:p>
          <a:p>
            <a:pPr marL="914400" lvl="2" indent="0">
              <a:buNone/>
            </a:pPr>
            <a:r>
              <a:rPr lang="en-US" dirty="0"/>
              <a:t>"language": "Java", </a:t>
            </a:r>
          </a:p>
          <a:p>
            <a:pPr marL="914400" lvl="2" indent="0">
              <a:buNone/>
            </a:pPr>
            <a:r>
              <a:rPr lang="en-US" dirty="0"/>
              <a:t>"edition": "third", </a:t>
            </a:r>
          </a:p>
          <a:p>
            <a:pPr marL="914400" lvl="2" indent="0">
              <a:buNone/>
            </a:pPr>
            <a:r>
              <a:rPr lang="en-US" dirty="0"/>
              <a:t>"author": "Herbert </a:t>
            </a:r>
            <a:r>
              <a:rPr lang="en-US" dirty="0" err="1"/>
              <a:t>Schildt</a:t>
            </a:r>
            <a:r>
              <a:rPr lang="en-US" dirty="0"/>
              <a:t>“</a:t>
            </a:r>
          </a:p>
          <a:p>
            <a:pPr marL="457200" lvl="1" indent="0">
              <a:buNone/>
            </a:pPr>
            <a:r>
              <a:rPr lang="en-US" dirty="0"/>
              <a:t> }, 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	"id": "07", </a:t>
            </a:r>
          </a:p>
          <a:p>
            <a:pPr marL="457200" lvl="1" indent="0">
              <a:buNone/>
            </a:pPr>
            <a:r>
              <a:rPr lang="en-US" dirty="0"/>
              <a:t>	"language": "C++", </a:t>
            </a:r>
          </a:p>
          <a:p>
            <a:pPr marL="457200" lvl="1" indent="0">
              <a:buNone/>
            </a:pPr>
            <a:r>
              <a:rPr lang="en-US" dirty="0"/>
              <a:t>	"edition": "second", </a:t>
            </a:r>
          </a:p>
          <a:p>
            <a:pPr marL="457200" lvl="1" indent="0">
              <a:buNone/>
            </a:pPr>
            <a:r>
              <a:rPr lang="en-US" dirty="0"/>
              <a:t>	"author": "</a:t>
            </a:r>
            <a:r>
              <a:rPr lang="en-US" dirty="0" err="1"/>
              <a:t>E.Balagurusamy</a:t>
            </a:r>
            <a:r>
              <a:rPr lang="en-US" dirty="0"/>
              <a:t>“</a:t>
            </a:r>
          </a:p>
          <a:p>
            <a:pPr marL="457200" lvl="1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    ]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14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27545</TotalTime>
  <Words>1101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DOM</vt:lpstr>
      <vt:lpstr>AJAX</vt:lpstr>
      <vt:lpstr>AJAX - XMLHttpRequest</vt:lpstr>
      <vt:lpstr>AJAX</vt:lpstr>
      <vt:lpstr>AJAX Steps</vt:lpstr>
      <vt:lpstr>AJAX Sample Code</vt:lpstr>
      <vt:lpstr>AJAX Helpful Hints</vt:lpstr>
      <vt:lpstr>JSON</vt:lpstr>
      <vt:lpstr>JSON Syntax Rules/Format</vt:lpstr>
      <vt:lpstr>Sending Data: JSON.Stringify()</vt:lpstr>
      <vt:lpstr>ReceivING JSON data: JSON.parse();</vt:lpstr>
      <vt:lpstr>A Few JSON API Examples</vt:lpstr>
      <vt:lpstr>JSON Helpful Hints</vt:lpstr>
      <vt:lpstr>Resources</vt:lpstr>
    </vt:vector>
  </TitlesOfParts>
  <Company>ORAU\ORISE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&amp; JSON</dc:title>
  <dc:creator>Johnson, Rebecca</dc:creator>
  <cp:lastModifiedBy>Rebecca</cp:lastModifiedBy>
  <cp:revision>37</cp:revision>
  <dcterms:created xsi:type="dcterms:W3CDTF">2019-05-14T11:30:24Z</dcterms:created>
  <dcterms:modified xsi:type="dcterms:W3CDTF">2019-06-02T17:40:32Z</dcterms:modified>
</cp:coreProperties>
</file>