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257" r:id="rId3"/>
    <p:sldId id="266" r:id="rId4"/>
    <p:sldId id="267" r:id="rId5"/>
    <p:sldId id="268" r:id="rId6"/>
    <p:sldId id="269" r:id="rId7"/>
    <p:sldId id="270" r:id="rId8"/>
    <p:sldId id="258" r:id="rId9"/>
    <p:sldId id="271" r:id="rId10"/>
    <p:sldId id="272" r:id="rId11"/>
    <p:sldId id="259" r:id="rId12"/>
    <p:sldId id="273" r:id="rId13"/>
    <p:sldId id="274" r:id="rId14"/>
    <p:sldId id="275" r:id="rId15"/>
    <p:sldId id="277" r:id="rId16"/>
    <p:sldId id="260"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265" r:id="rId42"/>
    <p:sldId id="276" r:id="rId43"/>
  </p:sldIdLst>
  <p:sldSz cx="9144000" cy="5143500" type="screen16x9"/>
  <p:notesSz cx="6858000" cy="9144000"/>
  <p:embeddedFontLst>
    <p:embeddedFont>
      <p:font typeface="Montserrat" panose="020B0604020202020204" charset="0"/>
      <p:regular r:id="rId45"/>
      <p:bold r:id="rId46"/>
      <p:italic r:id="rId47"/>
      <p:boldItalic r:id="rId48"/>
    </p:embeddedFont>
    <p:embeddedFont>
      <p:font typeface="Lato"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llin Wrathal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 big question when it comes to Random Testing. Operational or Uniform.</a:t>
            </a:r>
            <a:endParaRPr/>
          </a:p>
          <a:p>
            <a:pPr marL="0" lvl="0" indent="0">
              <a:spcBef>
                <a:spcPts val="0"/>
              </a:spcBef>
              <a:spcAft>
                <a:spcPts val="0"/>
              </a:spcAft>
              <a:buNone/>
            </a:pPr>
            <a:r>
              <a:rPr lang="en"/>
              <a:t>Joe and Duran tested using 50 partitions and 50 test cases of each.</a:t>
            </a:r>
            <a:endParaRPr/>
          </a:p>
          <a:p>
            <a:pPr marL="0" lvl="0" indent="0">
              <a:spcBef>
                <a:spcPts val="0"/>
              </a:spcBef>
              <a:spcAft>
                <a:spcPts val="0"/>
              </a:spcAft>
              <a:buNone/>
            </a:pPr>
            <a:r>
              <a:rPr lang="en"/>
              <a:t>Figures show the margin of finding errors.</a:t>
            </a:r>
            <a:endParaRPr/>
          </a:p>
          <a:p>
            <a:pPr marL="0" lvl="0" indent="0">
              <a:spcBef>
                <a:spcPts val="0"/>
              </a:spcBef>
              <a:spcAft>
                <a:spcPts val="0"/>
              </a:spcAft>
              <a:buNone/>
            </a:pPr>
            <a:r>
              <a:rPr lang="en"/>
              <a:t>They looked at the kind of bugs each one found then made a decision for which is better for which scenario. </a:t>
            </a:r>
            <a:endParaRPr/>
          </a:p>
          <a:p>
            <a:pPr marL="0" lvl="0" indent="0">
              <a:spcBef>
                <a:spcPts val="0"/>
              </a:spcBef>
              <a:spcAft>
                <a:spcPts val="0"/>
              </a:spcAft>
              <a:buNone/>
            </a:pPr>
            <a:r>
              <a:rPr lang="en"/>
              <a:t>Operational finds the more critical bugs and the Uniform finds more bugs in general.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teacher.com/javascript/javascript-variabl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developer.mozilla.org/en-US/docs/Web/JavaScript/Guide/Loops_and_iteration#continue_statement" TargetMode="External"/><Relationship Id="rId3" Type="http://schemas.openxmlformats.org/officeDocument/2006/relationships/hyperlink" Target="https://developer.mozilla.org/en-US/docs/Web/JavaScript/Guide/Loops_and_iteration#for_statement" TargetMode="External"/><Relationship Id="rId7" Type="http://schemas.openxmlformats.org/officeDocument/2006/relationships/hyperlink" Target="https://developer.mozilla.org/en-US/docs/Web/JavaScript/Guide/Loops_and_iteration#break_statemen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developer.mozilla.org/en-US/docs/Web/JavaScript/Guide/Loops_and_iteration#labeled_statement" TargetMode="External"/><Relationship Id="rId5" Type="http://schemas.openxmlformats.org/officeDocument/2006/relationships/hyperlink" Target="https://developer.mozilla.org/en-US/docs/Web/JavaScript/Guide/Loops_and_iteration#while_statement" TargetMode="External"/><Relationship Id="rId10" Type="http://schemas.openxmlformats.org/officeDocument/2006/relationships/hyperlink" Target="https://developer.mozilla.org/en-US/docs/Web/JavaScript/Guide/Loops_and_iteration#for...of_statement" TargetMode="External"/><Relationship Id="rId4" Type="http://schemas.openxmlformats.org/officeDocument/2006/relationships/hyperlink" Target="https://developer.mozilla.org/en-US/docs/Web/JavaScript/Guide/Loops_and_iteration#do...while_statement" TargetMode="External"/><Relationship Id="rId9" Type="http://schemas.openxmlformats.org/officeDocument/2006/relationships/hyperlink" Target="https://developer.mozilla.org/en-US/docs/Web/JavaScript/Guide/Loops_and_iteration#for...in_statemen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hyperlink" Target="https://www.w3schools.com/js/js_variables.asp" TargetMode="External"/><Relationship Id="rId13" Type="http://schemas.openxmlformats.org/officeDocument/2006/relationships/hyperlink" Target="https://stackoverflow.com/questions/37515959/how-to-create-an-associative-array-in-javascript-literal-notation" TargetMode="External"/><Relationship Id="rId3" Type="http://schemas.openxmlformats.org/officeDocument/2006/relationships/hyperlink" Target="https://www.w3schools.com/js/js_loop_for.asp" TargetMode="External"/><Relationship Id="rId7" Type="http://schemas.openxmlformats.org/officeDocument/2006/relationships/hyperlink" Target="https://www.w3schools.com/js/js_functions.asp" TargetMode="External"/><Relationship Id="rId12" Type="http://schemas.openxmlformats.org/officeDocument/2006/relationships/hyperlink" Target="https://www.xul.fr/javascript/associative.php" TargetMode="External"/><Relationship Id="rId17" Type="http://schemas.openxmlformats.org/officeDocument/2006/relationships/hyperlink" Target="https://www.guru99.com/how-to-use-conditional-statements-in-javascript.html" TargetMode="External"/><Relationship Id="rId2" Type="http://schemas.openxmlformats.org/officeDocument/2006/relationships/hyperlink" Target="https://www.w3schools.com/" TargetMode="External"/><Relationship Id="rId16" Type="http://schemas.openxmlformats.org/officeDocument/2006/relationships/hyperlink" Target="https://developer.mozilla.org/en-US/docs/Web/JavaScript/Guide/Loops_and_iteration" TargetMode="External"/><Relationship Id="rId1" Type="http://schemas.openxmlformats.org/officeDocument/2006/relationships/slideLayout" Target="../slideLayouts/slideLayout3.xml"/><Relationship Id="rId6" Type="http://schemas.openxmlformats.org/officeDocument/2006/relationships/hyperlink" Target="https://www.w3schools.com/js/js_switch.asp" TargetMode="External"/><Relationship Id="rId11" Type="http://schemas.openxmlformats.org/officeDocument/2006/relationships/hyperlink" Target="https://www.w3schools.com/js/js_array_methods.asp" TargetMode="External"/><Relationship Id="rId5" Type="http://schemas.openxmlformats.org/officeDocument/2006/relationships/hyperlink" Target="https://www.w3schools.com/js/js_if_else.asp" TargetMode="External"/><Relationship Id="rId15" Type="http://schemas.openxmlformats.org/officeDocument/2006/relationships/hyperlink" Target="https://www.quirksmode.org/js/associative.html" TargetMode="External"/><Relationship Id="rId10" Type="http://schemas.openxmlformats.org/officeDocument/2006/relationships/hyperlink" Target="https://www.w3schools.com/js/js_arrays.asp" TargetMode="External"/><Relationship Id="rId4" Type="http://schemas.openxmlformats.org/officeDocument/2006/relationships/hyperlink" Target="https://www.w3schools.com/js/js_loop_while.asp" TargetMode="External"/><Relationship Id="rId9" Type="http://schemas.openxmlformats.org/officeDocument/2006/relationships/hyperlink" Target="https://www.w3schools.com/js/js_function_parameters.asp" TargetMode="External"/><Relationship Id="rId14" Type="http://schemas.openxmlformats.org/officeDocument/2006/relationships/hyperlink" Target="https://www.i-programmer.info/programming/javascript/1441-javascript-data-structures-the-associative-array.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codeburst.io/javascript-functions-understanding-the-basics-207dbf42ed99" TargetMode="External"/><Relationship Id="rId2" Type="http://schemas.openxmlformats.org/officeDocument/2006/relationships/hyperlink" Target="https://www.tutorialsteacher.com/javascript/javascript-variable" TargetMode="External"/><Relationship Id="rId1" Type="http://schemas.openxmlformats.org/officeDocument/2006/relationships/slideLayout" Target="../slideLayouts/slideLayout3.xml"/><Relationship Id="rId6" Type="http://schemas.openxmlformats.org/officeDocument/2006/relationships/hyperlink" Target="https://medium.com/beginners-guide-to-mobile-web-development/super-and-extends-in-javascript-es6-understanding-the-tough-parts-6120372d3420" TargetMode="External"/><Relationship Id="rId5" Type="http://schemas.openxmlformats.org/officeDocument/2006/relationships/hyperlink" Target="https://codeburst.io/various-ways-to-create-javascript-object-9563c6887a47" TargetMode="External"/><Relationship Id="rId4" Type="http://schemas.openxmlformats.org/officeDocument/2006/relationships/hyperlink" Target="https://www.geeksforgeeks.org/arrays-in-javascrip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Shape 135"/>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By: </a:t>
            </a:r>
            <a:r>
              <a:rPr lang="en-US" dirty="0"/>
              <a:t>Rick Johnson</a:t>
            </a:r>
            <a:endParaRPr dirty="0"/>
          </a:p>
        </p:txBody>
      </p:sp>
      <p:sp>
        <p:nvSpPr>
          <p:cNvPr id="2" name="Title 1">
            <a:extLst>
              <a:ext uri="{FF2B5EF4-FFF2-40B4-BE49-F238E27FC236}">
                <a16:creationId xmlns:a16="http://schemas.microsoft.com/office/drawing/2014/main" id="{92F34D7C-D859-4D07-B6C3-F8A002E929BD}"/>
              </a:ext>
            </a:extLst>
          </p:cNvPr>
          <p:cNvSpPr>
            <a:spLocks noGrp="1"/>
          </p:cNvSpPr>
          <p:nvPr>
            <p:ph type="ctrTitle"/>
          </p:nvPr>
        </p:nvSpPr>
        <p:spPr/>
        <p:txBody>
          <a:bodyPr/>
          <a:lstStyle/>
          <a:p>
            <a:r>
              <a:rPr lang="en-US" dirty="0" err="1" smtClean="0"/>
              <a:t>Javascript</a:t>
            </a:r>
            <a:r>
              <a:rPr lang="en-US" dirty="0" smtClean="0"/>
              <a:t/>
            </a:r>
            <a:br>
              <a:rPr lang="en-US" dirty="0" smtClean="0"/>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9144"/>
    </mc:Choice>
    <mc:Fallback xmlns="">
      <p:transition spd="slow" advTm="1914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500772"/>
          </a:xfrm>
        </p:spPr>
        <p:txBody>
          <a:bodyPr/>
          <a:lstStyle/>
          <a:p>
            <a:r>
              <a:rPr lang="en-US" dirty="0" smtClean="0"/>
              <a:t>Example (</a:t>
            </a:r>
            <a:r>
              <a:rPr lang="en-US" dirty="0" err="1" smtClean="0"/>
              <a:t>if..else</a:t>
            </a:r>
            <a:r>
              <a:rPr lang="en-US" dirty="0" smtClean="0"/>
              <a:t> if.. else)</a:t>
            </a:r>
            <a:endParaRPr lang="en-US" dirty="0"/>
          </a:p>
        </p:txBody>
      </p:sp>
      <p:sp>
        <p:nvSpPr>
          <p:cNvPr id="3" name="Text Placeholder 2"/>
          <p:cNvSpPr>
            <a:spLocks noGrp="1"/>
          </p:cNvSpPr>
          <p:nvPr>
            <p:ph type="body" idx="1"/>
          </p:nvPr>
        </p:nvSpPr>
        <p:spPr>
          <a:xfrm>
            <a:off x="1297500" y="894522"/>
            <a:ext cx="7038900" cy="4161182"/>
          </a:xfrm>
        </p:spPr>
        <p:txBody>
          <a:bodyPr>
            <a:normAutofit lnSpcReduction="10000"/>
          </a:bodyPr>
          <a:lstStyle/>
          <a:p>
            <a:pPr marL="146050" indent="0">
              <a:buNone/>
            </a:pPr>
            <a:r>
              <a:rPr lang="en-US" dirty="0"/>
              <a:t>&lt;html&gt;</a:t>
            </a:r>
          </a:p>
          <a:p>
            <a:pPr marL="146050" indent="0">
              <a:buNone/>
            </a:pPr>
            <a:r>
              <a:rPr lang="en-US" dirty="0"/>
              <a:t>&lt;head&gt;</a:t>
            </a:r>
          </a:p>
          <a:p>
            <a:pPr marL="146050" indent="0">
              <a:buNone/>
            </a:pPr>
            <a:r>
              <a:rPr lang="en-US" dirty="0"/>
              <a:t>	&lt;script type="text/</a:t>
            </a:r>
            <a:r>
              <a:rPr lang="en-US" dirty="0" err="1"/>
              <a:t>javascript</a:t>
            </a:r>
            <a:r>
              <a:rPr lang="en-US" dirty="0"/>
              <a:t>"&gt;</a:t>
            </a:r>
          </a:p>
          <a:p>
            <a:pPr marL="146050" indent="0">
              <a:buNone/>
            </a:pPr>
            <a:r>
              <a:rPr lang="en-US" dirty="0"/>
              <a:t>		</a:t>
            </a:r>
            <a:r>
              <a:rPr lang="en-US" dirty="0" err="1"/>
              <a:t>var</a:t>
            </a:r>
            <a:r>
              <a:rPr lang="en-US" dirty="0"/>
              <a:t> one = prompt("Enter the first number");</a:t>
            </a:r>
          </a:p>
          <a:p>
            <a:pPr marL="146050" indent="0">
              <a:buNone/>
            </a:pPr>
            <a:r>
              <a:rPr lang="en-US" dirty="0"/>
              <a:t>		</a:t>
            </a:r>
            <a:r>
              <a:rPr lang="en-US" dirty="0" err="1"/>
              <a:t>var</a:t>
            </a:r>
            <a:r>
              <a:rPr lang="en-US" dirty="0"/>
              <a:t> two = prompt("Enter the second number");</a:t>
            </a:r>
          </a:p>
          <a:p>
            <a:pPr marL="146050" indent="0">
              <a:buNone/>
            </a:pPr>
            <a:r>
              <a:rPr lang="en-US" dirty="0"/>
              <a:t>		one = </a:t>
            </a:r>
            <a:r>
              <a:rPr lang="en-US" dirty="0" err="1"/>
              <a:t>parseInt</a:t>
            </a:r>
            <a:r>
              <a:rPr lang="en-US" dirty="0"/>
              <a:t>(one);</a:t>
            </a:r>
          </a:p>
          <a:p>
            <a:pPr marL="146050" indent="0">
              <a:buNone/>
            </a:pPr>
            <a:r>
              <a:rPr lang="en-US" dirty="0"/>
              <a:t>		two = </a:t>
            </a:r>
            <a:r>
              <a:rPr lang="en-US" dirty="0" err="1"/>
              <a:t>parseInt</a:t>
            </a:r>
            <a:r>
              <a:rPr lang="en-US" dirty="0"/>
              <a:t>(two);</a:t>
            </a:r>
          </a:p>
          <a:p>
            <a:pPr marL="146050" indent="0">
              <a:buNone/>
            </a:pPr>
            <a:r>
              <a:rPr lang="en-US" dirty="0"/>
              <a:t>		if (one == two)</a:t>
            </a:r>
          </a:p>
          <a:p>
            <a:pPr marL="146050" indent="0">
              <a:buNone/>
            </a:pPr>
            <a:r>
              <a:rPr lang="en-US" dirty="0"/>
              <a:t>			</a:t>
            </a:r>
            <a:r>
              <a:rPr lang="en-US" dirty="0" err="1"/>
              <a:t>document.write</a:t>
            </a:r>
            <a:r>
              <a:rPr lang="en-US" dirty="0"/>
              <a:t>(one + " is equal to " + two + ".");</a:t>
            </a:r>
          </a:p>
          <a:p>
            <a:pPr marL="146050" indent="0">
              <a:buNone/>
            </a:pPr>
            <a:r>
              <a:rPr lang="en-US" dirty="0"/>
              <a:t>		else if (one&lt;two)</a:t>
            </a:r>
          </a:p>
          <a:p>
            <a:pPr marL="146050" indent="0">
              <a:buNone/>
            </a:pPr>
            <a:r>
              <a:rPr lang="en-US" dirty="0"/>
              <a:t>			</a:t>
            </a:r>
            <a:r>
              <a:rPr lang="en-US" dirty="0" err="1"/>
              <a:t>document.write</a:t>
            </a:r>
            <a:r>
              <a:rPr lang="en-US" dirty="0"/>
              <a:t>(one + " is less than " + two + ".");</a:t>
            </a:r>
          </a:p>
          <a:p>
            <a:pPr marL="146050" indent="0">
              <a:buNone/>
            </a:pPr>
            <a:r>
              <a:rPr lang="en-US" dirty="0"/>
              <a:t>		else</a:t>
            </a:r>
          </a:p>
          <a:p>
            <a:pPr marL="146050" indent="0">
              <a:buNone/>
            </a:pPr>
            <a:r>
              <a:rPr lang="en-US" dirty="0"/>
              <a:t>			</a:t>
            </a:r>
            <a:r>
              <a:rPr lang="en-US" dirty="0" err="1"/>
              <a:t>document.write</a:t>
            </a:r>
            <a:r>
              <a:rPr lang="en-US" dirty="0"/>
              <a:t>(one + " is greater than " + two + ".");</a:t>
            </a:r>
          </a:p>
          <a:p>
            <a:pPr marL="146050" indent="0">
              <a:buNone/>
            </a:pPr>
            <a:r>
              <a:rPr lang="en-US" dirty="0"/>
              <a:t>	&lt;/script&gt;</a:t>
            </a:r>
          </a:p>
          <a:p>
            <a:pPr marL="146050" indent="0">
              <a:buNone/>
            </a:pPr>
            <a:r>
              <a:rPr lang="en-US" dirty="0"/>
              <a:t>&lt;/head&gt;</a:t>
            </a:r>
          </a:p>
          <a:p>
            <a:pPr marL="146050" indent="0">
              <a:buNone/>
            </a:pPr>
            <a:r>
              <a:rPr lang="en-US" dirty="0"/>
              <a:t>&lt;body&gt;</a:t>
            </a:r>
          </a:p>
          <a:p>
            <a:pPr marL="146050" indent="0">
              <a:buNone/>
            </a:pPr>
            <a:r>
              <a:rPr lang="en-US" dirty="0"/>
              <a:t>&lt;/body&gt;</a:t>
            </a:r>
          </a:p>
          <a:p>
            <a:pPr marL="146050" indent="0">
              <a:buNone/>
            </a:pPr>
            <a:r>
              <a:rPr lang="en-US" dirty="0"/>
              <a:t>&lt;/html&gt;</a:t>
            </a:r>
          </a:p>
        </p:txBody>
      </p:sp>
    </p:spTree>
    <p:extLst>
      <p:ext uri="{BB962C8B-B14F-4D97-AF65-F5344CB8AC3E}">
        <p14:creationId xmlns:p14="http://schemas.microsoft.com/office/powerpoint/2010/main" val="408685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297500" y="393750"/>
            <a:ext cx="7038900" cy="474267"/>
          </a:xfrm>
          <a:prstGeom prst="rect">
            <a:avLst/>
          </a:prstGeom>
        </p:spPr>
        <p:txBody>
          <a:bodyPr spcFirstLastPara="1" wrap="square" lIns="91425" tIns="91425" rIns="91425" bIns="91425" anchor="t" anchorCtr="0">
            <a:noAutofit/>
          </a:bodyPr>
          <a:lstStyle/>
          <a:p>
            <a:pPr lvl="0"/>
            <a:r>
              <a:rPr lang="en-US" dirty="0" smtClean="0"/>
              <a:t>Variables</a:t>
            </a:r>
            <a:endParaRPr dirty="0"/>
          </a:p>
        </p:txBody>
      </p:sp>
      <p:sp>
        <p:nvSpPr>
          <p:cNvPr id="155" name="Shape 155"/>
          <p:cNvSpPr txBox="1">
            <a:spLocks noGrp="1"/>
          </p:cNvSpPr>
          <p:nvPr>
            <p:ph type="body" idx="1"/>
          </p:nvPr>
        </p:nvSpPr>
        <p:spPr>
          <a:xfrm>
            <a:off x="1297500" y="800934"/>
            <a:ext cx="7038900" cy="4234892"/>
          </a:xfrm>
          <a:prstGeom prst="rect">
            <a:avLst/>
          </a:prstGeom>
        </p:spPr>
        <p:txBody>
          <a:bodyPr spcFirstLastPara="1" wrap="square" lIns="91425" tIns="91425" rIns="91425" bIns="91425" anchor="t" anchorCtr="0">
            <a:normAutofit fontScale="62500" lnSpcReduction="20000"/>
          </a:bodyPr>
          <a:lstStyle/>
          <a:p>
            <a:pPr marL="0" indent="0">
              <a:buNone/>
            </a:pPr>
            <a:r>
              <a:rPr lang="en-US" dirty="0"/>
              <a:t>JavaScript </a:t>
            </a:r>
            <a:r>
              <a:rPr lang="en-US" dirty="0" smtClean="0"/>
              <a:t>Variable</a:t>
            </a:r>
          </a:p>
          <a:p>
            <a:pPr marL="285750" indent="-285750"/>
            <a:r>
              <a:rPr lang="en-US" dirty="0"/>
              <a:t>Variable means anything that can vary. JavaScript includes variables which hold the data value and it can be changed anytime</a:t>
            </a:r>
            <a:r>
              <a:rPr lang="en-US" dirty="0" smtClean="0"/>
              <a:t>.</a:t>
            </a:r>
          </a:p>
          <a:p>
            <a:pPr marL="285750" indent="-285750"/>
            <a:r>
              <a:rPr lang="en-US" dirty="0"/>
              <a:t>JavaScript uses reserved keyword </a:t>
            </a:r>
            <a:r>
              <a:rPr lang="en-US" dirty="0" err="1"/>
              <a:t>var</a:t>
            </a:r>
            <a:r>
              <a:rPr lang="en-US" dirty="0"/>
              <a:t> to declare a variable. A variable must have a unique name. You can assign a value to a variable using equal to (=) operator when you declare it or before using it</a:t>
            </a:r>
            <a:r>
              <a:rPr lang="en-US" dirty="0" smtClean="0"/>
              <a:t>.</a:t>
            </a:r>
          </a:p>
          <a:p>
            <a:pPr marL="285750" indent="-285750"/>
            <a:endParaRPr lang="en-US" dirty="0"/>
          </a:p>
          <a:p>
            <a:pPr marL="0" indent="0">
              <a:buNone/>
            </a:pPr>
            <a:r>
              <a:rPr lang="en-US" dirty="0"/>
              <a:t>Example: Variable Declaration &amp; </a:t>
            </a:r>
            <a:r>
              <a:rPr lang="en-US" dirty="0" smtClean="0"/>
              <a:t>Initialization</a:t>
            </a:r>
          </a:p>
          <a:p>
            <a:pPr marL="0" indent="0">
              <a:buNone/>
            </a:pPr>
            <a:r>
              <a:rPr lang="en-US" dirty="0" err="1"/>
              <a:t>var</a:t>
            </a:r>
            <a:r>
              <a:rPr lang="en-US" dirty="0"/>
              <a:t> one = 1; // variable stores numeric value</a:t>
            </a:r>
          </a:p>
          <a:p>
            <a:pPr marL="0" indent="0">
              <a:buNone/>
            </a:pPr>
            <a:r>
              <a:rPr lang="en-US" dirty="0" err="1"/>
              <a:t>var</a:t>
            </a:r>
            <a:r>
              <a:rPr lang="en-US" dirty="0"/>
              <a:t> two = 'two';  // variable stores string value</a:t>
            </a:r>
          </a:p>
          <a:p>
            <a:pPr marL="0" indent="0">
              <a:buNone/>
            </a:pPr>
            <a:r>
              <a:rPr lang="en-US" dirty="0" err="1"/>
              <a:t>var</a:t>
            </a:r>
            <a:r>
              <a:rPr lang="en-US" dirty="0"/>
              <a:t> three;  // declared a variable without assigning a </a:t>
            </a:r>
            <a:r>
              <a:rPr lang="en-US" dirty="0" smtClean="0"/>
              <a:t>value</a:t>
            </a:r>
          </a:p>
          <a:p>
            <a:pPr marL="0" indent="0">
              <a:buNone/>
            </a:pPr>
            <a:endParaRPr lang="en-US" dirty="0" smtClean="0"/>
          </a:p>
          <a:p>
            <a:pPr marL="0" indent="0">
              <a:buNone/>
            </a:pPr>
            <a:r>
              <a:rPr lang="en-US" dirty="0" smtClean="0"/>
              <a:t>Example</a:t>
            </a:r>
            <a:r>
              <a:rPr lang="en-US" dirty="0"/>
              <a:t>: Multiple Variables in a Single </a:t>
            </a:r>
            <a:r>
              <a:rPr lang="en-US" dirty="0" smtClean="0"/>
              <a:t>Line</a:t>
            </a:r>
          </a:p>
          <a:p>
            <a:pPr marL="0" indent="0">
              <a:buNone/>
            </a:pPr>
            <a:r>
              <a:rPr lang="en-US" dirty="0" err="1"/>
              <a:t>var</a:t>
            </a:r>
            <a:r>
              <a:rPr lang="en-US" dirty="0"/>
              <a:t> one = 1, two = 'two', three;</a:t>
            </a:r>
          </a:p>
          <a:p>
            <a:pPr marL="0" indent="0">
              <a:buNone/>
            </a:pPr>
            <a:endParaRPr lang="en-US" dirty="0" smtClean="0"/>
          </a:p>
          <a:p>
            <a:pPr marL="0" indent="0">
              <a:buNone/>
            </a:pPr>
            <a:r>
              <a:rPr lang="en-US" dirty="0"/>
              <a:t>Example: Variable without </a:t>
            </a:r>
            <a:r>
              <a:rPr lang="en-US" dirty="0" err="1"/>
              <a:t>var</a:t>
            </a:r>
            <a:r>
              <a:rPr lang="en-US" dirty="0"/>
              <a:t> </a:t>
            </a:r>
            <a:r>
              <a:rPr lang="en-US" dirty="0" smtClean="0"/>
              <a:t>Keyword</a:t>
            </a:r>
          </a:p>
          <a:p>
            <a:pPr marL="0" indent="0">
              <a:buNone/>
            </a:pPr>
            <a:r>
              <a:rPr lang="en-US" dirty="0"/>
              <a:t>one = 1;</a:t>
            </a:r>
          </a:p>
          <a:p>
            <a:pPr marL="0" indent="0">
              <a:buNone/>
            </a:pPr>
            <a:r>
              <a:rPr lang="en-US" dirty="0"/>
              <a:t>two = 'two';</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hlinkClick r:id="rId3"/>
              </a:rPr>
              <a:t>https://www.tutorialsteacher.com/javascript/javascript-variable</a:t>
            </a:r>
            <a:endParaRPr lang="en-US" dirty="0"/>
          </a:p>
          <a:p>
            <a:pPr marL="0" lvl="0" indent="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73718"/>
    </mc:Choice>
    <mc:Fallback xmlns="">
      <p:transition spd="slow" advTm="73718"/>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61015"/>
          </a:xfrm>
        </p:spPr>
        <p:txBody>
          <a:bodyPr/>
          <a:lstStyle/>
          <a:p>
            <a:r>
              <a:rPr lang="en-US" dirty="0" smtClean="0"/>
              <a:t>Variables</a:t>
            </a:r>
            <a:endParaRPr lang="en-US" dirty="0"/>
          </a:p>
        </p:txBody>
      </p:sp>
      <p:sp>
        <p:nvSpPr>
          <p:cNvPr id="3" name="Text Placeholder 2"/>
          <p:cNvSpPr>
            <a:spLocks noGrp="1"/>
          </p:cNvSpPr>
          <p:nvPr>
            <p:ph type="body" idx="1"/>
          </p:nvPr>
        </p:nvSpPr>
        <p:spPr>
          <a:xfrm>
            <a:off x="1297500" y="854765"/>
            <a:ext cx="7038900" cy="4147931"/>
          </a:xfrm>
        </p:spPr>
        <p:txBody>
          <a:bodyPr>
            <a:normAutofit lnSpcReduction="10000"/>
          </a:bodyPr>
          <a:lstStyle/>
          <a:p>
            <a:r>
              <a:rPr lang="en-US" dirty="0" smtClean="0"/>
              <a:t>Loosely-typed Variables</a:t>
            </a:r>
          </a:p>
          <a:p>
            <a:pPr lvl="1"/>
            <a:r>
              <a:rPr lang="en-US" dirty="0"/>
              <a:t>C# or Java has strongly typed variables. It means variable must be declared with a particular data type, which tells what type of data the variable will hold</a:t>
            </a:r>
            <a:r>
              <a:rPr lang="en-US" dirty="0" smtClean="0"/>
              <a:t>.</a:t>
            </a:r>
          </a:p>
          <a:p>
            <a:pPr lvl="1"/>
            <a:r>
              <a:rPr lang="en-US" dirty="0"/>
              <a:t>JavaScript variables are loosely-typed which means it does not require a data type to be declared. You can assign any type of literal values to a variable e.g. string, integer, float, </a:t>
            </a:r>
            <a:r>
              <a:rPr lang="en-US" dirty="0" err="1"/>
              <a:t>boolean</a:t>
            </a:r>
            <a:r>
              <a:rPr lang="en-US" dirty="0"/>
              <a:t> </a:t>
            </a:r>
            <a:r>
              <a:rPr lang="en-US" dirty="0" err="1" smtClean="0"/>
              <a:t>etc</a:t>
            </a:r>
            <a:endParaRPr lang="en-US" dirty="0" smtClean="0"/>
          </a:p>
          <a:p>
            <a:pPr marL="615950" lvl="1" indent="0">
              <a:buNone/>
            </a:pPr>
            <a:r>
              <a:rPr lang="en-US" dirty="0" smtClean="0"/>
              <a:t>Example: Loosely Typed Variables</a:t>
            </a:r>
          </a:p>
          <a:p>
            <a:pPr marL="615950" lvl="1" indent="0">
              <a:buNone/>
            </a:pPr>
            <a:r>
              <a:rPr lang="en-US" dirty="0" err="1"/>
              <a:t>var</a:t>
            </a:r>
            <a:r>
              <a:rPr lang="en-US" dirty="0"/>
              <a:t> one =1;  // numeric value</a:t>
            </a:r>
          </a:p>
          <a:p>
            <a:pPr marL="615950" lvl="1" indent="0">
              <a:buNone/>
            </a:pPr>
            <a:r>
              <a:rPr lang="en-US" dirty="0"/>
              <a:t>one = 'one'; // string value</a:t>
            </a:r>
          </a:p>
          <a:p>
            <a:pPr marL="615950" lvl="1" indent="0">
              <a:buNone/>
            </a:pPr>
            <a:r>
              <a:rPr lang="en-US" dirty="0"/>
              <a:t>one= 1.1; // decimal value</a:t>
            </a:r>
          </a:p>
          <a:p>
            <a:pPr marL="615950" lvl="1" indent="0">
              <a:buNone/>
            </a:pPr>
            <a:r>
              <a:rPr lang="en-US" dirty="0"/>
              <a:t>one = true; // Boolean value</a:t>
            </a:r>
          </a:p>
          <a:p>
            <a:pPr marL="615950" lvl="1" indent="0">
              <a:buNone/>
            </a:pPr>
            <a:r>
              <a:rPr lang="en-US" dirty="0"/>
              <a:t>one = null; // null value</a:t>
            </a:r>
            <a:endParaRPr lang="en-US" dirty="0" smtClean="0"/>
          </a:p>
          <a:p>
            <a:pPr lvl="1"/>
            <a:endParaRPr lang="en-US" dirty="0"/>
          </a:p>
        </p:txBody>
      </p:sp>
    </p:spTree>
    <p:extLst>
      <p:ext uri="{BB962C8B-B14F-4D97-AF65-F5344CB8AC3E}">
        <p14:creationId xmlns:p14="http://schemas.microsoft.com/office/powerpoint/2010/main" val="876459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74267"/>
          </a:xfrm>
        </p:spPr>
        <p:txBody>
          <a:bodyPr/>
          <a:lstStyle/>
          <a:p>
            <a:r>
              <a:rPr lang="en-US" dirty="0" smtClean="0"/>
              <a:t>Variables</a:t>
            </a:r>
            <a:endParaRPr lang="en-US" dirty="0"/>
          </a:p>
        </p:txBody>
      </p:sp>
      <p:sp>
        <p:nvSpPr>
          <p:cNvPr id="3" name="Text Placeholder 2"/>
          <p:cNvSpPr>
            <a:spLocks noGrp="1"/>
          </p:cNvSpPr>
          <p:nvPr>
            <p:ph type="body" idx="1"/>
          </p:nvPr>
        </p:nvSpPr>
        <p:spPr>
          <a:xfrm>
            <a:off x="1297500" y="868016"/>
            <a:ext cx="7038900" cy="4181061"/>
          </a:xfrm>
        </p:spPr>
        <p:txBody>
          <a:bodyPr>
            <a:normAutofit lnSpcReduction="10000"/>
          </a:bodyPr>
          <a:lstStyle/>
          <a:p>
            <a:pPr marL="146050" indent="0">
              <a:buNone/>
            </a:pPr>
            <a:r>
              <a:rPr lang="en-US" dirty="0" smtClean="0"/>
              <a:t>Things to remember about Variables in </a:t>
            </a:r>
            <a:r>
              <a:rPr lang="en-US" dirty="0" err="1" smtClean="0"/>
              <a:t>Javascript</a:t>
            </a:r>
            <a:endParaRPr lang="en-US" dirty="0" smtClean="0"/>
          </a:p>
          <a:p>
            <a:pPr marL="146050" indent="0">
              <a:buNone/>
            </a:pPr>
            <a:endParaRPr lang="en-US" dirty="0" smtClean="0"/>
          </a:p>
          <a:p>
            <a:pPr marL="146050" indent="0">
              <a:buNone/>
            </a:pPr>
            <a:r>
              <a:rPr lang="en-US" dirty="0" smtClean="0"/>
              <a:t>Variable </a:t>
            </a:r>
            <a:r>
              <a:rPr lang="en-US" dirty="0"/>
              <a:t>stores a single data value that can be changed later.</a:t>
            </a:r>
          </a:p>
          <a:p>
            <a:pPr marL="146050" indent="0">
              <a:buNone/>
            </a:pPr>
            <a:r>
              <a:rPr lang="en-US" dirty="0"/>
              <a:t>Variables must be initialized before using.</a:t>
            </a:r>
          </a:p>
          <a:p>
            <a:pPr marL="146050" indent="0">
              <a:buNone/>
            </a:pPr>
            <a:r>
              <a:rPr lang="en-US" dirty="0"/>
              <a:t>Multiple variables can be defined in a single line. e.g. </a:t>
            </a:r>
            <a:r>
              <a:rPr lang="en-US" dirty="0" err="1"/>
              <a:t>var</a:t>
            </a:r>
            <a:r>
              <a:rPr lang="en-US" dirty="0"/>
              <a:t> one = 1, two = 2, three = "three";</a:t>
            </a:r>
          </a:p>
          <a:p>
            <a:pPr marL="146050" indent="0">
              <a:buNone/>
            </a:pPr>
            <a:r>
              <a:rPr lang="en-US" dirty="0"/>
              <a:t>Variables in JavaScript are loosely-typed variables. It can store value of any data type through out it's life time.</a:t>
            </a:r>
          </a:p>
          <a:p>
            <a:pPr marL="146050" indent="0">
              <a:buNone/>
            </a:pPr>
            <a:endParaRPr lang="en-US" dirty="0"/>
          </a:p>
          <a:p>
            <a:pPr marL="146050" indent="0">
              <a:buNone/>
            </a:pPr>
            <a:r>
              <a:rPr lang="en-US" dirty="0"/>
              <a:t>Variables can be defined using </a:t>
            </a:r>
            <a:r>
              <a:rPr lang="en-US" dirty="0" err="1"/>
              <a:t>var</a:t>
            </a:r>
            <a:r>
              <a:rPr lang="en-US" dirty="0"/>
              <a:t> keyword. Variables defined without </a:t>
            </a:r>
            <a:r>
              <a:rPr lang="en-US" dirty="0" err="1"/>
              <a:t>var</a:t>
            </a:r>
            <a:r>
              <a:rPr lang="en-US" dirty="0"/>
              <a:t> keyword become global variables.</a:t>
            </a:r>
          </a:p>
          <a:p>
            <a:pPr marL="146050" indent="0">
              <a:buNone/>
            </a:pPr>
            <a:r>
              <a:rPr lang="en-US" dirty="0"/>
              <a:t>JavaScript has global scope and local scope.</a:t>
            </a:r>
          </a:p>
          <a:p>
            <a:pPr marL="146050" indent="0">
              <a:buNone/>
            </a:pPr>
            <a:r>
              <a:rPr lang="en-US" dirty="0"/>
              <a:t>Variables declared and initialized outside any function become global variables.</a:t>
            </a:r>
          </a:p>
          <a:p>
            <a:pPr marL="146050" indent="0">
              <a:buNone/>
            </a:pPr>
            <a:r>
              <a:rPr lang="en-US" dirty="0"/>
              <a:t>Variables declared and initialized inside function becomes local variables to that function.</a:t>
            </a:r>
          </a:p>
          <a:p>
            <a:pPr marL="146050" indent="0">
              <a:buNone/>
            </a:pPr>
            <a:r>
              <a:rPr lang="en-US" dirty="0"/>
              <a:t>Variables declared without </a:t>
            </a:r>
            <a:r>
              <a:rPr lang="en-US" dirty="0" err="1"/>
              <a:t>var</a:t>
            </a:r>
            <a:r>
              <a:rPr lang="en-US" dirty="0"/>
              <a:t> keyword inside any function becomes global variables automatically.</a:t>
            </a:r>
          </a:p>
          <a:p>
            <a:pPr marL="146050" indent="0">
              <a:buNone/>
            </a:pPr>
            <a:r>
              <a:rPr lang="en-US" dirty="0"/>
              <a:t>Global variables can be accessed and modified anywhere in the program.</a:t>
            </a:r>
          </a:p>
          <a:p>
            <a:pPr marL="146050" indent="0">
              <a:buNone/>
            </a:pPr>
            <a:r>
              <a:rPr lang="en-US" dirty="0"/>
              <a:t>Local variables cannot be accessed outside the function declaration.</a:t>
            </a:r>
          </a:p>
          <a:p>
            <a:pPr marL="146050" indent="0">
              <a:buNone/>
            </a:pPr>
            <a:r>
              <a:rPr lang="en-US" dirty="0"/>
              <a:t>Global variable and local variable can have same name without affecting each other.</a:t>
            </a:r>
            <a:endParaRPr lang="en-US" dirty="0" smtClean="0"/>
          </a:p>
          <a:p>
            <a:endParaRPr lang="en-US" dirty="0" smtClean="0"/>
          </a:p>
          <a:p>
            <a:pPr marL="146050" indent="0">
              <a:buNone/>
            </a:pPr>
            <a:endParaRPr lang="en-US" dirty="0"/>
          </a:p>
        </p:txBody>
      </p:sp>
    </p:spTree>
    <p:extLst>
      <p:ext uri="{BB962C8B-B14F-4D97-AF65-F5344CB8AC3E}">
        <p14:creationId xmlns:p14="http://schemas.microsoft.com/office/powerpoint/2010/main" val="3433946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smtClean="0"/>
              <a:t>Functions, Parameters</a:t>
            </a:r>
            <a:endParaRPr lang="en-US" dirty="0"/>
          </a:p>
        </p:txBody>
      </p:sp>
      <p:sp>
        <p:nvSpPr>
          <p:cNvPr id="3" name="Text Placeholder 2"/>
          <p:cNvSpPr>
            <a:spLocks noGrp="1"/>
          </p:cNvSpPr>
          <p:nvPr>
            <p:ph type="body" idx="1"/>
          </p:nvPr>
        </p:nvSpPr>
        <p:spPr>
          <a:xfrm>
            <a:off x="1297500" y="828261"/>
            <a:ext cx="7038900" cy="4207565"/>
          </a:xfrm>
        </p:spPr>
        <p:txBody>
          <a:bodyPr/>
          <a:lstStyle/>
          <a:p>
            <a:r>
              <a:rPr lang="en-US" dirty="0"/>
              <a:t>A function is a subprogram designed to perform a particular task.</a:t>
            </a:r>
          </a:p>
          <a:p>
            <a:r>
              <a:rPr lang="en-US" dirty="0"/>
              <a:t>Functions are executed when they are called. This is known as invoking a function.</a:t>
            </a:r>
          </a:p>
          <a:p>
            <a:r>
              <a:rPr lang="en-US" dirty="0"/>
              <a:t>Values can be passed into functions and used within the function</a:t>
            </a:r>
            <a:r>
              <a:rPr lang="en-US" dirty="0" smtClean="0"/>
              <a:t>. (</a:t>
            </a:r>
            <a:r>
              <a:rPr lang="en-US" dirty="0" err="1" smtClean="0"/>
              <a:t>paramaters</a:t>
            </a:r>
            <a:r>
              <a:rPr lang="en-US" dirty="0" smtClean="0"/>
              <a:t>)</a:t>
            </a:r>
            <a:endParaRPr lang="en-US" dirty="0"/>
          </a:p>
          <a:p>
            <a:r>
              <a:rPr lang="en-US" dirty="0"/>
              <a:t>Functions always return a value. In JavaScript, if no return value is specified, the function will return undefined.</a:t>
            </a:r>
          </a:p>
          <a:p>
            <a:r>
              <a:rPr lang="en-US" dirty="0" smtClean="0"/>
              <a:t>Functions </a:t>
            </a:r>
            <a:r>
              <a:rPr lang="en-US" dirty="0"/>
              <a:t>are objects</a:t>
            </a:r>
            <a:r>
              <a:rPr lang="en-US" dirty="0" smtClean="0"/>
              <a:t>.</a:t>
            </a:r>
          </a:p>
          <a:p>
            <a:endParaRPr lang="en-US" dirty="0"/>
          </a:p>
          <a:p>
            <a:pPr marL="146050" indent="0">
              <a:buNone/>
            </a:pPr>
            <a:r>
              <a:rPr lang="en-US" dirty="0"/>
              <a:t>Parameters are used when defining a function, they are the names created in the function definition. In fact, during a function definition, we can pass in up to 255 parameters! Parameters are separated by commas in the </a:t>
            </a:r>
            <a:r>
              <a:rPr lang="en-US" dirty="0" smtClean="0"/>
              <a:t>()</a:t>
            </a:r>
          </a:p>
          <a:p>
            <a:pPr marL="146050" indent="0">
              <a:buNone/>
            </a:pPr>
            <a:endParaRPr lang="en-US" dirty="0"/>
          </a:p>
          <a:p>
            <a:pPr marL="146050" indent="0">
              <a:buNone/>
            </a:pPr>
            <a:r>
              <a:rPr lang="en-US" dirty="0" smtClean="0"/>
              <a:t>Example of creating a function with two parameters</a:t>
            </a:r>
          </a:p>
          <a:p>
            <a:pPr marL="146050" indent="0">
              <a:buNone/>
            </a:pPr>
            <a:r>
              <a:rPr lang="pt-BR" dirty="0"/>
              <a:t>const param1 = true;</a:t>
            </a:r>
          </a:p>
          <a:p>
            <a:pPr marL="146050" indent="0">
              <a:buNone/>
            </a:pPr>
            <a:r>
              <a:rPr lang="pt-BR" dirty="0"/>
              <a:t>const param2 = false;</a:t>
            </a:r>
          </a:p>
          <a:p>
            <a:pPr marL="146050" indent="0">
              <a:buNone/>
            </a:pPr>
            <a:r>
              <a:rPr lang="pt-BR" dirty="0"/>
              <a:t>function twoParams(param1, param2){</a:t>
            </a:r>
          </a:p>
          <a:p>
            <a:pPr marL="146050" indent="0">
              <a:buNone/>
            </a:pPr>
            <a:r>
              <a:rPr lang="pt-BR" dirty="0"/>
              <a:t>  console.log(param1, param2);</a:t>
            </a:r>
          </a:p>
          <a:p>
            <a:pPr marL="146050" indent="0">
              <a:buNone/>
            </a:pPr>
            <a:r>
              <a:rPr lang="pt-BR" dirty="0"/>
              <a:t>}</a:t>
            </a:r>
            <a:endParaRPr lang="en-US" dirty="0"/>
          </a:p>
        </p:txBody>
      </p:sp>
    </p:spTree>
    <p:extLst>
      <p:ext uri="{BB962C8B-B14F-4D97-AF65-F5344CB8AC3E}">
        <p14:creationId xmlns:p14="http://schemas.microsoft.com/office/powerpoint/2010/main" val="3455155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87520"/>
          </a:xfrm>
        </p:spPr>
        <p:txBody>
          <a:bodyPr/>
          <a:lstStyle/>
          <a:p>
            <a:r>
              <a:rPr lang="en-US" dirty="0" smtClean="0"/>
              <a:t>Invoking a Function</a:t>
            </a:r>
            <a:endParaRPr lang="en-US" dirty="0"/>
          </a:p>
        </p:txBody>
      </p:sp>
      <p:sp>
        <p:nvSpPr>
          <p:cNvPr id="3" name="Text Placeholder 2"/>
          <p:cNvSpPr>
            <a:spLocks noGrp="1"/>
          </p:cNvSpPr>
          <p:nvPr>
            <p:ph type="body" idx="1"/>
          </p:nvPr>
        </p:nvSpPr>
        <p:spPr>
          <a:xfrm>
            <a:off x="1297500" y="881270"/>
            <a:ext cx="7038900" cy="4141304"/>
          </a:xfrm>
        </p:spPr>
        <p:txBody>
          <a:bodyPr/>
          <a:lstStyle/>
          <a:p>
            <a:pPr marL="146050" indent="0">
              <a:buNone/>
            </a:pPr>
            <a:r>
              <a:rPr lang="en-US" dirty="0"/>
              <a:t>Functions execute when the function is called. This process is known as invocation. You can invoke a function by referencing the function name, followed by an open and closed parenthesis: </a:t>
            </a:r>
            <a:r>
              <a:rPr lang="en-US" dirty="0" smtClean="0"/>
              <a:t>().</a:t>
            </a:r>
          </a:p>
          <a:p>
            <a:pPr marL="146050" indent="0">
              <a:buNone/>
            </a:pPr>
            <a:endParaRPr lang="en-US" dirty="0"/>
          </a:p>
          <a:p>
            <a:pPr marL="146050" indent="0">
              <a:buNone/>
            </a:pPr>
            <a:r>
              <a:rPr lang="en-US" dirty="0" smtClean="0"/>
              <a:t>Example – Create Function</a:t>
            </a:r>
          </a:p>
          <a:p>
            <a:pPr marL="146050" indent="0">
              <a:buNone/>
            </a:pPr>
            <a:r>
              <a:rPr lang="en-US" dirty="0"/>
              <a:t>function </a:t>
            </a:r>
            <a:r>
              <a:rPr lang="en-US" dirty="0" err="1"/>
              <a:t>logIt</a:t>
            </a:r>
            <a:r>
              <a:rPr lang="en-US" dirty="0"/>
              <a:t>(name</a:t>
            </a:r>
            <a:r>
              <a:rPr lang="en-US" dirty="0" smtClean="0"/>
              <a:t>)</a:t>
            </a:r>
          </a:p>
          <a:p>
            <a:pPr marL="146050" indent="0">
              <a:buNone/>
            </a:pPr>
            <a:r>
              <a:rPr lang="en-US" dirty="0" smtClean="0"/>
              <a:t>{  </a:t>
            </a:r>
          </a:p>
          <a:p>
            <a:pPr marL="146050" indent="0">
              <a:buNone/>
            </a:pPr>
            <a:r>
              <a:rPr lang="en-US" dirty="0" smtClean="0"/>
              <a:t>   console.log(name);</a:t>
            </a:r>
          </a:p>
          <a:p>
            <a:pPr marL="146050" indent="0">
              <a:buNone/>
            </a:pPr>
            <a:r>
              <a:rPr lang="en-US" dirty="0" smtClean="0"/>
              <a:t>}</a:t>
            </a:r>
          </a:p>
          <a:p>
            <a:pPr marL="146050" indent="0">
              <a:buNone/>
            </a:pPr>
            <a:endParaRPr lang="en-US" dirty="0"/>
          </a:p>
          <a:p>
            <a:pPr marL="146050" indent="0">
              <a:buNone/>
            </a:pPr>
            <a:r>
              <a:rPr lang="en-US" dirty="0" smtClean="0"/>
              <a:t>Invoke the function</a:t>
            </a:r>
          </a:p>
          <a:p>
            <a:pPr marL="146050" indent="0">
              <a:buNone/>
            </a:pPr>
            <a:r>
              <a:rPr lang="en-US" dirty="0" err="1"/>
              <a:t>logIt</a:t>
            </a:r>
            <a:r>
              <a:rPr lang="en-US" dirty="0"/>
              <a:t>('Joe');</a:t>
            </a:r>
            <a:endParaRPr lang="en-US" dirty="0" smtClean="0"/>
          </a:p>
          <a:p>
            <a:pPr marL="146050" indent="0">
              <a:buNone/>
            </a:pPr>
            <a:endParaRPr lang="en-US" dirty="0"/>
          </a:p>
          <a:p>
            <a:pPr marL="146050" indent="0">
              <a:buNone/>
            </a:pPr>
            <a:endParaRPr lang="en-US" dirty="0"/>
          </a:p>
        </p:txBody>
      </p:sp>
    </p:spTree>
    <p:extLst>
      <p:ext uri="{BB962C8B-B14F-4D97-AF65-F5344CB8AC3E}">
        <p14:creationId xmlns:p14="http://schemas.microsoft.com/office/powerpoint/2010/main" val="93426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297500" y="356300"/>
            <a:ext cx="7038900" cy="464658"/>
          </a:xfrm>
          <a:prstGeom prst="rect">
            <a:avLst/>
          </a:prstGeom>
        </p:spPr>
        <p:txBody>
          <a:bodyPr spcFirstLastPara="1" wrap="square" lIns="91425" tIns="91425" rIns="91425" bIns="91425" anchor="t" anchorCtr="0">
            <a:noAutofit/>
          </a:bodyPr>
          <a:lstStyle/>
          <a:p>
            <a:pPr lvl="0"/>
            <a:r>
              <a:rPr lang="en-US" dirty="0"/>
              <a:t>Arrays, Associative Arrays</a:t>
            </a:r>
            <a:endParaRPr dirty="0">
              <a:solidFill>
                <a:srgbClr val="93C47D"/>
              </a:solidFill>
            </a:endParaRPr>
          </a:p>
        </p:txBody>
      </p:sp>
      <p:sp>
        <p:nvSpPr>
          <p:cNvPr id="162" name="Shape 162"/>
          <p:cNvSpPr txBox="1">
            <a:spLocks noGrp="1"/>
          </p:cNvSpPr>
          <p:nvPr>
            <p:ph type="body" idx="1"/>
          </p:nvPr>
        </p:nvSpPr>
        <p:spPr>
          <a:xfrm>
            <a:off x="1297500" y="820958"/>
            <a:ext cx="7038900" cy="4194990"/>
          </a:xfrm>
          <a:prstGeom prst="rect">
            <a:avLst/>
          </a:prstGeom>
        </p:spPr>
        <p:txBody>
          <a:bodyPr spcFirstLastPara="1" wrap="square" lIns="91425" tIns="91425" rIns="91425" bIns="91425" anchor="t" anchorCtr="0">
            <a:noAutofit/>
          </a:bodyPr>
          <a:lstStyle/>
          <a:p>
            <a:pPr marL="146050" lvl="0" indent="0">
              <a:buNone/>
            </a:pPr>
            <a:r>
              <a:rPr lang="en-US" dirty="0">
                <a:solidFill>
                  <a:srgbClr val="F3F3F3"/>
                </a:solidFill>
              </a:rPr>
              <a:t>In JavaScript, array is a single variable that is used to store different elements. It is often used when we want to store list of elements and access them by a single variable. Unlike most languages where array is a reference to the multiple variable, in JavaScript array is a single variable that stores multiple elements</a:t>
            </a:r>
            <a:r>
              <a:rPr lang="en-US" dirty="0" smtClean="0">
                <a:solidFill>
                  <a:srgbClr val="F3F3F3"/>
                </a:solidFill>
              </a:rPr>
              <a:t>.</a:t>
            </a:r>
          </a:p>
          <a:p>
            <a:pPr marL="146050" lvl="0" indent="0">
              <a:buNone/>
            </a:pPr>
            <a:endParaRPr lang="en-US" dirty="0" smtClean="0">
              <a:solidFill>
                <a:srgbClr val="F3F3F3"/>
              </a:solidFill>
            </a:endParaRPr>
          </a:p>
          <a:p>
            <a:pPr marL="146050" lvl="0" indent="0">
              <a:buNone/>
            </a:pPr>
            <a:r>
              <a:rPr lang="en-US" dirty="0">
                <a:solidFill>
                  <a:srgbClr val="F3F3F3"/>
                </a:solidFill>
              </a:rPr>
              <a:t>Declaration of an Array</a:t>
            </a:r>
          </a:p>
          <a:p>
            <a:pPr marL="146050" lvl="0" indent="0">
              <a:buNone/>
            </a:pPr>
            <a:r>
              <a:rPr lang="en-US" dirty="0">
                <a:solidFill>
                  <a:srgbClr val="F3F3F3"/>
                </a:solidFill>
              </a:rPr>
              <a:t>There are basically two ways to declare an array.</a:t>
            </a:r>
          </a:p>
          <a:p>
            <a:pPr marL="146050" lvl="0" indent="0">
              <a:buNone/>
            </a:pPr>
            <a:r>
              <a:rPr lang="en-US" dirty="0" smtClean="0">
                <a:solidFill>
                  <a:srgbClr val="F3F3F3"/>
                </a:solidFill>
              </a:rPr>
              <a:t>Example:</a:t>
            </a:r>
          </a:p>
          <a:p>
            <a:pPr marL="146050" lvl="0" indent="0">
              <a:buNone/>
            </a:pPr>
            <a:r>
              <a:rPr lang="en-US" dirty="0" err="1" smtClean="0">
                <a:solidFill>
                  <a:srgbClr val="F3F3F3"/>
                </a:solidFill>
              </a:rPr>
              <a:t>v</a:t>
            </a:r>
            <a:r>
              <a:rPr lang="en-US" dirty="0" err="1" smtClean="0">
                <a:solidFill>
                  <a:srgbClr val="F3F3F3"/>
                </a:solidFill>
              </a:rPr>
              <a:t>ar</a:t>
            </a:r>
            <a:r>
              <a:rPr lang="en-US" dirty="0" smtClean="0">
                <a:solidFill>
                  <a:srgbClr val="F3F3F3"/>
                </a:solidFill>
              </a:rPr>
              <a:t> house = [];</a:t>
            </a:r>
          </a:p>
          <a:p>
            <a:pPr marL="146050" lvl="0" indent="0">
              <a:buNone/>
            </a:pPr>
            <a:r>
              <a:rPr lang="en-US" dirty="0" err="1" smtClean="0">
                <a:solidFill>
                  <a:srgbClr val="F3F3F3"/>
                </a:solidFill>
              </a:rPr>
              <a:t>var</a:t>
            </a:r>
            <a:r>
              <a:rPr lang="en-US" dirty="0" smtClean="0">
                <a:solidFill>
                  <a:srgbClr val="F3F3F3"/>
                </a:solidFill>
              </a:rPr>
              <a:t> house = new array();</a:t>
            </a:r>
          </a:p>
          <a:p>
            <a:pPr marL="146050" lvl="0" indent="0">
              <a:buNone/>
            </a:pPr>
            <a:endParaRPr lang="en-US" dirty="0" smtClean="0">
              <a:solidFill>
                <a:srgbClr val="F3F3F3"/>
              </a:solidFill>
            </a:endParaRPr>
          </a:p>
          <a:p>
            <a:pPr marL="146050" lvl="0" indent="0">
              <a:buNone/>
            </a:pPr>
            <a:r>
              <a:rPr lang="en-US" dirty="0" smtClean="0">
                <a:solidFill>
                  <a:srgbClr val="F3F3F3"/>
                </a:solidFill>
              </a:rPr>
              <a:t>Initialize while declaring </a:t>
            </a:r>
          </a:p>
          <a:p>
            <a:pPr marL="146050" lvl="0" indent="0">
              <a:buNone/>
            </a:pPr>
            <a:r>
              <a:rPr lang="en-US" dirty="0" err="1">
                <a:solidFill>
                  <a:srgbClr val="F3F3F3"/>
                </a:solidFill>
              </a:rPr>
              <a:t>v</a:t>
            </a:r>
            <a:r>
              <a:rPr lang="en-US" dirty="0" err="1" smtClean="0">
                <a:solidFill>
                  <a:srgbClr val="F3F3F3"/>
                </a:solidFill>
              </a:rPr>
              <a:t>ar</a:t>
            </a:r>
            <a:r>
              <a:rPr lang="en-US" dirty="0" smtClean="0">
                <a:solidFill>
                  <a:srgbClr val="F3F3F3"/>
                </a:solidFill>
              </a:rPr>
              <a:t> house[“1A”,”1B”,”1C”,”1D’];</a:t>
            </a:r>
          </a:p>
          <a:p>
            <a:pPr marL="146050" lvl="0" indent="0">
              <a:buNone/>
            </a:pPr>
            <a:r>
              <a:rPr lang="en-US" dirty="0" smtClean="0">
                <a:solidFill>
                  <a:srgbClr val="F3F3F3"/>
                </a:solidFill>
              </a:rPr>
              <a:t> </a:t>
            </a:r>
            <a:r>
              <a:rPr lang="en-US" dirty="0" smtClean="0">
                <a:solidFill>
                  <a:srgbClr val="F3F3F3"/>
                </a:solidFill>
              </a:rPr>
              <a:t> </a:t>
            </a:r>
            <a:endParaRPr lang="en-US" dirty="0">
              <a:solidFill>
                <a:srgbClr val="F3F3F3"/>
              </a:solidFill>
            </a:endParaRPr>
          </a:p>
          <a:p>
            <a:pPr marL="146050" lvl="0" indent="0">
              <a:buNone/>
            </a:pPr>
            <a:r>
              <a:rPr lang="en-US" dirty="0" smtClean="0">
                <a:solidFill>
                  <a:srgbClr val="F3F3F3"/>
                </a:solidFill>
              </a:rPr>
              <a:t>Initialize after declaring</a:t>
            </a:r>
          </a:p>
          <a:p>
            <a:pPr marL="146050" lvl="0" indent="0">
              <a:buNone/>
            </a:pPr>
            <a:r>
              <a:rPr lang="en-US" dirty="0" smtClean="0">
                <a:solidFill>
                  <a:srgbClr val="F3F3F3"/>
                </a:solidFill>
              </a:rPr>
              <a:t>house[0] = “1A”;</a:t>
            </a:r>
          </a:p>
          <a:p>
            <a:pPr marL="146050" indent="0">
              <a:buNone/>
            </a:pPr>
            <a:r>
              <a:rPr lang="en-US" dirty="0" smtClean="0">
                <a:solidFill>
                  <a:srgbClr val="F3F3F3"/>
                </a:solidFill>
              </a:rPr>
              <a:t>house[1] </a:t>
            </a:r>
            <a:r>
              <a:rPr lang="en-US" dirty="0">
                <a:solidFill>
                  <a:srgbClr val="F3F3F3"/>
                </a:solidFill>
              </a:rPr>
              <a:t>= “</a:t>
            </a:r>
            <a:r>
              <a:rPr lang="en-US" dirty="0" smtClean="0">
                <a:solidFill>
                  <a:srgbClr val="F3F3F3"/>
                </a:solidFill>
              </a:rPr>
              <a:t>1B”;</a:t>
            </a:r>
            <a:endParaRPr lang="en-US" dirty="0">
              <a:solidFill>
                <a:srgbClr val="F3F3F3"/>
              </a:solidFill>
            </a:endParaRPr>
          </a:p>
          <a:p>
            <a:pPr marL="146050" lvl="0" indent="0">
              <a:buNone/>
            </a:pPr>
            <a:endParaRPr dirty="0">
              <a:solidFill>
                <a:srgbClr val="F3F3F3"/>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8000"/>
    </mc:Choice>
    <mc:Fallback xmlns="">
      <p:transition spd="slow" advTm="68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54389"/>
          </a:xfrm>
        </p:spPr>
        <p:txBody>
          <a:bodyPr/>
          <a:lstStyle/>
          <a:p>
            <a:r>
              <a:rPr lang="en-US" dirty="0"/>
              <a:t>Arrays, Associative Arrays</a:t>
            </a:r>
          </a:p>
        </p:txBody>
      </p:sp>
      <p:sp>
        <p:nvSpPr>
          <p:cNvPr id="3" name="Text Placeholder 2"/>
          <p:cNvSpPr>
            <a:spLocks noGrp="1"/>
          </p:cNvSpPr>
          <p:nvPr>
            <p:ph type="body" idx="1"/>
          </p:nvPr>
        </p:nvSpPr>
        <p:spPr>
          <a:xfrm>
            <a:off x="1297500" y="848139"/>
            <a:ext cx="7038900" cy="4187687"/>
          </a:xfrm>
        </p:spPr>
        <p:txBody>
          <a:bodyPr/>
          <a:lstStyle/>
          <a:p>
            <a:pPr marL="146050" indent="0">
              <a:lnSpc>
                <a:spcPct val="150000"/>
              </a:lnSpc>
              <a:buNone/>
            </a:pPr>
            <a:r>
              <a:rPr lang="en-US" b="1" dirty="0"/>
              <a:t>An array in JavaScript can hold different elements</a:t>
            </a:r>
            <a:r>
              <a:rPr lang="en-US" dirty="0"/>
              <a:t/>
            </a:r>
            <a:br>
              <a:rPr lang="en-US" dirty="0"/>
            </a:br>
            <a:r>
              <a:rPr lang="en-US" dirty="0"/>
              <a:t>We can store Numbers, Strings and Boolean in a single array</a:t>
            </a:r>
            <a:r>
              <a:rPr lang="en-US" dirty="0" smtClean="0"/>
              <a:t>.</a:t>
            </a:r>
          </a:p>
          <a:p>
            <a:pPr marL="146050" indent="0">
              <a:lnSpc>
                <a:spcPct val="150000"/>
              </a:lnSpc>
              <a:buNone/>
            </a:pPr>
            <a:r>
              <a:rPr lang="en-US" dirty="0" smtClean="0"/>
              <a:t>Array </a:t>
            </a:r>
            <a:r>
              <a:rPr lang="en-US" dirty="0"/>
              <a:t>in JavaScript are indexed from </a:t>
            </a:r>
            <a:r>
              <a:rPr lang="en-US" dirty="0" smtClean="0"/>
              <a:t>0</a:t>
            </a:r>
          </a:p>
          <a:p>
            <a:pPr marL="146050" indent="0">
              <a:lnSpc>
                <a:spcPct val="150000"/>
              </a:lnSpc>
              <a:buNone/>
            </a:pPr>
            <a:r>
              <a:rPr lang="en-US" dirty="0" smtClean="0"/>
              <a:t>Length </a:t>
            </a:r>
            <a:r>
              <a:rPr lang="en-US" dirty="0"/>
              <a:t>property of an Array returns the length of an Array. Length of an Array is always one more than the highest index of an Array</a:t>
            </a:r>
            <a:r>
              <a:rPr lang="en-US" dirty="0" smtClean="0"/>
              <a:t>.</a:t>
            </a:r>
          </a:p>
          <a:p>
            <a:pPr marL="146050" indent="0">
              <a:buNone/>
            </a:pPr>
            <a:endParaRPr lang="en-US" dirty="0"/>
          </a:p>
          <a:p>
            <a:pPr marL="146050" indent="0">
              <a:buNone/>
            </a:pPr>
            <a:r>
              <a:rPr lang="en-US" dirty="0" smtClean="0"/>
              <a:t>Examples of things that you can do with an array</a:t>
            </a:r>
          </a:p>
          <a:p>
            <a:pPr marL="146050" indent="0">
              <a:buNone/>
            </a:pPr>
            <a:r>
              <a:rPr lang="en-US" dirty="0"/>
              <a:t>Create an </a:t>
            </a:r>
            <a:r>
              <a:rPr lang="en-US" dirty="0" smtClean="0"/>
              <a:t>Array</a:t>
            </a:r>
          </a:p>
          <a:p>
            <a:pPr marL="146050" indent="0">
              <a:buNone/>
            </a:pPr>
            <a:r>
              <a:rPr lang="en-US" dirty="0" err="1"/>
              <a:t>var</a:t>
            </a:r>
            <a:r>
              <a:rPr lang="en-US" dirty="0"/>
              <a:t> fruits = ['Apple', 'Banana'];</a:t>
            </a:r>
          </a:p>
          <a:p>
            <a:pPr marL="146050" indent="0">
              <a:buNone/>
            </a:pPr>
            <a:r>
              <a:rPr lang="en-US" dirty="0"/>
              <a:t>console.log(</a:t>
            </a:r>
            <a:r>
              <a:rPr lang="en-US" dirty="0" err="1"/>
              <a:t>fruits.length</a:t>
            </a:r>
            <a:r>
              <a:rPr lang="en-US" dirty="0"/>
              <a:t>);</a:t>
            </a:r>
          </a:p>
          <a:p>
            <a:pPr marL="146050" indent="0">
              <a:buNone/>
            </a:pPr>
            <a:r>
              <a:rPr lang="en-US" dirty="0"/>
              <a:t>// </a:t>
            </a:r>
            <a:r>
              <a:rPr lang="en-US" dirty="0" smtClean="0"/>
              <a:t>2</a:t>
            </a:r>
          </a:p>
          <a:p>
            <a:pPr marL="146050" indent="0">
              <a:buNone/>
            </a:pPr>
            <a:r>
              <a:rPr lang="en-US" dirty="0"/>
              <a:t>Access (index into) an Array item</a:t>
            </a:r>
          </a:p>
          <a:p>
            <a:pPr marL="146050" indent="0">
              <a:buNone/>
            </a:pPr>
            <a:r>
              <a:rPr lang="en-US" dirty="0" err="1"/>
              <a:t>var</a:t>
            </a:r>
            <a:r>
              <a:rPr lang="en-US" dirty="0"/>
              <a:t> first = fruits[0];</a:t>
            </a:r>
          </a:p>
          <a:p>
            <a:pPr marL="146050" indent="0">
              <a:buNone/>
            </a:pPr>
            <a:r>
              <a:rPr lang="en-US" dirty="0"/>
              <a:t>// Apple</a:t>
            </a:r>
          </a:p>
          <a:p>
            <a:pPr marL="146050" indent="0">
              <a:buNone/>
            </a:pPr>
            <a:r>
              <a:rPr lang="en-US" dirty="0" err="1"/>
              <a:t>var</a:t>
            </a:r>
            <a:r>
              <a:rPr lang="en-US" dirty="0"/>
              <a:t> last = fruits[</a:t>
            </a:r>
            <a:r>
              <a:rPr lang="en-US" dirty="0" err="1"/>
              <a:t>fruits.length</a:t>
            </a:r>
            <a:r>
              <a:rPr lang="en-US" dirty="0"/>
              <a:t> - 1];</a:t>
            </a:r>
          </a:p>
          <a:p>
            <a:pPr marL="146050" indent="0">
              <a:buNone/>
            </a:pPr>
            <a:r>
              <a:rPr lang="en-US" dirty="0"/>
              <a:t>// Banana</a:t>
            </a:r>
          </a:p>
          <a:p>
            <a:pPr marL="146050" indent="0">
              <a:buNone/>
            </a:pPr>
            <a:endParaRPr lang="en-US" dirty="0" smtClean="0"/>
          </a:p>
          <a:p>
            <a:pPr marL="146050" indent="0">
              <a:buNone/>
            </a:pPr>
            <a:endParaRPr lang="en-US" dirty="0"/>
          </a:p>
          <a:p>
            <a:pPr marL="146050" indent="0">
              <a:buNone/>
            </a:pPr>
            <a:endParaRPr lang="en-US" dirty="0"/>
          </a:p>
        </p:txBody>
      </p:sp>
    </p:spTree>
    <p:extLst>
      <p:ext uri="{BB962C8B-B14F-4D97-AF65-F5344CB8AC3E}">
        <p14:creationId xmlns:p14="http://schemas.microsoft.com/office/powerpoint/2010/main" val="1623811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752563"/>
          </a:xfrm>
        </p:spPr>
        <p:txBody>
          <a:bodyPr/>
          <a:lstStyle/>
          <a:p>
            <a:r>
              <a:rPr lang="en-US" dirty="0"/>
              <a:t>Examples of things that you can do with an </a:t>
            </a:r>
            <a:r>
              <a:rPr lang="en-US" dirty="0" smtClean="0"/>
              <a:t>array - continued</a:t>
            </a:r>
            <a:r>
              <a:rPr lang="en-US" dirty="0"/>
              <a:t/>
            </a:r>
            <a:br>
              <a:rPr lang="en-US" dirty="0"/>
            </a:br>
            <a:endParaRPr lang="en-US" dirty="0"/>
          </a:p>
        </p:txBody>
      </p:sp>
      <p:sp>
        <p:nvSpPr>
          <p:cNvPr id="3" name="Text Placeholder 2"/>
          <p:cNvSpPr>
            <a:spLocks noGrp="1"/>
          </p:cNvSpPr>
          <p:nvPr>
            <p:ph type="body" idx="1"/>
          </p:nvPr>
        </p:nvSpPr>
        <p:spPr>
          <a:xfrm>
            <a:off x="1297500" y="1146313"/>
            <a:ext cx="7038900" cy="3909391"/>
          </a:xfrm>
        </p:spPr>
        <p:txBody>
          <a:bodyPr/>
          <a:lstStyle/>
          <a:p>
            <a:pPr marL="146050" indent="0">
              <a:buNone/>
            </a:pPr>
            <a:r>
              <a:rPr lang="en-US" dirty="0"/>
              <a:t>Loop over an Array</a:t>
            </a:r>
          </a:p>
          <a:p>
            <a:pPr marL="146050" indent="0">
              <a:buNone/>
            </a:pPr>
            <a:r>
              <a:rPr lang="en-US" dirty="0" err="1"/>
              <a:t>fruits.forEach</a:t>
            </a:r>
            <a:r>
              <a:rPr lang="en-US" dirty="0"/>
              <a:t>(function(item, index, array) {</a:t>
            </a:r>
          </a:p>
          <a:p>
            <a:pPr marL="146050" indent="0">
              <a:buNone/>
            </a:pPr>
            <a:r>
              <a:rPr lang="en-US" dirty="0"/>
              <a:t>  console.log(item, index);</a:t>
            </a:r>
          </a:p>
          <a:p>
            <a:pPr marL="146050" indent="0">
              <a:buNone/>
            </a:pPr>
            <a:r>
              <a:rPr lang="en-US" dirty="0"/>
              <a:t>});</a:t>
            </a:r>
          </a:p>
          <a:p>
            <a:pPr marL="146050" indent="0">
              <a:buNone/>
            </a:pPr>
            <a:r>
              <a:rPr lang="en-US" dirty="0"/>
              <a:t>// Apple 0</a:t>
            </a:r>
          </a:p>
          <a:p>
            <a:pPr marL="146050" indent="0">
              <a:buNone/>
            </a:pPr>
            <a:r>
              <a:rPr lang="en-US" dirty="0"/>
              <a:t>// Banana </a:t>
            </a:r>
            <a:r>
              <a:rPr lang="en-US" dirty="0" smtClean="0"/>
              <a:t>1</a:t>
            </a:r>
          </a:p>
          <a:p>
            <a:pPr marL="146050" indent="0">
              <a:buNone/>
            </a:pPr>
            <a:endParaRPr lang="en-US" dirty="0"/>
          </a:p>
          <a:p>
            <a:pPr marL="146050" indent="0">
              <a:buNone/>
            </a:pPr>
            <a:r>
              <a:rPr lang="en-US" dirty="0"/>
              <a:t>Add to the end of an Array</a:t>
            </a:r>
          </a:p>
          <a:p>
            <a:pPr marL="146050" indent="0">
              <a:buNone/>
            </a:pPr>
            <a:r>
              <a:rPr lang="en-US" dirty="0" err="1"/>
              <a:t>var</a:t>
            </a:r>
            <a:r>
              <a:rPr lang="en-US" dirty="0"/>
              <a:t> </a:t>
            </a:r>
            <a:r>
              <a:rPr lang="en-US" dirty="0" err="1"/>
              <a:t>newLength</a:t>
            </a:r>
            <a:r>
              <a:rPr lang="en-US" dirty="0"/>
              <a:t> = </a:t>
            </a:r>
            <a:r>
              <a:rPr lang="en-US" dirty="0" err="1"/>
              <a:t>fruits.push</a:t>
            </a:r>
            <a:r>
              <a:rPr lang="en-US" dirty="0"/>
              <a:t>('Orange');</a:t>
            </a:r>
          </a:p>
          <a:p>
            <a:pPr marL="146050" indent="0">
              <a:buNone/>
            </a:pPr>
            <a:r>
              <a:rPr lang="en-US" dirty="0"/>
              <a:t>// ["Apple", "Banana", "Orange</a:t>
            </a:r>
            <a:r>
              <a:rPr lang="en-US" dirty="0" smtClean="0"/>
              <a:t>"]</a:t>
            </a:r>
          </a:p>
          <a:p>
            <a:pPr marL="146050" indent="0">
              <a:buNone/>
            </a:pPr>
            <a:endParaRPr lang="en-US" dirty="0"/>
          </a:p>
          <a:p>
            <a:pPr marL="146050" indent="0">
              <a:buNone/>
            </a:pPr>
            <a:r>
              <a:rPr lang="en-US" dirty="0"/>
              <a:t>Remove from the end of an Array</a:t>
            </a:r>
          </a:p>
          <a:p>
            <a:pPr marL="146050" indent="0">
              <a:buNone/>
            </a:pPr>
            <a:r>
              <a:rPr lang="en-US" dirty="0" err="1"/>
              <a:t>var</a:t>
            </a:r>
            <a:r>
              <a:rPr lang="en-US" dirty="0"/>
              <a:t> last = </a:t>
            </a:r>
            <a:r>
              <a:rPr lang="en-US" dirty="0" err="1"/>
              <a:t>fruits.pop</a:t>
            </a:r>
            <a:r>
              <a:rPr lang="en-US" dirty="0"/>
              <a:t>(); // remove Orange (from the end)</a:t>
            </a:r>
          </a:p>
          <a:p>
            <a:pPr marL="146050" indent="0">
              <a:buNone/>
            </a:pPr>
            <a:r>
              <a:rPr lang="en-US" dirty="0"/>
              <a:t>// ["Apple", "Banana"];</a:t>
            </a:r>
          </a:p>
        </p:txBody>
      </p:sp>
    </p:spTree>
    <p:extLst>
      <p:ext uri="{BB962C8B-B14F-4D97-AF65-F5344CB8AC3E}">
        <p14:creationId xmlns:p14="http://schemas.microsoft.com/office/powerpoint/2010/main" val="177159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785693"/>
          </a:xfrm>
        </p:spPr>
        <p:txBody>
          <a:bodyPr/>
          <a:lstStyle/>
          <a:p>
            <a:r>
              <a:rPr lang="en-US" dirty="0"/>
              <a:t>Examples of things that you can do with an array - continued</a:t>
            </a:r>
          </a:p>
        </p:txBody>
      </p:sp>
      <p:sp>
        <p:nvSpPr>
          <p:cNvPr id="3" name="Text Placeholder 2"/>
          <p:cNvSpPr>
            <a:spLocks noGrp="1"/>
          </p:cNvSpPr>
          <p:nvPr>
            <p:ph type="body" idx="1"/>
          </p:nvPr>
        </p:nvSpPr>
        <p:spPr>
          <a:xfrm>
            <a:off x="1297500" y="1179443"/>
            <a:ext cx="7038900" cy="3803374"/>
          </a:xfrm>
        </p:spPr>
        <p:txBody>
          <a:bodyPr/>
          <a:lstStyle/>
          <a:p>
            <a:pPr marL="146050" indent="0">
              <a:buNone/>
            </a:pPr>
            <a:r>
              <a:rPr lang="en-US" dirty="0"/>
              <a:t>Remove from the front of an Array</a:t>
            </a:r>
          </a:p>
          <a:p>
            <a:pPr marL="146050" indent="0">
              <a:buNone/>
            </a:pPr>
            <a:r>
              <a:rPr lang="en-US" dirty="0" err="1"/>
              <a:t>var</a:t>
            </a:r>
            <a:r>
              <a:rPr lang="en-US" dirty="0"/>
              <a:t> first = </a:t>
            </a:r>
            <a:r>
              <a:rPr lang="en-US" dirty="0" err="1"/>
              <a:t>fruits.shift</a:t>
            </a:r>
            <a:r>
              <a:rPr lang="en-US" dirty="0"/>
              <a:t>(); // remove Apple from the front</a:t>
            </a:r>
          </a:p>
          <a:p>
            <a:pPr marL="146050" indent="0">
              <a:buNone/>
            </a:pPr>
            <a:r>
              <a:rPr lang="en-US" dirty="0"/>
              <a:t>// ["Banana"];</a:t>
            </a:r>
          </a:p>
          <a:p>
            <a:pPr marL="146050" indent="0">
              <a:buNone/>
            </a:pPr>
            <a:endParaRPr lang="en-US" dirty="0"/>
          </a:p>
          <a:p>
            <a:pPr marL="146050" indent="0">
              <a:buNone/>
            </a:pPr>
            <a:r>
              <a:rPr lang="en-US" dirty="0"/>
              <a:t>Find the index of an item in the Array</a:t>
            </a:r>
          </a:p>
          <a:p>
            <a:pPr marL="146050" indent="0">
              <a:buNone/>
            </a:pPr>
            <a:r>
              <a:rPr lang="en-US" dirty="0" err="1"/>
              <a:t>fruits.push</a:t>
            </a:r>
            <a:r>
              <a:rPr lang="en-US" dirty="0"/>
              <a:t>('Mango');</a:t>
            </a:r>
          </a:p>
          <a:p>
            <a:pPr marL="146050" indent="0">
              <a:buNone/>
            </a:pPr>
            <a:r>
              <a:rPr lang="en-US" dirty="0"/>
              <a:t>// ["Strawberry", "Banana", "Mango"]</a:t>
            </a:r>
          </a:p>
          <a:p>
            <a:pPr marL="146050" indent="0">
              <a:buNone/>
            </a:pPr>
            <a:r>
              <a:rPr lang="en-US" dirty="0" err="1"/>
              <a:t>var</a:t>
            </a:r>
            <a:r>
              <a:rPr lang="en-US" dirty="0"/>
              <a:t> </a:t>
            </a:r>
            <a:r>
              <a:rPr lang="en-US" dirty="0" err="1"/>
              <a:t>pos</a:t>
            </a:r>
            <a:r>
              <a:rPr lang="en-US" dirty="0"/>
              <a:t> = </a:t>
            </a:r>
            <a:r>
              <a:rPr lang="en-US" dirty="0" err="1"/>
              <a:t>fruits.indexOf</a:t>
            </a:r>
            <a:r>
              <a:rPr lang="en-US" dirty="0"/>
              <a:t>('Banana');</a:t>
            </a:r>
          </a:p>
          <a:p>
            <a:pPr marL="146050" indent="0">
              <a:buNone/>
            </a:pPr>
            <a:r>
              <a:rPr lang="en-US" dirty="0"/>
              <a:t>// 1</a:t>
            </a:r>
          </a:p>
          <a:p>
            <a:pPr marL="146050" indent="0">
              <a:buNone/>
            </a:pPr>
            <a:endParaRPr lang="en-US" dirty="0"/>
          </a:p>
          <a:p>
            <a:pPr marL="146050" indent="0">
              <a:buNone/>
            </a:pPr>
            <a:r>
              <a:rPr lang="en-US" dirty="0"/>
              <a:t>Remove an item by index position</a:t>
            </a:r>
          </a:p>
          <a:p>
            <a:pPr marL="146050" indent="0">
              <a:buNone/>
            </a:pPr>
            <a:r>
              <a:rPr lang="en-US" dirty="0" err="1"/>
              <a:t>var</a:t>
            </a:r>
            <a:r>
              <a:rPr lang="en-US" dirty="0"/>
              <a:t> </a:t>
            </a:r>
            <a:r>
              <a:rPr lang="en-US" dirty="0" err="1"/>
              <a:t>removedItem</a:t>
            </a:r>
            <a:r>
              <a:rPr lang="en-US" dirty="0"/>
              <a:t> = </a:t>
            </a:r>
            <a:r>
              <a:rPr lang="en-US" dirty="0" err="1"/>
              <a:t>fruits.splice</a:t>
            </a:r>
            <a:r>
              <a:rPr lang="en-US" dirty="0"/>
              <a:t>(</a:t>
            </a:r>
            <a:r>
              <a:rPr lang="en-US" dirty="0" err="1"/>
              <a:t>pos</a:t>
            </a:r>
            <a:r>
              <a:rPr lang="en-US" dirty="0"/>
              <a:t>, 1); // this is how to remove an item                                        </a:t>
            </a:r>
          </a:p>
          <a:p>
            <a:pPr marL="146050" indent="0">
              <a:buNone/>
            </a:pPr>
            <a:r>
              <a:rPr lang="en-US" dirty="0"/>
              <a:t>// ["Strawberry", "Mango"]</a:t>
            </a:r>
          </a:p>
        </p:txBody>
      </p:sp>
    </p:spTree>
    <p:extLst>
      <p:ext uri="{BB962C8B-B14F-4D97-AF65-F5344CB8AC3E}">
        <p14:creationId xmlns:p14="http://schemas.microsoft.com/office/powerpoint/2010/main" val="337986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lvl="0"/>
            <a:r>
              <a:rPr lang="en-US" dirty="0"/>
              <a:t>Loops</a:t>
            </a:r>
            <a:endParaRPr dirty="0"/>
          </a:p>
        </p:txBody>
      </p:sp>
      <p:sp>
        <p:nvSpPr>
          <p:cNvPr id="141" name="Shape 141"/>
          <p:cNvSpPr txBox="1">
            <a:spLocks noGrp="1"/>
          </p:cNvSpPr>
          <p:nvPr>
            <p:ph type="body" idx="1"/>
          </p:nvPr>
        </p:nvSpPr>
        <p:spPr>
          <a:xfrm>
            <a:off x="1297500" y="787585"/>
            <a:ext cx="7038900" cy="3691165"/>
          </a:xfrm>
          <a:prstGeom prst="rect">
            <a:avLst/>
          </a:prstGeom>
        </p:spPr>
        <p:txBody>
          <a:bodyPr spcFirstLastPara="1" wrap="square" lIns="91425" tIns="91425" rIns="91425" bIns="91425" anchor="t" anchorCtr="0">
            <a:noAutofit/>
          </a:bodyPr>
          <a:lstStyle/>
          <a:p>
            <a:pPr marL="146050" indent="0">
              <a:buNone/>
            </a:pPr>
            <a:r>
              <a:rPr lang="en-US" dirty="0"/>
              <a:t>There are many different kinds of loops, but they all essentially do the same thing: they repeat an action some number of times (and it's actually possible that number could be zero). The various loop mechanisms offer different ways to determine the start and end points of the loop. There are various situations that are more easily served by one type of loop over the others.</a:t>
            </a:r>
          </a:p>
          <a:p>
            <a:pPr marL="146050" indent="0">
              <a:buNone/>
            </a:pPr>
            <a:r>
              <a:rPr lang="en-US" dirty="0"/>
              <a:t>The </a:t>
            </a:r>
            <a:r>
              <a:rPr lang="en-US" dirty="0" smtClean="0"/>
              <a:t>statements </a:t>
            </a:r>
            <a:r>
              <a:rPr lang="en-US" dirty="0"/>
              <a:t>for loops provided in JavaScript are:</a:t>
            </a:r>
          </a:p>
          <a:p>
            <a:r>
              <a:rPr lang="en-US" dirty="0">
                <a:hlinkClick r:id="rId3"/>
              </a:rPr>
              <a:t>for statement</a:t>
            </a:r>
            <a:endParaRPr lang="en-US" dirty="0"/>
          </a:p>
          <a:p>
            <a:r>
              <a:rPr lang="en-US" dirty="0">
                <a:hlinkClick r:id="rId4"/>
              </a:rPr>
              <a:t>do...while statement</a:t>
            </a:r>
            <a:endParaRPr lang="en-US" dirty="0"/>
          </a:p>
          <a:p>
            <a:r>
              <a:rPr lang="en-US" dirty="0">
                <a:hlinkClick r:id="rId5"/>
              </a:rPr>
              <a:t>while statement</a:t>
            </a:r>
            <a:endParaRPr lang="en-US" dirty="0"/>
          </a:p>
          <a:p>
            <a:r>
              <a:rPr lang="en-US" dirty="0" smtClean="0">
                <a:hlinkClick r:id="rId6"/>
              </a:rPr>
              <a:t>labeled statement</a:t>
            </a:r>
            <a:endParaRPr lang="en-US" dirty="0" smtClean="0"/>
          </a:p>
          <a:p>
            <a:r>
              <a:rPr lang="en-US" dirty="0" smtClean="0">
                <a:hlinkClick r:id="rId7"/>
              </a:rPr>
              <a:t>break statement</a:t>
            </a:r>
            <a:endParaRPr lang="en-US" dirty="0" smtClean="0"/>
          </a:p>
          <a:p>
            <a:r>
              <a:rPr lang="en-US" dirty="0" smtClean="0">
                <a:hlinkClick r:id="rId8"/>
              </a:rPr>
              <a:t>continue statement</a:t>
            </a:r>
            <a:endParaRPr lang="en-US" dirty="0" smtClean="0"/>
          </a:p>
          <a:p>
            <a:r>
              <a:rPr lang="en-US" dirty="0" smtClean="0">
                <a:hlinkClick r:id="rId9"/>
              </a:rPr>
              <a:t>for...in statement</a:t>
            </a:r>
            <a:endParaRPr lang="en-US" dirty="0" smtClean="0"/>
          </a:p>
          <a:p>
            <a:r>
              <a:rPr lang="en-US" dirty="0" smtClean="0">
                <a:hlinkClick r:id="rId10"/>
              </a:rPr>
              <a:t>for...of statement</a:t>
            </a:r>
            <a:endParaRPr lang="en-US" dirty="0" smtClean="0"/>
          </a:p>
          <a:p>
            <a:pPr marL="0" lvl="0" indent="0">
              <a:spcBef>
                <a:spcPts val="1000"/>
              </a:spcBef>
              <a:spcAft>
                <a:spcPts val="1600"/>
              </a:spcAft>
              <a:buNone/>
            </a:pPr>
            <a:endParaRPr sz="1400" dirty="0"/>
          </a:p>
        </p:txBody>
      </p:sp>
    </p:spTree>
  </p:cSld>
  <p:clrMapOvr>
    <a:masterClrMapping/>
  </p:clrMapOvr>
  <mc:AlternateContent xmlns:mc="http://schemas.openxmlformats.org/markup-compatibility/2006" xmlns:p14="http://schemas.microsoft.com/office/powerpoint/2010/main">
    <mc:Choice Requires="p14">
      <p:transition spd="slow" p14:dur="2000" advTm="25000"/>
    </mc:Choice>
    <mc:Fallback xmlns="">
      <p:transition spd="slow" advTm="2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798946"/>
          </a:xfrm>
        </p:spPr>
        <p:txBody>
          <a:bodyPr/>
          <a:lstStyle/>
          <a:p>
            <a:r>
              <a:rPr lang="en-US" dirty="0"/>
              <a:t>Examples of things that you can do with an array - continued</a:t>
            </a:r>
          </a:p>
        </p:txBody>
      </p:sp>
      <p:sp>
        <p:nvSpPr>
          <p:cNvPr id="3" name="Text Placeholder 2"/>
          <p:cNvSpPr>
            <a:spLocks noGrp="1"/>
          </p:cNvSpPr>
          <p:nvPr>
            <p:ph type="body" idx="1"/>
          </p:nvPr>
        </p:nvSpPr>
        <p:spPr>
          <a:xfrm>
            <a:off x="1297500" y="1139687"/>
            <a:ext cx="7038900" cy="3902765"/>
          </a:xfrm>
        </p:spPr>
        <p:txBody>
          <a:bodyPr/>
          <a:lstStyle/>
          <a:p>
            <a:pPr marL="146050" indent="0">
              <a:buNone/>
            </a:pPr>
            <a:r>
              <a:rPr lang="en-US" dirty="0"/>
              <a:t>Remove items from an index position</a:t>
            </a:r>
          </a:p>
          <a:p>
            <a:pPr marL="146050" indent="0">
              <a:buNone/>
            </a:pPr>
            <a:r>
              <a:rPr lang="en-US" dirty="0" err="1"/>
              <a:t>var</a:t>
            </a:r>
            <a:r>
              <a:rPr lang="en-US" dirty="0"/>
              <a:t> vegetables = ['Cabbage', 'Turnip', 'Radish', 'Carrot'];</a:t>
            </a:r>
          </a:p>
          <a:p>
            <a:pPr marL="146050" indent="0">
              <a:buNone/>
            </a:pPr>
            <a:r>
              <a:rPr lang="en-US" dirty="0"/>
              <a:t>console.log(vegetables); </a:t>
            </a:r>
          </a:p>
          <a:p>
            <a:pPr marL="146050" indent="0">
              <a:buNone/>
            </a:pPr>
            <a:r>
              <a:rPr lang="en-US" dirty="0"/>
              <a:t>// ["Cabbage", "Turnip", "Radish", "Carrot"]</a:t>
            </a:r>
          </a:p>
          <a:p>
            <a:pPr marL="146050" indent="0">
              <a:buNone/>
            </a:pPr>
            <a:r>
              <a:rPr lang="en-US" dirty="0" err="1"/>
              <a:t>var</a:t>
            </a:r>
            <a:r>
              <a:rPr lang="en-US" dirty="0"/>
              <a:t> </a:t>
            </a:r>
            <a:r>
              <a:rPr lang="en-US" dirty="0" err="1"/>
              <a:t>pos</a:t>
            </a:r>
            <a:r>
              <a:rPr lang="en-US" dirty="0"/>
              <a:t> = 1, n = 2;</a:t>
            </a:r>
          </a:p>
          <a:p>
            <a:pPr marL="146050" indent="0">
              <a:buNone/>
            </a:pPr>
            <a:r>
              <a:rPr lang="en-US" dirty="0" err="1"/>
              <a:t>var</a:t>
            </a:r>
            <a:r>
              <a:rPr lang="en-US" dirty="0"/>
              <a:t> </a:t>
            </a:r>
            <a:r>
              <a:rPr lang="en-US" dirty="0" err="1"/>
              <a:t>removedItems</a:t>
            </a:r>
            <a:r>
              <a:rPr lang="en-US" dirty="0"/>
              <a:t> = </a:t>
            </a:r>
            <a:r>
              <a:rPr lang="en-US" dirty="0" err="1"/>
              <a:t>vegetables.splice</a:t>
            </a:r>
            <a:r>
              <a:rPr lang="en-US" dirty="0"/>
              <a:t>(</a:t>
            </a:r>
            <a:r>
              <a:rPr lang="en-US" dirty="0" err="1"/>
              <a:t>pos</a:t>
            </a:r>
            <a:r>
              <a:rPr lang="en-US" dirty="0"/>
              <a:t>, n); </a:t>
            </a:r>
          </a:p>
          <a:p>
            <a:pPr marL="146050" indent="0">
              <a:buNone/>
            </a:pPr>
            <a:r>
              <a:rPr lang="en-US" dirty="0"/>
              <a:t>// this is how to remove items, n defines the number of items to be removed,</a:t>
            </a:r>
          </a:p>
          <a:p>
            <a:pPr marL="146050" indent="0">
              <a:buNone/>
            </a:pPr>
            <a:r>
              <a:rPr lang="en-US" dirty="0"/>
              <a:t>// from that position(</a:t>
            </a:r>
            <a:r>
              <a:rPr lang="en-US" dirty="0" err="1"/>
              <a:t>pos</a:t>
            </a:r>
            <a:r>
              <a:rPr lang="en-US" dirty="0"/>
              <a:t>) onward to the end of array.</a:t>
            </a:r>
          </a:p>
          <a:p>
            <a:pPr marL="146050" indent="0">
              <a:buNone/>
            </a:pPr>
            <a:r>
              <a:rPr lang="en-US" dirty="0"/>
              <a:t>console.log(vegetables); </a:t>
            </a:r>
          </a:p>
          <a:p>
            <a:pPr marL="146050" indent="0">
              <a:buNone/>
            </a:pPr>
            <a:r>
              <a:rPr lang="en-US" dirty="0"/>
              <a:t>// ["Cabbage", "Carrot"] (the original array is changed)</a:t>
            </a:r>
          </a:p>
          <a:p>
            <a:pPr marL="146050" indent="0">
              <a:buNone/>
            </a:pPr>
            <a:r>
              <a:rPr lang="en-US" dirty="0"/>
              <a:t>console.log(</a:t>
            </a:r>
            <a:r>
              <a:rPr lang="en-US" dirty="0" err="1"/>
              <a:t>removedItems</a:t>
            </a:r>
            <a:r>
              <a:rPr lang="en-US" dirty="0"/>
              <a:t>); </a:t>
            </a:r>
          </a:p>
          <a:p>
            <a:pPr marL="146050" indent="0">
              <a:buNone/>
            </a:pPr>
            <a:r>
              <a:rPr lang="en-US" dirty="0"/>
              <a:t>// ["Turnip", "Radish"]</a:t>
            </a:r>
          </a:p>
          <a:p>
            <a:pPr marL="146050" indent="0">
              <a:buNone/>
            </a:pPr>
            <a:endParaRPr lang="en-US" dirty="0"/>
          </a:p>
          <a:p>
            <a:pPr marL="146050" indent="0">
              <a:buNone/>
            </a:pPr>
            <a:r>
              <a:rPr lang="en-US" dirty="0"/>
              <a:t>Copy an Array</a:t>
            </a:r>
          </a:p>
          <a:p>
            <a:pPr marL="146050" indent="0">
              <a:buNone/>
            </a:pPr>
            <a:r>
              <a:rPr lang="en-US" dirty="0" err="1"/>
              <a:t>var</a:t>
            </a:r>
            <a:r>
              <a:rPr lang="en-US" dirty="0"/>
              <a:t> </a:t>
            </a:r>
            <a:r>
              <a:rPr lang="en-US" dirty="0" err="1"/>
              <a:t>shallowCopy</a:t>
            </a:r>
            <a:r>
              <a:rPr lang="en-US" dirty="0"/>
              <a:t> = </a:t>
            </a:r>
            <a:r>
              <a:rPr lang="en-US" dirty="0" err="1"/>
              <a:t>fruits.slice</a:t>
            </a:r>
            <a:r>
              <a:rPr lang="en-US" dirty="0"/>
              <a:t>(); // this is how to make a copy</a:t>
            </a:r>
          </a:p>
          <a:p>
            <a:pPr marL="146050" indent="0">
              <a:buNone/>
            </a:pPr>
            <a:r>
              <a:rPr lang="en-US" dirty="0"/>
              <a:t>// ["Strawberry", "Mango"]</a:t>
            </a:r>
          </a:p>
        </p:txBody>
      </p:sp>
    </p:spTree>
    <p:extLst>
      <p:ext uri="{BB962C8B-B14F-4D97-AF65-F5344CB8AC3E}">
        <p14:creationId xmlns:p14="http://schemas.microsoft.com/office/powerpoint/2010/main" val="92123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01380"/>
          </a:xfrm>
        </p:spPr>
        <p:txBody>
          <a:bodyPr/>
          <a:lstStyle/>
          <a:p>
            <a:r>
              <a:rPr lang="en-US" dirty="0" smtClean="0"/>
              <a:t>Associative Arrays</a:t>
            </a:r>
            <a:endParaRPr lang="en-US" dirty="0"/>
          </a:p>
        </p:txBody>
      </p:sp>
      <p:sp>
        <p:nvSpPr>
          <p:cNvPr id="3" name="Text Placeholder 2"/>
          <p:cNvSpPr>
            <a:spLocks noGrp="1"/>
          </p:cNvSpPr>
          <p:nvPr>
            <p:ph type="body" idx="1"/>
          </p:nvPr>
        </p:nvSpPr>
        <p:spPr>
          <a:xfrm>
            <a:off x="1297500" y="868017"/>
            <a:ext cx="7038900" cy="4174435"/>
          </a:xfrm>
        </p:spPr>
        <p:txBody>
          <a:bodyPr/>
          <a:lstStyle/>
          <a:p>
            <a:pPr marL="146050" indent="0">
              <a:buNone/>
            </a:pPr>
            <a:r>
              <a:rPr lang="en-US" dirty="0"/>
              <a:t>An associative array is declared or dynamically created</a:t>
            </a:r>
          </a:p>
          <a:p>
            <a:pPr marL="146050" indent="0">
              <a:buNone/>
            </a:pPr>
            <a:r>
              <a:rPr lang="en-US" dirty="0"/>
              <a:t>We can create it by assigning a literal to a variable</a:t>
            </a:r>
            <a:r>
              <a:rPr lang="en-US" dirty="0" smtClean="0"/>
              <a:t>.</a:t>
            </a:r>
          </a:p>
          <a:p>
            <a:pPr marL="146050" indent="0">
              <a:buNone/>
            </a:pPr>
            <a:endParaRPr lang="en-US" dirty="0" smtClean="0"/>
          </a:p>
          <a:p>
            <a:pPr marL="146050" indent="0">
              <a:buNone/>
            </a:pPr>
            <a:r>
              <a:rPr lang="en-US" dirty="0" err="1" smtClean="0"/>
              <a:t>var</a:t>
            </a:r>
            <a:r>
              <a:rPr lang="en-US" dirty="0" smtClean="0"/>
              <a:t> </a:t>
            </a:r>
            <a:r>
              <a:rPr lang="en-US" dirty="0" err="1"/>
              <a:t>arr</a:t>
            </a:r>
            <a:r>
              <a:rPr lang="en-US" dirty="0"/>
              <a:t> = { "one": 1, "two": 2, "three": 3 }; </a:t>
            </a:r>
          </a:p>
          <a:p>
            <a:pPr marL="146050" indent="0">
              <a:buNone/>
            </a:pPr>
            <a:endParaRPr lang="en-US" dirty="0" smtClean="0"/>
          </a:p>
          <a:p>
            <a:pPr marL="146050" indent="0">
              <a:buNone/>
            </a:pPr>
            <a:r>
              <a:rPr lang="en-US" dirty="0" smtClean="0"/>
              <a:t>Unlike </a:t>
            </a:r>
            <a:r>
              <a:rPr lang="en-US" dirty="0"/>
              <a:t>simple arrays, we use curly braces instead of square brackets</a:t>
            </a:r>
            <a:r>
              <a:rPr lang="en-US" dirty="0" smtClean="0"/>
              <a:t>.</a:t>
            </a:r>
          </a:p>
          <a:p>
            <a:pPr marL="146050" indent="0">
              <a:buNone/>
            </a:pPr>
            <a:r>
              <a:rPr lang="en-US" dirty="0"/>
              <a:t>This has implicitly created a variable of type Object</a:t>
            </a:r>
            <a:r>
              <a:rPr lang="en-US" dirty="0" smtClean="0"/>
              <a:t>.</a:t>
            </a:r>
            <a:endParaRPr lang="en-US" dirty="0"/>
          </a:p>
          <a:p>
            <a:pPr marL="146050" indent="0">
              <a:buNone/>
            </a:pPr>
            <a:r>
              <a:rPr lang="en-US" dirty="0"/>
              <a:t>The content is accessed by keys, whatever the method used to declare the array</a:t>
            </a:r>
            <a:r>
              <a:rPr lang="en-US" dirty="0" smtClean="0"/>
              <a:t>.</a:t>
            </a:r>
          </a:p>
          <a:p>
            <a:pPr marL="146050" indent="0">
              <a:buNone/>
            </a:pPr>
            <a:endParaRPr lang="en-US" dirty="0"/>
          </a:p>
          <a:p>
            <a:pPr marL="146050" indent="0">
              <a:buNone/>
            </a:pPr>
            <a:r>
              <a:rPr lang="en-US" dirty="0" err="1"/>
              <a:t>var</a:t>
            </a:r>
            <a:r>
              <a:rPr lang="en-US" dirty="0"/>
              <a:t> y = </a:t>
            </a:r>
            <a:r>
              <a:rPr lang="en-US" dirty="0" err="1"/>
              <a:t>arr</a:t>
            </a:r>
            <a:r>
              <a:rPr lang="en-US" dirty="0"/>
              <a:t>["one</a:t>
            </a:r>
            <a:r>
              <a:rPr lang="en-US" dirty="0" smtClean="0"/>
              <a:t>"];</a:t>
            </a:r>
          </a:p>
          <a:p>
            <a:pPr marL="146050" indent="0">
              <a:buNone/>
            </a:pPr>
            <a:endParaRPr lang="en-US" dirty="0" smtClean="0"/>
          </a:p>
          <a:p>
            <a:pPr marL="146050" indent="0">
              <a:buNone/>
            </a:pPr>
            <a:r>
              <a:rPr lang="en-US" dirty="0" smtClean="0"/>
              <a:t>An </a:t>
            </a:r>
            <a:r>
              <a:rPr lang="en-US" dirty="0"/>
              <a:t>associative array is also an object</a:t>
            </a:r>
          </a:p>
          <a:p>
            <a:pPr marL="146050" indent="0">
              <a:buNone/>
            </a:pPr>
            <a:r>
              <a:rPr lang="en-US" dirty="0"/>
              <a:t>So we can create an associative array with the Object reserved word, then and assign keys and values</a:t>
            </a:r>
            <a:r>
              <a:rPr lang="en-US" dirty="0" smtClean="0"/>
              <a:t>:</a:t>
            </a:r>
          </a:p>
          <a:p>
            <a:pPr marL="146050" indent="0">
              <a:buNone/>
            </a:pPr>
            <a:endParaRPr lang="en-US" dirty="0"/>
          </a:p>
          <a:p>
            <a:pPr marL="146050" indent="0">
              <a:buNone/>
            </a:pPr>
            <a:endParaRPr lang="en-US" dirty="0"/>
          </a:p>
        </p:txBody>
      </p:sp>
    </p:spTree>
    <p:extLst>
      <p:ext uri="{BB962C8B-B14F-4D97-AF65-F5344CB8AC3E}">
        <p14:creationId xmlns:p14="http://schemas.microsoft.com/office/powerpoint/2010/main" val="1278055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01380"/>
          </a:xfrm>
        </p:spPr>
        <p:txBody>
          <a:bodyPr/>
          <a:lstStyle/>
          <a:p>
            <a:r>
              <a:rPr lang="en-US" dirty="0" smtClean="0"/>
              <a:t>Associative Arrays</a:t>
            </a:r>
            <a:endParaRPr lang="en-US" dirty="0"/>
          </a:p>
        </p:txBody>
      </p:sp>
      <p:sp>
        <p:nvSpPr>
          <p:cNvPr id="3" name="Text Placeholder 2"/>
          <p:cNvSpPr>
            <a:spLocks noGrp="1"/>
          </p:cNvSpPr>
          <p:nvPr>
            <p:ph type="body" idx="1"/>
          </p:nvPr>
        </p:nvSpPr>
        <p:spPr>
          <a:xfrm>
            <a:off x="1297500" y="868017"/>
            <a:ext cx="7038900" cy="4174435"/>
          </a:xfrm>
        </p:spPr>
        <p:txBody>
          <a:bodyPr>
            <a:normAutofit lnSpcReduction="10000"/>
          </a:bodyPr>
          <a:lstStyle/>
          <a:p>
            <a:pPr marL="146050" indent="0">
              <a:buNone/>
            </a:pPr>
            <a:r>
              <a:rPr lang="en-US" dirty="0" err="1" smtClean="0"/>
              <a:t>var</a:t>
            </a:r>
            <a:r>
              <a:rPr lang="en-US" dirty="0" smtClean="0"/>
              <a:t> </a:t>
            </a:r>
            <a:r>
              <a:rPr lang="en-US" dirty="0"/>
              <a:t>o = new Object();</a:t>
            </a:r>
          </a:p>
          <a:p>
            <a:pPr marL="146050" indent="0">
              <a:buNone/>
            </a:pPr>
            <a:r>
              <a:rPr lang="en-US" dirty="0"/>
              <a:t>o["one"] = 1;</a:t>
            </a:r>
          </a:p>
          <a:p>
            <a:pPr marL="146050" indent="0">
              <a:buNone/>
            </a:pPr>
            <a:r>
              <a:rPr lang="en-US" dirty="0"/>
              <a:t>o["two"] = 2;</a:t>
            </a:r>
          </a:p>
          <a:p>
            <a:pPr marL="146050" indent="0">
              <a:buNone/>
            </a:pPr>
            <a:r>
              <a:rPr lang="en-US" dirty="0"/>
              <a:t>o["three"] = 3;</a:t>
            </a:r>
          </a:p>
          <a:p>
            <a:pPr marL="146050" indent="0">
              <a:buNone/>
            </a:pPr>
            <a:endParaRPr lang="en-US" dirty="0" smtClean="0"/>
          </a:p>
          <a:p>
            <a:pPr marL="146050" indent="0">
              <a:buNone/>
            </a:pPr>
            <a:r>
              <a:rPr lang="en-US" dirty="0" smtClean="0"/>
              <a:t>for(</a:t>
            </a:r>
            <a:r>
              <a:rPr lang="en-US" dirty="0" err="1" smtClean="0"/>
              <a:t>var</a:t>
            </a:r>
            <a:r>
              <a:rPr lang="en-US" dirty="0" smtClean="0"/>
              <a:t> </a:t>
            </a:r>
            <a:r>
              <a:rPr lang="en-US" dirty="0" err="1"/>
              <a:t>i</a:t>
            </a:r>
            <a:r>
              <a:rPr lang="en-US" dirty="0"/>
              <a:t> in o)</a:t>
            </a:r>
          </a:p>
          <a:p>
            <a:pPr marL="146050" indent="0">
              <a:buNone/>
            </a:pPr>
            <a:r>
              <a:rPr lang="en-US" dirty="0"/>
              <a:t>{</a:t>
            </a:r>
          </a:p>
          <a:p>
            <a:pPr marL="146050" indent="0">
              <a:buNone/>
            </a:pPr>
            <a:r>
              <a:rPr lang="en-US" dirty="0"/>
              <a:t>     </a:t>
            </a:r>
            <a:r>
              <a:rPr lang="en-US" dirty="0" err="1"/>
              <a:t>document.write</a:t>
            </a:r>
            <a:r>
              <a:rPr lang="en-US" dirty="0"/>
              <a:t>(</a:t>
            </a:r>
            <a:r>
              <a:rPr lang="en-US" dirty="0" err="1"/>
              <a:t>i</a:t>
            </a:r>
            <a:r>
              <a:rPr lang="en-US" dirty="0"/>
              <a:t> + "=" + o[</a:t>
            </a:r>
            <a:r>
              <a:rPr lang="en-US" dirty="0" err="1"/>
              <a:t>i</a:t>
            </a:r>
            <a:r>
              <a:rPr lang="en-US" dirty="0"/>
              <a:t>] + '&lt;</a:t>
            </a:r>
            <a:r>
              <a:rPr lang="en-US" dirty="0" err="1"/>
              <a:t>br</a:t>
            </a:r>
            <a:r>
              <a:rPr lang="en-US" dirty="0"/>
              <a:t>&gt;');</a:t>
            </a:r>
          </a:p>
          <a:p>
            <a:pPr marL="146050" indent="0">
              <a:buNone/>
            </a:pPr>
            <a:r>
              <a:rPr lang="en-US" dirty="0" smtClean="0"/>
              <a:t>}</a:t>
            </a:r>
          </a:p>
          <a:p>
            <a:pPr marL="146050" indent="0">
              <a:buNone/>
            </a:pPr>
            <a:endParaRPr lang="en-US" dirty="0"/>
          </a:p>
          <a:p>
            <a:pPr marL="146050" indent="0">
              <a:buNone/>
            </a:pPr>
            <a:r>
              <a:rPr lang="en-US" dirty="0"/>
              <a:t>one=1</a:t>
            </a:r>
          </a:p>
          <a:p>
            <a:pPr marL="146050" indent="0">
              <a:buNone/>
            </a:pPr>
            <a:r>
              <a:rPr lang="en-US" dirty="0"/>
              <a:t>two=2</a:t>
            </a:r>
          </a:p>
          <a:p>
            <a:pPr marL="146050" indent="0">
              <a:buNone/>
            </a:pPr>
            <a:r>
              <a:rPr lang="en-US" dirty="0" smtClean="0"/>
              <a:t>three=3</a:t>
            </a:r>
          </a:p>
          <a:p>
            <a:pPr marL="146050" indent="0">
              <a:buNone/>
            </a:pPr>
            <a:endParaRPr lang="en-US" dirty="0"/>
          </a:p>
          <a:p>
            <a:pPr marL="146050" indent="0">
              <a:buNone/>
            </a:pPr>
            <a:r>
              <a:rPr lang="en-US" dirty="0"/>
              <a:t>Attributes of a JavaScript object are also keys</a:t>
            </a:r>
          </a:p>
          <a:p>
            <a:pPr marL="146050" indent="0">
              <a:buNone/>
            </a:pPr>
            <a:r>
              <a:rPr lang="en-US" dirty="0"/>
              <a:t>What is specific to objects in JavaScript is that attributes are also keys as we shall see in the demonstration. </a:t>
            </a:r>
          </a:p>
          <a:p>
            <a:pPr marL="146050" indent="0">
              <a:buNone/>
            </a:pPr>
            <a:r>
              <a:rPr lang="en-US" dirty="0"/>
              <a:t>Thus, the same array can be created more simply:</a:t>
            </a:r>
          </a:p>
        </p:txBody>
      </p:sp>
    </p:spTree>
    <p:extLst>
      <p:ext uri="{BB962C8B-B14F-4D97-AF65-F5344CB8AC3E}">
        <p14:creationId xmlns:p14="http://schemas.microsoft.com/office/powerpoint/2010/main" val="4151344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a:t>Associative Arrays</a:t>
            </a:r>
          </a:p>
        </p:txBody>
      </p:sp>
      <p:sp>
        <p:nvSpPr>
          <p:cNvPr id="3" name="Text Placeholder 2"/>
          <p:cNvSpPr>
            <a:spLocks noGrp="1"/>
          </p:cNvSpPr>
          <p:nvPr>
            <p:ph type="body" idx="1"/>
          </p:nvPr>
        </p:nvSpPr>
        <p:spPr>
          <a:xfrm>
            <a:off x="1297500" y="828261"/>
            <a:ext cx="7038900" cy="4220817"/>
          </a:xfrm>
        </p:spPr>
        <p:txBody>
          <a:bodyPr/>
          <a:lstStyle/>
          <a:p>
            <a:pPr marL="146050" indent="0">
              <a:buNone/>
            </a:pPr>
            <a:r>
              <a:rPr lang="en-US" dirty="0" err="1"/>
              <a:t>var</a:t>
            </a:r>
            <a:r>
              <a:rPr lang="en-US" dirty="0"/>
              <a:t> </a:t>
            </a:r>
            <a:r>
              <a:rPr lang="en-US" dirty="0" err="1"/>
              <a:t>oa</a:t>
            </a:r>
            <a:r>
              <a:rPr lang="en-US" dirty="0"/>
              <a:t> = new Object();</a:t>
            </a:r>
          </a:p>
          <a:p>
            <a:pPr marL="146050" indent="0">
              <a:buNone/>
            </a:pPr>
            <a:r>
              <a:rPr lang="en-US" dirty="0"/>
              <a:t>oa.one = 1;</a:t>
            </a:r>
          </a:p>
          <a:p>
            <a:pPr marL="146050" indent="0">
              <a:buNone/>
            </a:pPr>
            <a:r>
              <a:rPr lang="en-US" dirty="0" err="1"/>
              <a:t>oa.two</a:t>
            </a:r>
            <a:r>
              <a:rPr lang="en-US" dirty="0"/>
              <a:t> = 2;</a:t>
            </a:r>
          </a:p>
          <a:p>
            <a:pPr marL="146050" indent="0">
              <a:buNone/>
            </a:pPr>
            <a:r>
              <a:rPr lang="en-US" dirty="0" err="1"/>
              <a:t>oa.three</a:t>
            </a:r>
            <a:r>
              <a:rPr lang="en-US" dirty="0"/>
              <a:t> = 3;</a:t>
            </a:r>
          </a:p>
          <a:p>
            <a:pPr marL="146050" indent="0">
              <a:buNone/>
            </a:pPr>
            <a:r>
              <a:rPr lang="en-US" dirty="0"/>
              <a:t>for(</a:t>
            </a:r>
            <a:r>
              <a:rPr lang="en-US" dirty="0" err="1"/>
              <a:t>var</a:t>
            </a:r>
            <a:r>
              <a:rPr lang="en-US" dirty="0"/>
              <a:t> </a:t>
            </a:r>
            <a:r>
              <a:rPr lang="en-US" dirty="0" err="1"/>
              <a:t>i</a:t>
            </a:r>
            <a:r>
              <a:rPr lang="en-US" dirty="0"/>
              <a:t> in </a:t>
            </a:r>
            <a:r>
              <a:rPr lang="en-US" dirty="0" err="1"/>
              <a:t>oa</a:t>
            </a:r>
            <a:r>
              <a:rPr lang="en-US" dirty="0"/>
              <a:t>)</a:t>
            </a:r>
          </a:p>
          <a:p>
            <a:pPr marL="146050" indent="0">
              <a:buNone/>
            </a:pPr>
            <a:r>
              <a:rPr lang="en-US" dirty="0"/>
              <a:t>{</a:t>
            </a:r>
          </a:p>
          <a:p>
            <a:pPr marL="146050" indent="0">
              <a:buNone/>
            </a:pPr>
            <a:r>
              <a:rPr lang="en-US" dirty="0"/>
              <a:t>     </a:t>
            </a:r>
            <a:r>
              <a:rPr lang="en-US" dirty="0" err="1"/>
              <a:t>document.write</a:t>
            </a:r>
            <a:r>
              <a:rPr lang="en-US" dirty="0"/>
              <a:t>(</a:t>
            </a:r>
            <a:r>
              <a:rPr lang="en-US" dirty="0" err="1"/>
              <a:t>i</a:t>
            </a:r>
            <a:r>
              <a:rPr lang="en-US" dirty="0"/>
              <a:t> + "=" + x[</a:t>
            </a:r>
            <a:r>
              <a:rPr lang="en-US" dirty="0" err="1"/>
              <a:t>i</a:t>
            </a:r>
            <a:r>
              <a:rPr lang="en-US" dirty="0"/>
              <a:t>] + '&lt;</a:t>
            </a:r>
            <a:r>
              <a:rPr lang="en-US" dirty="0" err="1"/>
              <a:t>br</a:t>
            </a:r>
            <a:r>
              <a:rPr lang="en-US" dirty="0"/>
              <a:t>&gt;');</a:t>
            </a:r>
          </a:p>
          <a:p>
            <a:pPr marL="146050" indent="0">
              <a:buNone/>
            </a:pPr>
            <a:r>
              <a:rPr lang="en-US" dirty="0"/>
              <a:t>}</a:t>
            </a:r>
          </a:p>
          <a:p>
            <a:pPr marL="146050" indent="0">
              <a:buNone/>
            </a:pPr>
            <a:r>
              <a:rPr lang="en-US" dirty="0"/>
              <a:t>one=1</a:t>
            </a:r>
          </a:p>
          <a:p>
            <a:pPr marL="146050" indent="0">
              <a:buNone/>
            </a:pPr>
            <a:r>
              <a:rPr lang="en-US" dirty="0"/>
              <a:t>two=2</a:t>
            </a:r>
          </a:p>
          <a:p>
            <a:pPr marL="146050" indent="0">
              <a:buNone/>
            </a:pPr>
            <a:r>
              <a:rPr lang="en-US" dirty="0" smtClean="0"/>
              <a:t>three=3</a:t>
            </a:r>
          </a:p>
          <a:p>
            <a:pPr marL="146050" indent="0">
              <a:buNone/>
            </a:pPr>
            <a:endParaRPr lang="en-US" dirty="0" smtClean="0"/>
          </a:p>
          <a:p>
            <a:pPr marL="146050" indent="0">
              <a:buNone/>
            </a:pPr>
            <a:r>
              <a:rPr lang="en-US" dirty="0"/>
              <a:t>But we have to use the index form if we use a variable as a key </a:t>
            </a:r>
          </a:p>
          <a:p>
            <a:pPr marL="146050" indent="0">
              <a:buNone/>
            </a:pPr>
            <a:r>
              <a:rPr lang="en-US" dirty="0"/>
              <a:t>Recall that the length attribute has no value.</a:t>
            </a:r>
          </a:p>
          <a:p>
            <a:pPr marL="146050" indent="0">
              <a:buNone/>
            </a:pPr>
            <a:endParaRPr lang="en-US" dirty="0"/>
          </a:p>
        </p:txBody>
      </p:sp>
    </p:spTree>
    <p:extLst>
      <p:ext uri="{BB962C8B-B14F-4D97-AF65-F5344CB8AC3E}">
        <p14:creationId xmlns:p14="http://schemas.microsoft.com/office/powerpoint/2010/main" val="1227839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a:t>Associative Arrays</a:t>
            </a:r>
          </a:p>
        </p:txBody>
      </p:sp>
      <p:sp>
        <p:nvSpPr>
          <p:cNvPr id="3" name="Text Placeholder 2"/>
          <p:cNvSpPr>
            <a:spLocks noGrp="1"/>
          </p:cNvSpPr>
          <p:nvPr>
            <p:ph type="body" idx="1"/>
          </p:nvPr>
        </p:nvSpPr>
        <p:spPr>
          <a:xfrm>
            <a:off x="1297500" y="828261"/>
            <a:ext cx="7038900" cy="4220817"/>
          </a:xfrm>
        </p:spPr>
        <p:txBody>
          <a:bodyPr/>
          <a:lstStyle/>
          <a:p>
            <a:pPr marL="146050" indent="0">
              <a:buNone/>
            </a:pPr>
            <a:r>
              <a:rPr lang="en-US" dirty="0"/>
              <a:t>An associative array is scanned with for in</a:t>
            </a:r>
          </a:p>
          <a:p>
            <a:pPr marL="146050" indent="0">
              <a:buNone/>
            </a:pPr>
            <a:r>
              <a:rPr lang="en-US" dirty="0"/>
              <a:t>We can not use a simple for loop because the elements are not accessible by an index (besides the fact that we must use a special function to determine the position of the last), but the simpler for in loop is ideal.</a:t>
            </a:r>
          </a:p>
          <a:p>
            <a:pPr marL="146050" indent="0">
              <a:buNone/>
            </a:pPr>
            <a:endParaRPr lang="en-US" dirty="0"/>
          </a:p>
          <a:p>
            <a:pPr marL="146050" indent="0">
              <a:buNone/>
            </a:pPr>
            <a:r>
              <a:rPr lang="en-US" dirty="0"/>
              <a:t>Keys are assigned to the variable "key", and with the key we access the value.</a:t>
            </a:r>
          </a:p>
          <a:p>
            <a:pPr marL="146050" indent="0">
              <a:buNone/>
            </a:pPr>
            <a:endParaRPr lang="en-US" dirty="0"/>
          </a:p>
          <a:p>
            <a:pPr marL="146050" indent="0">
              <a:buNone/>
            </a:pPr>
            <a:r>
              <a:rPr lang="en-US" dirty="0" err="1"/>
              <a:t>var</a:t>
            </a:r>
            <a:r>
              <a:rPr lang="en-US" dirty="0"/>
              <a:t> </a:t>
            </a:r>
            <a:r>
              <a:rPr lang="en-US" dirty="0" err="1"/>
              <a:t>arr</a:t>
            </a:r>
            <a:r>
              <a:rPr lang="en-US" dirty="0"/>
              <a:t> = { "one" : 1, "two" : 2, "three": 3 };  </a:t>
            </a:r>
          </a:p>
          <a:p>
            <a:pPr marL="146050" indent="0">
              <a:buNone/>
            </a:pPr>
            <a:r>
              <a:rPr lang="en-US" dirty="0"/>
              <a:t>for(</a:t>
            </a:r>
            <a:r>
              <a:rPr lang="en-US" dirty="0" err="1"/>
              <a:t>var</a:t>
            </a:r>
            <a:r>
              <a:rPr lang="en-US" dirty="0"/>
              <a:t> key in </a:t>
            </a:r>
            <a:r>
              <a:rPr lang="en-US" dirty="0" err="1"/>
              <a:t>arr</a:t>
            </a:r>
            <a:r>
              <a:rPr lang="en-US" dirty="0"/>
              <a:t>)</a:t>
            </a:r>
          </a:p>
          <a:p>
            <a:pPr marL="146050" indent="0">
              <a:buNone/>
            </a:pPr>
            <a:r>
              <a:rPr lang="en-US" dirty="0"/>
              <a:t>{</a:t>
            </a:r>
          </a:p>
          <a:p>
            <a:pPr marL="146050" indent="0">
              <a:buNone/>
            </a:pPr>
            <a:r>
              <a:rPr lang="en-US" dirty="0"/>
              <a:t>  </a:t>
            </a:r>
            <a:r>
              <a:rPr lang="en-US" dirty="0" err="1"/>
              <a:t>var</a:t>
            </a:r>
            <a:r>
              <a:rPr lang="en-US" dirty="0"/>
              <a:t> value = </a:t>
            </a:r>
            <a:r>
              <a:rPr lang="en-US" dirty="0" err="1"/>
              <a:t>arr</a:t>
            </a:r>
            <a:r>
              <a:rPr lang="en-US" dirty="0"/>
              <a:t>[key];</a:t>
            </a:r>
          </a:p>
          <a:p>
            <a:pPr marL="146050" indent="0">
              <a:buNone/>
            </a:pPr>
            <a:r>
              <a:rPr lang="en-US" dirty="0"/>
              <a:t>  </a:t>
            </a:r>
            <a:r>
              <a:rPr lang="en-US" dirty="0" err="1"/>
              <a:t>document.write</a:t>
            </a:r>
            <a:r>
              <a:rPr lang="en-US" dirty="0"/>
              <a:t>(key + " = " + value + '&lt;</a:t>
            </a:r>
            <a:r>
              <a:rPr lang="en-US" dirty="0" err="1"/>
              <a:t>br</a:t>
            </a:r>
            <a:r>
              <a:rPr lang="en-US" dirty="0"/>
              <a:t>&gt;');</a:t>
            </a:r>
          </a:p>
          <a:p>
            <a:pPr marL="146050" indent="0">
              <a:buNone/>
            </a:pPr>
            <a:r>
              <a:rPr lang="en-US" dirty="0"/>
              <a:t>}</a:t>
            </a:r>
          </a:p>
          <a:p>
            <a:pPr marL="146050" indent="0">
              <a:buNone/>
            </a:pPr>
            <a:r>
              <a:rPr lang="en-US" dirty="0"/>
              <a:t>one = 1</a:t>
            </a:r>
          </a:p>
          <a:p>
            <a:pPr marL="146050" indent="0">
              <a:buNone/>
            </a:pPr>
            <a:r>
              <a:rPr lang="en-US" dirty="0"/>
              <a:t>two = 2</a:t>
            </a:r>
          </a:p>
          <a:p>
            <a:pPr marL="146050" indent="0">
              <a:buNone/>
            </a:pPr>
            <a:r>
              <a:rPr lang="en-US" dirty="0"/>
              <a:t>three = 3</a:t>
            </a:r>
          </a:p>
        </p:txBody>
      </p:sp>
    </p:spTree>
    <p:extLst>
      <p:ext uri="{BB962C8B-B14F-4D97-AF65-F5344CB8AC3E}">
        <p14:creationId xmlns:p14="http://schemas.microsoft.com/office/powerpoint/2010/main" val="2774739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a:t>Associative Arrays</a:t>
            </a:r>
          </a:p>
        </p:txBody>
      </p:sp>
      <p:sp>
        <p:nvSpPr>
          <p:cNvPr id="3" name="Text Placeholder 2"/>
          <p:cNvSpPr>
            <a:spLocks noGrp="1"/>
          </p:cNvSpPr>
          <p:nvPr>
            <p:ph type="body" idx="1"/>
          </p:nvPr>
        </p:nvSpPr>
        <p:spPr>
          <a:xfrm>
            <a:off x="1297500" y="828261"/>
            <a:ext cx="7038900" cy="4220817"/>
          </a:xfrm>
        </p:spPr>
        <p:txBody>
          <a:bodyPr>
            <a:normAutofit lnSpcReduction="10000"/>
          </a:bodyPr>
          <a:lstStyle/>
          <a:p>
            <a:pPr marL="146050" indent="0">
              <a:buNone/>
            </a:pPr>
            <a:r>
              <a:rPr lang="en-US" dirty="0"/>
              <a:t>Number of items</a:t>
            </a:r>
          </a:p>
          <a:p>
            <a:pPr marL="146050" indent="0">
              <a:buNone/>
            </a:pPr>
            <a:r>
              <a:rPr lang="en-US" dirty="0"/>
              <a:t>Since we no longer have the length attribute of the Array object, it remains to add a method to Object that returns the size of the list:</a:t>
            </a:r>
          </a:p>
          <a:p>
            <a:pPr marL="146050" indent="0">
              <a:buNone/>
            </a:pPr>
            <a:endParaRPr lang="en-US" dirty="0"/>
          </a:p>
          <a:p>
            <a:pPr marL="146050" indent="0">
              <a:buNone/>
            </a:pPr>
            <a:r>
              <a:rPr lang="en-US" dirty="0" err="1"/>
              <a:t>Object.size</a:t>
            </a:r>
            <a:r>
              <a:rPr lang="en-US" dirty="0"/>
              <a:t> = function(</a:t>
            </a:r>
            <a:r>
              <a:rPr lang="en-US" dirty="0" err="1"/>
              <a:t>arr</a:t>
            </a:r>
            <a:r>
              <a:rPr lang="en-US" dirty="0"/>
              <a:t>) </a:t>
            </a:r>
          </a:p>
          <a:p>
            <a:pPr marL="146050" indent="0">
              <a:buNone/>
            </a:pPr>
            <a:r>
              <a:rPr lang="en-US" dirty="0"/>
              <a:t>{</a:t>
            </a:r>
          </a:p>
          <a:p>
            <a:pPr marL="146050" indent="0">
              <a:buNone/>
            </a:pPr>
            <a:r>
              <a:rPr lang="en-US" dirty="0"/>
              <a:t>    </a:t>
            </a:r>
            <a:r>
              <a:rPr lang="en-US" dirty="0" err="1"/>
              <a:t>var</a:t>
            </a:r>
            <a:r>
              <a:rPr lang="en-US" dirty="0"/>
              <a:t> size = 0;</a:t>
            </a:r>
          </a:p>
          <a:p>
            <a:pPr marL="146050" indent="0">
              <a:buNone/>
            </a:pPr>
            <a:r>
              <a:rPr lang="en-US" dirty="0"/>
              <a:t>    for (</a:t>
            </a:r>
            <a:r>
              <a:rPr lang="en-US" dirty="0" err="1"/>
              <a:t>var</a:t>
            </a:r>
            <a:r>
              <a:rPr lang="en-US" dirty="0"/>
              <a:t> key in </a:t>
            </a:r>
            <a:r>
              <a:rPr lang="en-US" dirty="0" err="1"/>
              <a:t>arr</a:t>
            </a:r>
            <a:r>
              <a:rPr lang="en-US" dirty="0"/>
              <a:t>) </a:t>
            </a:r>
          </a:p>
          <a:p>
            <a:pPr marL="146050" indent="0">
              <a:buNone/>
            </a:pPr>
            <a:r>
              <a:rPr lang="en-US" dirty="0"/>
              <a:t>    {</a:t>
            </a:r>
          </a:p>
          <a:p>
            <a:pPr marL="146050" indent="0">
              <a:buNone/>
            </a:pPr>
            <a:r>
              <a:rPr lang="en-US" dirty="0"/>
              <a:t>        if (</a:t>
            </a:r>
            <a:r>
              <a:rPr lang="en-US" dirty="0" err="1"/>
              <a:t>arr.hasOwnProperty</a:t>
            </a:r>
            <a:r>
              <a:rPr lang="en-US" dirty="0"/>
              <a:t>(key)) size++;</a:t>
            </a:r>
          </a:p>
          <a:p>
            <a:pPr marL="146050" indent="0">
              <a:buNone/>
            </a:pPr>
            <a:r>
              <a:rPr lang="en-US" dirty="0"/>
              <a:t>    }</a:t>
            </a:r>
          </a:p>
          <a:p>
            <a:pPr marL="146050" indent="0">
              <a:buNone/>
            </a:pPr>
            <a:r>
              <a:rPr lang="en-US" dirty="0"/>
              <a:t>    return size;</a:t>
            </a:r>
          </a:p>
          <a:p>
            <a:pPr marL="146050" indent="0">
              <a:buNone/>
            </a:pPr>
            <a:r>
              <a:rPr lang="en-US" dirty="0"/>
              <a:t>};</a:t>
            </a:r>
          </a:p>
          <a:p>
            <a:pPr marL="146050" indent="0">
              <a:buNone/>
            </a:pPr>
            <a:r>
              <a:rPr lang="en-US" dirty="0"/>
              <a:t>This gives the number of items as well:</a:t>
            </a:r>
          </a:p>
          <a:p>
            <a:pPr marL="146050" indent="0">
              <a:buNone/>
            </a:pPr>
            <a:endParaRPr lang="en-US" dirty="0"/>
          </a:p>
          <a:p>
            <a:pPr marL="146050" indent="0">
              <a:buNone/>
            </a:pPr>
            <a:r>
              <a:rPr lang="en-US" dirty="0" err="1"/>
              <a:t>var</a:t>
            </a:r>
            <a:r>
              <a:rPr lang="en-US" dirty="0"/>
              <a:t> s = </a:t>
            </a:r>
            <a:r>
              <a:rPr lang="en-US" dirty="0" err="1"/>
              <a:t>Object.size</a:t>
            </a:r>
            <a:r>
              <a:rPr lang="en-US" dirty="0"/>
              <a:t>(x);</a:t>
            </a:r>
          </a:p>
          <a:p>
            <a:pPr marL="146050" indent="0">
              <a:buNone/>
            </a:pPr>
            <a:r>
              <a:rPr lang="en-US" dirty="0" err="1"/>
              <a:t>document.write</a:t>
            </a:r>
            <a:r>
              <a:rPr lang="en-US" dirty="0"/>
              <a:t>("Size=" + s);</a:t>
            </a:r>
          </a:p>
          <a:p>
            <a:pPr marL="146050" indent="0">
              <a:buNone/>
            </a:pPr>
            <a:r>
              <a:rPr lang="en-US" dirty="0"/>
              <a:t>Size=3</a:t>
            </a:r>
          </a:p>
        </p:txBody>
      </p:sp>
    </p:spTree>
    <p:extLst>
      <p:ext uri="{BB962C8B-B14F-4D97-AF65-F5344CB8AC3E}">
        <p14:creationId xmlns:p14="http://schemas.microsoft.com/office/powerpoint/2010/main" val="2042935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a:t>Associative Arrays</a:t>
            </a:r>
          </a:p>
        </p:txBody>
      </p:sp>
      <p:sp>
        <p:nvSpPr>
          <p:cNvPr id="3" name="Text Placeholder 2"/>
          <p:cNvSpPr>
            <a:spLocks noGrp="1"/>
          </p:cNvSpPr>
          <p:nvPr>
            <p:ph type="body" idx="1"/>
          </p:nvPr>
        </p:nvSpPr>
        <p:spPr>
          <a:xfrm>
            <a:off x="1297500" y="828261"/>
            <a:ext cx="7038900" cy="4220817"/>
          </a:xfrm>
        </p:spPr>
        <p:txBody>
          <a:bodyPr/>
          <a:lstStyle/>
          <a:p>
            <a:pPr marL="146050" indent="0">
              <a:buNone/>
            </a:pPr>
            <a:r>
              <a:rPr lang="en-US" dirty="0"/>
              <a:t>List of properties</a:t>
            </a:r>
          </a:p>
          <a:p>
            <a:pPr marL="146050" indent="0">
              <a:buNone/>
            </a:pPr>
            <a:r>
              <a:rPr lang="en-US" dirty="0"/>
              <a:t>Since the 1.8.5 version of ECMAScript, we can get the list of attributes of an object in a single statement:</a:t>
            </a:r>
          </a:p>
          <a:p>
            <a:pPr marL="146050" indent="0">
              <a:buNone/>
            </a:pPr>
            <a:endParaRPr lang="en-US" dirty="0"/>
          </a:p>
          <a:p>
            <a:pPr marL="146050" indent="0">
              <a:buNone/>
            </a:pPr>
            <a:r>
              <a:rPr lang="en-US" dirty="0" err="1"/>
              <a:t>Object.keys</a:t>
            </a:r>
            <a:r>
              <a:rPr lang="en-US" dirty="0"/>
              <a:t>(</a:t>
            </a:r>
            <a:r>
              <a:rPr lang="en-US" dirty="0" err="1"/>
              <a:t>arr</a:t>
            </a:r>
            <a:r>
              <a:rPr lang="en-US" dirty="0"/>
              <a:t>)</a:t>
            </a:r>
          </a:p>
          <a:p>
            <a:pPr marL="146050" indent="0">
              <a:buNone/>
            </a:pPr>
            <a:r>
              <a:rPr lang="en-US" dirty="0"/>
              <a:t>From there, to get the number of keys is simple:</a:t>
            </a:r>
          </a:p>
          <a:p>
            <a:pPr marL="146050" indent="0">
              <a:buNone/>
            </a:pPr>
            <a:endParaRPr lang="en-US" dirty="0"/>
          </a:p>
          <a:p>
            <a:pPr marL="146050" indent="0">
              <a:buNone/>
            </a:pPr>
            <a:r>
              <a:rPr lang="en-US" dirty="0" err="1"/>
              <a:t>Object.keys</a:t>
            </a:r>
            <a:r>
              <a:rPr lang="en-US" dirty="0"/>
              <a:t>(</a:t>
            </a:r>
            <a:r>
              <a:rPr lang="en-US" dirty="0" err="1"/>
              <a:t>arr</a:t>
            </a:r>
            <a:r>
              <a:rPr lang="en-US" dirty="0"/>
              <a:t>).length</a:t>
            </a:r>
          </a:p>
          <a:p>
            <a:pPr marL="146050" indent="0">
              <a:buNone/>
            </a:pPr>
            <a:r>
              <a:rPr lang="en-US" dirty="0"/>
              <a:t>The keys method returns an array of all the attributes, so keys, and we can apply the length attribute of Array</a:t>
            </a:r>
            <a:r>
              <a:rPr lang="en-US" dirty="0" smtClean="0"/>
              <a:t>.</a:t>
            </a:r>
          </a:p>
          <a:p>
            <a:pPr marL="146050" indent="0">
              <a:buNone/>
            </a:pPr>
            <a:endParaRPr lang="en-US" dirty="0"/>
          </a:p>
        </p:txBody>
      </p:sp>
    </p:spTree>
    <p:extLst>
      <p:ext uri="{BB962C8B-B14F-4D97-AF65-F5344CB8AC3E}">
        <p14:creationId xmlns:p14="http://schemas.microsoft.com/office/powerpoint/2010/main" val="3562498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a:t>Associative Arrays</a:t>
            </a:r>
          </a:p>
        </p:txBody>
      </p:sp>
      <p:sp>
        <p:nvSpPr>
          <p:cNvPr id="3" name="Text Placeholder 2"/>
          <p:cNvSpPr>
            <a:spLocks noGrp="1"/>
          </p:cNvSpPr>
          <p:nvPr>
            <p:ph type="body" idx="1"/>
          </p:nvPr>
        </p:nvSpPr>
        <p:spPr>
          <a:xfrm>
            <a:off x="1297500" y="828261"/>
            <a:ext cx="7038900" cy="4220817"/>
          </a:xfrm>
        </p:spPr>
        <p:txBody>
          <a:bodyPr/>
          <a:lstStyle/>
          <a:p>
            <a:pPr marL="146050" indent="0">
              <a:buNone/>
            </a:pPr>
            <a:r>
              <a:rPr lang="en-US" dirty="0" err="1"/>
              <a:t>var</a:t>
            </a:r>
            <a:r>
              <a:rPr lang="en-US" dirty="0"/>
              <a:t> a2 = { "a":1, "b":2, "c":3 }</a:t>
            </a:r>
          </a:p>
          <a:p>
            <a:pPr marL="146050" indent="0">
              <a:buNone/>
            </a:pPr>
            <a:r>
              <a:rPr lang="en-US" dirty="0" err="1"/>
              <a:t>document.write</a:t>
            </a:r>
            <a:r>
              <a:rPr lang="en-US" dirty="0"/>
              <a:t>("Size=" + </a:t>
            </a:r>
            <a:r>
              <a:rPr lang="en-US" dirty="0" err="1"/>
              <a:t>Object.keys</a:t>
            </a:r>
            <a:r>
              <a:rPr lang="en-US" dirty="0"/>
              <a:t>(a2).length</a:t>
            </a:r>
          </a:p>
          <a:p>
            <a:pPr marL="146050" indent="0">
              <a:buNone/>
            </a:pPr>
            <a:r>
              <a:rPr lang="en-US" dirty="0"/>
              <a:t>Size=3</a:t>
            </a:r>
          </a:p>
          <a:p>
            <a:pPr marL="146050" indent="0">
              <a:buNone/>
            </a:pPr>
            <a:r>
              <a:rPr lang="en-US" dirty="0"/>
              <a:t>List of values</a:t>
            </a:r>
          </a:p>
          <a:p>
            <a:pPr marL="146050" indent="0">
              <a:buNone/>
            </a:pPr>
            <a:r>
              <a:rPr lang="en-US" dirty="0"/>
              <a:t>We can transform an associative array, </a:t>
            </a:r>
            <a:r>
              <a:rPr lang="en-US" dirty="0" err="1"/>
              <a:t>ie</a:t>
            </a:r>
            <a:r>
              <a:rPr lang="en-US" dirty="0"/>
              <a:t> an object, into a simple array. With the method that returns the list of keys, and the map method (ECMAScript 1.6), we also obtain the values:</a:t>
            </a:r>
          </a:p>
          <a:p>
            <a:pPr marL="146050" indent="0">
              <a:buNone/>
            </a:pPr>
            <a:endParaRPr lang="en-US" dirty="0"/>
          </a:p>
          <a:p>
            <a:pPr marL="146050" indent="0">
              <a:buNone/>
            </a:pPr>
            <a:r>
              <a:rPr lang="en-US" dirty="0" err="1"/>
              <a:t>var</a:t>
            </a:r>
            <a:r>
              <a:rPr lang="en-US" dirty="0"/>
              <a:t> a3 = </a:t>
            </a:r>
            <a:r>
              <a:rPr lang="en-US" dirty="0" err="1"/>
              <a:t>Object.keys</a:t>
            </a:r>
            <a:r>
              <a:rPr lang="en-US" dirty="0"/>
              <a:t>(a2).map(function (k) { return a2[k];})</a:t>
            </a:r>
          </a:p>
          <a:p>
            <a:pPr marL="146050" indent="0">
              <a:buNone/>
            </a:pPr>
            <a:r>
              <a:rPr lang="en-US" dirty="0" err="1"/>
              <a:t>document.write</a:t>
            </a:r>
            <a:r>
              <a:rPr lang="en-US" dirty="0"/>
              <a:t>(a3)</a:t>
            </a:r>
          </a:p>
          <a:p>
            <a:pPr marL="146050" indent="0">
              <a:buNone/>
            </a:pPr>
            <a:r>
              <a:rPr lang="en-US" dirty="0"/>
              <a:t>Results:</a:t>
            </a:r>
          </a:p>
          <a:p>
            <a:pPr marL="146050" indent="0">
              <a:buNone/>
            </a:pPr>
            <a:endParaRPr lang="en-US" dirty="0"/>
          </a:p>
          <a:p>
            <a:pPr marL="146050" indent="0">
              <a:buNone/>
            </a:pPr>
            <a:r>
              <a:rPr lang="en-US" dirty="0"/>
              <a:t>1,2,3</a:t>
            </a:r>
          </a:p>
        </p:txBody>
      </p:sp>
    </p:spTree>
    <p:extLst>
      <p:ext uri="{BB962C8B-B14F-4D97-AF65-F5344CB8AC3E}">
        <p14:creationId xmlns:p14="http://schemas.microsoft.com/office/powerpoint/2010/main" val="2395694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a:t>Object Creation Functions</a:t>
            </a:r>
          </a:p>
        </p:txBody>
      </p:sp>
      <p:sp>
        <p:nvSpPr>
          <p:cNvPr id="3" name="Text Placeholder 2"/>
          <p:cNvSpPr>
            <a:spLocks noGrp="1"/>
          </p:cNvSpPr>
          <p:nvPr>
            <p:ph type="body" idx="1"/>
          </p:nvPr>
        </p:nvSpPr>
        <p:spPr>
          <a:xfrm>
            <a:off x="1297500" y="828261"/>
            <a:ext cx="7038900" cy="4220817"/>
          </a:xfrm>
        </p:spPr>
        <p:txBody>
          <a:bodyPr/>
          <a:lstStyle/>
          <a:p>
            <a:pPr marL="146050" indent="0">
              <a:buNone/>
            </a:pPr>
            <a:r>
              <a:rPr lang="en-US" dirty="0" smtClean="0"/>
              <a:t>There are several ways to create objects using </a:t>
            </a:r>
            <a:r>
              <a:rPr lang="en-US" dirty="0" err="1" smtClean="0"/>
              <a:t>Javascript</a:t>
            </a:r>
            <a:endParaRPr lang="en-US" dirty="0" smtClean="0"/>
          </a:p>
          <a:p>
            <a:pPr marL="146050" indent="0">
              <a:buNone/>
            </a:pPr>
            <a:r>
              <a:rPr lang="en-US" dirty="0"/>
              <a:t>One of easiest way to create a </a:t>
            </a:r>
            <a:r>
              <a:rPr lang="en-US" dirty="0" err="1"/>
              <a:t>javascript</a:t>
            </a:r>
            <a:r>
              <a:rPr lang="en-US" dirty="0"/>
              <a:t> object is object literal, simply define the property and values inside curly braces as shown </a:t>
            </a:r>
            <a:r>
              <a:rPr lang="en-US" dirty="0" smtClean="0"/>
              <a:t>below</a:t>
            </a:r>
          </a:p>
          <a:p>
            <a:pPr marL="146050" indent="0">
              <a:buNone/>
            </a:pPr>
            <a:endParaRPr lang="en-US" dirty="0"/>
          </a:p>
          <a:p>
            <a:pPr marL="146050" indent="0">
              <a:buNone/>
            </a:pPr>
            <a:r>
              <a:rPr lang="en-US" dirty="0"/>
              <a:t>let bike = {name: 'SuperSport', </a:t>
            </a:r>
            <a:r>
              <a:rPr lang="en-US" dirty="0" err="1"/>
              <a:t>maker:'Ducati</a:t>
            </a:r>
            <a:r>
              <a:rPr lang="en-US" dirty="0"/>
              <a:t>', engine:'937cc</a:t>
            </a:r>
            <a:r>
              <a:rPr lang="en-US" dirty="0" smtClean="0"/>
              <a:t>'};</a:t>
            </a:r>
          </a:p>
          <a:p>
            <a:pPr marL="146050" indent="0">
              <a:buNone/>
            </a:pPr>
            <a:endParaRPr lang="en-US" dirty="0"/>
          </a:p>
          <a:p>
            <a:pPr marL="146050" indent="0">
              <a:buNone/>
            </a:pPr>
            <a:r>
              <a:rPr lang="en-US" dirty="0"/>
              <a:t>Property </a:t>
            </a:r>
            <a:r>
              <a:rPr lang="en-US" dirty="0" err="1"/>
              <a:t>accessors</a:t>
            </a:r>
            <a:endParaRPr lang="en-US" dirty="0"/>
          </a:p>
          <a:p>
            <a:pPr marL="146050" indent="0">
              <a:buNone/>
            </a:pPr>
            <a:r>
              <a:rPr lang="en-US" dirty="0"/>
              <a:t>Properties of a </a:t>
            </a:r>
            <a:r>
              <a:rPr lang="en-US" dirty="0" err="1"/>
              <a:t>javascript</a:t>
            </a:r>
            <a:r>
              <a:rPr lang="en-US" dirty="0"/>
              <a:t> object can be accessed by dot notation or bracket notation as shown </a:t>
            </a:r>
            <a:r>
              <a:rPr lang="en-US" dirty="0" smtClean="0"/>
              <a:t>below</a:t>
            </a:r>
          </a:p>
          <a:p>
            <a:pPr marL="146050" indent="0">
              <a:buNone/>
            </a:pPr>
            <a:endParaRPr lang="en-US" dirty="0"/>
          </a:p>
          <a:p>
            <a:pPr marL="146050" indent="0">
              <a:buNone/>
            </a:pPr>
            <a:r>
              <a:rPr lang="en-US" dirty="0"/>
              <a:t>let bike = {name: 'SuperSport', </a:t>
            </a:r>
            <a:r>
              <a:rPr lang="en-US" dirty="0" err="1"/>
              <a:t>maker:'Ducati</a:t>
            </a:r>
            <a:r>
              <a:rPr lang="en-US" dirty="0"/>
              <a:t>', engine:'937cc'};</a:t>
            </a:r>
          </a:p>
          <a:p>
            <a:pPr marL="146050" indent="0">
              <a:buNone/>
            </a:pPr>
            <a:r>
              <a:rPr lang="en-US" dirty="0"/>
              <a:t>console.log(</a:t>
            </a:r>
            <a:r>
              <a:rPr lang="en-US" dirty="0" err="1"/>
              <a:t>bike.engine</a:t>
            </a:r>
            <a:r>
              <a:rPr lang="en-US" dirty="0"/>
              <a:t>);     //Output: '937cc'</a:t>
            </a:r>
          </a:p>
          <a:p>
            <a:pPr marL="146050" indent="0">
              <a:buNone/>
            </a:pPr>
            <a:r>
              <a:rPr lang="en-US" dirty="0" smtClean="0"/>
              <a:t>console.log(bike</a:t>
            </a:r>
            <a:r>
              <a:rPr lang="en-US" dirty="0"/>
              <a:t>['maker']);   //Output: </a:t>
            </a:r>
            <a:r>
              <a:rPr lang="en-US" dirty="0" smtClean="0"/>
              <a:t>'Ducati‘</a:t>
            </a:r>
          </a:p>
          <a:p>
            <a:pPr marL="146050" indent="0">
              <a:buNone/>
            </a:pPr>
            <a:endParaRPr lang="en-US"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4723"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Menlo"/>
              </a:rPr>
              <a:t>let bike = {name: 'SuperSport', maker:'Ducati', engine:'937cc'};</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6691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a:t>Object Creation Functions</a:t>
            </a:r>
          </a:p>
        </p:txBody>
      </p:sp>
      <p:sp>
        <p:nvSpPr>
          <p:cNvPr id="3" name="Text Placeholder 2"/>
          <p:cNvSpPr>
            <a:spLocks noGrp="1"/>
          </p:cNvSpPr>
          <p:nvPr>
            <p:ph type="body" idx="1"/>
          </p:nvPr>
        </p:nvSpPr>
        <p:spPr>
          <a:xfrm>
            <a:off x="1297500" y="828261"/>
            <a:ext cx="7038900" cy="4220817"/>
          </a:xfrm>
        </p:spPr>
        <p:txBody>
          <a:bodyPr/>
          <a:lstStyle/>
          <a:p>
            <a:pPr marL="146050" indent="0">
              <a:buNone/>
            </a:pPr>
            <a:r>
              <a:rPr lang="en-US" dirty="0"/>
              <a:t>To add property to the already created object, no need to change the existing object literal, property can be added later with dot notation</a:t>
            </a:r>
          </a:p>
          <a:p>
            <a:pPr marL="146050" indent="0">
              <a:buNone/>
            </a:pPr>
            <a:r>
              <a:rPr lang="en-US" dirty="0"/>
              <a:t>let bike = {name: 'SuperSport', </a:t>
            </a:r>
            <a:r>
              <a:rPr lang="en-US" dirty="0" err="1"/>
              <a:t>maker:'Ducati</a:t>
            </a:r>
            <a:r>
              <a:rPr lang="en-US" dirty="0"/>
              <a:t>', engine:'937cc'};</a:t>
            </a:r>
          </a:p>
          <a:p>
            <a:pPr marL="146050" indent="0">
              <a:buNone/>
            </a:pPr>
            <a:r>
              <a:rPr lang="en-US" dirty="0" err="1"/>
              <a:t>bike.wheelType</a:t>
            </a:r>
            <a:r>
              <a:rPr lang="en-US" dirty="0"/>
              <a:t> = 'Alloy';</a:t>
            </a:r>
          </a:p>
          <a:p>
            <a:pPr marL="146050" indent="0">
              <a:buNone/>
            </a:pPr>
            <a:r>
              <a:rPr lang="en-US" dirty="0"/>
              <a:t>console.log(</a:t>
            </a:r>
            <a:r>
              <a:rPr lang="en-US" dirty="0" err="1"/>
              <a:t>bike.wheelType</a:t>
            </a:r>
            <a:r>
              <a:rPr lang="en-US" dirty="0"/>
              <a:t>);   //Output: Alloy</a:t>
            </a:r>
          </a:p>
          <a:p>
            <a:pPr marL="146050" indent="0">
              <a:buNone/>
            </a:pPr>
            <a:endParaRPr lang="en-US" dirty="0" smtClean="0"/>
          </a:p>
          <a:p>
            <a:pPr marL="146050" indent="0">
              <a:buNone/>
            </a:pPr>
            <a:endParaRPr lang="en-US"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4723"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Menlo"/>
              </a:rPr>
              <a:t>let bike = {name: 'SuperSport', maker:'Ducati', engine:'937cc'};</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7574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21259"/>
          </a:xfrm>
        </p:spPr>
        <p:txBody>
          <a:bodyPr/>
          <a:lstStyle/>
          <a:p>
            <a:r>
              <a:rPr lang="en-US" dirty="0" smtClean="0"/>
              <a:t>For Statement</a:t>
            </a:r>
            <a:endParaRPr lang="en-US" dirty="0"/>
          </a:p>
        </p:txBody>
      </p:sp>
      <p:sp>
        <p:nvSpPr>
          <p:cNvPr id="3" name="Text Placeholder 2"/>
          <p:cNvSpPr>
            <a:spLocks noGrp="1"/>
          </p:cNvSpPr>
          <p:nvPr>
            <p:ph type="body" idx="1"/>
          </p:nvPr>
        </p:nvSpPr>
        <p:spPr>
          <a:xfrm>
            <a:off x="1297500" y="815010"/>
            <a:ext cx="7038900" cy="2908852"/>
          </a:xfrm>
        </p:spPr>
        <p:txBody>
          <a:bodyPr/>
          <a:lstStyle/>
          <a:p>
            <a:pPr marL="146050" indent="0">
              <a:buNone/>
            </a:pPr>
            <a:r>
              <a:rPr lang="en-US" dirty="0"/>
              <a:t>for ([</a:t>
            </a:r>
            <a:r>
              <a:rPr lang="en-US" dirty="0" err="1"/>
              <a:t>initialExpression</a:t>
            </a:r>
            <a:r>
              <a:rPr lang="en-US" dirty="0"/>
              <a:t>]; [condition]; [</a:t>
            </a:r>
            <a:r>
              <a:rPr lang="en-US" dirty="0" err="1"/>
              <a:t>incrementExpression</a:t>
            </a:r>
            <a:r>
              <a:rPr lang="en-US" dirty="0"/>
              <a:t>])</a:t>
            </a:r>
          </a:p>
          <a:p>
            <a:pPr marL="146050" indent="0">
              <a:buNone/>
            </a:pPr>
            <a:r>
              <a:rPr lang="en-US" dirty="0"/>
              <a:t>  </a:t>
            </a:r>
            <a:r>
              <a:rPr lang="en-US" dirty="0" smtClean="0"/>
              <a:t>statement</a:t>
            </a:r>
          </a:p>
          <a:p>
            <a:r>
              <a:rPr lang="en-US" dirty="0"/>
              <a:t>The initializing expression </a:t>
            </a:r>
            <a:r>
              <a:rPr lang="en-US" dirty="0" err="1"/>
              <a:t>initialExpression</a:t>
            </a:r>
            <a:r>
              <a:rPr lang="en-US" dirty="0"/>
              <a:t>, if any, is executed. This expression usually initializes one or more loop counters, but the syntax allows an expression of any degree of complexity. This expression can also declare </a:t>
            </a:r>
            <a:r>
              <a:rPr lang="en-US" dirty="0" smtClean="0"/>
              <a:t>variables</a:t>
            </a:r>
          </a:p>
          <a:p>
            <a:r>
              <a:rPr lang="en-US" dirty="0"/>
              <a:t>The condition expression is evaluated. If the value of condition is true, the loop statements execute. If the value of condition is false, the for loop terminates. If the condition expression is omitted entirely, the condition is assumed to be true</a:t>
            </a:r>
            <a:r>
              <a:rPr lang="en-US" dirty="0" smtClean="0"/>
              <a:t>.</a:t>
            </a:r>
          </a:p>
          <a:p>
            <a:r>
              <a:rPr lang="en-US" dirty="0"/>
              <a:t>The statement executes. To execute multiple statements, use a block statement ({ ... }) to group those statements</a:t>
            </a:r>
            <a:r>
              <a:rPr lang="en-US" dirty="0" smtClean="0"/>
              <a:t>.</a:t>
            </a:r>
          </a:p>
          <a:p>
            <a:r>
              <a:rPr lang="en-US" dirty="0"/>
              <a:t>If present, the update expression </a:t>
            </a:r>
            <a:r>
              <a:rPr lang="en-US" dirty="0" err="1"/>
              <a:t>incrementExpression</a:t>
            </a:r>
            <a:r>
              <a:rPr lang="en-US" dirty="0"/>
              <a:t> is executed</a:t>
            </a:r>
            <a:r>
              <a:rPr lang="en-US" dirty="0" smtClean="0"/>
              <a:t>.</a:t>
            </a:r>
          </a:p>
          <a:p>
            <a:r>
              <a:rPr lang="en-US" dirty="0"/>
              <a:t>Control returns to step 2.</a:t>
            </a:r>
          </a:p>
        </p:txBody>
      </p:sp>
    </p:spTree>
    <p:extLst>
      <p:ext uri="{BB962C8B-B14F-4D97-AF65-F5344CB8AC3E}">
        <p14:creationId xmlns:p14="http://schemas.microsoft.com/office/powerpoint/2010/main" val="36738493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a:t>Object Creation Functions</a:t>
            </a:r>
          </a:p>
        </p:txBody>
      </p:sp>
      <p:sp>
        <p:nvSpPr>
          <p:cNvPr id="3" name="Text Placeholder 2"/>
          <p:cNvSpPr>
            <a:spLocks noGrp="1"/>
          </p:cNvSpPr>
          <p:nvPr>
            <p:ph type="body" idx="1"/>
          </p:nvPr>
        </p:nvSpPr>
        <p:spPr>
          <a:xfrm>
            <a:off x="1297500" y="828261"/>
            <a:ext cx="7038900" cy="4220817"/>
          </a:xfrm>
        </p:spPr>
        <p:txBody>
          <a:bodyPr/>
          <a:lstStyle/>
          <a:p>
            <a:pPr marL="146050" indent="0">
              <a:buNone/>
            </a:pPr>
            <a:r>
              <a:rPr lang="en-US" dirty="0"/>
              <a:t>Object </a:t>
            </a:r>
            <a:r>
              <a:rPr lang="en-US" dirty="0" smtClean="0"/>
              <a:t>methods - Behavior </a:t>
            </a:r>
            <a:r>
              <a:rPr lang="en-US" dirty="0"/>
              <a:t>can be added to the object as well, behaviors are nothing but functions or methods. Methods can be part of object while creation or can be added later like properties as shown below</a:t>
            </a:r>
          </a:p>
          <a:p>
            <a:pPr marL="146050" indent="0">
              <a:buNone/>
            </a:pPr>
            <a:endParaRPr lang="en-US" dirty="0"/>
          </a:p>
          <a:p>
            <a:pPr marL="146050" indent="0">
              <a:buNone/>
            </a:pPr>
            <a:r>
              <a:rPr lang="en-US" dirty="0"/>
              <a:t>let bike = {</a:t>
            </a:r>
          </a:p>
          <a:p>
            <a:pPr marL="146050" indent="0">
              <a:buNone/>
            </a:pPr>
            <a:r>
              <a:rPr lang="en-US" dirty="0"/>
              <a:t>   name: 'SuperSport', </a:t>
            </a:r>
          </a:p>
          <a:p>
            <a:pPr marL="146050" indent="0">
              <a:buNone/>
            </a:pPr>
            <a:r>
              <a:rPr lang="en-US" dirty="0"/>
              <a:t>   </a:t>
            </a:r>
            <a:r>
              <a:rPr lang="en-US" dirty="0" err="1"/>
              <a:t>maker:'Ducati</a:t>
            </a:r>
            <a:r>
              <a:rPr lang="en-US" dirty="0"/>
              <a:t>', </a:t>
            </a:r>
          </a:p>
          <a:p>
            <a:pPr marL="146050" indent="0">
              <a:buNone/>
            </a:pPr>
            <a:r>
              <a:rPr lang="en-US" dirty="0"/>
              <a:t>   start: function() {</a:t>
            </a:r>
          </a:p>
          <a:p>
            <a:pPr marL="146050" indent="0">
              <a:buNone/>
            </a:pPr>
            <a:r>
              <a:rPr lang="en-US" dirty="0"/>
              <a:t>       console.log('Starting the engine...');</a:t>
            </a:r>
          </a:p>
          <a:p>
            <a:pPr marL="146050" indent="0">
              <a:buNone/>
            </a:pPr>
            <a:r>
              <a:rPr lang="en-US" dirty="0"/>
              <a:t>   }</a:t>
            </a:r>
          </a:p>
          <a:p>
            <a:pPr marL="146050" indent="0">
              <a:buNone/>
            </a:pPr>
            <a:r>
              <a:rPr lang="en-US" dirty="0"/>
              <a:t>};</a:t>
            </a:r>
          </a:p>
          <a:p>
            <a:pPr marL="146050" indent="0">
              <a:buNone/>
            </a:pPr>
            <a:r>
              <a:rPr lang="en-US" dirty="0" err="1"/>
              <a:t>bike.start</a:t>
            </a:r>
            <a:r>
              <a:rPr lang="en-US" dirty="0"/>
              <a:t>();   //Output: Starting the engine...</a:t>
            </a:r>
          </a:p>
          <a:p>
            <a:pPr marL="146050" indent="0">
              <a:buNone/>
            </a:pPr>
            <a:r>
              <a:rPr lang="en-US" dirty="0"/>
              <a:t>/* Adding method stop() later to the object */</a:t>
            </a:r>
          </a:p>
          <a:p>
            <a:pPr marL="146050" indent="0">
              <a:buNone/>
            </a:pPr>
            <a:r>
              <a:rPr lang="en-US" dirty="0" err="1"/>
              <a:t>bike.stop</a:t>
            </a:r>
            <a:r>
              <a:rPr lang="en-US" dirty="0"/>
              <a:t> = function() {</a:t>
            </a:r>
          </a:p>
          <a:p>
            <a:pPr marL="146050" indent="0">
              <a:buNone/>
            </a:pPr>
            <a:r>
              <a:rPr lang="en-US" dirty="0"/>
              <a:t>    console.log('Applying Brake...');  </a:t>
            </a:r>
          </a:p>
          <a:p>
            <a:pPr marL="146050" indent="0">
              <a:buNone/>
            </a:pPr>
            <a:r>
              <a:rPr lang="en-US" dirty="0"/>
              <a:t>}</a:t>
            </a:r>
          </a:p>
          <a:p>
            <a:pPr marL="146050" indent="0">
              <a:buNone/>
            </a:pPr>
            <a:r>
              <a:rPr lang="en-US" dirty="0" err="1"/>
              <a:t>bike.stop</a:t>
            </a:r>
            <a:r>
              <a:rPr lang="en-US" dirty="0"/>
              <a:t>();    //Output: Applying Brake...</a:t>
            </a:r>
            <a:endParaRPr lang="en-US" dirty="0" smtClean="0"/>
          </a:p>
          <a:p>
            <a:pPr marL="146050" indent="0">
              <a:buNone/>
            </a:pPr>
            <a:endParaRPr lang="en-US"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4723"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Menlo"/>
              </a:rPr>
              <a:t>let bike = {name: 'SuperSport', maker:'Ducati', engine:'937cc'};</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21740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a:t>Object Creation Functions</a:t>
            </a:r>
          </a:p>
        </p:txBody>
      </p:sp>
      <p:sp>
        <p:nvSpPr>
          <p:cNvPr id="3" name="Text Placeholder 2"/>
          <p:cNvSpPr>
            <a:spLocks noGrp="1"/>
          </p:cNvSpPr>
          <p:nvPr>
            <p:ph type="body" idx="1"/>
          </p:nvPr>
        </p:nvSpPr>
        <p:spPr>
          <a:xfrm>
            <a:off x="1297500" y="828261"/>
            <a:ext cx="7038900" cy="4220817"/>
          </a:xfrm>
        </p:spPr>
        <p:txBody>
          <a:bodyPr/>
          <a:lstStyle/>
          <a:p>
            <a:pPr marL="146050" indent="0">
              <a:buNone/>
            </a:pPr>
            <a:r>
              <a:rPr lang="en-US" dirty="0">
                <a:latin typeface="Lato" panose="020B0604020202020204" charset="0"/>
                <a:cs typeface="Lato" panose="020B0604020202020204" charset="0"/>
              </a:rPr>
              <a:t>Create JavaScript Object with Constructor</a:t>
            </a:r>
          </a:p>
          <a:p>
            <a:pPr marL="146050" indent="0">
              <a:buNone/>
            </a:pPr>
            <a:r>
              <a:rPr lang="en-US" dirty="0">
                <a:latin typeface="Lato" panose="020B0604020202020204" charset="0"/>
                <a:cs typeface="Lato" panose="020B0604020202020204" charset="0"/>
              </a:rPr>
              <a:t>Constructor is nothing but a function and with help of new keyword, constructor function allows to create multiple objects of same flavor as shown below</a:t>
            </a:r>
          </a:p>
          <a:p>
            <a:pPr marL="146050" indent="0">
              <a:buNone/>
            </a:pPr>
            <a:endParaRPr lang="en-US" dirty="0">
              <a:latin typeface="Lato" panose="020B0604020202020204" charset="0"/>
              <a:cs typeface="Lato" panose="020B0604020202020204" charset="0"/>
            </a:endParaRPr>
          </a:p>
          <a:p>
            <a:pPr marL="146050" indent="0">
              <a:buNone/>
            </a:pPr>
            <a:r>
              <a:rPr lang="en-US" dirty="0">
                <a:latin typeface="Lato" panose="020B0604020202020204" charset="0"/>
                <a:cs typeface="Lato" panose="020B0604020202020204" charset="0"/>
              </a:rPr>
              <a:t>function Vehicle(name, maker) {</a:t>
            </a:r>
          </a:p>
          <a:p>
            <a:pPr marL="146050" indent="0">
              <a:buNone/>
            </a:pPr>
            <a:r>
              <a:rPr lang="en-US" dirty="0">
                <a:latin typeface="Lato" panose="020B0604020202020204" charset="0"/>
                <a:cs typeface="Lato" panose="020B0604020202020204" charset="0"/>
              </a:rPr>
              <a:t>   this.name = name;</a:t>
            </a:r>
          </a:p>
          <a:p>
            <a:pPr marL="146050" indent="0">
              <a:buNone/>
            </a:pPr>
            <a:r>
              <a:rPr lang="en-US" dirty="0">
                <a:latin typeface="Lato" panose="020B0604020202020204" charset="0"/>
                <a:cs typeface="Lato" panose="020B0604020202020204" charset="0"/>
              </a:rPr>
              <a:t>   </a:t>
            </a:r>
            <a:r>
              <a:rPr lang="en-US" dirty="0" err="1">
                <a:latin typeface="Lato" panose="020B0604020202020204" charset="0"/>
                <a:cs typeface="Lato" panose="020B0604020202020204" charset="0"/>
              </a:rPr>
              <a:t>this.maker</a:t>
            </a:r>
            <a:r>
              <a:rPr lang="en-US" dirty="0">
                <a:latin typeface="Lato" panose="020B0604020202020204" charset="0"/>
                <a:cs typeface="Lato" panose="020B0604020202020204" charset="0"/>
              </a:rPr>
              <a:t> = maker;</a:t>
            </a:r>
          </a:p>
          <a:p>
            <a:pPr marL="146050" indent="0">
              <a:buNone/>
            </a:pPr>
            <a:r>
              <a:rPr lang="en-US" dirty="0">
                <a:latin typeface="Lato" panose="020B0604020202020204" charset="0"/>
                <a:cs typeface="Lato" panose="020B0604020202020204" charset="0"/>
              </a:rPr>
              <a:t>}</a:t>
            </a:r>
          </a:p>
          <a:p>
            <a:pPr marL="146050" indent="0">
              <a:buNone/>
            </a:pPr>
            <a:r>
              <a:rPr lang="en-US" dirty="0">
                <a:latin typeface="Lato" panose="020B0604020202020204" charset="0"/>
                <a:cs typeface="Lato" panose="020B0604020202020204" charset="0"/>
              </a:rPr>
              <a:t>let car1 = new Vehicle(’Fiesta’, 'Ford’);</a:t>
            </a:r>
          </a:p>
          <a:p>
            <a:pPr marL="146050" indent="0">
              <a:buNone/>
            </a:pPr>
            <a:r>
              <a:rPr lang="en-US" dirty="0">
                <a:latin typeface="Lato" panose="020B0604020202020204" charset="0"/>
                <a:cs typeface="Lato" panose="020B0604020202020204" charset="0"/>
              </a:rPr>
              <a:t>let car2 = new Vehicle(’Santa Fe’, 'Hyundai’)</a:t>
            </a:r>
          </a:p>
          <a:p>
            <a:pPr marL="146050" indent="0">
              <a:buNone/>
            </a:pPr>
            <a:r>
              <a:rPr lang="en-US" dirty="0">
                <a:latin typeface="Lato" panose="020B0604020202020204" charset="0"/>
                <a:cs typeface="Lato" panose="020B0604020202020204" charset="0"/>
              </a:rPr>
              <a:t>console.log(car1.name);    //Output: Fiesta</a:t>
            </a:r>
          </a:p>
          <a:p>
            <a:pPr marL="146050" indent="0">
              <a:buNone/>
            </a:pPr>
            <a:r>
              <a:rPr lang="en-US" dirty="0">
                <a:latin typeface="Lato" panose="020B0604020202020204" charset="0"/>
                <a:cs typeface="Lato" panose="020B0604020202020204" charset="0"/>
              </a:rPr>
              <a:t>console.log(car2.name);    //Output: Santa </a:t>
            </a:r>
            <a:r>
              <a:rPr lang="en-US" dirty="0" smtClean="0">
                <a:latin typeface="Lato" panose="020B0604020202020204" charset="0"/>
                <a:cs typeface="Lato" panose="020B0604020202020204" charset="0"/>
              </a:rPr>
              <a:t>Fe</a:t>
            </a:r>
          </a:p>
          <a:p>
            <a:pPr marL="146050" indent="0">
              <a:buNone/>
            </a:pPr>
            <a:endParaRPr lang="en-US" dirty="0">
              <a:latin typeface="Lato" panose="020B0604020202020204" charset="0"/>
              <a:cs typeface="Lato" panose="020B0604020202020204" charset="0"/>
            </a:endParaRPr>
          </a:p>
          <a:p>
            <a:pPr marL="146050" indent="0">
              <a:buNone/>
            </a:pPr>
            <a:r>
              <a:rPr lang="en-US" dirty="0">
                <a:latin typeface="Lato" panose="020B0604020202020204" charset="0"/>
                <a:cs typeface="Lato" panose="020B0604020202020204" charset="0"/>
              </a:rPr>
              <a:t>this and new keyword</a:t>
            </a:r>
          </a:p>
          <a:p>
            <a:pPr marL="146050" indent="0">
              <a:buNone/>
            </a:pPr>
            <a:r>
              <a:rPr lang="en-US" dirty="0">
                <a:latin typeface="Lato" panose="020B0604020202020204" charset="0"/>
                <a:cs typeface="Lato" panose="020B0604020202020204" charset="0"/>
              </a:rPr>
              <a:t>Every function, while executing has a reference to its current execution context called this (keyword).</a:t>
            </a:r>
          </a:p>
          <a:p>
            <a:pPr marL="146050" indent="0">
              <a:buNone/>
            </a:pPr>
            <a:r>
              <a:rPr lang="en-US" dirty="0">
                <a:latin typeface="Lato" panose="020B0604020202020204" charset="0"/>
                <a:cs typeface="Lato" panose="020B0604020202020204" charset="0"/>
              </a:rPr>
              <a:t>The new keyword in front of any function turns the function call into constructor call</a:t>
            </a:r>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4723"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Menlo"/>
              </a:rPr>
              <a:t>let bike = {name: 'SuperSport', maker:'Ducati', engine:'937cc'};</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234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a:t>Object Creation Functions</a:t>
            </a:r>
          </a:p>
        </p:txBody>
      </p:sp>
      <p:sp>
        <p:nvSpPr>
          <p:cNvPr id="3" name="Text Placeholder 2"/>
          <p:cNvSpPr>
            <a:spLocks noGrp="1"/>
          </p:cNvSpPr>
          <p:nvPr>
            <p:ph type="body" idx="1"/>
          </p:nvPr>
        </p:nvSpPr>
        <p:spPr>
          <a:xfrm>
            <a:off x="1297500" y="828261"/>
            <a:ext cx="7038900" cy="4220817"/>
          </a:xfrm>
        </p:spPr>
        <p:txBody>
          <a:bodyPr>
            <a:normAutofit lnSpcReduction="10000"/>
          </a:bodyPr>
          <a:lstStyle/>
          <a:p>
            <a:pPr marL="146050" indent="0">
              <a:buNone/>
            </a:pPr>
            <a:r>
              <a:rPr lang="en-US" i="1" dirty="0" err="1"/>
              <a:t>Object.create</a:t>
            </a:r>
            <a:r>
              <a:rPr lang="en-US" i="1" dirty="0"/>
              <a:t>()</a:t>
            </a:r>
            <a:r>
              <a:rPr lang="en-US" dirty="0"/>
              <a:t> allowed to create object with more </a:t>
            </a:r>
            <a:r>
              <a:rPr lang="en-US" dirty="0" err="1"/>
              <a:t>atrribute</a:t>
            </a:r>
            <a:r>
              <a:rPr lang="en-US" dirty="0"/>
              <a:t> options like </a:t>
            </a:r>
            <a:r>
              <a:rPr lang="en-US" i="1" dirty="0"/>
              <a:t>configurable</a:t>
            </a:r>
            <a:r>
              <a:rPr lang="en-US" dirty="0"/>
              <a:t>, </a:t>
            </a:r>
            <a:r>
              <a:rPr lang="en-US" i="1" dirty="0"/>
              <a:t>enumerable</a:t>
            </a:r>
            <a:r>
              <a:rPr lang="en-US" dirty="0"/>
              <a:t>, </a:t>
            </a:r>
            <a:r>
              <a:rPr lang="en-US" i="1" dirty="0"/>
              <a:t>writable</a:t>
            </a:r>
            <a:r>
              <a:rPr lang="en-US" dirty="0"/>
              <a:t> and </a:t>
            </a:r>
            <a:r>
              <a:rPr lang="en-US" i="1" dirty="0"/>
              <a:t>value</a:t>
            </a:r>
            <a:r>
              <a:rPr lang="en-US" dirty="0"/>
              <a:t> </a:t>
            </a:r>
            <a:endParaRPr lang="en-US" dirty="0" smtClean="0"/>
          </a:p>
          <a:p>
            <a:pPr marL="146050" indent="0">
              <a:buNone/>
            </a:pPr>
            <a:r>
              <a:rPr lang="en-US" dirty="0"/>
              <a:t>let car = </a:t>
            </a:r>
            <a:r>
              <a:rPr lang="en-US" dirty="0" err="1"/>
              <a:t>Object.create</a:t>
            </a:r>
            <a:r>
              <a:rPr lang="en-US" dirty="0"/>
              <a:t>(</a:t>
            </a:r>
            <a:r>
              <a:rPr lang="en-US" dirty="0" err="1"/>
              <a:t>Object.prototype</a:t>
            </a:r>
            <a:r>
              <a:rPr lang="en-US" dirty="0"/>
              <a:t>,</a:t>
            </a:r>
          </a:p>
          <a:p>
            <a:pPr marL="146050" indent="0">
              <a:buNone/>
            </a:pPr>
            <a:r>
              <a:rPr lang="en-US" dirty="0"/>
              <a:t>  {</a:t>
            </a:r>
          </a:p>
          <a:p>
            <a:pPr marL="146050" indent="0">
              <a:buNone/>
            </a:pPr>
            <a:r>
              <a:rPr lang="en-US" dirty="0"/>
              <a:t>    name:{</a:t>
            </a:r>
          </a:p>
          <a:p>
            <a:pPr marL="146050" indent="0">
              <a:buNone/>
            </a:pPr>
            <a:r>
              <a:rPr lang="en-US" dirty="0"/>
              <a:t>      value: 'Fiesta',</a:t>
            </a:r>
          </a:p>
          <a:p>
            <a:pPr marL="146050" indent="0">
              <a:buNone/>
            </a:pPr>
            <a:r>
              <a:rPr lang="en-US" dirty="0"/>
              <a:t>      configurable: true,</a:t>
            </a:r>
          </a:p>
          <a:p>
            <a:pPr marL="146050" indent="0">
              <a:buNone/>
            </a:pPr>
            <a:r>
              <a:rPr lang="en-US" dirty="0"/>
              <a:t>      writable: true,</a:t>
            </a:r>
          </a:p>
          <a:p>
            <a:pPr marL="146050" indent="0">
              <a:buNone/>
            </a:pPr>
            <a:r>
              <a:rPr lang="en-US" dirty="0"/>
              <a:t>      enumerable: false</a:t>
            </a:r>
          </a:p>
          <a:p>
            <a:pPr marL="146050" indent="0">
              <a:buNone/>
            </a:pPr>
            <a:r>
              <a:rPr lang="en-US" dirty="0"/>
              <a:t>    },</a:t>
            </a:r>
          </a:p>
          <a:p>
            <a:pPr marL="146050" indent="0">
              <a:buNone/>
            </a:pPr>
            <a:r>
              <a:rPr lang="en-US" dirty="0"/>
              <a:t>    maker:{</a:t>
            </a:r>
          </a:p>
          <a:p>
            <a:pPr marL="146050" indent="0">
              <a:buNone/>
            </a:pPr>
            <a:r>
              <a:rPr lang="en-US" dirty="0"/>
              <a:t>      value: 'Ford',</a:t>
            </a:r>
          </a:p>
          <a:p>
            <a:pPr marL="146050" indent="0">
              <a:buNone/>
            </a:pPr>
            <a:r>
              <a:rPr lang="en-US" dirty="0"/>
              <a:t>      configurable: true,</a:t>
            </a:r>
          </a:p>
          <a:p>
            <a:pPr marL="146050" indent="0">
              <a:buNone/>
            </a:pPr>
            <a:r>
              <a:rPr lang="en-US" dirty="0"/>
              <a:t>      writable: true,</a:t>
            </a:r>
          </a:p>
          <a:p>
            <a:pPr marL="146050" indent="0">
              <a:buNone/>
            </a:pPr>
            <a:r>
              <a:rPr lang="en-US" dirty="0"/>
              <a:t>      enumerable: true</a:t>
            </a:r>
          </a:p>
          <a:p>
            <a:pPr marL="146050" indent="0">
              <a:buNone/>
            </a:pPr>
            <a:r>
              <a:rPr lang="en-US" dirty="0"/>
              <a:t>    }</a:t>
            </a:r>
          </a:p>
          <a:p>
            <a:pPr marL="146050" indent="0">
              <a:buNone/>
            </a:pPr>
            <a:r>
              <a:rPr lang="en-US" dirty="0"/>
              <a:t>  });</a:t>
            </a:r>
          </a:p>
          <a:p>
            <a:pPr marL="146050" indent="0">
              <a:buNone/>
            </a:pPr>
            <a:r>
              <a:rPr lang="en-US" dirty="0"/>
              <a:t>console.log(car.name)    //Output: Fiesta</a:t>
            </a:r>
            <a:endParaRPr lang="en-US" dirty="0" smtClean="0"/>
          </a:p>
          <a:p>
            <a:pPr marL="146050" indent="0">
              <a:buNone/>
            </a:pPr>
            <a:endParaRPr lang="en-US" dirty="0">
              <a:latin typeface="Lato" panose="020B0604020202020204" charset="0"/>
              <a:cs typeface="Lato" panose="020B0604020202020204" charset="0"/>
            </a:endParaRPr>
          </a:p>
          <a:p>
            <a:pPr marL="146050" indent="0">
              <a:buNone/>
            </a:pPr>
            <a:endParaRPr lang="en-US" dirty="0">
              <a:latin typeface="Lato" panose="020B0604020202020204" charset="0"/>
              <a:cs typeface="Lato" panose="020B0604020202020204" charset="0"/>
            </a:endParaRPr>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4723"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Menlo"/>
              </a:rPr>
              <a:t>let bike = {name: 'SuperSport', </a:t>
            </a:r>
            <a:r>
              <a:rPr kumimoji="0" lang="en-US" altLang="en-US" sz="1200" b="0" i="0" u="none" strike="noStrike" cap="none" normalizeH="0" baseline="0" dirty="0" err="1" smtClean="0">
                <a:ln>
                  <a:noFill/>
                </a:ln>
                <a:solidFill>
                  <a:schemeClr val="tx1"/>
                </a:solidFill>
                <a:effectLst/>
                <a:latin typeface="Menlo"/>
              </a:rPr>
              <a:t>maker:'Ducati</a:t>
            </a:r>
            <a:r>
              <a:rPr kumimoji="0" lang="en-US" altLang="en-US" sz="1200" b="0" i="0" u="none" strike="noStrike" cap="none" normalizeH="0" baseline="0" dirty="0" smtClean="0">
                <a:ln>
                  <a:noFill/>
                </a:ln>
                <a:solidFill>
                  <a:schemeClr val="tx1"/>
                </a:solidFill>
                <a:effectLst/>
                <a:latin typeface="Menlo"/>
              </a:rPr>
              <a:t>', engine:'937cc'};</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8939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a:t>Object Creation Functions</a:t>
            </a:r>
          </a:p>
        </p:txBody>
      </p:sp>
      <p:sp>
        <p:nvSpPr>
          <p:cNvPr id="3" name="Text Placeholder 2"/>
          <p:cNvSpPr>
            <a:spLocks noGrp="1"/>
          </p:cNvSpPr>
          <p:nvPr>
            <p:ph type="body" idx="1"/>
          </p:nvPr>
        </p:nvSpPr>
        <p:spPr>
          <a:xfrm>
            <a:off x="1297500" y="828261"/>
            <a:ext cx="7038900" cy="4220817"/>
          </a:xfrm>
        </p:spPr>
        <p:txBody>
          <a:bodyPr/>
          <a:lstStyle/>
          <a:p>
            <a:r>
              <a:rPr lang="en-US" b="1" dirty="0"/>
              <a:t>prototype</a:t>
            </a:r>
            <a:endParaRPr lang="en-US" dirty="0"/>
          </a:p>
          <a:p>
            <a:r>
              <a:rPr lang="en-US" dirty="0"/>
              <a:t>Every single object is built by constructor function.</a:t>
            </a:r>
          </a:p>
          <a:p>
            <a:r>
              <a:rPr lang="en-US" dirty="0"/>
              <a:t>A constructor function makes an object linked to its own prototype.</a:t>
            </a:r>
          </a:p>
          <a:p>
            <a:r>
              <a:rPr lang="en-US" dirty="0"/>
              <a:t>Prototype is an arbitrary linkage between the constructor function and object.</a:t>
            </a:r>
          </a:p>
          <a:p>
            <a:pPr marL="146050" indent="0">
              <a:buNone/>
            </a:pPr>
            <a:endParaRPr lang="en-US" dirty="0">
              <a:latin typeface="Lato" panose="020B0604020202020204" charset="0"/>
              <a:cs typeface="Lato" panose="020B0604020202020204" charset="0"/>
            </a:endParaRPr>
          </a:p>
          <a:p>
            <a:pPr marL="146050" indent="0">
              <a:buNone/>
            </a:pPr>
            <a:endParaRPr lang="en-US" dirty="0">
              <a:latin typeface="Lato" panose="020B0604020202020204" charset="0"/>
              <a:cs typeface="Lato" panose="020B0604020202020204" charset="0"/>
            </a:endParaRPr>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4723"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Menlo"/>
              </a:rPr>
              <a:t>let bike = {name: 'SuperSport', </a:t>
            </a:r>
            <a:r>
              <a:rPr kumimoji="0" lang="en-US" altLang="en-US" sz="1200" b="0" i="0" u="none" strike="noStrike" cap="none" normalizeH="0" baseline="0" dirty="0" err="1" smtClean="0">
                <a:ln>
                  <a:noFill/>
                </a:ln>
                <a:solidFill>
                  <a:schemeClr val="tx1"/>
                </a:solidFill>
                <a:effectLst/>
                <a:latin typeface="Menlo"/>
              </a:rPr>
              <a:t>maker:'Ducati</a:t>
            </a:r>
            <a:r>
              <a:rPr kumimoji="0" lang="en-US" altLang="en-US" sz="1200" b="0" i="0" u="none" strike="noStrike" cap="none" normalizeH="0" baseline="0" dirty="0" smtClean="0">
                <a:ln>
                  <a:noFill/>
                </a:ln>
                <a:solidFill>
                  <a:schemeClr val="tx1"/>
                </a:solidFill>
                <a:effectLst/>
                <a:latin typeface="Menlo"/>
              </a:rPr>
              <a:t>', engine:'937cc'};</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6979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a:t>Object Creation Functions</a:t>
            </a:r>
          </a:p>
        </p:txBody>
      </p:sp>
      <p:sp>
        <p:nvSpPr>
          <p:cNvPr id="3" name="Text Placeholder 2"/>
          <p:cNvSpPr>
            <a:spLocks noGrp="1"/>
          </p:cNvSpPr>
          <p:nvPr>
            <p:ph type="body" idx="1"/>
          </p:nvPr>
        </p:nvSpPr>
        <p:spPr>
          <a:xfrm>
            <a:off x="1297500" y="828261"/>
            <a:ext cx="7038900" cy="4220817"/>
          </a:xfrm>
        </p:spPr>
        <p:txBody>
          <a:bodyPr/>
          <a:lstStyle/>
          <a:p>
            <a:pPr marL="146050" indent="0">
              <a:buNone/>
            </a:pPr>
            <a:r>
              <a:rPr lang="en-US" dirty="0"/>
              <a:t>ECMAScript 6 (newer version of </a:t>
            </a:r>
            <a:r>
              <a:rPr lang="en-US" dirty="0" err="1"/>
              <a:t>javascript</a:t>
            </a:r>
            <a:r>
              <a:rPr lang="en-US" dirty="0"/>
              <a:t>) supports class concept like any other Statically typed or object oriented language. So, object can be created out of a class in </a:t>
            </a:r>
            <a:r>
              <a:rPr lang="en-US" dirty="0" err="1"/>
              <a:t>javascript</a:t>
            </a:r>
            <a:r>
              <a:rPr lang="en-US" dirty="0"/>
              <a:t> as </a:t>
            </a:r>
            <a:r>
              <a:rPr lang="en-US" dirty="0" smtClean="0"/>
              <a:t>well</a:t>
            </a:r>
          </a:p>
          <a:p>
            <a:pPr marL="146050" indent="0">
              <a:buNone/>
            </a:pPr>
            <a:endParaRPr lang="en-US" dirty="0">
              <a:latin typeface="Lato" panose="020B0604020202020204" charset="0"/>
              <a:cs typeface="Lato" panose="020B0604020202020204" charset="0"/>
            </a:endParaRPr>
          </a:p>
          <a:p>
            <a:pPr marL="146050" indent="0">
              <a:buNone/>
            </a:pPr>
            <a:r>
              <a:rPr lang="en-US" dirty="0">
                <a:latin typeface="Lato" panose="020B0604020202020204" charset="0"/>
                <a:cs typeface="Lato" panose="020B0604020202020204" charset="0"/>
              </a:rPr>
              <a:t>class Vehicle {</a:t>
            </a:r>
          </a:p>
          <a:p>
            <a:pPr marL="146050" indent="0">
              <a:buNone/>
            </a:pPr>
            <a:r>
              <a:rPr lang="en-US" dirty="0">
                <a:latin typeface="Lato" panose="020B0604020202020204" charset="0"/>
                <a:cs typeface="Lato" panose="020B0604020202020204" charset="0"/>
              </a:rPr>
              <a:t>  constructor(name, maker, engine) {</a:t>
            </a:r>
          </a:p>
          <a:p>
            <a:pPr marL="146050" indent="0">
              <a:buNone/>
            </a:pPr>
            <a:r>
              <a:rPr lang="en-US" dirty="0">
                <a:latin typeface="Lato" panose="020B0604020202020204" charset="0"/>
                <a:cs typeface="Lato" panose="020B0604020202020204" charset="0"/>
              </a:rPr>
              <a:t>    this.name = name;</a:t>
            </a:r>
          </a:p>
          <a:p>
            <a:pPr marL="146050" indent="0">
              <a:buNone/>
            </a:pPr>
            <a:r>
              <a:rPr lang="en-US" dirty="0">
                <a:latin typeface="Lato" panose="020B0604020202020204" charset="0"/>
                <a:cs typeface="Lato" panose="020B0604020202020204" charset="0"/>
              </a:rPr>
              <a:t>    </a:t>
            </a:r>
            <a:r>
              <a:rPr lang="en-US" dirty="0" err="1">
                <a:latin typeface="Lato" panose="020B0604020202020204" charset="0"/>
                <a:cs typeface="Lato" panose="020B0604020202020204" charset="0"/>
              </a:rPr>
              <a:t>this.maker</a:t>
            </a:r>
            <a:r>
              <a:rPr lang="en-US" dirty="0">
                <a:latin typeface="Lato" panose="020B0604020202020204" charset="0"/>
                <a:cs typeface="Lato" panose="020B0604020202020204" charset="0"/>
              </a:rPr>
              <a:t> =  maker;</a:t>
            </a:r>
          </a:p>
          <a:p>
            <a:pPr marL="146050" indent="0">
              <a:buNone/>
            </a:pPr>
            <a:r>
              <a:rPr lang="en-US" dirty="0">
                <a:latin typeface="Lato" panose="020B0604020202020204" charset="0"/>
                <a:cs typeface="Lato" panose="020B0604020202020204" charset="0"/>
              </a:rPr>
              <a:t>    </a:t>
            </a:r>
            <a:r>
              <a:rPr lang="en-US" dirty="0" err="1">
                <a:latin typeface="Lato" panose="020B0604020202020204" charset="0"/>
                <a:cs typeface="Lato" panose="020B0604020202020204" charset="0"/>
              </a:rPr>
              <a:t>this.engine</a:t>
            </a:r>
            <a:r>
              <a:rPr lang="en-US" dirty="0">
                <a:latin typeface="Lato" panose="020B0604020202020204" charset="0"/>
                <a:cs typeface="Lato" panose="020B0604020202020204" charset="0"/>
              </a:rPr>
              <a:t> = engine;</a:t>
            </a:r>
          </a:p>
          <a:p>
            <a:pPr marL="146050" indent="0">
              <a:buNone/>
            </a:pPr>
            <a:r>
              <a:rPr lang="en-US" dirty="0">
                <a:latin typeface="Lato" panose="020B0604020202020204" charset="0"/>
                <a:cs typeface="Lato" panose="020B0604020202020204" charset="0"/>
              </a:rPr>
              <a:t>  }</a:t>
            </a:r>
          </a:p>
          <a:p>
            <a:pPr marL="146050" indent="0">
              <a:buNone/>
            </a:pPr>
            <a:r>
              <a:rPr lang="en-US" dirty="0">
                <a:latin typeface="Lato" panose="020B0604020202020204" charset="0"/>
                <a:cs typeface="Lato" panose="020B0604020202020204" charset="0"/>
              </a:rPr>
              <a:t>}</a:t>
            </a:r>
          </a:p>
          <a:p>
            <a:pPr marL="146050" indent="0">
              <a:buNone/>
            </a:pPr>
            <a:r>
              <a:rPr lang="en-US" dirty="0">
                <a:latin typeface="Lato" panose="020B0604020202020204" charset="0"/>
                <a:cs typeface="Lato" panose="020B0604020202020204" charset="0"/>
              </a:rPr>
              <a:t>let bike1 = new Vehicle('</a:t>
            </a:r>
            <a:r>
              <a:rPr lang="en-US" dirty="0" err="1">
                <a:latin typeface="Lato" panose="020B0604020202020204" charset="0"/>
                <a:cs typeface="Lato" panose="020B0604020202020204" charset="0"/>
              </a:rPr>
              <a:t>Hayabusa</a:t>
            </a:r>
            <a:r>
              <a:rPr lang="en-US" dirty="0">
                <a:latin typeface="Lato" panose="020B0604020202020204" charset="0"/>
                <a:cs typeface="Lato" panose="020B0604020202020204" charset="0"/>
              </a:rPr>
              <a:t>', 'Suzuki', '1340cc');</a:t>
            </a:r>
          </a:p>
          <a:p>
            <a:pPr marL="146050" indent="0">
              <a:buNone/>
            </a:pPr>
            <a:r>
              <a:rPr lang="en-US" dirty="0">
                <a:latin typeface="Lato" panose="020B0604020202020204" charset="0"/>
                <a:cs typeface="Lato" panose="020B0604020202020204" charset="0"/>
              </a:rPr>
              <a:t>let bike2 = new Vehicle('Ninja', 'Kawasaki', '998cc');</a:t>
            </a:r>
          </a:p>
          <a:p>
            <a:pPr marL="146050" indent="0">
              <a:buNone/>
            </a:pPr>
            <a:r>
              <a:rPr lang="en-US" dirty="0">
                <a:latin typeface="Lato" panose="020B0604020202020204" charset="0"/>
                <a:cs typeface="Lato" panose="020B0604020202020204" charset="0"/>
              </a:rPr>
              <a:t>console.log(bike1.name);    //Output: </a:t>
            </a:r>
            <a:r>
              <a:rPr lang="en-US" dirty="0" err="1">
                <a:latin typeface="Lato" panose="020B0604020202020204" charset="0"/>
                <a:cs typeface="Lato" panose="020B0604020202020204" charset="0"/>
              </a:rPr>
              <a:t>Hayabusa</a:t>
            </a:r>
            <a:endParaRPr lang="en-US" dirty="0">
              <a:latin typeface="Lato" panose="020B0604020202020204" charset="0"/>
              <a:cs typeface="Lato" panose="020B0604020202020204" charset="0"/>
            </a:endParaRPr>
          </a:p>
          <a:p>
            <a:pPr marL="146050" indent="0">
              <a:buNone/>
            </a:pPr>
            <a:r>
              <a:rPr lang="en-US" dirty="0">
                <a:latin typeface="Lato" panose="020B0604020202020204" charset="0"/>
                <a:cs typeface="Lato" panose="020B0604020202020204" charset="0"/>
              </a:rPr>
              <a:t>console.log(bike2.maker);   //Output: Kawasaki</a:t>
            </a:r>
          </a:p>
          <a:p>
            <a:pPr marL="146050" indent="0">
              <a:buNone/>
            </a:pPr>
            <a:endParaRPr lang="en-US" dirty="0">
              <a:latin typeface="Lato" panose="020B0604020202020204" charset="0"/>
              <a:cs typeface="Lato" panose="020B0604020202020204" charset="0"/>
            </a:endParaRPr>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4723"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Menlo"/>
              </a:rPr>
              <a:t>let bike = {name: 'SuperSport', </a:t>
            </a:r>
            <a:r>
              <a:rPr kumimoji="0" lang="en-US" altLang="en-US" sz="1200" b="0" i="0" u="none" strike="noStrike" cap="none" normalizeH="0" baseline="0" dirty="0" err="1" smtClean="0">
                <a:ln>
                  <a:noFill/>
                </a:ln>
                <a:solidFill>
                  <a:schemeClr val="tx1"/>
                </a:solidFill>
                <a:effectLst/>
                <a:latin typeface="Menlo"/>
              </a:rPr>
              <a:t>maker:'Ducati</a:t>
            </a:r>
            <a:r>
              <a:rPr kumimoji="0" lang="en-US" altLang="en-US" sz="1200" b="0" i="0" u="none" strike="noStrike" cap="none" normalizeH="0" baseline="0" dirty="0" smtClean="0">
                <a:ln>
                  <a:noFill/>
                </a:ln>
                <a:solidFill>
                  <a:schemeClr val="tx1"/>
                </a:solidFill>
                <a:effectLst/>
                <a:latin typeface="Menlo"/>
              </a:rPr>
              <a:t>', engine:'937cc'};</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56151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a:t>Object Creation Functions</a:t>
            </a:r>
          </a:p>
        </p:txBody>
      </p:sp>
      <p:sp>
        <p:nvSpPr>
          <p:cNvPr id="3" name="Text Placeholder 2"/>
          <p:cNvSpPr>
            <a:spLocks noGrp="1"/>
          </p:cNvSpPr>
          <p:nvPr>
            <p:ph type="body" idx="1"/>
          </p:nvPr>
        </p:nvSpPr>
        <p:spPr>
          <a:xfrm>
            <a:off x="1297500" y="828261"/>
            <a:ext cx="7038900" cy="4220817"/>
          </a:xfrm>
        </p:spPr>
        <p:txBody>
          <a:bodyPr>
            <a:normAutofit lnSpcReduction="10000"/>
          </a:bodyPr>
          <a:lstStyle/>
          <a:p>
            <a:pPr marL="146050" indent="0">
              <a:buNone/>
            </a:pPr>
            <a:r>
              <a:rPr lang="en-US" dirty="0" smtClean="0"/>
              <a:t>Methods </a:t>
            </a:r>
            <a:r>
              <a:rPr lang="en-US" dirty="0"/>
              <a:t>can be part of class while declaration or can be added later to the created </a:t>
            </a:r>
            <a:r>
              <a:rPr lang="en-US" dirty="0" smtClean="0"/>
              <a:t>object</a:t>
            </a:r>
          </a:p>
          <a:p>
            <a:pPr marL="146050" indent="0">
              <a:buNone/>
            </a:pPr>
            <a:r>
              <a:rPr lang="en-US" dirty="0">
                <a:latin typeface="Lato" panose="020B0604020202020204" charset="0"/>
                <a:cs typeface="Lato" panose="020B0604020202020204" charset="0"/>
              </a:rPr>
              <a:t>class Vehicle {</a:t>
            </a:r>
          </a:p>
          <a:p>
            <a:pPr marL="146050" indent="0">
              <a:buNone/>
            </a:pPr>
            <a:r>
              <a:rPr lang="en-US" dirty="0">
                <a:latin typeface="Lato" panose="020B0604020202020204" charset="0"/>
                <a:cs typeface="Lato" panose="020B0604020202020204" charset="0"/>
              </a:rPr>
              <a:t>  constructor(name, maker, engine) {</a:t>
            </a:r>
          </a:p>
          <a:p>
            <a:pPr marL="146050" indent="0">
              <a:buNone/>
            </a:pPr>
            <a:r>
              <a:rPr lang="en-US" dirty="0">
                <a:latin typeface="Lato" panose="020B0604020202020204" charset="0"/>
                <a:cs typeface="Lato" panose="020B0604020202020204" charset="0"/>
              </a:rPr>
              <a:t>    this.name = name;</a:t>
            </a:r>
          </a:p>
          <a:p>
            <a:pPr marL="146050" indent="0">
              <a:buNone/>
            </a:pPr>
            <a:r>
              <a:rPr lang="en-US" dirty="0">
                <a:latin typeface="Lato" panose="020B0604020202020204" charset="0"/>
                <a:cs typeface="Lato" panose="020B0604020202020204" charset="0"/>
              </a:rPr>
              <a:t>    </a:t>
            </a:r>
            <a:r>
              <a:rPr lang="en-US" dirty="0" err="1">
                <a:latin typeface="Lato" panose="020B0604020202020204" charset="0"/>
                <a:cs typeface="Lato" panose="020B0604020202020204" charset="0"/>
              </a:rPr>
              <a:t>this.maker</a:t>
            </a:r>
            <a:r>
              <a:rPr lang="en-US" dirty="0">
                <a:latin typeface="Lato" panose="020B0604020202020204" charset="0"/>
                <a:cs typeface="Lato" panose="020B0604020202020204" charset="0"/>
              </a:rPr>
              <a:t> =  maker;</a:t>
            </a:r>
          </a:p>
          <a:p>
            <a:pPr marL="146050" indent="0">
              <a:buNone/>
            </a:pPr>
            <a:r>
              <a:rPr lang="en-US" dirty="0">
                <a:latin typeface="Lato" panose="020B0604020202020204" charset="0"/>
                <a:cs typeface="Lato" panose="020B0604020202020204" charset="0"/>
              </a:rPr>
              <a:t>    </a:t>
            </a:r>
            <a:r>
              <a:rPr lang="en-US" dirty="0" err="1">
                <a:latin typeface="Lato" panose="020B0604020202020204" charset="0"/>
                <a:cs typeface="Lato" panose="020B0604020202020204" charset="0"/>
              </a:rPr>
              <a:t>this.engine</a:t>
            </a:r>
            <a:r>
              <a:rPr lang="en-US" dirty="0">
                <a:latin typeface="Lato" panose="020B0604020202020204" charset="0"/>
                <a:cs typeface="Lato" panose="020B0604020202020204" charset="0"/>
              </a:rPr>
              <a:t> = engine;</a:t>
            </a:r>
          </a:p>
          <a:p>
            <a:pPr marL="146050" indent="0">
              <a:buNone/>
            </a:pPr>
            <a:r>
              <a:rPr lang="en-US" dirty="0">
                <a:latin typeface="Lato" panose="020B0604020202020204" charset="0"/>
                <a:cs typeface="Lato" panose="020B0604020202020204" charset="0"/>
              </a:rPr>
              <a:t>  }</a:t>
            </a:r>
          </a:p>
          <a:p>
            <a:pPr marL="146050" indent="0">
              <a:buNone/>
            </a:pPr>
            <a:r>
              <a:rPr lang="en-US" dirty="0">
                <a:latin typeface="Lato" panose="020B0604020202020204" charset="0"/>
                <a:cs typeface="Lato" panose="020B0604020202020204" charset="0"/>
              </a:rPr>
              <a:t>  start() {</a:t>
            </a:r>
          </a:p>
          <a:p>
            <a:pPr marL="146050" indent="0">
              <a:buNone/>
            </a:pPr>
            <a:r>
              <a:rPr lang="en-US" dirty="0">
                <a:latin typeface="Lato" panose="020B0604020202020204" charset="0"/>
                <a:cs typeface="Lato" panose="020B0604020202020204" charset="0"/>
              </a:rPr>
              <a:t>    console.log("Starting...");</a:t>
            </a:r>
          </a:p>
          <a:p>
            <a:pPr marL="146050" indent="0">
              <a:buNone/>
            </a:pPr>
            <a:r>
              <a:rPr lang="en-US" dirty="0">
                <a:latin typeface="Lato" panose="020B0604020202020204" charset="0"/>
                <a:cs typeface="Lato" panose="020B0604020202020204" charset="0"/>
              </a:rPr>
              <a:t>  }</a:t>
            </a:r>
          </a:p>
          <a:p>
            <a:pPr marL="146050" indent="0">
              <a:buNone/>
            </a:pPr>
            <a:r>
              <a:rPr lang="en-US" dirty="0">
                <a:latin typeface="Lato" panose="020B0604020202020204" charset="0"/>
                <a:cs typeface="Lato" panose="020B0604020202020204" charset="0"/>
              </a:rPr>
              <a:t>}</a:t>
            </a:r>
          </a:p>
          <a:p>
            <a:pPr marL="146050" indent="0">
              <a:buNone/>
            </a:pPr>
            <a:r>
              <a:rPr lang="en-US" dirty="0">
                <a:latin typeface="Lato" panose="020B0604020202020204" charset="0"/>
                <a:cs typeface="Lato" panose="020B0604020202020204" charset="0"/>
              </a:rPr>
              <a:t>let bike = new Vehicle('</a:t>
            </a:r>
            <a:r>
              <a:rPr lang="en-US" dirty="0" err="1">
                <a:latin typeface="Lato" panose="020B0604020202020204" charset="0"/>
                <a:cs typeface="Lato" panose="020B0604020202020204" charset="0"/>
              </a:rPr>
              <a:t>Hayabusa</a:t>
            </a:r>
            <a:r>
              <a:rPr lang="en-US" dirty="0">
                <a:latin typeface="Lato" panose="020B0604020202020204" charset="0"/>
                <a:cs typeface="Lato" panose="020B0604020202020204" charset="0"/>
              </a:rPr>
              <a:t>', 'Suzuki', '1340cc');</a:t>
            </a:r>
          </a:p>
          <a:p>
            <a:pPr marL="146050" indent="0">
              <a:buNone/>
            </a:pPr>
            <a:r>
              <a:rPr lang="en-US" dirty="0" err="1">
                <a:latin typeface="Lato" panose="020B0604020202020204" charset="0"/>
                <a:cs typeface="Lato" panose="020B0604020202020204" charset="0"/>
              </a:rPr>
              <a:t>bike.start</a:t>
            </a:r>
            <a:r>
              <a:rPr lang="en-US" dirty="0">
                <a:latin typeface="Lato" panose="020B0604020202020204" charset="0"/>
                <a:cs typeface="Lato" panose="020B0604020202020204" charset="0"/>
              </a:rPr>
              <a:t>();    //Output: Starting...</a:t>
            </a:r>
          </a:p>
          <a:p>
            <a:pPr marL="146050" indent="0">
              <a:buNone/>
            </a:pPr>
            <a:r>
              <a:rPr lang="en-US" dirty="0">
                <a:latin typeface="Lato" panose="020B0604020202020204" charset="0"/>
                <a:cs typeface="Lato" panose="020B0604020202020204" charset="0"/>
              </a:rPr>
              <a:t>/* Adding method brake() later to the created object */</a:t>
            </a:r>
          </a:p>
          <a:p>
            <a:pPr marL="146050" indent="0">
              <a:buNone/>
            </a:pPr>
            <a:r>
              <a:rPr lang="en-US" dirty="0" err="1">
                <a:latin typeface="Lato" panose="020B0604020202020204" charset="0"/>
                <a:cs typeface="Lato" panose="020B0604020202020204" charset="0"/>
              </a:rPr>
              <a:t>bike.brake</a:t>
            </a:r>
            <a:r>
              <a:rPr lang="en-US" dirty="0">
                <a:latin typeface="Lato" panose="020B0604020202020204" charset="0"/>
                <a:cs typeface="Lato" panose="020B0604020202020204" charset="0"/>
              </a:rPr>
              <a:t> = function() {</a:t>
            </a:r>
          </a:p>
          <a:p>
            <a:pPr marL="146050" indent="0">
              <a:buNone/>
            </a:pPr>
            <a:r>
              <a:rPr lang="en-US" dirty="0">
                <a:latin typeface="Lato" panose="020B0604020202020204" charset="0"/>
                <a:cs typeface="Lato" panose="020B0604020202020204" charset="0"/>
              </a:rPr>
              <a:t>  console.log("Applying Brake...");</a:t>
            </a:r>
          </a:p>
          <a:p>
            <a:pPr marL="146050" indent="0">
              <a:buNone/>
            </a:pPr>
            <a:r>
              <a:rPr lang="en-US" dirty="0">
                <a:latin typeface="Lato" panose="020B0604020202020204" charset="0"/>
                <a:cs typeface="Lato" panose="020B0604020202020204" charset="0"/>
              </a:rPr>
              <a:t>}</a:t>
            </a:r>
          </a:p>
          <a:p>
            <a:pPr marL="146050" indent="0">
              <a:buNone/>
            </a:pPr>
            <a:r>
              <a:rPr lang="en-US" dirty="0" err="1">
                <a:latin typeface="Lato" panose="020B0604020202020204" charset="0"/>
                <a:cs typeface="Lato" panose="020B0604020202020204" charset="0"/>
              </a:rPr>
              <a:t>bike.brake</a:t>
            </a:r>
            <a:r>
              <a:rPr lang="en-US" dirty="0">
                <a:latin typeface="Lato" panose="020B0604020202020204" charset="0"/>
                <a:cs typeface="Lato" panose="020B0604020202020204" charset="0"/>
              </a:rPr>
              <a:t>();    //Output: Applying </a:t>
            </a:r>
            <a:r>
              <a:rPr lang="en-US" dirty="0" smtClean="0">
                <a:latin typeface="Lato" panose="020B0604020202020204" charset="0"/>
                <a:cs typeface="Lato" panose="020B0604020202020204" charset="0"/>
              </a:rPr>
              <a:t>Brake</a:t>
            </a:r>
            <a:endParaRPr lang="en-US" dirty="0">
              <a:latin typeface="Lato" panose="020B0604020202020204" charset="0"/>
              <a:cs typeface="Lato" panose="020B0604020202020204" charset="0"/>
            </a:endParaRPr>
          </a:p>
        </p:txBody>
      </p:sp>
      <p:sp>
        <p:nvSpPr>
          <p:cNvPr id="5" name="Rectangle 2"/>
          <p:cNvSpPr>
            <a:spLocks noChangeArrowheads="1"/>
          </p:cNvSpPr>
          <p:nvPr/>
        </p:nvSpPr>
        <p:spPr bwMode="auto">
          <a:xfrm>
            <a:off x="0" y="32906"/>
            <a:ext cx="1808187" cy="39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4723"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Menlo"/>
              </a:rPr>
              <a:t>let bike = {name: '937cc'};</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3346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smtClean="0"/>
              <a:t>Inheritance – ES6</a:t>
            </a:r>
            <a:endParaRPr lang="en-US" dirty="0"/>
          </a:p>
        </p:txBody>
      </p:sp>
      <p:sp>
        <p:nvSpPr>
          <p:cNvPr id="3" name="Text Placeholder 2"/>
          <p:cNvSpPr>
            <a:spLocks noGrp="1"/>
          </p:cNvSpPr>
          <p:nvPr>
            <p:ph type="body" idx="1"/>
          </p:nvPr>
        </p:nvSpPr>
        <p:spPr>
          <a:xfrm>
            <a:off x="1297500" y="828261"/>
            <a:ext cx="7038900" cy="4220817"/>
          </a:xfrm>
        </p:spPr>
        <p:txBody>
          <a:bodyPr>
            <a:normAutofit/>
          </a:bodyPr>
          <a:lstStyle/>
          <a:p>
            <a:r>
              <a:rPr lang="en-US" b="1" dirty="0"/>
              <a:t>ES6 </a:t>
            </a:r>
            <a:r>
              <a:rPr lang="en-US" dirty="0"/>
              <a:t>has made </a:t>
            </a:r>
            <a:r>
              <a:rPr lang="en-US" b="1" dirty="0"/>
              <a:t>JavaScript </a:t>
            </a:r>
            <a:r>
              <a:rPr lang="en-US" dirty="0"/>
              <a:t>look a lot simpler with the </a:t>
            </a:r>
            <a:r>
              <a:rPr lang="en-US" b="1" dirty="0"/>
              <a:t>class </a:t>
            </a:r>
            <a:r>
              <a:rPr lang="en-US" dirty="0"/>
              <a:t>syntax and its additional features. Today we are going to combine the </a:t>
            </a:r>
            <a:r>
              <a:rPr lang="en-US" b="1" dirty="0"/>
              <a:t>class </a:t>
            </a:r>
            <a:r>
              <a:rPr lang="en-US" dirty="0"/>
              <a:t>syntax feature with the concept of </a:t>
            </a:r>
            <a:r>
              <a:rPr lang="en-US" b="1" dirty="0"/>
              <a:t>inheritance </a:t>
            </a:r>
            <a:r>
              <a:rPr lang="en-US" dirty="0"/>
              <a:t>to get some code going. Yes, you guessed it right, we are going to take a look at the </a:t>
            </a:r>
            <a:r>
              <a:rPr lang="en-US" b="1" dirty="0"/>
              <a:t>super </a:t>
            </a:r>
            <a:r>
              <a:rPr lang="en-US" dirty="0"/>
              <a:t>and </a:t>
            </a:r>
            <a:r>
              <a:rPr lang="en-US" b="1" dirty="0"/>
              <a:t>extends </a:t>
            </a:r>
            <a:r>
              <a:rPr lang="en-US" dirty="0"/>
              <a:t>keywords in JavaScript’s </a:t>
            </a:r>
            <a:r>
              <a:rPr lang="en-US" b="1" dirty="0"/>
              <a:t>ES6</a:t>
            </a:r>
            <a:r>
              <a:rPr lang="en-US" dirty="0"/>
              <a:t>. The best way to learn a new feature is to dive right into it with an example. So, let’s do it!</a:t>
            </a:r>
          </a:p>
          <a:p>
            <a:r>
              <a:rPr lang="en-US" b="1" dirty="0"/>
              <a:t>super and extends In Action</a:t>
            </a:r>
          </a:p>
          <a:p>
            <a:r>
              <a:rPr lang="en-US" dirty="0"/>
              <a:t>If we want to extend a class in JavaScript, we can take the help of the keywords </a:t>
            </a:r>
            <a:r>
              <a:rPr lang="en-US" b="1" dirty="0"/>
              <a:t>super </a:t>
            </a:r>
            <a:r>
              <a:rPr lang="en-US" dirty="0"/>
              <a:t>and </a:t>
            </a:r>
            <a:r>
              <a:rPr lang="en-US" b="1" dirty="0"/>
              <a:t>extends </a:t>
            </a:r>
            <a:r>
              <a:rPr lang="en-US" dirty="0"/>
              <a:t>to do so. Let’s look at an example of how these keywords are used.</a:t>
            </a:r>
          </a:p>
          <a:p>
            <a:pPr marL="146050" indent="0">
              <a:buNone/>
            </a:pPr>
            <a:endParaRPr lang="en-US" dirty="0">
              <a:latin typeface="Lato" panose="020B0604020202020204" charset="0"/>
              <a:cs typeface="Lato" panose="020B0604020202020204" charset="0"/>
            </a:endParaRPr>
          </a:p>
        </p:txBody>
      </p:sp>
      <p:sp>
        <p:nvSpPr>
          <p:cNvPr id="5" name="Rectangle 2"/>
          <p:cNvSpPr>
            <a:spLocks noChangeArrowheads="1"/>
          </p:cNvSpPr>
          <p:nvPr/>
        </p:nvSpPr>
        <p:spPr bwMode="auto">
          <a:xfrm>
            <a:off x="0" y="32906"/>
            <a:ext cx="1808187" cy="39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4723"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Menlo"/>
              </a:rPr>
              <a:t>let bike = {name: '937cc'};</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4002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smtClean="0"/>
              <a:t>Inheritance – ES6</a:t>
            </a:r>
            <a:endParaRPr lang="en-US" dirty="0"/>
          </a:p>
        </p:txBody>
      </p:sp>
      <p:sp>
        <p:nvSpPr>
          <p:cNvPr id="3" name="Text Placeholder 2"/>
          <p:cNvSpPr>
            <a:spLocks noGrp="1"/>
          </p:cNvSpPr>
          <p:nvPr>
            <p:ph type="body" idx="1"/>
          </p:nvPr>
        </p:nvSpPr>
        <p:spPr>
          <a:xfrm>
            <a:off x="1297500" y="828261"/>
            <a:ext cx="7038900" cy="4220817"/>
          </a:xfrm>
        </p:spPr>
        <p:txBody>
          <a:bodyPr>
            <a:normAutofit lnSpcReduction="10000"/>
          </a:bodyPr>
          <a:lstStyle/>
          <a:p>
            <a:pPr marL="146050" indent="0">
              <a:buNone/>
            </a:pPr>
            <a:r>
              <a:rPr lang="en-US" dirty="0">
                <a:latin typeface="Lato" panose="020B0604020202020204" charset="0"/>
                <a:cs typeface="Lato" panose="020B0604020202020204" charset="0"/>
              </a:rPr>
              <a:t>class Animal {</a:t>
            </a:r>
          </a:p>
          <a:p>
            <a:pPr marL="146050" indent="0">
              <a:buNone/>
            </a:pPr>
            <a:r>
              <a:rPr lang="en-US" dirty="0">
                <a:latin typeface="Lato" panose="020B0604020202020204" charset="0"/>
                <a:cs typeface="Lato" panose="020B0604020202020204" charset="0"/>
              </a:rPr>
              <a:t>    constructor(name, weight) {</a:t>
            </a:r>
          </a:p>
          <a:p>
            <a:pPr marL="146050" indent="0">
              <a:buNone/>
            </a:pPr>
            <a:r>
              <a:rPr lang="en-US" dirty="0">
                <a:latin typeface="Lato" panose="020B0604020202020204" charset="0"/>
                <a:cs typeface="Lato" panose="020B0604020202020204" charset="0"/>
              </a:rPr>
              <a:t>        this.name = name;</a:t>
            </a:r>
          </a:p>
          <a:p>
            <a:pPr marL="146050" indent="0">
              <a:buNone/>
            </a:pPr>
            <a:r>
              <a:rPr lang="en-US" dirty="0">
                <a:latin typeface="Lato" panose="020B0604020202020204" charset="0"/>
                <a:cs typeface="Lato" panose="020B0604020202020204" charset="0"/>
              </a:rPr>
              <a:t>        </a:t>
            </a:r>
            <a:r>
              <a:rPr lang="en-US" dirty="0" err="1">
                <a:latin typeface="Lato" panose="020B0604020202020204" charset="0"/>
                <a:cs typeface="Lato" panose="020B0604020202020204" charset="0"/>
              </a:rPr>
              <a:t>this.weight</a:t>
            </a:r>
            <a:r>
              <a:rPr lang="en-US" dirty="0">
                <a:latin typeface="Lato" panose="020B0604020202020204" charset="0"/>
                <a:cs typeface="Lato" panose="020B0604020202020204" charset="0"/>
              </a:rPr>
              <a:t> = weight;</a:t>
            </a:r>
          </a:p>
          <a:p>
            <a:pPr marL="146050" indent="0">
              <a:buNone/>
            </a:pPr>
            <a:r>
              <a:rPr lang="en-US" dirty="0">
                <a:latin typeface="Lato" panose="020B0604020202020204" charset="0"/>
                <a:cs typeface="Lato" panose="020B0604020202020204" charset="0"/>
              </a:rPr>
              <a:t>    }</a:t>
            </a:r>
          </a:p>
          <a:p>
            <a:pPr marL="146050" indent="0">
              <a:buNone/>
            </a:pPr>
            <a:endParaRPr lang="en-US" dirty="0">
              <a:latin typeface="Lato" panose="020B0604020202020204" charset="0"/>
              <a:cs typeface="Lato" panose="020B0604020202020204" charset="0"/>
            </a:endParaRPr>
          </a:p>
          <a:p>
            <a:pPr marL="146050" indent="0">
              <a:buNone/>
            </a:pPr>
            <a:r>
              <a:rPr lang="en-US" dirty="0">
                <a:latin typeface="Lato" panose="020B0604020202020204" charset="0"/>
                <a:cs typeface="Lato" panose="020B0604020202020204" charset="0"/>
              </a:rPr>
              <a:t>    eat() {</a:t>
            </a:r>
          </a:p>
          <a:p>
            <a:pPr marL="146050" indent="0">
              <a:buNone/>
            </a:pPr>
            <a:r>
              <a:rPr lang="en-US" dirty="0">
                <a:latin typeface="Lato" panose="020B0604020202020204" charset="0"/>
                <a:cs typeface="Lato" panose="020B0604020202020204" charset="0"/>
              </a:rPr>
              <a:t>        return `${this.name} is eating!`;</a:t>
            </a:r>
          </a:p>
          <a:p>
            <a:pPr marL="146050" indent="0">
              <a:buNone/>
            </a:pPr>
            <a:r>
              <a:rPr lang="en-US" dirty="0">
                <a:latin typeface="Lato" panose="020B0604020202020204" charset="0"/>
                <a:cs typeface="Lato" panose="020B0604020202020204" charset="0"/>
              </a:rPr>
              <a:t>    }</a:t>
            </a:r>
          </a:p>
          <a:p>
            <a:pPr marL="146050" indent="0">
              <a:buNone/>
            </a:pPr>
            <a:endParaRPr lang="en-US" dirty="0">
              <a:latin typeface="Lato" panose="020B0604020202020204" charset="0"/>
              <a:cs typeface="Lato" panose="020B0604020202020204" charset="0"/>
            </a:endParaRPr>
          </a:p>
          <a:p>
            <a:pPr marL="146050" indent="0">
              <a:buNone/>
            </a:pPr>
            <a:r>
              <a:rPr lang="en-US" dirty="0">
                <a:latin typeface="Lato" panose="020B0604020202020204" charset="0"/>
                <a:cs typeface="Lato" panose="020B0604020202020204" charset="0"/>
              </a:rPr>
              <a:t>    sleep() {</a:t>
            </a:r>
          </a:p>
          <a:p>
            <a:pPr marL="146050" indent="0">
              <a:buNone/>
            </a:pPr>
            <a:r>
              <a:rPr lang="en-US" dirty="0">
                <a:latin typeface="Lato" panose="020B0604020202020204" charset="0"/>
                <a:cs typeface="Lato" panose="020B0604020202020204" charset="0"/>
              </a:rPr>
              <a:t>        return `${this.name} is going to sleep!`;</a:t>
            </a:r>
          </a:p>
          <a:p>
            <a:pPr marL="146050" indent="0">
              <a:buNone/>
            </a:pPr>
            <a:r>
              <a:rPr lang="en-US" dirty="0">
                <a:latin typeface="Lato" panose="020B0604020202020204" charset="0"/>
                <a:cs typeface="Lato" panose="020B0604020202020204" charset="0"/>
              </a:rPr>
              <a:t>    }</a:t>
            </a:r>
          </a:p>
          <a:p>
            <a:pPr marL="146050" indent="0">
              <a:buNone/>
            </a:pPr>
            <a:endParaRPr lang="en-US" dirty="0">
              <a:latin typeface="Lato" panose="020B0604020202020204" charset="0"/>
              <a:cs typeface="Lato" panose="020B0604020202020204" charset="0"/>
            </a:endParaRPr>
          </a:p>
          <a:p>
            <a:pPr marL="146050" indent="0">
              <a:buNone/>
            </a:pPr>
            <a:r>
              <a:rPr lang="en-US" dirty="0">
                <a:latin typeface="Lato" panose="020B0604020202020204" charset="0"/>
                <a:cs typeface="Lato" panose="020B0604020202020204" charset="0"/>
              </a:rPr>
              <a:t>    </a:t>
            </a:r>
            <a:r>
              <a:rPr lang="en-US" dirty="0" err="1">
                <a:latin typeface="Lato" panose="020B0604020202020204" charset="0"/>
                <a:cs typeface="Lato" panose="020B0604020202020204" charset="0"/>
              </a:rPr>
              <a:t>wakeUp</a:t>
            </a:r>
            <a:r>
              <a:rPr lang="en-US" dirty="0">
                <a:latin typeface="Lato" panose="020B0604020202020204" charset="0"/>
                <a:cs typeface="Lato" panose="020B0604020202020204" charset="0"/>
              </a:rPr>
              <a:t>() {</a:t>
            </a:r>
          </a:p>
          <a:p>
            <a:pPr marL="146050" indent="0">
              <a:buNone/>
            </a:pPr>
            <a:r>
              <a:rPr lang="en-US" dirty="0">
                <a:latin typeface="Lato" panose="020B0604020202020204" charset="0"/>
                <a:cs typeface="Lato" panose="020B0604020202020204" charset="0"/>
              </a:rPr>
              <a:t>        return `${this.name} is waking up!`;</a:t>
            </a:r>
          </a:p>
          <a:p>
            <a:pPr marL="146050" indent="0">
              <a:buNone/>
            </a:pPr>
            <a:r>
              <a:rPr lang="en-US" dirty="0">
                <a:latin typeface="Lato" panose="020B0604020202020204" charset="0"/>
                <a:cs typeface="Lato" panose="020B0604020202020204" charset="0"/>
              </a:rPr>
              <a:t>    }</a:t>
            </a:r>
          </a:p>
          <a:p>
            <a:pPr marL="146050" indent="0">
              <a:buNone/>
            </a:pPr>
            <a:endParaRPr lang="en-US" dirty="0">
              <a:latin typeface="Lato" panose="020B0604020202020204" charset="0"/>
              <a:cs typeface="Lato" panose="020B0604020202020204" charset="0"/>
            </a:endParaRPr>
          </a:p>
          <a:p>
            <a:pPr marL="146050" indent="0">
              <a:buNone/>
            </a:pPr>
            <a:r>
              <a:rPr lang="en-US" dirty="0">
                <a:latin typeface="Lato" panose="020B0604020202020204" charset="0"/>
                <a:cs typeface="Lato" panose="020B0604020202020204" charset="0"/>
              </a:rPr>
              <a:t>}</a:t>
            </a:r>
          </a:p>
        </p:txBody>
      </p:sp>
      <p:sp>
        <p:nvSpPr>
          <p:cNvPr id="5" name="Rectangle 2"/>
          <p:cNvSpPr>
            <a:spLocks noChangeArrowheads="1"/>
          </p:cNvSpPr>
          <p:nvPr/>
        </p:nvSpPr>
        <p:spPr bwMode="auto">
          <a:xfrm>
            <a:off x="0" y="32906"/>
            <a:ext cx="1808187" cy="39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4723"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Menlo"/>
              </a:rPr>
              <a:t>let bike = {name: '937cc'};</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16524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smtClean="0"/>
              <a:t>Inheritance – ES6</a:t>
            </a:r>
            <a:endParaRPr lang="en-US" dirty="0"/>
          </a:p>
        </p:txBody>
      </p:sp>
      <p:sp>
        <p:nvSpPr>
          <p:cNvPr id="3" name="Text Placeholder 2"/>
          <p:cNvSpPr>
            <a:spLocks noGrp="1"/>
          </p:cNvSpPr>
          <p:nvPr>
            <p:ph type="body" idx="1"/>
          </p:nvPr>
        </p:nvSpPr>
        <p:spPr>
          <a:xfrm>
            <a:off x="1297500" y="828261"/>
            <a:ext cx="7038900" cy="4220817"/>
          </a:xfrm>
        </p:spPr>
        <p:txBody>
          <a:bodyPr>
            <a:normAutofit fontScale="92500" lnSpcReduction="20000"/>
          </a:bodyPr>
          <a:lstStyle/>
          <a:p>
            <a:pPr marL="146050" indent="0">
              <a:buNone/>
            </a:pPr>
            <a:r>
              <a:rPr lang="en-US" dirty="0">
                <a:latin typeface="Lato" panose="020B0604020202020204" charset="0"/>
                <a:cs typeface="Lato" panose="020B0604020202020204" charset="0"/>
              </a:rPr>
              <a:t>class Gorilla extends Animal {</a:t>
            </a:r>
          </a:p>
          <a:p>
            <a:pPr marL="146050" indent="0">
              <a:buNone/>
            </a:pPr>
            <a:r>
              <a:rPr lang="en-US" dirty="0">
                <a:latin typeface="Lato" panose="020B0604020202020204" charset="0"/>
                <a:cs typeface="Lato" panose="020B0604020202020204" charset="0"/>
              </a:rPr>
              <a:t>    constructor(name, weight) {</a:t>
            </a:r>
          </a:p>
          <a:p>
            <a:pPr marL="146050" indent="0">
              <a:buNone/>
            </a:pPr>
            <a:r>
              <a:rPr lang="en-US" dirty="0">
                <a:latin typeface="Lato" panose="020B0604020202020204" charset="0"/>
                <a:cs typeface="Lato" panose="020B0604020202020204" charset="0"/>
              </a:rPr>
              <a:t>        super(name, weight);</a:t>
            </a:r>
          </a:p>
          <a:p>
            <a:pPr marL="146050" indent="0">
              <a:buNone/>
            </a:pPr>
            <a:r>
              <a:rPr lang="en-US" dirty="0">
                <a:latin typeface="Lato" panose="020B0604020202020204" charset="0"/>
                <a:cs typeface="Lato" panose="020B0604020202020204" charset="0"/>
              </a:rPr>
              <a:t>    }</a:t>
            </a:r>
          </a:p>
          <a:p>
            <a:pPr marL="146050" indent="0">
              <a:buNone/>
            </a:pPr>
            <a:endParaRPr lang="en-US" dirty="0">
              <a:latin typeface="Lato" panose="020B0604020202020204" charset="0"/>
              <a:cs typeface="Lato" panose="020B0604020202020204" charset="0"/>
            </a:endParaRPr>
          </a:p>
          <a:p>
            <a:pPr marL="146050" indent="0">
              <a:buNone/>
            </a:pPr>
            <a:r>
              <a:rPr lang="en-US" dirty="0">
                <a:latin typeface="Lato" panose="020B0604020202020204" charset="0"/>
                <a:cs typeface="Lato" panose="020B0604020202020204" charset="0"/>
              </a:rPr>
              <a:t>    </a:t>
            </a:r>
            <a:r>
              <a:rPr lang="en-US" dirty="0" err="1">
                <a:latin typeface="Lato" panose="020B0604020202020204" charset="0"/>
                <a:cs typeface="Lato" panose="020B0604020202020204" charset="0"/>
              </a:rPr>
              <a:t>climbTrees</a:t>
            </a:r>
            <a:r>
              <a:rPr lang="en-US" dirty="0">
                <a:latin typeface="Lato" panose="020B0604020202020204" charset="0"/>
                <a:cs typeface="Lato" panose="020B0604020202020204" charset="0"/>
              </a:rPr>
              <a:t>() {</a:t>
            </a:r>
          </a:p>
          <a:p>
            <a:pPr marL="146050" indent="0">
              <a:buNone/>
            </a:pPr>
            <a:r>
              <a:rPr lang="en-US" dirty="0">
                <a:latin typeface="Lato" panose="020B0604020202020204" charset="0"/>
                <a:cs typeface="Lato" panose="020B0604020202020204" charset="0"/>
              </a:rPr>
              <a:t>        return `${this.name} is climbing trees!`;</a:t>
            </a:r>
          </a:p>
          <a:p>
            <a:pPr marL="146050" indent="0">
              <a:buNone/>
            </a:pPr>
            <a:r>
              <a:rPr lang="en-US" dirty="0">
                <a:latin typeface="Lato" panose="020B0604020202020204" charset="0"/>
                <a:cs typeface="Lato" panose="020B0604020202020204" charset="0"/>
              </a:rPr>
              <a:t>    }</a:t>
            </a:r>
          </a:p>
          <a:p>
            <a:pPr marL="146050" indent="0">
              <a:buNone/>
            </a:pPr>
            <a:endParaRPr lang="en-US" dirty="0">
              <a:latin typeface="Lato" panose="020B0604020202020204" charset="0"/>
              <a:cs typeface="Lato" panose="020B0604020202020204" charset="0"/>
            </a:endParaRPr>
          </a:p>
          <a:p>
            <a:pPr marL="146050" indent="0">
              <a:buNone/>
            </a:pPr>
            <a:r>
              <a:rPr lang="en-US" dirty="0">
                <a:latin typeface="Lato" panose="020B0604020202020204" charset="0"/>
                <a:cs typeface="Lato" panose="020B0604020202020204" charset="0"/>
              </a:rPr>
              <a:t>    </a:t>
            </a:r>
            <a:r>
              <a:rPr lang="en-US" dirty="0" err="1">
                <a:latin typeface="Lato" panose="020B0604020202020204" charset="0"/>
                <a:cs typeface="Lato" panose="020B0604020202020204" charset="0"/>
              </a:rPr>
              <a:t>poundChest</a:t>
            </a:r>
            <a:r>
              <a:rPr lang="en-US" dirty="0">
                <a:latin typeface="Lato" panose="020B0604020202020204" charset="0"/>
                <a:cs typeface="Lato" panose="020B0604020202020204" charset="0"/>
              </a:rPr>
              <a:t>() {</a:t>
            </a:r>
          </a:p>
          <a:p>
            <a:pPr marL="146050" indent="0">
              <a:buNone/>
            </a:pPr>
            <a:r>
              <a:rPr lang="en-US" dirty="0">
                <a:latin typeface="Lato" panose="020B0604020202020204" charset="0"/>
                <a:cs typeface="Lato" panose="020B0604020202020204" charset="0"/>
              </a:rPr>
              <a:t>        return `${this.name} is pounding its chest!`;</a:t>
            </a:r>
          </a:p>
          <a:p>
            <a:pPr marL="146050" indent="0">
              <a:buNone/>
            </a:pPr>
            <a:r>
              <a:rPr lang="en-US" dirty="0">
                <a:latin typeface="Lato" panose="020B0604020202020204" charset="0"/>
                <a:cs typeface="Lato" panose="020B0604020202020204" charset="0"/>
              </a:rPr>
              <a:t>    }</a:t>
            </a:r>
          </a:p>
          <a:p>
            <a:pPr marL="146050" indent="0">
              <a:buNone/>
            </a:pPr>
            <a:endParaRPr lang="en-US" dirty="0">
              <a:latin typeface="Lato" panose="020B0604020202020204" charset="0"/>
              <a:cs typeface="Lato" panose="020B0604020202020204" charset="0"/>
            </a:endParaRPr>
          </a:p>
          <a:p>
            <a:pPr marL="146050" indent="0">
              <a:buNone/>
            </a:pPr>
            <a:r>
              <a:rPr lang="en-US" dirty="0">
                <a:latin typeface="Lato" panose="020B0604020202020204" charset="0"/>
                <a:cs typeface="Lato" panose="020B0604020202020204" charset="0"/>
              </a:rPr>
              <a:t>    </a:t>
            </a:r>
            <a:r>
              <a:rPr lang="en-US" dirty="0" err="1">
                <a:latin typeface="Lato" panose="020B0604020202020204" charset="0"/>
                <a:cs typeface="Lato" panose="020B0604020202020204" charset="0"/>
              </a:rPr>
              <a:t>showVigour</a:t>
            </a:r>
            <a:r>
              <a:rPr lang="en-US" dirty="0">
                <a:latin typeface="Lato" panose="020B0604020202020204" charset="0"/>
                <a:cs typeface="Lato" panose="020B0604020202020204" charset="0"/>
              </a:rPr>
              <a:t>() {</a:t>
            </a:r>
          </a:p>
          <a:p>
            <a:pPr marL="146050" indent="0">
              <a:buNone/>
            </a:pPr>
            <a:r>
              <a:rPr lang="en-US" dirty="0">
                <a:latin typeface="Lato" panose="020B0604020202020204" charset="0"/>
                <a:cs typeface="Lato" panose="020B0604020202020204" charset="0"/>
              </a:rPr>
              <a:t>        return `${</a:t>
            </a:r>
            <a:r>
              <a:rPr lang="en-US" dirty="0" err="1">
                <a:latin typeface="Lato" panose="020B0604020202020204" charset="0"/>
                <a:cs typeface="Lato" panose="020B0604020202020204" charset="0"/>
              </a:rPr>
              <a:t>super.eat</a:t>
            </a:r>
            <a:r>
              <a:rPr lang="en-US" dirty="0">
                <a:latin typeface="Lato" panose="020B0604020202020204" charset="0"/>
                <a:cs typeface="Lato" panose="020B0604020202020204" charset="0"/>
              </a:rPr>
              <a:t>()} ${</a:t>
            </a:r>
            <a:r>
              <a:rPr lang="en-US" dirty="0" err="1">
                <a:latin typeface="Lato" panose="020B0604020202020204" charset="0"/>
                <a:cs typeface="Lato" panose="020B0604020202020204" charset="0"/>
              </a:rPr>
              <a:t>this.poundChest</a:t>
            </a:r>
            <a:r>
              <a:rPr lang="en-US" dirty="0">
                <a:latin typeface="Lato" panose="020B0604020202020204" charset="0"/>
                <a:cs typeface="Lato" panose="020B0604020202020204" charset="0"/>
              </a:rPr>
              <a:t>()}`;</a:t>
            </a:r>
          </a:p>
          <a:p>
            <a:pPr marL="146050" indent="0">
              <a:buNone/>
            </a:pPr>
            <a:r>
              <a:rPr lang="en-US" dirty="0">
                <a:latin typeface="Lato" panose="020B0604020202020204" charset="0"/>
                <a:cs typeface="Lato" panose="020B0604020202020204" charset="0"/>
              </a:rPr>
              <a:t>    }</a:t>
            </a:r>
          </a:p>
          <a:p>
            <a:pPr marL="146050" indent="0">
              <a:buNone/>
            </a:pPr>
            <a:endParaRPr lang="en-US" dirty="0">
              <a:latin typeface="Lato" panose="020B0604020202020204" charset="0"/>
              <a:cs typeface="Lato" panose="020B0604020202020204" charset="0"/>
            </a:endParaRPr>
          </a:p>
          <a:p>
            <a:pPr marL="146050" indent="0">
              <a:buNone/>
            </a:pPr>
            <a:r>
              <a:rPr lang="en-US" dirty="0">
                <a:latin typeface="Lato" panose="020B0604020202020204" charset="0"/>
                <a:cs typeface="Lato" panose="020B0604020202020204" charset="0"/>
              </a:rPr>
              <a:t>    </a:t>
            </a:r>
            <a:r>
              <a:rPr lang="en-US" dirty="0" err="1">
                <a:latin typeface="Lato" panose="020B0604020202020204" charset="0"/>
                <a:cs typeface="Lato" panose="020B0604020202020204" charset="0"/>
              </a:rPr>
              <a:t>dailyRoutine</a:t>
            </a:r>
            <a:r>
              <a:rPr lang="en-US" dirty="0">
                <a:latin typeface="Lato" panose="020B0604020202020204" charset="0"/>
                <a:cs typeface="Lato" panose="020B0604020202020204" charset="0"/>
              </a:rPr>
              <a:t>() {</a:t>
            </a:r>
          </a:p>
          <a:p>
            <a:pPr marL="146050" indent="0">
              <a:buNone/>
            </a:pPr>
            <a:r>
              <a:rPr lang="en-US" dirty="0">
                <a:latin typeface="Lato" panose="020B0604020202020204" charset="0"/>
                <a:cs typeface="Lato" panose="020B0604020202020204" charset="0"/>
              </a:rPr>
              <a:t>        return `${</a:t>
            </a:r>
            <a:r>
              <a:rPr lang="en-US" dirty="0" err="1">
                <a:latin typeface="Lato" panose="020B0604020202020204" charset="0"/>
                <a:cs typeface="Lato" panose="020B0604020202020204" charset="0"/>
              </a:rPr>
              <a:t>super.wakeUp</a:t>
            </a:r>
            <a:r>
              <a:rPr lang="en-US" dirty="0">
                <a:latin typeface="Lato" panose="020B0604020202020204" charset="0"/>
                <a:cs typeface="Lato" panose="020B0604020202020204" charset="0"/>
              </a:rPr>
              <a:t>()} ${</a:t>
            </a:r>
            <a:r>
              <a:rPr lang="en-US" dirty="0" err="1">
                <a:latin typeface="Lato" panose="020B0604020202020204" charset="0"/>
                <a:cs typeface="Lato" panose="020B0604020202020204" charset="0"/>
              </a:rPr>
              <a:t>this.poundChest</a:t>
            </a:r>
            <a:r>
              <a:rPr lang="en-US" dirty="0">
                <a:latin typeface="Lato" panose="020B0604020202020204" charset="0"/>
                <a:cs typeface="Lato" panose="020B0604020202020204" charset="0"/>
              </a:rPr>
              <a:t>()} ${</a:t>
            </a:r>
            <a:r>
              <a:rPr lang="en-US" dirty="0" err="1">
                <a:latin typeface="Lato" panose="020B0604020202020204" charset="0"/>
                <a:cs typeface="Lato" panose="020B0604020202020204" charset="0"/>
              </a:rPr>
              <a:t>super.eat</a:t>
            </a:r>
            <a:r>
              <a:rPr lang="en-US" dirty="0">
                <a:latin typeface="Lato" panose="020B0604020202020204" charset="0"/>
                <a:cs typeface="Lato" panose="020B0604020202020204" charset="0"/>
              </a:rPr>
              <a:t>()} ${</a:t>
            </a:r>
            <a:r>
              <a:rPr lang="en-US" dirty="0" err="1">
                <a:latin typeface="Lato" panose="020B0604020202020204" charset="0"/>
                <a:cs typeface="Lato" panose="020B0604020202020204" charset="0"/>
              </a:rPr>
              <a:t>super.sleep</a:t>
            </a:r>
            <a:r>
              <a:rPr lang="en-US" dirty="0">
                <a:latin typeface="Lato" panose="020B0604020202020204" charset="0"/>
                <a:cs typeface="Lato" panose="020B0604020202020204" charset="0"/>
              </a:rPr>
              <a:t>()}`;</a:t>
            </a:r>
          </a:p>
          <a:p>
            <a:pPr marL="146050" indent="0">
              <a:buNone/>
            </a:pPr>
            <a:r>
              <a:rPr lang="en-US" dirty="0">
                <a:latin typeface="Lato" panose="020B0604020202020204" charset="0"/>
                <a:cs typeface="Lato" panose="020B0604020202020204" charset="0"/>
              </a:rPr>
              <a:t>    }</a:t>
            </a:r>
          </a:p>
          <a:p>
            <a:pPr marL="146050" indent="0">
              <a:buNone/>
            </a:pPr>
            <a:endParaRPr lang="en-US" dirty="0">
              <a:latin typeface="Lato" panose="020B0604020202020204" charset="0"/>
              <a:cs typeface="Lato" panose="020B0604020202020204" charset="0"/>
            </a:endParaRPr>
          </a:p>
          <a:p>
            <a:pPr marL="146050" indent="0">
              <a:buNone/>
            </a:pPr>
            <a:r>
              <a:rPr lang="en-US" dirty="0">
                <a:latin typeface="Lato" panose="020B0604020202020204" charset="0"/>
                <a:cs typeface="Lato" panose="020B0604020202020204" charset="0"/>
              </a:rPr>
              <a:t>}</a:t>
            </a:r>
          </a:p>
        </p:txBody>
      </p:sp>
      <p:sp>
        <p:nvSpPr>
          <p:cNvPr id="5" name="Rectangle 2"/>
          <p:cNvSpPr>
            <a:spLocks noChangeArrowheads="1"/>
          </p:cNvSpPr>
          <p:nvPr/>
        </p:nvSpPr>
        <p:spPr bwMode="auto">
          <a:xfrm>
            <a:off x="0" y="32906"/>
            <a:ext cx="1808187" cy="39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4723"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Menlo"/>
              </a:rPr>
              <a:t>let bike = {name: '937cc'};</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93430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smtClean="0"/>
              <a:t>Inheritance – ES6</a:t>
            </a:r>
            <a:endParaRPr lang="en-US" dirty="0"/>
          </a:p>
        </p:txBody>
      </p:sp>
      <p:sp>
        <p:nvSpPr>
          <p:cNvPr id="3" name="Text Placeholder 2"/>
          <p:cNvSpPr>
            <a:spLocks noGrp="1"/>
          </p:cNvSpPr>
          <p:nvPr>
            <p:ph type="body" idx="1"/>
          </p:nvPr>
        </p:nvSpPr>
        <p:spPr>
          <a:xfrm>
            <a:off x="1297500" y="828261"/>
            <a:ext cx="7038900" cy="4220817"/>
          </a:xfrm>
        </p:spPr>
        <p:txBody>
          <a:bodyPr>
            <a:normAutofit/>
          </a:bodyPr>
          <a:lstStyle/>
          <a:p>
            <a:pPr marL="146050" indent="0">
              <a:buNone/>
            </a:pPr>
            <a:r>
              <a:rPr lang="en-US" dirty="0">
                <a:latin typeface="Lato" panose="020B0604020202020204" charset="0"/>
                <a:cs typeface="Lato" panose="020B0604020202020204" charset="0"/>
              </a:rPr>
              <a:t>function display(content) {</a:t>
            </a:r>
          </a:p>
          <a:p>
            <a:pPr marL="146050" indent="0">
              <a:buNone/>
            </a:pPr>
            <a:r>
              <a:rPr lang="en-US" dirty="0">
                <a:latin typeface="Lato" panose="020B0604020202020204" charset="0"/>
                <a:cs typeface="Lato" panose="020B0604020202020204" charset="0"/>
              </a:rPr>
              <a:t>    console.log(content);</a:t>
            </a:r>
          </a:p>
          <a:p>
            <a:pPr marL="146050" indent="0">
              <a:buNone/>
            </a:pPr>
            <a:r>
              <a:rPr lang="en-US" dirty="0">
                <a:latin typeface="Lato" panose="020B0604020202020204" charset="0"/>
                <a:cs typeface="Lato" panose="020B0604020202020204" charset="0"/>
              </a:rPr>
              <a:t>}</a:t>
            </a:r>
          </a:p>
          <a:p>
            <a:pPr marL="146050" indent="0">
              <a:buNone/>
            </a:pPr>
            <a:endParaRPr lang="en-US" dirty="0">
              <a:latin typeface="Lato" panose="020B0604020202020204" charset="0"/>
              <a:cs typeface="Lato" panose="020B0604020202020204" charset="0"/>
            </a:endParaRPr>
          </a:p>
          <a:p>
            <a:pPr marL="146050" indent="0">
              <a:buNone/>
            </a:pPr>
            <a:r>
              <a:rPr lang="en-US" dirty="0" err="1">
                <a:latin typeface="Lato" panose="020B0604020202020204" charset="0"/>
                <a:cs typeface="Lato" panose="020B0604020202020204" charset="0"/>
              </a:rPr>
              <a:t>const</a:t>
            </a:r>
            <a:r>
              <a:rPr lang="en-US" dirty="0">
                <a:latin typeface="Lato" panose="020B0604020202020204" charset="0"/>
                <a:cs typeface="Lato" panose="020B0604020202020204" charset="0"/>
              </a:rPr>
              <a:t> gorilla = new Gorilla('George', '160Kg');</a:t>
            </a:r>
          </a:p>
          <a:p>
            <a:pPr marL="146050" indent="0">
              <a:buNone/>
            </a:pPr>
            <a:r>
              <a:rPr lang="en-US" dirty="0">
                <a:latin typeface="Lato" panose="020B0604020202020204" charset="0"/>
                <a:cs typeface="Lato" panose="020B0604020202020204" charset="0"/>
              </a:rPr>
              <a:t>display(</a:t>
            </a:r>
            <a:r>
              <a:rPr lang="en-US" dirty="0" err="1">
                <a:latin typeface="Lato" panose="020B0604020202020204" charset="0"/>
                <a:cs typeface="Lato" panose="020B0604020202020204" charset="0"/>
              </a:rPr>
              <a:t>gorilla.poundChest</a:t>
            </a:r>
            <a:r>
              <a:rPr lang="en-US" dirty="0">
                <a:latin typeface="Lato" panose="020B0604020202020204" charset="0"/>
                <a:cs typeface="Lato" panose="020B0604020202020204" charset="0"/>
              </a:rPr>
              <a:t>());</a:t>
            </a:r>
          </a:p>
          <a:p>
            <a:pPr marL="146050" indent="0">
              <a:buNone/>
            </a:pPr>
            <a:r>
              <a:rPr lang="en-US" dirty="0">
                <a:latin typeface="Lato" panose="020B0604020202020204" charset="0"/>
                <a:cs typeface="Lato" panose="020B0604020202020204" charset="0"/>
              </a:rPr>
              <a:t>display(</a:t>
            </a:r>
            <a:r>
              <a:rPr lang="en-US" dirty="0" err="1">
                <a:latin typeface="Lato" panose="020B0604020202020204" charset="0"/>
                <a:cs typeface="Lato" panose="020B0604020202020204" charset="0"/>
              </a:rPr>
              <a:t>gorilla.sleep</a:t>
            </a:r>
            <a:r>
              <a:rPr lang="en-US" dirty="0">
                <a:latin typeface="Lato" panose="020B0604020202020204" charset="0"/>
                <a:cs typeface="Lato" panose="020B0604020202020204" charset="0"/>
              </a:rPr>
              <a:t>());</a:t>
            </a:r>
          </a:p>
          <a:p>
            <a:pPr marL="146050" indent="0">
              <a:buNone/>
            </a:pPr>
            <a:r>
              <a:rPr lang="en-US" dirty="0">
                <a:latin typeface="Lato" panose="020B0604020202020204" charset="0"/>
                <a:cs typeface="Lato" panose="020B0604020202020204" charset="0"/>
              </a:rPr>
              <a:t>display(</a:t>
            </a:r>
            <a:r>
              <a:rPr lang="en-US" dirty="0" err="1">
                <a:latin typeface="Lato" panose="020B0604020202020204" charset="0"/>
                <a:cs typeface="Lato" panose="020B0604020202020204" charset="0"/>
              </a:rPr>
              <a:t>gorilla.showVigour</a:t>
            </a:r>
            <a:r>
              <a:rPr lang="en-US" dirty="0">
                <a:latin typeface="Lato" panose="020B0604020202020204" charset="0"/>
                <a:cs typeface="Lato" panose="020B0604020202020204" charset="0"/>
              </a:rPr>
              <a:t>());</a:t>
            </a:r>
          </a:p>
          <a:p>
            <a:pPr marL="146050" indent="0">
              <a:buNone/>
            </a:pPr>
            <a:r>
              <a:rPr lang="en-US" dirty="0">
                <a:latin typeface="Lato" panose="020B0604020202020204" charset="0"/>
                <a:cs typeface="Lato" panose="020B0604020202020204" charset="0"/>
              </a:rPr>
              <a:t>display(</a:t>
            </a:r>
            <a:r>
              <a:rPr lang="en-US" dirty="0" err="1">
                <a:latin typeface="Lato" panose="020B0604020202020204" charset="0"/>
                <a:cs typeface="Lato" panose="020B0604020202020204" charset="0"/>
              </a:rPr>
              <a:t>gorilla.dailyRoutine</a:t>
            </a:r>
            <a:r>
              <a:rPr lang="en-US" dirty="0">
                <a:latin typeface="Lato" panose="020B0604020202020204" charset="0"/>
                <a:cs typeface="Lato" panose="020B0604020202020204" charset="0"/>
              </a:rPr>
              <a:t>());</a:t>
            </a:r>
          </a:p>
          <a:p>
            <a:pPr marL="146050" indent="0">
              <a:buNone/>
            </a:pPr>
            <a:endParaRPr lang="en-US" dirty="0">
              <a:latin typeface="Lato" panose="020B0604020202020204" charset="0"/>
              <a:cs typeface="Lato" panose="020B0604020202020204" charset="0"/>
            </a:endParaRPr>
          </a:p>
          <a:p>
            <a:pPr marL="146050" indent="0">
              <a:buNone/>
            </a:pPr>
            <a:r>
              <a:rPr lang="en-US" dirty="0">
                <a:latin typeface="Lato" panose="020B0604020202020204" charset="0"/>
                <a:cs typeface="Lato" panose="020B0604020202020204" charset="0"/>
              </a:rPr>
              <a:t>// OUTPUT:</a:t>
            </a:r>
          </a:p>
          <a:p>
            <a:pPr marL="146050" indent="0">
              <a:buNone/>
            </a:pPr>
            <a:r>
              <a:rPr lang="en-US" dirty="0">
                <a:latin typeface="Lato" panose="020B0604020202020204" charset="0"/>
                <a:cs typeface="Lato" panose="020B0604020202020204" charset="0"/>
              </a:rPr>
              <a:t>// George is pounding its chest!</a:t>
            </a:r>
          </a:p>
          <a:p>
            <a:pPr marL="146050" indent="0">
              <a:buNone/>
            </a:pPr>
            <a:r>
              <a:rPr lang="en-US" dirty="0">
                <a:latin typeface="Lato" panose="020B0604020202020204" charset="0"/>
                <a:cs typeface="Lato" panose="020B0604020202020204" charset="0"/>
              </a:rPr>
              <a:t>// George is going to sleep!</a:t>
            </a:r>
          </a:p>
          <a:p>
            <a:pPr marL="146050" indent="0">
              <a:buNone/>
            </a:pPr>
            <a:r>
              <a:rPr lang="en-US" dirty="0">
                <a:latin typeface="Lato" panose="020B0604020202020204" charset="0"/>
                <a:cs typeface="Lato" panose="020B0604020202020204" charset="0"/>
              </a:rPr>
              <a:t>// George is eating! George is pounding its chest!</a:t>
            </a:r>
          </a:p>
          <a:p>
            <a:pPr marL="146050" indent="0">
              <a:buNone/>
            </a:pPr>
            <a:r>
              <a:rPr lang="en-US" dirty="0">
                <a:latin typeface="Lato" panose="020B0604020202020204" charset="0"/>
                <a:cs typeface="Lato" panose="020B0604020202020204" charset="0"/>
              </a:rPr>
              <a:t>// George is waking up! George is pounding its chest! George is eating! George is going to sleep!</a:t>
            </a:r>
          </a:p>
        </p:txBody>
      </p:sp>
      <p:sp>
        <p:nvSpPr>
          <p:cNvPr id="5" name="Rectangle 2"/>
          <p:cNvSpPr>
            <a:spLocks noChangeArrowheads="1"/>
          </p:cNvSpPr>
          <p:nvPr/>
        </p:nvSpPr>
        <p:spPr bwMode="auto">
          <a:xfrm>
            <a:off x="0" y="32906"/>
            <a:ext cx="1808187" cy="39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4723"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Menlo"/>
              </a:rPr>
              <a:t>let bike = {name: '937cc'};</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6309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41137"/>
          </a:xfrm>
        </p:spPr>
        <p:txBody>
          <a:bodyPr/>
          <a:lstStyle/>
          <a:p>
            <a:r>
              <a:rPr lang="en-US" dirty="0" smtClean="0"/>
              <a:t>For Statement example - HTML</a:t>
            </a:r>
            <a:endParaRPr lang="en-US" dirty="0"/>
          </a:p>
        </p:txBody>
      </p:sp>
      <p:sp>
        <p:nvSpPr>
          <p:cNvPr id="3" name="Text Placeholder 2"/>
          <p:cNvSpPr>
            <a:spLocks noGrp="1"/>
          </p:cNvSpPr>
          <p:nvPr>
            <p:ph type="body" idx="1"/>
          </p:nvPr>
        </p:nvSpPr>
        <p:spPr>
          <a:xfrm>
            <a:off x="1297500" y="834887"/>
            <a:ext cx="7038900" cy="4141304"/>
          </a:xfrm>
        </p:spPr>
        <p:txBody>
          <a:bodyPr/>
          <a:lstStyle/>
          <a:p>
            <a:pPr marL="146050" indent="0">
              <a:buNone/>
            </a:pPr>
            <a:r>
              <a:rPr lang="en-US" sz="1400" dirty="0"/>
              <a:t>&lt;form name="</a:t>
            </a:r>
            <a:r>
              <a:rPr lang="en-US" sz="1400" dirty="0" err="1"/>
              <a:t>selectForm</a:t>
            </a:r>
            <a:r>
              <a:rPr lang="en-US" sz="1400" dirty="0"/>
              <a:t>"&gt;</a:t>
            </a:r>
          </a:p>
          <a:p>
            <a:pPr marL="146050" indent="0">
              <a:buNone/>
            </a:pPr>
            <a:r>
              <a:rPr lang="en-US" sz="1400" dirty="0"/>
              <a:t>  &lt;p&gt;</a:t>
            </a:r>
          </a:p>
          <a:p>
            <a:pPr marL="146050" indent="0">
              <a:buNone/>
            </a:pPr>
            <a:r>
              <a:rPr lang="en-US" sz="1400" dirty="0"/>
              <a:t>    &lt;label for="</a:t>
            </a:r>
            <a:r>
              <a:rPr lang="en-US" sz="1400" dirty="0" err="1"/>
              <a:t>musicTypes</a:t>
            </a:r>
            <a:r>
              <a:rPr lang="en-US" sz="1400" dirty="0"/>
              <a:t>"&gt;Choose some music types, then click the button below:&lt;/label&gt;</a:t>
            </a:r>
          </a:p>
          <a:p>
            <a:pPr marL="146050" indent="0">
              <a:buNone/>
            </a:pPr>
            <a:r>
              <a:rPr lang="en-US" sz="1400" dirty="0"/>
              <a:t>    &lt;select id="</a:t>
            </a:r>
            <a:r>
              <a:rPr lang="en-US" sz="1400" dirty="0" err="1"/>
              <a:t>musicTypes</a:t>
            </a:r>
            <a:r>
              <a:rPr lang="en-US" sz="1400" dirty="0"/>
              <a:t>" name="</a:t>
            </a:r>
            <a:r>
              <a:rPr lang="en-US" sz="1400" dirty="0" err="1"/>
              <a:t>musicTypes</a:t>
            </a:r>
            <a:r>
              <a:rPr lang="en-US" sz="1400" dirty="0"/>
              <a:t>" multiple="multiple"&gt;</a:t>
            </a:r>
          </a:p>
          <a:p>
            <a:pPr marL="146050" indent="0">
              <a:buNone/>
            </a:pPr>
            <a:r>
              <a:rPr lang="en-US" sz="1400" dirty="0"/>
              <a:t>      &lt;option selected="selected"&gt;R&amp;B&lt;/option&gt;</a:t>
            </a:r>
          </a:p>
          <a:p>
            <a:pPr marL="146050" indent="0">
              <a:buNone/>
            </a:pPr>
            <a:r>
              <a:rPr lang="en-US" sz="1400" dirty="0"/>
              <a:t>      &lt;option&gt;Jazz&lt;/option&gt;</a:t>
            </a:r>
          </a:p>
          <a:p>
            <a:pPr marL="146050" indent="0">
              <a:buNone/>
            </a:pPr>
            <a:r>
              <a:rPr lang="en-US" sz="1400" dirty="0"/>
              <a:t>      &lt;option&gt;Blues&lt;/option&gt;</a:t>
            </a:r>
          </a:p>
          <a:p>
            <a:pPr marL="146050" indent="0">
              <a:buNone/>
            </a:pPr>
            <a:r>
              <a:rPr lang="en-US" sz="1400" dirty="0"/>
              <a:t>      &lt;option&gt;New Age&lt;/option&gt;</a:t>
            </a:r>
          </a:p>
          <a:p>
            <a:pPr marL="146050" indent="0">
              <a:buNone/>
            </a:pPr>
            <a:r>
              <a:rPr lang="en-US" sz="1400" dirty="0"/>
              <a:t>      &lt;option&gt;Classical&lt;/option&gt;</a:t>
            </a:r>
          </a:p>
          <a:p>
            <a:pPr marL="146050" indent="0">
              <a:buNone/>
            </a:pPr>
            <a:r>
              <a:rPr lang="en-US" sz="1400" dirty="0"/>
              <a:t>      &lt;option&gt;Opera&lt;/option&gt;</a:t>
            </a:r>
          </a:p>
          <a:p>
            <a:pPr marL="146050" indent="0">
              <a:buNone/>
            </a:pPr>
            <a:r>
              <a:rPr lang="en-US" sz="1400" dirty="0"/>
              <a:t>    &lt;/select&gt;</a:t>
            </a:r>
          </a:p>
          <a:p>
            <a:pPr marL="146050" indent="0">
              <a:buNone/>
            </a:pPr>
            <a:r>
              <a:rPr lang="en-US" sz="1400" dirty="0"/>
              <a:t>  &lt;/p&gt;</a:t>
            </a:r>
          </a:p>
          <a:p>
            <a:pPr marL="146050" indent="0">
              <a:buNone/>
            </a:pPr>
            <a:r>
              <a:rPr lang="en-US" sz="1400" dirty="0"/>
              <a:t>  &lt;p&gt;&lt;input id="</a:t>
            </a:r>
            <a:r>
              <a:rPr lang="en-US" sz="1400" dirty="0" err="1"/>
              <a:t>btn</a:t>
            </a:r>
            <a:r>
              <a:rPr lang="en-US" sz="1400" dirty="0"/>
              <a:t>" type="button" value="How many are selected?" /&gt;&lt;/p&gt;</a:t>
            </a:r>
          </a:p>
          <a:p>
            <a:pPr marL="146050" indent="0">
              <a:buNone/>
            </a:pPr>
            <a:r>
              <a:rPr lang="en-US" sz="1400" dirty="0"/>
              <a:t>&lt;/form&gt;</a:t>
            </a:r>
          </a:p>
        </p:txBody>
      </p:sp>
    </p:spTree>
    <p:extLst>
      <p:ext uri="{BB962C8B-B14F-4D97-AF65-F5344CB8AC3E}">
        <p14:creationId xmlns:p14="http://schemas.microsoft.com/office/powerpoint/2010/main" val="23953627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34511"/>
          </a:xfrm>
        </p:spPr>
        <p:txBody>
          <a:bodyPr/>
          <a:lstStyle/>
          <a:p>
            <a:r>
              <a:rPr lang="en-US" dirty="0" smtClean="0"/>
              <a:t>Inheritance – ES6</a:t>
            </a:r>
            <a:endParaRPr lang="en-US" dirty="0"/>
          </a:p>
        </p:txBody>
      </p:sp>
      <p:sp>
        <p:nvSpPr>
          <p:cNvPr id="3" name="Text Placeholder 2"/>
          <p:cNvSpPr>
            <a:spLocks noGrp="1"/>
          </p:cNvSpPr>
          <p:nvPr>
            <p:ph type="body" idx="1"/>
          </p:nvPr>
        </p:nvSpPr>
        <p:spPr>
          <a:xfrm>
            <a:off x="1297500" y="828261"/>
            <a:ext cx="7038900" cy="4220817"/>
          </a:xfrm>
        </p:spPr>
        <p:txBody>
          <a:bodyPr>
            <a:normAutofit/>
          </a:bodyPr>
          <a:lstStyle/>
          <a:p>
            <a:r>
              <a:rPr lang="en-US" dirty="0"/>
              <a:t>The above code has 2 </a:t>
            </a:r>
            <a:r>
              <a:rPr lang="en-US" b="1" dirty="0"/>
              <a:t>JavaScript </a:t>
            </a:r>
            <a:r>
              <a:rPr lang="en-US" dirty="0"/>
              <a:t>classes namely </a:t>
            </a:r>
            <a:r>
              <a:rPr lang="en-US" b="1" dirty="0"/>
              <a:t>Animal </a:t>
            </a:r>
            <a:r>
              <a:rPr lang="en-US" dirty="0"/>
              <a:t>and </a:t>
            </a:r>
            <a:r>
              <a:rPr lang="en-US" b="1" dirty="0"/>
              <a:t>Gorilla.</a:t>
            </a:r>
            <a:endParaRPr lang="en-US" dirty="0"/>
          </a:p>
          <a:p>
            <a:r>
              <a:rPr lang="en-US" dirty="0"/>
              <a:t>The </a:t>
            </a:r>
            <a:r>
              <a:rPr lang="en-US" b="1" dirty="0"/>
              <a:t>Gorilla </a:t>
            </a:r>
            <a:r>
              <a:rPr lang="en-US" dirty="0"/>
              <a:t>class is a </a:t>
            </a:r>
            <a:r>
              <a:rPr lang="en-US" b="1" dirty="0"/>
              <a:t>subclass </a:t>
            </a:r>
            <a:r>
              <a:rPr lang="en-US" dirty="0"/>
              <a:t>or </a:t>
            </a:r>
            <a:r>
              <a:rPr lang="en-US" b="1" dirty="0"/>
              <a:t>child </a:t>
            </a:r>
            <a:r>
              <a:rPr lang="en-US" dirty="0"/>
              <a:t>class of </a:t>
            </a:r>
            <a:r>
              <a:rPr lang="en-US" b="1" dirty="0"/>
              <a:t>Animal </a:t>
            </a:r>
            <a:r>
              <a:rPr lang="en-US" dirty="0"/>
              <a:t>and it uses the </a:t>
            </a:r>
            <a:r>
              <a:rPr lang="en-US" b="1" dirty="0"/>
              <a:t>extends</a:t>
            </a:r>
            <a:r>
              <a:rPr lang="en-US" dirty="0"/>
              <a:t> keyword to set itself as a </a:t>
            </a:r>
            <a:r>
              <a:rPr lang="en-US" b="1" dirty="0"/>
              <a:t>subclass</a:t>
            </a:r>
            <a:r>
              <a:rPr lang="en-US" dirty="0"/>
              <a:t>.</a:t>
            </a:r>
          </a:p>
          <a:p>
            <a:r>
              <a:rPr lang="en-US" dirty="0"/>
              <a:t>However, the </a:t>
            </a:r>
            <a:r>
              <a:rPr lang="en-US" b="1" dirty="0"/>
              <a:t>super </a:t>
            </a:r>
            <a:r>
              <a:rPr lang="en-US" dirty="0"/>
              <a:t>keyword has been used in two different ways.</a:t>
            </a:r>
            <a:br>
              <a:rPr lang="en-US" dirty="0"/>
            </a:br>
            <a:r>
              <a:rPr lang="en-US" dirty="0"/>
              <a:t>Did you guys notice the same? In </a:t>
            </a:r>
            <a:r>
              <a:rPr lang="en-US" b="1" dirty="0"/>
              <a:t>Gorilla</a:t>
            </a:r>
            <a:r>
              <a:rPr lang="en-US" dirty="0"/>
              <a:t>’s constructor (line 23 of code) </a:t>
            </a:r>
            <a:br>
              <a:rPr lang="en-US" dirty="0"/>
            </a:br>
            <a:r>
              <a:rPr lang="en-US" b="1" dirty="0"/>
              <a:t>super </a:t>
            </a:r>
            <a:r>
              <a:rPr lang="en-US" dirty="0"/>
              <a:t>is used as a </a:t>
            </a:r>
            <a:r>
              <a:rPr lang="en-US" b="1" dirty="0"/>
              <a:t>“function”</a:t>
            </a:r>
            <a:r>
              <a:rPr lang="en-US" dirty="0"/>
              <a:t>. Whereas, </a:t>
            </a:r>
            <a:r>
              <a:rPr lang="en-US" b="1" dirty="0"/>
              <a:t>Gorilla</a:t>
            </a:r>
            <a:r>
              <a:rPr lang="en-US" dirty="0"/>
              <a:t>’s </a:t>
            </a:r>
            <a:r>
              <a:rPr lang="en-US" b="1" dirty="0" err="1"/>
              <a:t>showVigour</a:t>
            </a:r>
            <a:r>
              <a:rPr lang="en-US" b="1" dirty="0"/>
              <a:t>() </a:t>
            </a:r>
            <a:r>
              <a:rPr lang="en-US" dirty="0"/>
              <a:t>(line 35) and </a:t>
            </a:r>
            <a:r>
              <a:rPr lang="en-US" b="1" dirty="0" err="1"/>
              <a:t>dailyRoutine</a:t>
            </a:r>
            <a:r>
              <a:rPr lang="en-US" b="1" dirty="0"/>
              <a:t>()</a:t>
            </a:r>
            <a:r>
              <a:rPr lang="en-US" dirty="0"/>
              <a:t>(line 39) methods have used </a:t>
            </a:r>
            <a:r>
              <a:rPr lang="en-US" b="1" dirty="0"/>
              <a:t>super </a:t>
            </a:r>
            <a:r>
              <a:rPr lang="en-US" dirty="0"/>
              <a:t>as an </a:t>
            </a:r>
            <a:r>
              <a:rPr lang="en-US" b="1" dirty="0"/>
              <a:t>“object”</a:t>
            </a:r>
            <a:r>
              <a:rPr lang="en-US" dirty="0"/>
              <a:t>.</a:t>
            </a:r>
          </a:p>
          <a:p>
            <a:r>
              <a:rPr lang="en-US" dirty="0"/>
              <a:t>The </a:t>
            </a:r>
            <a:r>
              <a:rPr lang="en-US" b="1" dirty="0"/>
              <a:t>super </a:t>
            </a:r>
            <a:r>
              <a:rPr lang="en-US" dirty="0"/>
              <a:t>keyword is used in two ways because of the following reasons:</a:t>
            </a:r>
            <a:br>
              <a:rPr lang="en-US" dirty="0"/>
            </a:br>
            <a:r>
              <a:rPr lang="en-US" dirty="0"/>
              <a:t>In line 23, the </a:t>
            </a:r>
            <a:r>
              <a:rPr lang="en-US" b="1" dirty="0"/>
              <a:t>super </a:t>
            </a:r>
            <a:r>
              <a:rPr lang="en-US" dirty="0"/>
              <a:t>keyword is used as a </a:t>
            </a:r>
            <a:r>
              <a:rPr lang="en-US" b="1" dirty="0"/>
              <a:t>“function”</a:t>
            </a:r>
            <a:r>
              <a:rPr lang="en-US" dirty="0"/>
              <a:t> which calls the parent class </a:t>
            </a:r>
            <a:r>
              <a:rPr lang="en-US" b="1" dirty="0"/>
              <a:t>Animal </a:t>
            </a:r>
            <a:r>
              <a:rPr lang="en-US" dirty="0"/>
              <a:t>with the parameters passed to </a:t>
            </a:r>
            <a:r>
              <a:rPr lang="en-US" b="1" dirty="0"/>
              <a:t>Gorilla</a:t>
            </a:r>
            <a:r>
              <a:rPr lang="en-US" dirty="0"/>
              <a:t>. This is a key step to be carried out in order to make sure that </a:t>
            </a:r>
            <a:r>
              <a:rPr lang="en-US" b="1" dirty="0"/>
              <a:t>Gorilla </a:t>
            </a:r>
            <a:r>
              <a:rPr lang="en-US" dirty="0"/>
              <a:t>is an instance of </a:t>
            </a:r>
            <a:r>
              <a:rPr lang="en-US" b="1" dirty="0"/>
              <a:t>Animal.</a:t>
            </a:r>
            <a:r>
              <a:rPr lang="en-US" dirty="0"/>
              <a:t/>
            </a:r>
            <a:br>
              <a:rPr lang="en-US" dirty="0"/>
            </a:br>
            <a:r>
              <a:rPr lang="en-US" dirty="0"/>
              <a:t>In line numbers 35 and 39, </a:t>
            </a:r>
            <a:r>
              <a:rPr lang="en-US" b="1" dirty="0"/>
              <a:t>super </a:t>
            </a:r>
            <a:r>
              <a:rPr lang="en-US" dirty="0"/>
              <a:t>is used as an </a:t>
            </a:r>
            <a:r>
              <a:rPr lang="en-US" b="1" dirty="0"/>
              <a:t>“object”</a:t>
            </a:r>
            <a:r>
              <a:rPr lang="en-US" dirty="0"/>
              <a:t> which refers to </a:t>
            </a:r>
            <a:r>
              <a:rPr lang="en-US" dirty="0" err="1"/>
              <a:t>an</a:t>
            </a:r>
            <a:r>
              <a:rPr lang="en-US" b="1" dirty="0" err="1"/>
              <a:t>Animal</a:t>
            </a:r>
            <a:r>
              <a:rPr lang="en-US" b="1" dirty="0"/>
              <a:t> </a:t>
            </a:r>
            <a:r>
              <a:rPr lang="en-US" dirty="0"/>
              <a:t>instance (parent class). The </a:t>
            </a:r>
            <a:r>
              <a:rPr lang="en-US" b="1" dirty="0"/>
              <a:t>super</a:t>
            </a:r>
            <a:r>
              <a:rPr lang="en-US" dirty="0"/>
              <a:t> keyword here is used to call the methods of the parent class </a:t>
            </a:r>
            <a:r>
              <a:rPr lang="en-US" b="1" dirty="0"/>
              <a:t>Animal </a:t>
            </a:r>
            <a:r>
              <a:rPr lang="en-US" dirty="0"/>
              <a:t>explicitly</a:t>
            </a:r>
            <a:r>
              <a:rPr lang="en-US" dirty="0" smtClean="0"/>
              <a:t>.</a:t>
            </a:r>
          </a:p>
          <a:p>
            <a:r>
              <a:rPr lang="en-US" dirty="0"/>
              <a:t>People familiar with languages like C#, Java, Python can pretty much relate to how all this works. </a:t>
            </a:r>
            <a:r>
              <a:rPr lang="en-US"/>
              <a:t>However, JavaScript was not so simple before </a:t>
            </a:r>
            <a:r>
              <a:rPr lang="en-US" b="1"/>
              <a:t>ES6 </a:t>
            </a:r>
            <a:r>
              <a:rPr lang="en-US"/>
              <a:t>came in, especially for classes.</a:t>
            </a:r>
          </a:p>
        </p:txBody>
      </p:sp>
      <p:sp>
        <p:nvSpPr>
          <p:cNvPr id="5" name="Rectangle 2"/>
          <p:cNvSpPr>
            <a:spLocks noChangeArrowheads="1"/>
          </p:cNvSpPr>
          <p:nvPr/>
        </p:nvSpPr>
        <p:spPr bwMode="auto">
          <a:xfrm>
            <a:off x="0" y="32906"/>
            <a:ext cx="1808187" cy="39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4723"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Menlo"/>
              </a:rPr>
              <a:t>let bike = {name: '937cc'};</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79908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A822-D37C-413F-9AD2-80EC5F4311BA}"/>
              </a:ext>
            </a:extLst>
          </p:cNvPr>
          <p:cNvSpPr>
            <a:spLocks noGrp="1"/>
          </p:cNvSpPr>
          <p:nvPr>
            <p:ph type="title"/>
          </p:nvPr>
        </p:nvSpPr>
        <p:spPr>
          <a:xfrm>
            <a:off x="1297500" y="393750"/>
            <a:ext cx="7038900" cy="480603"/>
          </a:xfrm>
        </p:spPr>
        <p:txBody>
          <a:bodyPr/>
          <a:lstStyle/>
          <a:p>
            <a:r>
              <a:rPr lang="en-US" dirty="0" smtClean="0"/>
              <a:t>JavaScript </a:t>
            </a:r>
            <a:r>
              <a:rPr lang="en-US" dirty="0"/>
              <a:t>Resources</a:t>
            </a:r>
          </a:p>
        </p:txBody>
      </p:sp>
      <p:sp>
        <p:nvSpPr>
          <p:cNvPr id="3" name="Text Placeholder 2">
            <a:extLst>
              <a:ext uri="{FF2B5EF4-FFF2-40B4-BE49-F238E27FC236}">
                <a16:creationId xmlns:a16="http://schemas.microsoft.com/office/drawing/2014/main" id="{03C02788-7F9C-46E2-9FBD-5D9D01C7D040}"/>
              </a:ext>
            </a:extLst>
          </p:cNvPr>
          <p:cNvSpPr>
            <a:spLocks noGrp="1"/>
          </p:cNvSpPr>
          <p:nvPr>
            <p:ph type="body" idx="1"/>
          </p:nvPr>
        </p:nvSpPr>
        <p:spPr>
          <a:xfrm>
            <a:off x="1297500" y="808383"/>
            <a:ext cx="7038900" cy="4260574"/>
          </a:xfrm>
        </p:spPr>
        <p:txBody>
          <a:bodyPr/>
          <a:lstStyle/>
          <a:p>
            <a:r>
              <a:rPr lang="en-US" u="sng" dirty="0">
                <a:hlinkClick r:id="rId2"/>
              </a:rPr>
              <a:t>https://www.w3schools.com</a:t>
            </a:r>
            <a:endParaRPr lang="en-US" dirty="0"/>
          </a:p>
          <a:p>
            <a:r>
              <a:rPr lang="en-US" u="sng" dirty="0">
                <a:hlinkClick r:id="rId3"/>
              </a:rPr>
              <a:t>https://www.w3schools.com/js/js_loop_for.asp</a:t>
            </a:r>
            <a:endParaRPr lang="en-US" dirty="0"/>
          </a:p>
          <a:p>
            <a:r>
              <a:rPr lang="en-US" u="sng" dirty="0">
                <a:hlinkClick r:id="rId4"/>
              </a:rPr>
              <a:t>https://www.w3schools.com/js/js_loop_while.asp</a:t>
            </a:r>
            <a:endParaRPr lang="en-US" dirty="0"/>
          </a:p>
          <a:p>
            <a:r>
              <a:rPr lang="en-US" u="sng" dirty="0">
                <a:hlinkClick r:id="rId5"/>
              </a:rPr>
              <a:t>https://www.w3schools.com/js/js_if_else.asp</a:t>
            </a:r>
            <a:endParaRPr lang="en-US" dirty="0"/>
          </a:p>
          <a:p>
            <a:r>
              <a:rPr lang="en-US" u="sng" dirty="0">
                <a:hlinkClick r:id="rId6"/>
              </a:rPr>
              <a:t>https://www.w3schools.com/js/js_switch.asp</a:t>
            </a:r>
            <a:endParaRPr lang="en-US" dirty="0"/>
          </a:p>
          <a:p>
            <a:r>
              <a:rPr lang="en-US" u="sng" dirty="0">
                <a:hlinkClick r:id="rId7"/>
              </a:rPr>
              <a:t>https://</a:t>
            </a:r>
            <a:r>
              <a:rPr lang="en-US" u="sng" dirty="0" smtClean="0">
                <a:hlinkClick r:id="rId7"/>
              </a:rPr>
              <a:t>www.w3schools.com/js/js_functions.asp</a:t>
            </a:r>
            <a:endParaRPr lang="en-US" u="sng" dirty="0" smtClean="0"/>
          </a:p>
          <a:p>
            <a:r>
              <a:rPr lang="en-US" u="sng" dirty="0">
                <a:hlinkClick r:id="rId8"/>
              </a:rPr>
              <a:t>https://www.w3schools.com/js/js_variables.asp</a:t>
            </a:r>
            <a:endParaRPr lang="en-US" dirty="0"/>
          </a:p>
          <a:p>
            <a:r>
              <a:rPr lang="en-US" u="sng" dirty="0">
                <a:hlinkClick r:id="rId9"/>
              </a:rPr>
              <a:t>https://www.w3schools.com/js/js_function_parameters.asp</a:t>
            </a:r>
            <a:endParaRPr lang="en-US" dirty="0"/>
          </a:p>
          <a:p>
            <a:r>
              <a:rPr lang="en-US" u="sng" dirty="0">
                <a:hlinkClick r:id="rId10"/>
              </a:rPr>
              <a:t>https://www.w3schools.com/js/js_arrays.asp</a:t>
            </a:r>
            <a:endParaRPr lang="en-US" dirty="0"/>
          </a:p>
          <a:p>
            <a:r>
              <a:rPr lang="en-US" u="sng" dirty="0">
                <a:hlinkClick r:id="rId11"/>
              </a:rPr>
              <a:t>https://</a:t>
            </a:r>
            <a:r>
              <a:rPr lang="en-US" u="sng" dirty="0" smtClean="0">
                <a:hlinkClick r:id="rId11"/>
              </a:rPr>
              <a:t>www.w3schools.com/js/js_array_methods.asp</a:t>
            </a:r>
            <a:endParaRPr lang="en-US" u="sng" dirty="0" smtClean="0"/>
          </a:p>
          <a:p>
            <a:r>
              <a:rPr lang="en-US" dirty="0"/>
              <a:t> </a:t>
            </a:r>
            <a:r>
              <a:rPr lang="en-US" u="sng" dirty="0">
                <a:hlinkClick r:id="rId12"/>
              </a:rPr>
              <a:t>https://www.xul.fr/javascript/associative.php</a:t>
            </a:r>
            <a:endParaRPr lang="en-US" dirty="0"/>
          </a:p>
          <a:p>
            <a:r>
              <a:rPr lang="en-US" u="sng" dirty="0">
                <a:hlinkClick r:id="rId13"/>
              </a:rPr>
              <a:t>https://stackoverflow.com/questions/37515959/how-to-create-an-associative-array-in-javascript-literal-notation</a:t>
            </a:r>
            <a:endParaRPr lang="en-US" dirty="0"/>
          </a:p>
          <a:p>
            <a:r>
              <a:rPr lang="en-US" u="sng" dirty="0">
                <a:hlinkClick r:id="rId14"/>
              </a:rPr>
              <a:t>https://www.i-programmer.info/programming/javascript/1441-javascript-data-structures-the-associative-array.html</a:t>
            </a:r>
            <a:endParaRPr lang="en-US" dirty="0"/>
          </a:p>
          <a:p>
            <a:r>
              <a:rPr lang="en-US" u="sng" dirty="0">
                <a:hlinkClick r:id="rId15"/>
              </a:rPr>
              <a:t>https://</a:t>
            </a:r>
            <a:r>
              <a:rPr lang="en-US" u="sng" dirty="0" smtClean="0">
                <a:hlinkClick r:id="rId15"/>
              </a:rPr>
              <a:t>www.quirksmode.org/js/associative.html</a:t>
            </a:r>
            <a:endParaRPr lang="en-US" u="sng" dirty="0" smtClean="0"/>
          </a:p>
          <a:p>
            <a:r>
              <a:rPr lang="en-US" dirty="0">
                <a:hlinkClick r:id="rId16"/>
              </a:rPr>
              <a:t>https://</a:t>
            </a:r>
            <a:r>
              <a:rPr lang="en-US" dirty="0" smtClean="0">
                <a:hlinkClick r:id="rId16"/>
              </a:rPr>
              <a:t>developer.mozilla.org/en-US/docs/Web/JavaScript/Guide/Loops_and_iteration</a:t>
            </a:r>
            <a:endParaRPr lang="en-US" dirty="0" smtClean="0"/>
          </a:p>
          <a:p>
            <a:r>
              <a:rPr lang="en-US" dirty="0">
                <a:hlinkClick r:id="rId17"/>
              </a:rPr>
              <a:t>https://www.guru99.com/how-to-use-conditional-statements-in-javascript.html</a:t>
            </a:r>
            <a:endParaRPr lang="en-US" dirty="0"/>
          </a:p>
          <a:p>
            <a:endParaRPr lang="en-US" dirty="0"/>
          </a:p>
          <a:p>
            <a:endParaRPr lang="en-US" dirty="0"/>
          </a:p>
          <a:p>
            <a:pPr marL="146050" indent="0">
              <a:buNone/>
            </a:pPr>
            <a:endParaRPr lang="en-US" dirty="0"/>
          </a:p>
        </p:txBody>
      </p:sp>
    </p:spTree>
    <p:extLst>
      <p:ext uri="{BB962C8B-B14F-4D97-AF65-F5344CB8AC3E}">
        <p14:creationId xmlns:p14="http://schemas.microsoft.com/office/powerpoint/2010/main" val="1062933358"/>
      </p:ext>
    </p:extLst>
  </p:cSld>
  <p:clrMapOvr>
    <a:masterClrMapping/>
  </p:clrMapOvr>
  <mc:AlternateContent xmlns:mc="http://schemas.openxmlformats.org/markup-compatibility/2006" xmlns:p14="http://schemas.microsoft.com/office/powerpoint/2010/main">
    <mc:Choice Requires="p14">
      <p:transition spd="slow" p14:dur="2000" advTm="44020"/>
    </mc:Choice>
    <mc:Fallback xmlns="">
      <p:transition spd="slow" advTm="4402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67641"/>
          </a:xfrm>
        </p:spPr>
        <p:txBody>
          <a:bodyPr/>
          <a:lstStyle/>
          <a:p>
            <a:r>
              <a:rPr lang="en-US" dirty="0" smtClean="0"/>
              <a:t>Resources Continued</a:t>
            </a:r>
            <a:endParaRPr lang="en-US" dirty="0"/>
          </a:p>
        </p:txBody>
      </p:sp>
      <p:sp>
        <p:nvSpPr>
          <p:cNvPr id="3" name="Text Placeholder 2"/>
          <p:cNvSpPr>
            <a:spLocks noGrp="1"/>
          </p:cNvSpPr>
          <p:nvPr>
            <p:ph type="body" idx="1"/>
          </p:nvPr>
        </p:nvSpPr>
        <p:spPr>
          <a:xfrm>
            <a:off x="1297500" y="861391"/>
            <a:ext cx="7038900" cy="4174435"/>
          </a:xfrm>
        </p:spPr>
        <p:txBody>
          <a:bodyPr/>
          <a:lstStyle/>
          <a:p>
            <a:r>
              <a:rPr lang="en-US" dirty="0">
                <a:hlinkClick r:id="rId2"/>
              </a:rPr>
              <a:t>https://</a:t>
            </a:r>
            <a:r>
              <a:rPr lang="en-US" dirty="0" smtClean="0">
                <a:hlinkClick r:id="rId2"/>
              </a:rPr>
              <a:t>www.tutorialsteacher.com/javascript/javascript-variable</a:t>
            </a:r>
            <a:endParaRPr lang="en-US" dirty="0" smtClean="0"/>
          </a:p>
          <a:p>
            <a:r>
              <a:rPr lang="en-US" dirty="0">
                <a:hlinkClick r:id="rId3"/>
              </a:rPr>
              <a:t>https://codeburst.io/javascript-functions-understanding-the-basics-207dbf42ed99</a:t>
            </a:r>
            <a:endParaRPr lang="en-US" dirty="0" smtClean="0"/>
          </a:p>
          <a:p>
            <a:r>
              <a:rPr lang="en-US" dirty="0">
                <a:hlinkClick r:id="rId4"/>
              </a:rPr>
              <a:t>https://www.geeksforgeeks.org/arrays-in-javascript</a:t>
            </a:r>
            <a:r>
              <a:rPr lang="en-US" dirty="0" smtClean="0">
                <a:hlinkClick r:id="rId4"/>
              </a:rPr>
              <a:t>/</a:t>
            </a:r>
            <a:endParaRPr lang="en-US" dirty="0" smtClean="0"/>
          </a:p>
          <a:p>
            <a:r>
              <a:rPr lang="en-US" dirty="0">
                <a:hlinkClick r:id="rId5"/>
              </a:rPr>
              <a:t>https://</a:t>
            </a:r>
            <a:r>
              <a:rPr lang="en-US" dirty="0" smtClean="0">
                <a:hlinkClick r:id="rId5"/>
              </a:rPr>
              <a:t>codeburst.io/various-ways-to-create-javascript-object-9563c6887a47</a:t>
            </a:r>
            <a:endParaRPr lang="en-US" dirty="0" smtClean="0"/>
          </a:p>
          <a:p>
            <a:r>
              <a:rPr lang="en-US" dirty="0">
                <a:hlinkClick r:id="rId6"/>
              </a:rPr>
              <a:t>https://medium.com/beginners-guide-to-mobile-web-development/super-and-extends-in-javascript-es6-understanding-the-tough-parts-6120372d3420</a:t>
            </a:r>
            <a:endParaRPr lang="en-US" dirty="0" smtClean="0"/>
          </a:p>
          <a:p>
            <a:endParaRPr lang="en-US" dirty="0"/>
          </a:p>
        </p:txBody>
      </p:sp>
    </p:spTree>
    <p:extLst>
      <p:ext uri="{BB962C8B-B14F-4D97-AF65-F5344CB8AC3E}">
        <p14:creationId xmlns:p14="http://schemas.microsoft.com/office/powerpoint/2010/main" val="112636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Statement example </a:t>
            </a:r>
            <a:r>
              <a:rPr lang="en-US" dirty="0" smtClean="0"/>
              <a:t>- JavaScript</a:t>
            </a:r>
            <a:endParaRPr lang="en-US" dirty="0"/>
          </a:p>
        </p:txBody>
      </p:sp>
      <p:sp>
        <p:nvSpPr>
          <p:cNvPr id="3" name="Text Placeholder 2"/>
          <p:cNvSpPr>
            <a:spLocks noGrp="1"/>
          </p:cNvSpPr>
          <p:nvPr>
            <p:ph type="body" idx="1"/>
          </p:nvPr>
        </p:nvSpPr>
        <p:spPr>
          <a:xfrm>
            <a:off x="1297500" y="1033670"/>
            <a:ext cx="7038900" cy="3876260"/>
          </a:xfrm>
        </p:spPr>
        <p:txBody>
          <a:bodyPr/>
          <a:lstStyle/>
          <a:p>
            <a:r>
              <a:rPr lang="en-US" dirty="0"/>
              <a:t>&lt;script&gt;</a:t>
            </a:r>
          </a:p>
          <a:p>
            <a:r>
              <a:rPr lang="en-US" dirty="0"/>
              <a:t>function </a:t>
            </a:r>
            <a:r>
              <a:rPr lang="en-US" dirty="0" err="1"/>
              <a:t>howMany</a:t>
            </a:r>
            <a:r>
              <a:rPr lang="en-US" dirty="0"/>
              <a:t>(</a:t>
            </a:r>
            <a:r>
              <a:rPr lang="en-US" dirty="0" err="1"/>
              <a:t>selectObject</a:t>
            </a:r>
            <a:r>
              <a:rPr lang="en-US" dirty="0"/>
              <a:t>) {</a:t>
            </a:r>
          </a:p>
          <a:p>
            <a:r>
              <a:rPr lang="en-US" dirty="0"/>
              <a:t>  </a:t>
            </a:r>
            <a:r>
              <a:rPr lang="en-US" dirty="0" err="1"/>
              <a:t>var</a:t>
            </a:r>
            <a:r>
              <a:rPr lang="en-US" dirty="0"/>
              <a:t> </a:t>
            </a:r>
            <a:r>
              <a:rPr lang="en-US" dirty="0" err="1"/>
              <a:t>numberSelected</a:t>
            </a:r>
            <a:r>
              <a:rPr lang="en-US" dirty="0"/>
              <a:t> = 0;</a:t>
            </a:r>
          </a:p>
          <a:p>
            <a:r>
              <a:rPr lang="en-US" dirty="0"/>
              <a:t>  for (</a:t>
            </a:r>
            <a:r>
              <a:rPr lang="en-US" dirty="0" err="1"/>
              <a:t>var</a:t>
            </a:r>
            <a:r>
              <a:rPr lang="en-US" dirty="0"/>
              <a:t> </a:t>
            </a:r>
            <a:r>
              <a:rPr lang="en-US" dirty="0" err="1"/>
              <a:t>i</a:t>
            </a:r>
            <a:r>
              <a:rPr lang="en-US" dirty="0"/>
              <a:t> = 0; </a:t>
            </a:r>
            <a:r>
              <a:rPr lang="en-US" dirty="0" err="1"/>
              <a:t>i</a:t>
            </a:r>
            <a:r>
              <a:rPr lang="en-US" dirty="0"/>
              <a:t> &lt; </a:t>
            </a:r>
            <a:r>
              <a:rPr lang="en-US" dirty="0" err="1"/>
              <a:t>selectObject.options.length</a:t>
            </a:r>
            <a:r>
              <a:rPr lang="en-US" dirty="0"/>
              <a:t>; </a:t>
            </a:r>
            <a:r>
              <a:rPr lang="en-US" dirty="0" err="1"/>
              <a:t>i</a:t>
            </a:r>
            <a:r>
              <a:rPr lang="en-US" dirty="0"/>
              <a:t>++) {</a:t>
            </a:r>
          </a:p>
          <a:p>
            <a:r>
              <a:rPr lang="en-US" dirty="0"/>
              <a:t>    if (</a:t>
            </a:r>
            <a:r>
              <a:rPr lang="en-US" dirty="0" err="1"/>
              <a:t>selectObject.options</a:t>
            </a:r>
            <a:r>
              <a:rPr lang="en-US" dirty="0"/>
              <a:t>[</a:t>
            </a:r>
            <a:r>
              <a:rPr lang="en-US" dirty="0" err="1"/>
              <a:t>i</a:t>
            </a:r>
            <a:r>
              <a:rPr lang="en-US" dirty="0"/>
              <a:t>].selected) {</a:t>
            </a:r>
          </a:p>
          <a:p>
            <a:r>
              <a:rPr lang="en-US" dirty="0"/>
              <a:t>      </a:t>
            </a:r>
            <a:r>
              <a:rPr lang="en-US" dirty="0" err="1"/>
              <a:t>numberSelected</a:t>
            </a:r>
            <a:r>
              <a:rPr lang="en-US" dirty="0"/>
              <a:t>++;</a:t>
            </a:r>
          </a:p>
          <a:p>
            <a:r>
              <a:rPr lang="en-US" dirty="0"/>
              <a:t>    }</a:t>
            </a:r>
          </a:p>
          <a:p>
            <a:r>
              <a:rPr lang="en-US" dirty="0"/>
              <a:t>  }</a:t>
            </a:r>
          </a:p>
          <a:p>
            <a:r>
              <a:rPr lang="en-US" dirty="0"/>
              <a:t>  return </a:t>
            </a:r>
            <a:r>
              <a:rPr lang="en-US" dirty="0" err="1"/>
              <a:t>numberSelected</a:t>
            </a:r>
            <a:r>
              <a:rPr lang="en-US" dirty="0"/>
              <a:t>;</a:t>
            </a:r>
          </a:p>
          <a:p>
            <a:r>
              <a:rPr lang="en-US" dirty="0"/>
              <a:t>}</a:t>
            </a:r>
          </a:p>
          <a:p>
            <a:endParaRPr lang="en-US" dirty="0"/>
          </a:p>
          <a:p>
            <a:r>
              <a:rPr lang="en-US" dirty="0" err="1"/>
              <a:t>var</a:t>
            </a:r>
            <a:r>
              <a:rPr lang="en-US" dirty="0"/>
              <a:t> </a:t>
            </a:r>
            <a:r>
              <a:rPr lang="en-US" dirty="0" err="1"/>
              <a:t>btn</a:t>
            </a:r>
            <a:r>
              <a:rPr lang="en-US" dirty="0"/>
              <a:t> = </a:t>
            </a:r>
            <a:r>
              <a:rPr lang="en-US" dirty="0" err="1"/>
              <a:t>document.getElementById</a:t>
            </a:r>
            <a:r>
              <a:rPr lang="en-US" dirty="0"/>
              <a:t>('</a:t>
            </a:r>
            <a:r>
              <a:rPr lang="en-US" dirty="0" err="1"/>
              <a:t>btn</a:t>
            </a:r>
            <a:r>
              <a:rPr lang="en-US" dirty="0"/>
              <a:t>');</a:t>
            </a:r>
          </a:p>
          <a:p>
            <a:r>
              <a:rPr lang="en-US" dirty="0" err="1"/>
              <a:t>btn.addEventListener</a:t>
            </a:r>
            <a:r>
              <a:rPr lang="en-US" dirty="0"/>
              <a:t>('click', function() {</a:t>
            </a:r>
          </a:p>
          <a:p>
            <a:r>
              <a:rPr lang="en-US" dirty="0"/>
              <a:t>  alert('Number of options selected: ' + </a:t>
            </a:r>
            <a:r>
              <a:rPr lang="en-US" dirty="0" err="1"/>
              <a:t>howMany</a:t>
            </a:r>
            <a:r>
              <a:rPr lang="en-US" dirty="0"/>
              <a:t>(</a:t>
            </a:r>
            <a:r>
              <a:rPr lang="en-US" dirty="0" err="1"/>
              <a:t>document.selectForm.musicTypes</a:t>
            </a:r>
            <a:r>
              <a:rPr lang="en-US" dirty="0"/>
              <a:t>));</a:t>
            </a:r>
          </a:p>
          <a:p>
            <a:r>
              <a:rPr lang="en-US" dirty="0"/>
              <a:t>});</a:t>
            </a:r>
          </a:p>
          <a:p>
            <a:r>
              <a:rPr lang="en-US" dirty="0"/>
              <a:t>&lt;/script&gt;</a:t>
            </a:r>
          </a:p>
        </p:txBody>
      </p:sp>
    </p:spTree>
    <p:extLst>
      <p:ext uri="{BB962C8B-B14F-4D97-AF65-F5344CB8AC3E}">
        <p14:creationId xmlns:p14="http://schemas.microsoft.com/office/powerpoint/2010/main" val="212168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74267"/>
          </a:xfrm>
        </p:spPr>
        <p:txBody>
          <a:bodyPr/>
          <a:lstStyle/>
          <a:p>
            <a:r>
              <a:rPr lang="en-US" dirty="0" smtClean="0"/>
              <a:t>Do While Statement</a:t>
            </a:r>
            <a:endParaRPr lang="en-US" dirty="0"/>
          </a:p>
        </p:txBody>
      </p:sp>
      <p:sp>
        <p:nvSpPr>
          <p:cNvPr id="3" name="Text Placeholder 2"/>
          <p:cNvSpPr>
            <a:spLocks noGrp="1"/>
          </p:cNvSpPr>
          <p:nvPr>
            <p:ph type="body" idx="1"/>
          </p:nvPr>
        </p:nvSpPr>
        <p:spPr>
          <a:xfrm>
            <a:off x="1297500" y="868017"/>
            <a:ext cx="7038900" cy="3610733"/>
          </a:xfrm>
        </p:spPr>
        <p:txBody>
          <a:bodyPr/>
          <a:lstStyle/>
          <a:p>
            <a:pPr marL="146050" indent="0">
              <a:buNone/>
            </a:pPr>
            <a:r>
              <a:rPr lang="en-US" dirty="0"/>
              <a:t>do</a:t>
            </a:r>
          </a:p>
          <a:p>
            <a:pPr marL="146050" indent="0">
              <a:buNone/>
            </a:pPr>
            <a:r>
              <a:rPr lang="en-US" dirty="0"/>
              <a:t>  statement</a:t>
            </a:r>
          </a:p>
          <a:p>
            <a:pPr marL="146050" indent="0">
              <a:buNone/>
            </a:pPr>
            <a:r>
              <a:rPr lang="en-US" dirty="0"/>
              <a:t>while (condition</a:t>
            </a:r>
            <a:r>
              <a:rPr lang="en-US" dirty="0" smtClean="0"/>
              <a:t>);</a:t>
            </a:r>
          </a:p>
          <a:p>
            <a:pPr marL="146050" indent="0">
              <a:buNone/>
            </a:pPr>
            <a:endParaRPr lang="en-US" dirty="0"/>
          </a:p>
          <a:p>
            <a:pPr marL="146050" indent="0">
              <a:buNone/>
            </a:pPr>
            <a:r>
              <a:rPr lang="en-US" dirty="0" smtClean="0"/>
              <a:t>Example</a:t>
            </a:r>
          </a:p>
          <a:p>
            <a:pPr marL="146050" indent="0">
              <a:buNone/>
            </a:pPr>
            <a:r>
              <a:rPr lang="nn-NO" dirty="0"/>
              <a:t>var i = 0;</a:t>
            </a:r>
          </a:p>
          <a:p>
            <a:pPr marL="146050" indent="0">
              <a:buNone/>
            </a:pPr>
            <a:r>
              <a:rPr lang="nn-NO" dirty="0"/>
              <a:t>do {</a:t>
            </a:r>
          </a:p>
          <a:p>
            <a:pPr marL="146050" indent="0">
              <a:buNone/>
            </a:pPr>
            <a:r>
              <a:rPr lang="nn-NO" dirty="0"/>
              <a:t>  i += 1;</a:t>
            </a:r>
          </a:p>
          <a:p>
            <a:pPr marL="146050" indent="0">
              <a:buNone/>
            </a:pPr>
            <a:r>
              <a:rPr lang="nn-NO" dirty="0"/>
              <a:t>  console.log(i);</a:t>
            </a:r>
          </a:p>
          <a:p>
            <a:pPr marL="146050" indent="0">
              <a:buNone/>
            </a:pPr>
            <a:r>
              <a:rPr lang="nn-NO" dirty="0"/>
              <a:t>} while (i &lt; 5);</a:t>
            </a:r>
            <a:endParaRPr lang="en-US" dirty="0"/>
          </a:p>
        </p:txBody>
      </p:sp>
    </p:spTree>
    <p:extLst>
      <p:ext uri="{BB962C8B-B14F-4D97-AF65-F5344CB8AC3E}">
        <p14:creationId xmlns:p14="http://schemas.microsoft.com/office/powerpoint/2010/main" val="266296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461015"/>
          </a:xfrm>
        </p:spPr>
        <p:txBody>
          <a:bodyPr/>
          <a:lstStyle/>
          <a:p>
            <a:r>
              <a:rPr lang="en-US" dirty="0" smtClean="0"/>
              <a:t>While Statement</a:t>
            </a:r>
            <a:endParaRPr lang="en-US" dirty="0"/>
          </a:p>
        </p:txBody>
      </p:sp>
      <p:sp>
        <p:nvSpPr>
          <p:cNvPr id="3" name="Text Placeholder 2"/>
          <p:cNvSpPr>
            <a:spLocks noGrp="1"/>
          </p:cNvSpPr>
          <p:nvPr>
            <p:ph type="body" idx="1"/>
          </p:nvPr>
        </p:nvSpPr>
        <p:spPr>
          <a:xfrm>
            <a:off x="1297500" y="854765"/>
            <a:ext cx="7038900" cy="4061792"/>
          </a:xfrm>
        </p:spPr>
        <p:txBody>
          <a:bodyPr/>
          <a:lstStyle/>
          <a:p>
            <a:pPr marL="146050" indent="0">
              <a:buNone/>
            </a:pPr>
            <a:r>
              <a:rPr lang="en-US" dirty="0"/>
              <a:t>while (condition)</a:t>
            </a:r>
          </a:p>
          <a:p>
            <a:pPr marL="146050" indent="0">
              <a:buNone/>
            </a:pPr>
            <a:r>
              <a:rPr lang="en-US" dirty="0"/>
              <a:t>  </a:t>
            </a:r>
            <a:r>
              <a:rPr lang="en-US" dirty="0" smtClean="0"/>
              <a:t>statement</a:t>
            </a:r>
          </a:p>
          <a:p>
            <a:pPr marL="146050" indent="0">
              <a:buNone/>
            </a:pPr>
            <a:endParaRPr lang="en-US" dirty="0"/>
          </a:p>
          <a:p>
            <a:pPr marL="146050" indent="0">
              <a:buNone/>
            </a:pPr>
            <a:r>
              <a:rPr lang="en-US" dirty="0" smtClean="0"/>
              <a:t>Example</a:t>
            </a:r>
          </a:p>
          <a:p>
            <a:pPr marL="146050" indent="0">
              <a:buNone/>
            </a:pPr>
            <a:r>
              <a:rPr lang="pt-BR" dirty="0"/>
              <a:t>var n = 0;</a:t>
            </a:r>
          </a:p>
          <a:p>
            <a:pPr marL="146050" indent="0">
              <a:buNone/>
            </a:pPr>
            <a:r>
              <a:rPr lang="pt-BR" dirty="0"/>
              <a:t>var x = 0;</a:t>
            </a:r>
          </a:p>
          <a:p>
            <a:pPr marL="146050" indent="0">
              <a:buNone/>
            </a:pPr>
            <a:r>
              <a:rPr lang="pt-BR" dirty="0"/>
              <a:t>while (n &lt; 3) {</a:t>
            </a:r>
          </a:p>
          <a:p>
            <a:pPr marL="146050" indent="0">
              <a:buNone/>
            </a:pPr>
            <a:r>
              <a:rPr lang="pt-BR" dirty="0"/>
              <a:t>  n++;</a:t>
            </a:r>
          </a:p>
          <a:p>
            <a:pPr marL="146050" indent="0">
              <a:buNone/>
            </a:pPr>
            <a:r>
              <a:rPr lang="pt-BR" dirty="0"/>
              <a:t>  x += n;</a:t>
            </a:r>
          </a:p>
          <a:p>
            <a:pPr marL="146050" indent="0">
              <a:buNone/>
            </a:pPr>
            <a:r>
              <a:rPr lang="pt-BR" dirty="0"/>
              <a:t>}</a:t>
            </a:r>
            <a:endParaRPr lang="en-US" dirty="0"/>
          </a:p>
        </p:txBody>
      </p:sp>
    </p:spTree>
    <p:extLst>
      <p:ext uri="{BB962C8B-B14F-4D97-AF65-F5344CB8AC3E}">
        <p14:creationId xmlns:p14="http://schemas.microsoft.com/office/powerpoint/2010/main" val="272840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297500" y="393750"/>
            <a:ext cx="7038900" cy="480893"/>
          </a:xfrm>
          <a:prstGeom prst="rect">
            <a:avLst/>
          </a:prstGeom>
        </p:spPr>
        <p:txBody>
          <a:bodyPr spcFirstLastPara="1" wrap="square" lIns="91425" tIns="91425" rIns="91425" bIns="91425" anchor="t" anchorCtr="0">
            <a:noAutofit/>
          </a:bodyPr>
          <a:lstStyle/>
          <a:p>
            <a:pPr lvl="0"/>
            <a:r>
              <a:rPr lang="en-US" dirty="0"/>
              <a:t>Conditional Statements</a:t>
            </a:r>
            <a:endParaRPr dirty="0"/>
          </a:p>
        </p:txBody>
      </p:sp>
      <p:sp>
        <p:nvSpPr>
          <p:cNvPr id="147" name="Shape 147"/>
          <p:cNvSpPr txBox="1">
            <a:spLocks noGrp="1"/>
          </p:cNvSpPr>
          <p:nvPr>
            <p:ph type="body" idx="1"/>
          </p:nvPr>
        </p:nvSpPr>
        <p:spPr>
          <a:xfrm>
            <a:off x="1132125" y="874643"/>
            <a:ext cx="7611408" cy="3913007"/>
          </a:xfrm>
          <a:prstGeom prst="rect">
            <a:avLst/>
          </a:prstGeom>
        </p:spPr>
        <p:txBody>
          <a:bodyPr spcFirstLastPara="1" wrap="square" lIns="91425" tIns="91425" rIns="91425" bIns="91425" anchor="t" anchorCtr="0">
            <a:noAutofit/>
          </a:bodyPr>
          <a:lstStyle/>
          <a:p>
            <a:pPr marL="0" lvl="0" indent="0">
              <a:spcBef>
                <a:spcPts val="1000"/>
              </a:spcBef>
              <a:spcAft>
                <a:spcPts val="1600"/>
              </a:spcAft>
              <a:buNone/>
            </a:pPr>
            <a:r>
              <a:rPr lang="en-US" dirty="0" smtClean="0"/>
              <a:t>There are two main conditional statements used in JavaScript</a:t>
            </a:r>
          </a:p>
          <a:p>
            <a:pPr marL="285750" indent="-285750">
              <a:lnSpc>
                <a:spcPct val="100000"/>
              </a:lnSpc>
              <a:spcBef>
                <a:spcPts val="1000"/>
              </a:spcBef>
              <a:spcAft>
                <a:spcPts val="1600"/>
              </a:spcAft>
            </a:pPr>
            <a:r>
              <a:rPr lang="en-US" dirty="0" smtClean="0"/>
              <a:t>If Statements</a:t>
            </a:r>
          </a:p>
          <a:p>
            <a:pPr marL="742950" lvl="1" indent="-285750">
              <a:lnSpc>
                <a:spcPct val="100000"/>
              </a:lnSpc>
              <a:spcBef>
                <a:spcPts val="1000"/>
              </a:spcBef>
              <a:spcAft>
                <a:spcPts val="1600"/>
              </a:spcAft>
            </a:pPr>
            <a:r>
              <a:rPr lang="en-US" b="1" dirty="0"/>
              <a:t>If statement</a:t>
            </a:r>
          </a:p>
          <a:p>
            <a:pPr marL="742950" lvl="1" indent="-285750">
              <a:lnSpc>
                <a:spcPct val="100000"/>
              </a:lnSpc>
              <a:spcBef>
                <a:spcPts val="1000"/>
              </a:spcBef>
              <a:spcAft>
                <a:spcPts val="1600"/>
              </a:spcAft>
            </a:pPr>
            <a:r>
              <a:rPr lang="en-US" b="1" dirty="0"/>
              <a:t>If…Else statement</a:t>
            </a:r>
          </a:p>
          <a:p>
            <a:pPr marL="742950" lvl="1" indent="-285750">
              <a:lnSpc>
                <a:spcPct val="100000"/>
              </a:lnSpc>
              <a:spcBef>
                <a:spcPts val="1000"/>
              </a:spcBef>
              <a:spcAft>
                <a:spcPts val="1600"/>
              </a:spcAft>
            </a:pPr>
            <a:r>
              <a:rPr lang="en-US" b="1" dirty="0"/>
              <a:t>If…Else If…Else </a:t>
            </a:r>
            <a:r>
              <a:rPr lang="en-US" b="1" dirty="0" smtClean="0"/>
              <a:t>statement</a:t>
            </a:r>
            <a:endParaRPr lang="en-US" dirty="0" smtClean="0"/>
          </a:p>
          <a:p>
            <a:pPr marL="285750" indent="-285750">
              <a:lnSpc>
                <a:spcPct val="100000"/>
              </a:lnSpc>
              <a:spcBef>
                <a:spcPts val="1000"/>
              </a:spcBef>
              <a:spcAft>
                <a:spcPts val="1600"/>
              </a:spcAft>
            </a:pPr>
            <a:r>
              <a:rPr lang="en-US" dirty="0" smtClean="0"/>
              <a:t>Switch statement</a:t>
            </a:r>
          </a:p>
          <a:p>
            <a:pPr marL="0" indent="0">
              <a:spcBef>
                <a:spcPts val="1000"/>
              </a:spcBef>
              <a:spcAft>
                <a:spcPts val="1600"/>
              </a:spcAft>
              <a:buNone/>
            </a:pPr>
            <a:endParaRPr lang="en-US" dirty="0" smtClean="0"/>
          </a:p>
          <a:p>
            <a:pPr marL="285750" indent="-285750">
              <a:spcBef>
                <a:spcPts val="1000"/>
              </a:spcBef>
              <a:spcAft>
                <a:spcPts val="1600"/>
              </a:spcAft>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110525"/>
    </mc:Choice>
    <mc:Fallback xmlns="">
      <p:transition spd="slow" advTm="11052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 Else if.. else</a:t>
            </a:r>
            <a:endParaRPr lang="en-US" dirty="0"/>
          </a:p>
        </p:txBody>
      </p:sp>
      <p:sp>
        <p:nvSpPr>
          <p:cNvPr id="3" name="Text Placeholder 2"/>
          <p:cNvSpPr>
            <a:spLocks noGrp="1"/>
          </p:cNvSpPr>
          <p:nvPr>
            <p:ph type="body" idx="1"/>
          </p:nvPr>
        </p:nvSpPr>
        <p:spPr>
          <a:xfrm>
            <a:off x="1297500" y="894522"/>
            <a:ext cx="7038900" cy="3584228"/>
          </a:xfrm>
        </p:spPr>
        <p:txBody>
          <a:bodyPr/>
          <a:lstStyle/>
          <a:p>
            <a:pPr marL="146050" indent="0">
              <a:buNone/>
            </a:pPr>
            <a:r>
              <a:rPr lang="en-US" dirty="0"/>
              <a:t>if (condition1)</a:t>
            </a:r>
          </a:p>
          <a:p>
            <a:pPr marL="146050" indent="0">
              <a:buNone/>
            </a:pPr>
            <a:r>
              <a:rPr lang="en-US" dirty="0"/>
              <a:t>{</a:t>
            </a:r>
          </a:p>
          <a:p>
            <a:pPr marL="146050" indent="0">
              <a:buNone/>
            </a:pPr>
            <a:r>
              <a:rPr lang="en-US" dirty="0"/>
              <a:t>	lines of code to be executed if condition1 is true</a:t>
            </a:r>
          </a:p>
          <a:p>
            <a:pPr marL="146050" indent="0">
              <a:buNone/>
            </a:pPr>
            <a:r>
              <a:rPr lang="en-US" dirty="0"/>
              <a:t>}</a:t>
            </a:r>
          </a:p>
          <a:p>
            <a:pPr marL="146050" indent="0">
              <a:buNone/>
            </a:pPr>
            <a:r>
              <a:rPr lang="en-US" dirty="0"/>
              <a:t>else if(condition2)</a:t>
            </a:r>
          </a:p>
          <a:p>
            <a:pPr marL="146050" indent="0">
              <a:buNone/>
            </a:pPr>
            <a:r>
              <a:rPr lang="en-US" dirty="0"/>
              <a:t>{</a:t>
            </a:r>
          </a:p>
          <a:p>
            <a:pPr marL="146050" indent="0">
              <a:buNone/>
            </a:pPr>
            <a:r>
              <a:rPr lang="en-US" dirty="0"/>
              <a:t>	lines of code to be executed if condition2 is true</a:t>
            </a:r>
          </a:p>
          <a:p>
            <a:pPr marL="146050" indent="0">
              <a:buNone/>
            </a:pPr>
            <a:r>
              <a:rPr lang="en-US" dirty="0"/>
              <a:t>}</a:t>
            </a:r>
          </a:p>
          <a:p>
            <a:pPr marL="146050" indent="0">
              <a:buNone/>
            </a:pPr>
            <a:r>
              <a:rPr lang="en-US" dirty="0"/>
              <a:t>else</a:t>
            </a:r>
          </a:p>
          <a:p>
            <a:pPr marL="146050" indent="0">
              <a:buNone/>
            </a:pPr>
            <a:r>
              <a:rPr lang="en-US" dirty="0"/>
              <a:t>{</a:t>
            </a:r>
          </a:p>
          <a:p>
            <a:pPr marL="146050" indent="0">
              <a:buNone/>
            </a:pPr>
            <a:r>
              <a:rPr lang="en-US" dirty="0"/>
              <a:t>	lines of code to be executed if condition1 is false and condition2 is false</a:t>
            </a:r>
          </a:p>
          <a:p>
            <a:pPr marL="146050" indent="0">
              <a:buNone/>
            </a:pPr>
            <a:r>
              <a:rPr lang="en-US" dirty="0"/>
              <a:t>}</a:t>
            </a:r>
          </a:p>
        </p:txBody>
      </p:sp>
    </p:spTree>
    <p:extLst>
      <p:ext uri="{BB962C8B-B14F-4D97-AF65-F5344CB8AC3E}">
        <p14:creationId xmlns:p14="http://schemas.microsoft.com/office/powerpoint/2010/main" val="282397428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3493</Words>
  <Application>Microsoft Office PowerPoint</Application>
  <PresentationFormat>On-screen Show (16:9)</PresentationFormat>
  <Paragraphs>592</Paragraphs>
  <Slides>42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Montserrat</vt:lpstr>
      <vt:lpstr>Menlo</vt:lpstr>
      <vt:lpstr>Arial</vt:lpstr>
      <vt:lpstr>Lato</vt:lpstr>
      <vt:lpstr>Focus</vt:lpstr>
      <vt:lpstr>Javascript </vt:lpstr>
      <vt:lpstr>Loops</vt:lpstr>
      <vt:lpstr>For Statement</vt:lpstr>
      <vt:lpstr>For Statement example - HTML</vt:lpstr>
      <vt:lpstr>For Statement example - JavaScript</vt:lpstr>
      <vt:lpstr>Do While Statement</vt:lpstr>
      <vt:lpstr>While Statement</vt:lpstr>
      <vt:lpstr>Conditional Statements</vt:lpstr>
      <vt:lpstr>If .. Else if.. else</vt:lpstr>
      <vt:lpstr>Example (if..else if.. else)</vt:lpstr>
      <vt:lpstr>Variables</vt:lpstr>
      <vt:lpstr>Variables</vt:lpstr>
      <vt:lpstr>Variables</vt:lpstr>
      <vt:lpstr>Functions, Parameters</vt:lpstr>
      <vt:lpstr>Invoking a Function</vt:lpstr>
      <vt:lpstr>Arrays, Associative Arrays</vt:lpstr>
      <vt:lpstr>Arrays, Associative Arrays</vt:lpstr>
      <vt:lpstr>Examples of things that you can do with an array - continued </vt:lpstr>
      <vt:lpstr>Examples of things that you can do with an array - continued</vt:lpstr>
      <vt:lpstr>Examples of things that you can do with an array - continued</vt:lpstr>
      <vt:lpstr>Associative Arrays</vt:lpstr>
      <vt:lpstr>Associative Arrays</vt:lpstr>
      <vt:lpstr>Associative Arrays</vt:lpstr>
      <vt:lpstr>Associative Arrays</vt:lpstr>
      <vt:lpstr>Associative Arrays</vt:lpstr>
      <vt:lpstr>Associative Arrays</vt:lpstr>
      <vt:lpstr>Associative Arrays</vt:lpstr>
      <vt:lpstr>Object Creation Functions</vt:lpstr>
      <vt:lpstr>Object Creation Functions</vt:lpstr>
      <vt:lpstr>Object Creation Functions</vt:lpstr>
      <vt:lpstr>Object Creation Functions</vt:lpstr>
      <vt:lpstr>Object Creation Functions</vt:lpstr>
      <vt:lpstr>Object Creation Functions</vt:lpstr>
      <vt:lpstr>Object Creation Functions</vt:lpstr>
      <vt:lpstr>Object Creation Functions</vt:lpstr>
      <vt:lpstr>Inheritance – ES6</vt:lpstr>
      <vt:lpstr>Inheritance – ES6</vt:lpstr>
      <vt:lpstr>Inheritance – ES6</vt:lpstr>
      <vt:lpstr>Inheritance – ES6</vt:lpstr>
      <vt:lpstr>Inheritance – ES6</vt:lpstr>
      <vt:lpstr>JavaScript Resources</vt:lpstr>
      <vt:lpstr>Resources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Testing</dc:title>
  <dc:creator>Rick Johnson</dc:creator>
  <cp:lastModifiedBy>Johnson, Rick</cp:lastModifiedBy>
  <cp:revision>73</cp:revision>
  <dcterms:modified xsi:type="dcterms:W3CDTF">2019-05-07T18:06:29Z</dcterms:modified>
</cp:coreProperties>
</file>