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6" r:id="rId4"/>
    <p:sldId id="268" r:id="rId5"/>
    <p:sldId id="269" r:id="rId6"/>
    <p:sldId id="270" r:id="rId7"/>
    <p:sldId id="271" r:id="rId8"/>
    <p:sldId id="265"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Montserrat"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llin Wrathal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465" autoAdjust="0"/>
  </p:normalViewPr>
  <p:slideViewPr>
    <p:cSldViewPr snapToGrid="0">
      <p:cViewPr varScale="1">
        <p:scale>
          <a:sx n="115" d="100"/>
          <a:sy n="115" d="100"/>
        </p:scale>
        <p:origin x="1494" y="9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i="0" u="none" strike="noStrike" cap="none" dirty="0" smtClean="0">
                <a:solidFill>
                  <a:srgbClr val="000000"/>
                </a:solidFill>
                <a:effectLst/>
                <a:latin typeface="Arial"/>
                <a:ea typeface="Arial"/>
                <a:cs typeface="Arial"/>
                <a:sym typeface="Arial"/>
              </a:rPr>
              <a:t>JavaScript in the browser uses an event-driven programming model.</a:t>
            </a:r>
          </a:p>
          <a:p>
            <a:pPr marL="158750" indent="0">
              <a:buNone/>
            </a:pPr>
            <a:r>
              <a:rPr lang="en-US" sz="1100" b="0" i="0" u="none" strike="noStrike" cap="none" dirty="0" smtClean="0">
                <a:solidFill>
                  <a:srgbClr val="000000"/>
                </a:solidFill>
                <a:effectLst/>
                <a:latin typeface="Arial"/>
                <a:ea typeface="Arial"/>
                <a:cs typeface="Arial"/>
                <a:sym typeface="Arial"/>
              </a:rPr>
              <a:t>Everything starts by following an event.</a:t>
            </a:r>
          </a:p>
          <a:p>
            <a:pPr marL="158750" indent="0">
              <a:buNone/>
            </a:pPr>
            <a:r>
              <a:rPr lang="en-US" sz="1100" b="0" i="0" u="none" strike="noStrike" cap="none" dirty="0" smtClean="0">
                <a:solidFill>
                  <a:srgbClr val="000000"/>
                </a:solidFill>
                <a:effectLst/>
                <a:latin typeface="Arial"/>
                <a:ea typeface="Arial"/>
                <a:cs typeface="Arial"/>
                <a:sym typeface="Arial"/>
              </a:rPr>
              <a:t>The event could be the DOM is loaded, or an asynchronous request that finishes fetching, or a user clicking an element or scrolling the page, or the user types on the keyboard.</a:t>
            </a:r>
          </a:p>
          <a:p>
            <a:pPr marL="158750" indent="0">
              <a:buNone/>
            </a:pPr>
            <a:r>
              <a:rPr lang="en-US" sz="1100" b="0" i="0" u="none" strike="noStrike" cap="none" dirty="0" smtClean="0">
                <a:solidFill>
                  <a:srgbClr val="000000"/>
                </a:solidFill>
                <a:effectLst/>
                <a:latin typeface="Arial"/>
                <a:ea typeface="Arial"/>
                <a:cs typeface="Arial"/>
                <a:sym typeface="Arial"/>
              </a:rPr>
              <a:t>There are a lot of different kind of events.</a:t>
            </a:r>
          </a:p>
          <a:p>
            <a:pPr marL="0" lvl="0" indent="0">
              <a:lnSpc>
                <a:spcPct val="0"/>
              </a:lnSpc>
              <a:spcBef>
                <a:spcPts val="1000"/>
              </a:spcBef>
              <a:spcAft>
                <a:spcPts val="1600"/>
              </a:spcAft>
              <a:buNone/>
            </a:pPr>
            <a:r>
              <a:rPr lang="en-US" sz="1100" dirty="0" smtClean="0"/>
              <a:t>In the beginning of </a:t>
            </a:r>
            <a:r>
              <a:rPr lang="en-US" sz="1100" dirty="0" err="1" smtClean="0"/>
              <a:t>Javascript</a:t>
            </a:r>
            <a:r>
              <a:rPr lang="en-US" sz="1100" dirty="0" smtClean="0"/>
              <a:t> the only way to trigger an event was to use an inline </a:t>
            </a:r>
          </a:p>
          <a:p>
            <a:pPr marL="0" lvl="0" indent="0">
              <a:lnSpc>
                <a:spcPct val="0"/>
              </a:lnSpc>
              <a:spcBef>
                <a:spcPts val="1000"/>
              </a:spcBef>
              <a:spcAft>
                <a:spcPts val="1600"/>
              </a:spcAft>
              <a:buNone/>
            </a:pPr>
            <a:r>
              <a:rPr lang="en-US" sz="1100" dirty="0" smtClean="0"/>
              <a:t>event handler like the 1st example:</a:t>
            </a:r>
          </a:p>
          <a:p>
            <a:pPr marL="0" lvl="0" indent="0">
              <a:lnSpc>
                <a:spcPct val="0"/>
              </a:lnSpc>
              <a:spcBef>
                <a:spcPts val="1000"/>
              </a:spcBef>
              <a:spcAft>
                <a:spcPts val="1600"/>
              </a:spcAft>
              <a:buNone/>
            </a:pPr>
            <a:r>
              <a:rPr lang="en-US" sz="1100" dirty="0" smtClean="0"/>
              <a:t>The</a:t>
            </a:r>
            <a:r>
              <a:rPr lang="en-US" sz="1100" baseline="0" dirty="0" smtClean="0"/>
              <a:t> 2</a:t>
            </a:r>
            <a:r>
              <a:rPr lang="en-US" sz="1100" baseline="30000" dirty="0" smtClean="0"/>
              <a:t>nd</a:t>
            </a:r>
            <a:r>
              <a:rPr lang="en-US" sz="1100" baseline="0" dirty="0" smtClean="0"/>
              <a:t> example is one that we probably used in our ajax examples</a:t>
            </a:r>
          </a:p>
          <a:p>
            <a:pPr marL="0" lvl="0" indent="0">
              <a:lnSpc>
                <a:spcPct val="0"/>
              </a:lnSpc>
              <a:spcBef>
                <a:spcPts val="1000"/>
              </a:spcBef>
              <a:spcAft>
                <a:spcPts val="1600"/>
              </a:spcAft>
              <a:buNone/>
            </a:pPr>
            <a:endParaRPr lang="en-US" sz="1100" dirty="0" smtClean="0"/>
          </a:p>
          <a:p>
            <a:pPr marL="158750" indent="0">
              <a:buNone/>
            </a:pPr>
            <a:endParaRPr lang="en-US" sz="1100" b="0" i="0" u="none" strike="noStrike" cap="none" dirty="0" smtClean="0">
              <a:solidFill>
                <a:srgbClr val="000000"/>
              </a:solidFill>
              <a:effectLst/>
              <a:latin typeface="Arial"/>
              <a:ea typeface="Arial"/>
              <a:cs typeface="Arial"/>
              <a:sym typeface="Arial"/>
            </a:endParaRPr>
          </a:p>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100" dirty="0" smtClean="0"/>
              <a:t>The way that this is handled today is by using an Event Listener</a:t>
            </a: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This method allows to register as many handlers as we need, and it’s the most popular you will find.</a:t>
            </a:r>
          </a:p>
          <a:p>
            <a:pPr marL="0" lvl="0" indent="0">
              <a:lnSpc>
                <a:spcPct val="0"/>
              </a:lnSpc>
              <a:spcBef>
                <a:spcPts val="1000"/>
              </a:spcBef>
              <a:spcAft>
                <a:spcPts val="1600"/>
              </a:spcAft>
              <a:buNone/>
            </a:pPr>
            <a:endParaRPr lang="en-US" sz="1100" b="0" i="0" u="none" strike="noStrike" cap="none" dirty="0" smtClean="0">
              <a:solidFill>
                <a:srgbClr val="000000"/>
              </a:solidFill>
              <a:effectLst/>
              <a:latin typeface="Arial"/>
              <a:ea typeface="Arial"/>
              <a:cs typeface="Arial"/>
              <a:sym typeface="Arial"/>
            </a:endParaRP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This object contains a lot of useful properties and methods, like:</a:t>
            </a:r>
          </a:p>
          <a:p>
            <a:r>
              <a:rPr lang="en-US" sz="1100" b="0" i="0" u="none" strike="noStrike" cap="none" dirty="0" smtClean="0">
                <a:solidFill>
                  <a:srgbClr val="000000"/>
                </a:solidFill>
                <a:effectLst/>
                <a:latin typeface="Arial"/>
                <a:ea typeface="Arial"/>
                <a:cs typeface="Arial"/>
                <a:sym typeface="Arial"/>
              </a:rPr>
              <a:t>target, the DOM element that originated the event</a:t>
            </a:r>
          </a:p>
          <a:p>
            <a:r>
              <a:rPr lang="en-US" sz="1100" b="0" i="0" u="none" strike="noStrike" cap="none" dirty="0" smtClean="0">
                <a:solidFill>
                  <a:srgbClr val="000000"/>
                </a:solidFill>
                <a:effectLst/>
                <a:latin typeface="Arial"/>
                <a:ea typeface="Arial"/>
                <a:cs typeface="Arial"/>
                <a:sym typeface="Arial"/>
              </a:rPr>
              <a:t>type, the type of event</a:t>
            </a:r>
          </a:p>
          <a:p>
            <a:r>
              <a:rPr lang="en-US" sz="1100" b="0" i="0" u="none" strike="noStrike" cap="none" dirty="0" err="1" smtClean="0">
                <a:solidFill>
                  <a:srgbClr val="000000"/>
                </a:solidFill>
                <a:effectLst/>
                <a:latin typeface="Arial"/>
                <a:ea typeface="Arial"/>
                <a:cs typeface="Arial"/>
                <a:sym typeface="Arial"/>
              </a:rPr>
              <a:t>stopPropagation</a:t>
            </a:r>
            <a:r>
              <a:rPr lang="en-US" sz="1100" b="0" i="0" u="none" strike="noStrike" cap="none" dirty="0" smtClean="0">
                <a:solidFill>
                  <a:srgbClr val="000000"/>
                </a:solidFill>
                <a:effectLst/>
                <a:latin typeface="Arial"/>
                <a:ea typeface="Arial"/>
                <a:cs typeface="Arial"/>
                <a:sym typeface="Arial"/>
              </a:rPr>
              <a:t>(), called to stop propagating the event in the DOM</a:t>
            </a:r>
          </a:p>
          <a:p>
            <a:pPr marL="0" lvl="0" indent="0">
              <a:lnSpc>
                <a:spcPct val="0"/>
              </a:lnSpc>
              <a:spcBef>
                <a:spcPts val="1000"/>
              </a:spcBef>
              <a:spcAft>
                <a:spcPts val="1600"/>
              </a:spcAft>
              <a:buNone/>
            </a:pPr>
            <a:endParaRPr lang="en-U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317402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1. When a </a:t>
            </a:r>
            <a:r>
              <a:rPr lang="en-US" sz="1100" b="0" i="0" u="none" strike="noStrike" cap="none" dirty="0" err="1" smtClean="0">
                <a:solidFill>
                  <a:srgbClr val="000000"/>
                </a:solidFill>
                <a:effectLst/>
                <a:latin typeface="Arial"/>
                <a:ea typeface="Arial"/>
                <a:cs typeface="Arial"/>
                <a:sym typeface="Arial"/>
              </a:rPr>
              <a:t>KeyboardEvent</a:t>
            </a:r>
            <a:r>
              <a:rPr lang="en-US" sz="1100" b="0" i="0" u="none" strike="noStrike" cap="none" dirty="0" smtClean="0">
                <a:solidFill>
                  <a:srgbClr val="000000"/>
                </a:solidFill>
                <a:effectLst/>
                <a:latin typeface="Arial"/>
                <a:ea typeface="Arial"/>
                <a:cs typeface="Arial"/>
                <a:sym typeface="Arial"/>
              </a:rPr>
              <a:t> happens, you can check which key was pressed, in </a:t>
            </a:r>
            <a:r>
              <a:rPr lang="en-US" sz="1100" b="0" i="0" u="none" strike="noStrike" cap="none" dirty="0" err="1" smtClean="0">
                <a:solidFill>
                  <a:srgbClr val="000000"/>
                </a:solidFill>
                <a:effectLst/>
                <a:latin typeface="Arial"/>
                <a:ea typeface="Arial"/>
                <a:cs typeface="Arial"/>
                <a:sym typeface="Arial"/>
              </a:rPr>
              <a:t>ar</a:t>
            </a:r>
            <a:r>
              <a:rPr lang="en-US" sz="1100" b="0" i="0" u="none" strike="noStrike" cap="none" dirty="0" smtClean="0">
                <a:solidFill>
                  <a:srgbClr val="000000"/>
                </a:solidFill>
                <a:effectLst/>
                <a:latin typeface="Arial"/>
                <a:ea typeface="Arial"/>
                <a:cs typeface="Arial"/>
                <a:sym typeface="Arial"/>
              </a:rPr>
              <a:t> readable format (</a:t>
            </a:r>
            <a:r>
              <a:rPr lang="en-US" dirty="0" smtClean="0"/>
              <a:t>Escape</a:t>
            </a:r>
            <a:r>
              <a:rPr lang="en-US" sz="1100" b="0" i="0" u="none" strike="noStrike" cap="none" dirty="0" smtClean="0">
                <a:solidFill>
                  <a:srgbClr val="000000"/>
                </a:solidFill>
                <a:effectLst/>
                <a:latin typeface="Arial"/>
                <a:ea typeface="Arial"/>
                <a:cs typeface="Arial"/>
                <a:sym typeface="Arial"/>
              </a:rPr>
              <a:t>, </a:t>
            </a:r>
            <a:r>
              <a:rPr lang="en-US" dirty="0" smtClean="0"/>
              <a:t>Enter</a:t>
            </a:r>
            <a:r>
              <a:rPr lang="en-US" sz="1100" b="0" i="0" u="none" strike="noStrike" cap="none" dirty="0" smtClean="0">
                <a:solidFill>
                  <a:srgbClr val="000000"/>
                </a:solidFill>
                <a:effectLst/>
                <a:latin typeface="Arial"/>
                <a:ea typeface="Arial"/>
                <a:cs typeface="Arial"/>
                <a:sym typeface="Arial"/>
              </a:rPr>
              <a:t> and so on) by checking the </a:t>
            </a:r>
            <a:r>
              <a:rPr lang="en-US" dirty="0" smtClean="0"/>
              <a:t>key</a:t>
            </a:r>
            <a:r>
              <a:rPr lang="en-US" sz="1100" b="0" i="0" u="none" strike="noStrike" cap="none" dirty="0" smtClean="0">
                <a:solidFill>
                  <a:srgbClr val="000000"/>
                </a:solidFill>
                <a:effectLst/>
                <a:latin typeface="Arial"/>
                <a:ea typeface="Arial"/>
                <a:cs typeface="Arial"/>
                <a:sym typeface="Arial"/>
              </a:rPr>
              <a:t> property:</a:t>
            </a: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cs typeface="Arial"/>
                <a:sym typeface="Arial"/>
              </a:rPr>
              <a:t>2. </a:t>
            </a:r>
            <a:r>
              <a:rPr lang="en-US" sz="1100" b="0" i="0" u="none" strike="noStrike" cap="none" dirty="0" smtClean="0">
                <a:solidFill>
                  <a:srgbClr val="000000"/>
                </a:solidFill>
                <a:effectLst/>
                <a:latin typeface="Arial"/>
                <a:ea typeface="Arial"/>
                <a:cs typeface="Arial"/>
                <a:sym typeface="Arial"/>
              </a:rPr>
              <a:t>On a mouse event we can check which mouse button was pressed:</a:t>
            </a:r>
            <a:endParaRPr lang="en-U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393807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Suppose we have this</a:t>
            </a:r>
            <a:r>
              <a:rPr lang="en-US" sz="1100" b="0" i="0" u="none" strike="noStrike" cap="none" baseline="0" dirty="0" smtClean="0">
                <a:solidFill>
                  <a:srgbClr val="000000"/>
                </a:solidFill>
                <a:effectLst/>
                <a:latin typeface="Arial"/>
                <a:ea typeface="Arial"/>
                <a:cs typeface="Arial"/>
                <a:sym typeface="Arial"/>
              </a:rPr>
              <a:t> button in our DOM and we want to track who clicks on the button and we have two different event listeners one for the button and one from the container. </a:t>
            </a: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We need to remember that clicking on a child element will always propagate to its parents, unless you stop the propagation</a:t>
            </a:r>
            <a:r>
              <a:rPr lang="en-US" sz="1100" b="0" i="0" u="none" strike="noStrike" cap="none" baseline="0" dirty="0" smtClean="0">
                <a:solidFill>
                  <a:srgbClr val="000000"/>
                </a:solidFill>
                <a:effectLst/>
                <a:latin typeface="Arial"/>
                <a:ea typeface="Arial"/>
                <a:cs typeface="Arial"/>
                <a:sym typeface="Arial"/>
              </a:rPr>
              <a:t> </a:t>
            </a:r>
          </a:p>
          <a:p>
            <a:pPr marL="0" lvl="0" indent="0">
              <a:lnSpc>
                <a:spcPct val="0"/>
              </a:lnSpc>
              <a:spcBef>
                <a:spcPts val="1000"/>
              </a:spcBef>
              <a:spcAft>
                <a:spcPts val="1600"/>
              </a:spcAft>
              <a:buNone/>
            </a:pPr>
            <a:r>
              <a:rPr lang="en-US" sz="1100" b="0" i="0" u="none" strike="noStrike" cap="none" baseline="0" dirty="0" smtClean="0">
                <a:solidFill>
                  <a:srgbClr val="000000"/>
                </a:solidFill>
                <a:effectLst/>
                <a:latin typeface="Arial"/>
                <a:cs typeface="Arial"/>
                <a:sym typeface="Arial"/>
              </a:rPr>
              <a:t>So these listeners will be called in order (This order will be determined by which propagation model we are using)</a:t>
            </a:r>
          </a:p>
          <a:p>
            <a:pPr marL="0" lvl="0" indent="0">
              <a:lnSpc>
                <a:spcPct val="0"/>
              </a:lnSpc>
              <a:spcBef>
                <a:spcPts val="1000"/>
              </a:spcBef>
              <a:spcAft>
                <a:spcPts val="1600"/>
              </a:spcAft>
              <a:buNone/>
            </a:pPr>
            <a:r>
              <a:rPr lang="en-US" sz="1100" b="0" i="0" u="none" strike="noStrike" cap="none" baseline="0" dirty="0" smtClean="0">
                <a:solidFill>
                  <a:srgbClr val="000000"/>
                </a:solidFill>
                <a:effectLst/>
                <a:latin typeface="Arial"/>
                <a:cs typeface="Arial"/>
                <a:sym typeface="Arial"/>
              </a:rPr>
              <a:t>If we are using bubbling then </a:t>
            </a:r>
            <a:r>
              <a:rPr lang="en-US" sz="1100" b="0" i="0" u="none" strike="noStrike" cap="none" dirty="0" smtClean="0">
                <a:solidFill>
                  <a:srgbClr val="000000"/>
                </a:solidFill>
                <a:effectLst/>
                <a:latin typeface="Arial"/>
                <a:ea typeface="Arial"/>
                <a:cs typeface="Arial"/>
                <a:sym typeface="Arial"/>
              </a:rPr>
              <a:t>In our example, the handler on </a:t>
            </a:r>
            <a:r>
              <a:rPr lang="en-US" dirty="0" smtClean="0"/>
              <a:t>button</a:t>
            </a:r>
            <a:r>
              <a:rPr lang="en-US" sz="1100" b="0" i="0" u="none" strike="noStrike" cap="none" dirty="0" smtClean="0">
                <a:solidFill>
                  <a:srgbClr val="000000"/>
                </a:solidFill>
                <a:effectLst/>
                <a:latin typeface="Arial"/>
                <a:ea typeface="Arial"/>
                <a:cs typeface="Arial"/>
                <a:sym typeface="Arial"/>
              </a:rPr>
              <a:t> will fire before the </a:t>
            </a:r>
            <a:r>
              <a:rPr lang="en-US" dirty="0" smtClean="0"/>
              <a:t>#container</a:t>
            </a:r>
            <a:r>
              <a:rPr lang="en-US" sz="1100" b="0" i="0" u="none" strike="noStrike" cap="none" dirty="0" smtClean="0">
                <a:solidFill>
                  <a:srgbClr val="000000"/>
                </a:solidFill>
                <a:effectLst/>
                <a:latin typeface="Arial"/>
                <a:ea typeface="Arial"/>
                <a:cs typeface="Arial"/>
                <a:sym typeface="Arial"/>
              </a:rPr>
              <a:t> handler. (This is the default behavior)</a:t>
            </a:r>
          </a:p>
          <a:p>
            <a:pPr marL="0" lvl="0" indent="0">
              <a:lnSpc>
                <a:spcPct val="0"/>
              </a:lnSpc>
              <a:spcBef>
                <a:spcPts val="1000"/>
              </a:spcBef>
              <a:spcAft>
                <a:spcPts val="1600"/>
              </a:spcAft>
              <a:buNone/>
            </a:pPr>
            <a:endParaRPr lang="en-US" sz="1100" b="0" i="0" u="none" strike="noStrike" cap="none" dirty="0" smtClean="0">
              <a:solidFill>
                <a:srgbClr val="000000"/>
              </a:solidFill>
              <a:effectLst/>
              <a:latin typeface="Arial"/>
              <a:ea typeface="Arial"/>
              <a:cs typeface="Arial"/>
              <a:sym typeface="Arial"/>
            </a:endParaRP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As you can see </a:t>
            </a:r>
            <a:r>
              <a:rPr lang="en-US" sz="1100" b="1" dirty="0" smtClean="0"/>
              <a:t>Capturing is the opposite of bubbling: the outer event handlers are fired before the more specific</a:t>
            </a:r>
          </a:p>
          <a:p>
            <a:pPr marL="0" lvl="0" indent="0">
              <a:lnSpc>
                <a:spcPct val="0"/>
              </a:lnSpc>
              <a:spcBef>
                <a:spcPts val="1000"/>
              </a:spcBef>
              <a:spcAft>
                <a:spcPts val="1600"/>
              </a:spcAft>
              <a:buNone/>
            </a:pPr>
            <a:r>
              <a:rPr lang="en-US" sz="1100" b="1" dirty="0" smtClean="0"/>
              <a:t> handler, the one on button.</a:t>
            </a:r>
          </a:p>
          <a:p>
            <a:pPr marL="0" lvl="0" indent="0">
              <a:lnSpc>
                <a:spcPct val="0"/>
              </a:lnSpc>
              <a:spcBef>
                <a:spcPts val="1000"/>
              </a:spcBef>
              <a:spcAft>
                <a:spcPts val="1600"/>
              </a:spcAft>
              <a:buNone/>
            </a:pPr>
            <a:endParaRPr lang="en-US" sz="1100" b="1" dirty="0" smtClean="0"/>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You can choose to adopt event capturing by applying a third argument to </a:t>
            </a:r>
            <a:r>
              <a:rPr lang="en-US" sz="1100" b="0" i="0" u="none" strike="noStrike" cap="none" dirty="0" err="1" smtClean="0">
                <a:solidFill>
                  <a:srgbClr val="000000"/>
                </a:solidFill>
                <a:effectLst/>
                <a:latin typeface="Arial"/>
                <a:ea typeface="Arial"/>
                <a:cs typeface="Arial"/>
                <a:sym typeface="Arial"/>
              </a:rPr>
              <a:t>addEventListener</a:t>
            </a:r>
            <a:r>
              <a:rPr lang="en-US" sz="1100" b="0" i="0" u="none" strike="noStrike" cap="none" dirty="0" smtClean="0">
                <a:solidFill>
                  <a:srgbClr val="000000"/>
                </a:solidFill>
                <a:effectLst/>
                <a:latin typeface="Arial"/>
                <a:ea typeface="Arial"/>
                <a:cs typeface="Arial"/>
                <a:sym typeface="Arial"/>
              </a:rPr>
              <a:t>, setting it to </a:t>
            </a:r>
            <a:r>
              <a:rPr lang="en-US" dirty="0" smtClean="0"/>
              <a:t>true</a:t>
            </a:r>
            <a:r>
              <a:rPr lang="en-US" sz="1100" b="0" i="0" u="none" strike="noStrike" cap="none" dirty="0" smtClean="0">
                <a:solidFill>
                  <a:srgbClr val="000000"/>
                </a:solidFill>
                <a:effectLst/>
                <a:latin typeface="Arial"/>
                <a:ea typeface="Arial"/>
                <a:cs typeface="Arial"/>
                <a:sym typeface="Arial"/>
              </a:rPr>
              <a:t>:</a:t>
            </a:r>
            <a:endParaRPr lang="en-US" sz="1100" b="1" dirty="0" smtClean="0"/>
          </a:p>
          <a:p>
            <a:pPr marL="0" lvl="0" indent="0">
              <a:lnSpc>
                <a:spcPct val="0"/>
              </a:lnSpc>
              <a:spcBef>
                <a:spcPts val="1000"/>
              </a:spcBef>
              <a:spcAft>
                <a:spcPts val="1600"/>
              </a:spcAft>
              <a:buNone/>
            </a:pPr>
            <a:endParaRPr lang="en-US" sz="1100" b="0" i="0" u="none" strike="noStrike" cap="none" dirty="0" smtClean="0">
              <a:solidFill>
                <a:srgbClr val="000000"/>
              </a:solidFill>
              <a:effectLst/>
              <a:latin typeface="Arial"/>
              <a:ea typeface="Arial"/>
              <a:cs typeface="Arial"/>
              <a:sym typeface="Arial"/>
            </a:endParaRPr>
          </a:p>
          <a:p>
            <a:pPr marL="0" lvl="0" indent="0">
              <a:lnSpc>
                <a:spcPct val="0"/>
              </a:lnSpc>
              <a:spcBef>
                <a:spcPts val="1000"/>
              </a:spcBef>
              <a:spcAft>
                <a:spcPts val="1600"/>
              </a:spcAft>
              <a:buNone/>
            </a:pPr>
            <a:endParaRPr lang="en-U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4168117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Suppose we have this</a:t>
            </a:r>
            <a:r>
              <a:rPr lang="en-US" sz="1100" b="0" i="0" u="none" strike="noStrike" cap="none" baseline="0" dirty="0" smtClean="0">
                <a:solidFill>
                  <a:srgbClr val="000000"/>
                </a:solidFill>
                <a:effectLst/>
                <a:latin typeface="Arial"/>
                <a:ea typeface="Arial"/>
                <a:cs typeface="Arial"/>
                <a:sym typeface="Arial"/>
              </a:rPr>
              <a:t> button in our DOM and we want to track who clicks on the button and we have two different event listeners one for the button and one from the container. </a:t>
            </a: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We need to remember that clicking on a child element will always propagate to its parents, unless you stop the propagation</a:t>
            </a:r>
            <a:r>
              <a:rPr lang="en-US" sz="1100" b="0" i="0" u="none" strike="noStrike" cap="none" baseline="0" dirty="0" smtClean="0">
                <a:solidFill>
                  <a:srgbClr val="000000"/>
                </a:solidFill>
                <a:effectLst/>
                <a:latin typeface="Arial"/>
                <a:ea typeface="Arial"/>
                <a:cs typeface="Arial"/>
                <a:sym typeface="Arial"/>
              </a:rPr>
              <a:t> </a:t>
            </a:r>
          </a:p>
          <a:p>
            <a:pPr marL="0" lvl="0" indent="0">
              <a:lnSpc>
                <a:spcPct val="0"/>
              </a:lnSpc>
              <a:spcBef>
                <a:spcPts val="1000"/>
              </a:spcBef>
              <a:spcAft>
                <a:spcPts val="1600"/>
              </a:spcAft>
              <a:buNone/>
            </a:pPr>
            <a:r>
              <a:rPr lang="en-US" sz="1100" b="0" i="0" u="none" strike="noStrike" cap="none" baseline="0" dirty="0" smtClean="0">
                <a:solidFill>
                  <a:srgbClr val="000000"/>
                </a:solidFill>
                <a:effectLst/>
                <a:latin typeface="Arial"/>
                <a:cs typeface="Arial"/>
                <a:sym typeface="Arial"/>
              </a:rPr>
              <a:t>So these listeners will be called in order (This order will be determined by which propagation model we are using)</a:t>
            </a:r>
          </a:p>
          <a:p>
            <a:pPr marL="0" lvl="0" indent="0">
              <a:lnSpc>
                <a:spcPct val="0"/>
              </a:lnSpc>
              <a:spcBef>
                <a:spcPts val="1000"/>
              </a:spcBef>
              <a:spcAft>
                <a:spcPts val="1600"/>
              </a:spcAft>
              <a:buNone/>
            </a:pPr>
            <a:r>
              <a:rPr lang="en-US" sz="1100" b="0" i="0" u="none" strike="noStrike" cap="none" baseline="0" dirty="0" smtClean="0">
                <a:solidFill>
                  <a:srgbClr val="000000"/>
                </a:solidFill>
                <a:effectLst/>
                <a:latin typeface="Arial"/>
                <a:cs typeface="Arial"/>
                <a:sym typeface="Arial"/>
              </a:rPr>
              <a:t>If we are using bubbling then </a:t>
            </a:r>
            <a:r>
              <a:rPr lang="en-US" sz="1100" b="0" i="0" u="none" strike="noStrike" cap="none" dirty="0" smtClean="0">
                <a:solidFill>
                  <a:srgbClr val="000000"/>
                </a:solidFill>
                <a:effectLst/>
                <a:latin typeface="Arial"/>
                <a:ea typeface="Arial"/>
                <a:cs typeface="Arial"/>
                <a:sym typeface="Arial"/>
              </a:rPr>
              <a:t>In our example, the handler on </a:t>
            </a:r>
            <a:r>
              <a:rPr lang="en-US" dirty="0" smtClean="0"/>
              <a:t>button</a:t>
            </a:r>
            <a:r>
              <a:rPr lang="en-US" sz="1100" b="0" i="0" u="none" strike="noStrike" cap="none" dirty="0" smtClean="0">
                <a:solidFill>
                  <a:srgbClr val="000000"/>
                </a:solidFill>
                <a:effectLst/>
                <a:latin typeface="Arial"/>
                <a:ea typeface="Arial"/>
                <a:cs typeface="Arial"/>
                <a:sym typeface="Arial"/>
              </a:rPr>
              <a:t> will fire before the </a:t>
            </a:r>
            <a:r>
              <a:rPr lang="en-US" dirty="0" smtClean="0"/>
              <a:t>#container</a:t>
            </a:r>
            <a:r>
              <a:rPr lang="en-US" sz="1100" b="0" i="0" u="none" strike="noStrike" cap="none" dirty="0" smtClean="0">
                <a:solidFill>
                  <a:srgbClr val="000000"/>
                </a:solidFill>
                <a:effectLst/>
                <a:latin typeface="Arial"/>
                <a:ea typeface="Arial"/>
                <a:cs typeface="Arial"/>
                <a:sym typeface="Arial"/>
              </a:rPr>
              <a:t> handler. (This is the default behavior)</a:t>
            </a:r>
          </a:p>
          <a:p>
            <a:pPr marL="0" lvl="0" indent="0">
              <a:lnSpc>
                <a:spcPct val="0"/>
              </a:lnSpc>
              <a:spcBef>
                <a:spcPts val="1000"/>
              </a:spcBef>
              <a:spcAft>
                <a:spcPts val="1600"/>
              </a:spcAft>
              <a:buNone/>
            </a:pPr>
            <a:endParaRPr lang="en-US" sz="1100" b="0" i="0" u="none" strike="noStrike" cap="none" dirty="0" smtClean="0">
              <a:solidFill>
                <a:srgbClr val="000000"/>
              </a:solidFill>
              <a:effectLst/>
              <a:latin typeface="Arial"/>
              <a:ea typeface="Arial"/>
              <a:cs typeface="Arial"/>
              <a:sym typeface="Arial"/>
            </a:endParaRP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As you can see </a:t>
            </a:r>
            <a:r>
              <a:rPr lang="en-US" sz="1100" b="1" dirty="0" smtClean="0"/>
              <a:t>Capturing is the opposite of bubbling: the outer event handlers are fired before the more specific</a:t>
            </a:r>
          </a:p>
          <a:p>
            <a:pPr marL="0" lvl="0" indent="0">
              <a:lnSpc>
                <a:spcPct val="0"/>
              </a:lnSpc>
              <a:spcBef>
                <a:spcPts val="1000"/>
              </a:spcBef>
              <a:spcAft>
                <a:spcPts val="1600"/>
              </a:spcAft>
              <a:buNone/>
            </a:pPr>
            <a:r>
              <a:rPr lang="en-US" sz="1100" b="1" dirty="0" smtClean="0"/>
              <a:t> handler, the one on button.</a:t>
            </a:r>
          </a:p>
          <a:p>
            <a:pPr marL="0" lvl="0" indent="0">
              <a:lnSpc>
                <a:spcPct val="0"/>
              </a:lnSpc>
              <a:spcBef>
                <a:spcPts val="1000"/>
              </a:spcBef>
              <a:spcAft>
                <a:spcPts val="1600"/>
              </a:spcAft>
              <a:buNone/>
            </a:pPr>
            <a:endParaRPr lang="en-US" sz="1100" b="1" dirty="0" smtClean="0"/>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You can choose to adopt event capturing by applying a third argument to </a:t>
            </a:r>
            <a:r>
              <a:rPr lang="en-US" sz="1100" b="0" i="0" u="none" strike="noStrike" cap="none" dirty="0" err="1" smtClean="0">
                <a:solidFill>
                  <a:srgbClr val="000000"/>
                </a:solidFill>
                <a:effectLst/>
                <a:latin typeface="Arial"/>
                <a:ea typeface="Arial"/>
                <a:cs typeface="Arial"/>
                <a:sym typeface="Arial"/>
              </a:rPr>
              <a:t>addEventListener</a:t>
            </a:r>
            <a:r>
              <a:rPr lang="en-US" sz="1100" b="0" i="0" u="none" strike="noStrike" cap="none" dirty="0" smtClean="0">
                <a:solidFill>
                  <a:srgbClr val="000000"/>
                </a:solidFill>
                <a:effectLst/>
                <a:latin typeface="Arial"/>
                <a:ea typeface="Arial"/>
                <a:cs typeface="Arial"/>
                <a:sym typeface="Arial"/>
              </a:rPr>
              <a:t>, setting it to </a:t>
            </a:r>
            <a:r>
              <a:rPr lang="en-US" dirty="0" smtClean="0"/>
              <a:t>true</a:t>
            </a:r>
            <a:r>
              <a:rPr lang="en-US" sz="1100" b="0" i="0" u="none" strike="noStrike" cap="none" dirty="0" smtClean="0">
                <a:solidFill>
                  <a:srgbClr val="000000"/>
                </a:solidFill>
                <a:effectLst/>
                <a:latin typeface="Arial"/>
                <a:ea typeface="Arial"/>
                <a:cs typeface="Arial"/>
                <a:sym typeface="Arial"/>
              </a:rPr>
              <a:t>:</a:t>
            </a:r>
            <a:endParaRPr lang="en-US" sz="1100" b="1" dirty="0" smtClean="0"/>
          </a:p>
          <a:p>
            <a:pPr marL="0" lvl="0" indent="0">
              <a:lnSpc>
                <a:spcPct val="0"/>
              </a:lnSpc>
              <a:spcBef>
                <a:spcPts val="1000"/>
              </a:spcBef>
              <a:spcAft>
                <a:spcPts val="1600"/>
              </a:spcAft>
              <a:buNone/>
            </a:pPr>
            <a:endParaRPr lang="en-US" sz="1100" b="0" i="0" u="none" strike="noStrike" cap="none" dirty="0" smtClean="0">
              <a:solidFill>
                <a:srgbClr val="000000"/>
              </a:solidFill>
              <a:effectLst/>
              <a:latin typeface="Arial"/>
              <a:ea typeface="Arial"/>
              <a:cs typeface="Arial"/>
              <a:sym typeface="Arial"/>
            </a:endParaRPr>
          </a:p>
          <a:p>
            <a:r>
              <a:rPr lang="en-US" sz="1100" b="0" i="0" u="none" strike="noStrike" cap="none" dirty="0" smtClean="0">
                <a:solidFill>
                  <a:srgbClr val="000000"/>
                </a:solidFill>
                <a:effectLst/>
                <a:latin typeface="Arial"/>
                <a:ea typeface="Arial"/>
                <a:cs typeface="Arial"/>
                <a:sym typeface="Arial"/>
              </a:rPr>
              <a:t>Note that </a:t>
            </a:r>
            <a:r>
              <a:rPr lang="en-US" sz="1100" b="1" i="0" u="none" strike="noStrike" cap="none" dirty="0" smtClean="0">
                <a:solidFill>
                  <a:srgbClr val="000000"/>
                </a:solidFill>
                <a:effectLst/>
                <a:latin typeface="Arial"/>
                <a:ea typeface="Arial"/>
                <a:cs typeface="Arial"/>
                <a:sym typeface="Arial"/>
              </a:rPr>
              <a:t>first all capturing event handlers are run</a:t>
            </a:r>
            <a:r>
              <a:rPr lang="en-US" sz="1100" b="0" i="0" u="none" strike="noStrike" cap="none" dirty="0" smtClean="0">
                <a:solidFill>
                  <a:srgbClr val="000000"/>
                </a:solidFill>
                <a:effectLst/>
                <a:latin typeface="Arial"/>
                <a:ea typeface="Arial"/>
                <a:cs typeface="Arial"/>
                <a:sym typeface="Arial"/>
              </a:rPr>
              <a:t>.</a:t>
            </a:r>
          </a:p>
          <a:p>
            <a:r>
              <a:rPr lang="en-US" sz="1100" b="0" i="0" u="none" strike="noStrike" cap="none" dirty="0" smtClean="0">
                <a:solidFill>
                  <a:srgbClr val="000000"/>
                </a:solidFill>
                <a:effectLst/>
                <a:latin typeface="Arial"/>
                <a:ea typeface="Arial"/>
                <a:cs typeface="Arial"/>
                <a:sym typeface="Arial"/>
              </a:rPr>
              <a:t>Then all the bubbling event handlers.</a:t>
            </a:r>
          </a:p>
          <a:p>
            <a:r>
              <a:rPr lang="en-US" sz="1100" b="0" i="0" u="none" strike="noStrike" cap="none" dirty="0" smtClean="0">
                <a:solidFill>
                  <a:srgbClr val="000000"/>
                </a:solidFill>
                <a:effectLst/>
                <a:latin typeface="Arial"/>
                <a:ea typeface="Arial"/>
                <a:cs typeface="Arial"/>
                <a:sym typeface="Arial"/>
              </a:rPr>
              <a:t>The order follows this principle: the DOM goes through all elements starting from the Window object, and goes to find the item that was clicked. While doing so, it calls any event handler associated to the event (capturing phase).</a:t>
            </a:r>
          </a:p>
          <a:p>
            <a:r>
              <a:rPr lang="en-US" sz="1100" b="0" i="0" u="none" strike="noStrike" cap="none" dirty="0" smtClean="0">
                <a:solidFill>
                  <a:srgbClr val="000000"/>
                </a:solidFill>
                <a:effectLst/>
                <a:latin typeface="Arial"/>
                <a:ea typeface="Arial"/>
                <a:cs typeface="Arial"/>
                <a:sym typeface="Arial"/>
              </a:rPr>
              <a:t>Once it reaches the target, it then repeats the journey up to the parents tree until the Window object, calling again the event handlers (bubbling phase).</a:t>
            </a:r>
          </a:p>
          <a:p>
            <a:pPr marL="0" lvl="0" indent="0">
              <a:lnSpc>
                <a:spcPct val="0"/>
              </a:lnSpc>
              <a:spcBef>
                <a:spcPts val="1000"/>
              </a:spcBef>
              <a:spcAft>
                <a:spcPts val="1600"/>
              </a:spcAft>
              <a:buNone/>
            </a:pPr>
            <a:endParaRPr lang="en-U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309670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An event on a DOM element will be propagated to all its parent elements tree, unless it’s stopped.</a:t>
            </a: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A click event on </a:t>
            </a:r>
            <a:r>
              <a:rPr lang="en-US" dirty="0" smtClean="0"/>
              <a:t>a</a:t>
            </a:r>
            <a:r>
              <a:rPr lang="en-US" sz="1100" b="0" i="0" u="none" strike="noStrike" cap="none" dirty="0" smtClean="0">
                <a:solidFill>
                  <a:srgbClr val="000000"/>
                </a:solidFill>
                <a:effectLst/>
                <a:latin typeface="Arial"/>
                <a:ea typeface="Arial"/>
                <a:cs typeface="Arial"/>
                <a:sym typeface="Arial"/>
              </a:rPr>
              <a:t> will propagate to </a:t>
            </a:r>
            <a:r>
              <a:rPr lang="en-US" dirty="0" smtClean="0"/>
              <a:t>section</a:t>
            </a:r>
            <a:r>
              <a:rPr lang="en-US" sz="1100" b="0" i="0" u="none" strike="noStrike" cap="none" dirty="0" smtClean="0">
                <a:solidFill>
                  <a:srgbClr val="000000"/>
                </a:solidFill>
                <a:effectLst/>
                <a:latin typeface="Arial"/>
                <a:ea typeface="Arial"/>
                <a:cs typeface="Arial"/>
                <a:sym typeface="Arial"/>
              </a:rPr>
              <a:t> and then </a:t>
            </a:r>
            <a:r>
              <a:rPr lang="en-US" dirty="0" smtClean="0"/>
              <a:t>body</a:t>
            </a:r>
            <a:r>
              <a:rPr lang="en-US" sz="1100" b="0" i="0" u="none" strike="noStrike" cap="none" dirty="0" smtClean="0">
                <a:solidFill>
                  <a:srgbClr val="000000"/>
                </a:solidFill>
                <a:effectLst/>
                <a:latin typeface="Arial"/>
                <a:ea typeface="Arial"/>
                <a:cs typeface="Arial"/>
                <a:sym typeface="Arial"/>
              </a:rPr>
              <a:t>.</a:t>
            </a:r>
          </a:p>
          <a:p>
            <a:pPr marL="0" lvl="0" indent="0">
              <a:lnSpc>
                <a:spcPct val="0"/>
              </a:lnSpc>
              <a:spcBef>
                <a:spcPts val="1000"/>
              </a:spcBef>
              <a:spcAft>
                <a:spcPts val="1600"/>
              </a:spcAft>
              <a:buNone/>
            </a:pPr>
            <a:r>
              <a:rPr lang="en-US" sz="1100" b="0" i="0" u="none" strike="noStrike" cap="none" dirty="0" smtClean="0">
                <a:solidFill>
                  <a:srgbClr val="000000"/>
                </a:solidFill>
                <a:effectLst/>
                <a:latin typeface="Arial"/>
                <a:ea typeface="Arial"/>
                <a:cs typeface="Arial"/>
                <a:sym typeface="Arial"/>
              </a:rPr>
              <a:t>You can stop the propagation by calling the </a:t>
            </a:r>
            <a:r>
              <a:rPr lang="en-US" dirty="0" err="1" smtClean="0"/>
              <a:t>stopPropagation</a:t>
            </a:r>
            <a:r>
              <a:rPr lang="en-US" dirty="0" smtClean="0"/>
              <a:t>()</a:t>
            </a:r>
            <a:r>
              <a:rPr lang="en-US" sz="1100" b="0" i="0" u="none" strike="noStrike" cap="none" dirty="0" smtClean="0">
                <a:solidFill>
                  <a:srgbClr val="000000"/>
                </a:solidFill>
                <a:effectLst/>
                <a:latin typeface="Arial"/>
                <a:ea typeface="Arial"/>
                <a:cs typeface="Arial"/>
                <a:sym typeface="Arial"/>
              </a:rPr>
              <a:t> method of an Event, usually at the end of the event handler:</a:t>
            </a:r>
          </a:p>
          <a:p>
            <a:pPr marL="0" lvl="0" indent="0">
              <a:lnSpc>
                <a:spcPct val="0"/>
              </a:lnSpc>
              <a:spcBef>
                <a:spcPts val="1000"/>
              </a:spcBef>
              <a:spcAft>
                <a:spcPts val="1600"/>
              </a:spcAft>
              <a:buNone/>
            </a:pPr>
            <a:endParaRPr lang="en-US" sz="1100" b="0" i="0" u="none" strike="noStrike" cap="none" dirty="0" smtClean="0">
              <a:solidFill>
                <a:srgbClr val="000000"/>
              </a:solidFill>
              <a:effectLst/>
              <a:latin typeface="Arial"/>
              <a:cs typeface="Arial"/>
              <a:sym typeface="Arial"/>
            </a:endParaRPr>
          </a:p>
          <a:p>
            <a:pPr marL="0" lvl="0" indent="0">
              <a:lnSpc>
                <a:spcPct val="0"/>
              </a:lnSpc>
              <a:spcBef>
                <a:spcPts val="1000"/>
              </a:spcBef>
              <a:spcAft>
                <a:spcPts val="1600"/>
              </a:spcAft>
              <a:buNone/>
            </a:pPr>
            <a:endParaRPr lang="en-US" sz="1100" dirty="0" smtClean="0"/>
          </a:p>
          <a:p>
            <a:pPr marL="0" lvl="0" indent="0">
              <a:spcBef>
                <a:spcPts val="0"/>
              </a:spcBef>
              <a:spcAft>
                <a:spcPts val="0"/>
              </a:spcAft>
              <a:buNone/>
            </a:pPr>
            <a:endParaRPr dirty="0"/>
          </a:p>
        </p:txBody>
      </p:sp>
    </p:spTree>
    <p:extLst>
      <p:ext uri="{BB962C8B-B14F-4D97-AF65-F5344CB8AC3E}">
        <p14:creationId xmlns:p14="http://schemas.microsoft.com/office/powerpoint/2010/main" val="186355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6" name="Shape 16"/>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Shape 1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Shape 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25" name="Shape 125"/>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Shape 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Shape 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9" name="Shape 3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Shape 4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Shape 53"/>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0" name="Shape 6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Shape 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Shape 6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Shape 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9" name="Shape 89"/>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Shape 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Shape 96"/>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Shape 97"/>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104" name="Shape 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mozilla.org/en-US/docs/Web/API/Event" TargetMode="External"/><Relationship Id="rId2" Type="http://schemas.openxmlformats.org/officeDocument/2006/relationships/hyperlink" Target="https://flaviocopes.com/javascript-events/" TargetMode="External"/><Relationship Id="rId1" Type="http://schemas.openxmlformats.org/officeDocument/2006/relationships/slideLayout" Target="../slideLayouts/slideLayout3.xml"/><Relationship Id="rId4" Type="http://schemas.openxmlformats.org/officeDocument/2006/relationships/hyperlink" Target="https://www.tutorialspoint.com/javascript/javascript_events.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Shape 135"/>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By: </a:t>
            </a:r>
            <a:r>
              <a:rPr lang="en-US" dirty="0"/>
              <a:t>Rick Johnson</a:t>
            </a:r>
            <a:endParaRPr dirty="0"/>
          </a:p>
        </p:txBody>
      </p:sp>
      <p:sp>
        <p:nvSpPr>
          <p:cNvPr id="2" name="Title 1">
            <a:extLst>
              <a:ext uri="{FF2B5EF4-FFF2-40B4-BE49-F238E27FC236}">
                <a16:creationId xmlns:a16="http://schemas.microsoft.com/office/drawing/2014/main" id="{92F34D7C-D859-4D07-B6C3-F8A002E929BD}"/>
              </a:ext>
            </a:extLst>
          </p:cNvPr>
          <p:cNvSpPr>
            <a:spLocks noGrp="1"/>
          </p:cNvSpPr>
          <p:nvPr>
            <p:ph type="ctrTitle"/>
          </p:nvPr>
        </p:nvSpPr>
        <p:spPr/>
        <p:txBody>
          <a:bodyPr/>
          <a:lstStyle/>
          <a:p>
            <a:r>
              <a:rPr lang="en-US" dirty="0" err="1" smtClean="0"/>
              <a:t>Javascript</a:t>
            </a:r>
            <a:r>
              <a:rPr lang="en-US" dirty="0"/>
              <a:t> </a:t>
            </a:r>
            <a:r>
              <a:rPr lang="en-US" dirty="0" smtClean="0"/>
              <a:t>Events</a:t>
            </a:r>
            <a:r>
              <a:rPr lang="en-US" dirty="0" smtClean="0"/>
              <a:t/>
            </a:r>
            <a:br>
              <a:rPr lang="en-US" dirty="0" smtClean="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19144"/>
    </mc:Choice>
    <mc:Fallback xmlns="">
      <p:transition spd="slow" advTm="1914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smtClean="0"/>
              <a:t>Event Handlers</a:t>
            </a:r>
            <a:endParaRPr dirty="0"/>
          </a:p>
        </p:txBody>
      </p:sp>
      <p:sp>
        <p:nvSpPr>
          <p:cNvPr id="141" name="Shape 141"/>
          <p:cNvSpPr txBox="1">
            <a:spLocks noGrp="1"/>
          </p:cNvSpPr>
          <p:nvPr>
            <p:ph type="body" idx="1"/>
          </p:nvPr>
        </p:nvSpPr>
        <p:spPr>
          <a:xfrm>
            <a:off x="1297500" y="787585"/>
            <a:ext cx="7038900" cy="4228363"/>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dirty="0"/>
              <a:t>You can respond to any event using an </a:t>
            </a:r>
            <a:r>
              <a:rPr lang="en-US" b="1" dirty="0"/>
              <a:t>Event </a:t>
            </a:r>
            <a:r>
              <a:rPr lang="en-US" b="1" dirty="0" smtClean="0"/>
              <a:t>Handler</a:t>
            </a:r>
          </a:p>
          <a:p>
            <a:pPr marL="0" lvl="0" indent="0">
              <a:lnSpc>
                <a:spcPct val="0"/>
              </a:lnSpc>
              <a:spcBef>
                <a:spcPts val="1000"/>
              </a:spcBef>
              <a:spcAft>
                <a:spcPts val="1600"/>
              </a:spcAft>
              <a:buNone/>
            </a:pPr>
            <a:r>
              <a:rPr lang="en-US" b="1" dirty="0"/>
              <a:t>Inline event handlers</a:t>
            </a:r>
            <a:endParaRPr lang="en-US" b="1" dirty="0" smtClean="0"/>
          </a:p>
          <a:p>
            <a:pPr marL="0" lvl="0" indent="0">
              <a:lnSpc>
                <a:spcPct val="0"/>
              </a:lnSpc>
              <a:spcBef>
                <a:spcPts val="1000"/>
              </a:spcBef>
              <a:spcAft>
                <a:spcPts val="1600"/>
              </a:spcAft>
              <a:buNone/>
            </a:pPr>
            <a:r>
              <a:rPr lang="en-US" sz="1400" dirty="0" smtClean="0"/>
              <a:t>&lt;</a:t>
            </a:r>
            <a:r>
              <a:rPr lang="en-US" sz="1400" dirty="0"/>
              <a:t>a </a:t>
            </a:r>
            <a:r>
              <a:rPr lang="en-US" sz="1400" dirty="0" err="1"/>
              <a:t>href</a:t>
            </a:r>
            <a:r>
              <a:rPr lang="en-US" sz="1400" dirty="0"/>
              <a:t>="site.com" </a:t>
            </a:r>
            <a:r>
              <a:rPr lang="en-US" sz="1400" dirty="0" err="1"/>
              <a:t>onclick</a:t>
            </a:r>
            <a:r>
              <a:rPr lang="en-US" sz="1400" dirty="0"/>
              <a:t>="</a:t>
            </a:r>
            <a:r>
              <a:rPr lang="en-US" sz="1400" dirty="0" err="1"/>
              <a:t>dosomething</a:t>
            </a:r>
            <a:r>
              <a:rPr lang="en-US" sz="1400" dirty="0"/>
              <a:t>();"&gt;A link&lt;/a</a:t>
            </a:r>
            <a:r>
              <a:rPr lang="en-US" sz="1400" dirty="0" smtClean="0"/>
              <a:t>&gt;</a:t>
            </a:r>
          </a:p>
          <a:p>
            <a:pPr marL="0" lvl="0" indent="0">
              <a:lnSpc>
                <a:spcPct val="0"/>
              </a:lnSpc>
              <a:spcBef>
                <a:spcPts val="1000"/>
              </a:spcBef>
              <a:spcAft>
                <a:spcPts val="1600"/>
              </a:spcAft>
              <a:buNone/>
            </a:pPr>
            <a:endParaRPr lang="en-US" sz="1400" dirty="0" smtClean="0"/>
          </a:p>
          <a:p>
            <a:pPr marL="0" lvl="0" indent="0">
              <a:lnSpc>
                <a:spcPct val="0"/>
              </a:lnSpc>
              <a:spcBef>
                <a:spcPts val="1000"/>
              </a:spcBef>
              <a:spcAft>
                <a:spcPts val="1600"/>
              </a:spcAft>
              <a:buNone/>
            </a:pPr>
            <a:r>
              <a:rPr lang="en-US" sz="1400" dirty="0"/>
              <a:t>DOM on-event </a:t>
            </a:r>
            <a:r>
              <a:rPr lang="en-US" sz="1400" dirty="0" smtClean="0"/>
              <a:t>handlers</a:t>
            </a:r>
          </a:p>
          <a:p>
            <a:pPr marL="0" lvl="0" indent="0">
              <a:lnSpc>
                <a:spcPct val="0"/>
              </a:lnSpc>
              <a:spcBef>
                <a:spcPts val="1000"/>
              </a:spcBef>
              <a:spcAft>
                <a:spcPts val="1600"/>
              </a:spcAft>
              <a:buNone/>
            </a:pPr>
            <a:r>
              <a:rPr lang="en-US" sz="1400" dirty="0" err="1"/>
              <a:t>window.onload</a:t>
            </a:r>
            <a:r>
              <a:rPr lang="en-US" sz="1400" dirty="0"/>
              <a:t> = () =&gt; {</a:t>
            </a:r>
          </a:p>
          <a:p>
            <a:pPr marL="0" lvl="0" indent="0">
              <a:lnSpc>
                <a:spcPct val="0"/>
              </a:lnSpc>
              <a:spcBef>
                <a:spcPts val="1000"/>
              </a:spcBef>
              <a:spcAft>
                <a:spcPts val="1600"/>
              </a:spcAft>
              <a:buNone/>
            </a:pPr>
            <a:r>
              <a:rPr lang="en-US" sz="1400" dirty="0"/>
              <a:t>  //window loaded</a:t>
            </a:r>
          </a:p>
          <a:p>
            <a:pPr marL="0" lvl="0" indent="0">
              <a:lnSpc>
                <a:spcPct val="0"/>
              </a:lnSpc>
              <a:spcBef>
                <a:spcPts val="1000"/>
              </a:spcBef>
              <a:spcAft>
                <a:spcPts val="1600"/>
              </a:spcAft>
              <a:buNone/>
            </a:pPr>
            <a:r>
              <a:rPr lang="en-US" sz="1400" dirty="0" smtClean="0"/>
              <a:t>}</a:t>
            </a:r>
          </a:p>
          <a:p>
            <a:pPr marL="0" lvl="0" indent="0">
              <a:lnSpc>
                <a:spcPct val="0"/>
              </a:lnSpc>
              <a:spcBef>
                <a:spcPts val="1000"/>
              </a:spcBef>
              <a:spcAft>
                <a:spcPts val="1600"/>
              </a:spcAft>
              <a:buNone/>
            </a:pPr>
            <a:r>
              <a:rPr lang="en-US" sz="1400" dirty="0" smtClean="0"/>
              <a:t>Or </a:t>
            </a:r>
          </a:p>
          <a:p>
            <a:pPr marL="0" lvl="0" indent="0">
              <a:lnSpc>
                <a:spcPct val="0"/>
              </a:lnSpc>
              <a:spcBef>
                <a:spcPts val="1000"/>
              </a:spcBef>
              <a:spcAft>
                <a:spcPts val="1600"/>
              </a:spcAft>
              <a:buNone/>
            </a:pPr>
            <a:r>
              <a:rPr lang="en-US" sz="1400" dirty="0" err="1"/>
              <a:t>const</a:t>
            </a:r>
            <a:r>
              <a:rPr lang="en-US" sz="1400" dirty="0"/>
              <a:t> </a:t>
            </a:r>
            <a:r>
              <a:rPr lang="en-US" sz="1400" dirty="0" err="1"/>
              <a:t>xhr</a:t>
            </a:r>
            <a:r>
              <a:rPr lang="en-US" sz="1400" dirty="0"/>
              <a:t> = new </a:t>
            </a:r>
            <a:r>
              <a:rPr lang="en-US" sz="1400" dirty="0" err="1"/>
              <a:t>XMLHttpRequest</a:t>
            </a:r>
            <a:r>
              <a:rPr lang="en-US" sz="1400" dirty="0"/>
              <a:t>()</a:t>
            </a:r>
          </a:p>
          <a:p>
            <a:pPr marL="0" lvl="0" indent="0">
              <a:lnSpc>
                <a:spcPct val="0"/>
              </a:lnSpc>
              <a:spcBef>
                <a:spcPts val="1000"/>
              </a:spcBef>
              <a:spcAft>
                <a:spcPts val="1600"/>
              </a:spcAft>
              <a:buNone/>
            </a:pPr>
            <a:r>
              <a:rPr lang="en-US" sz="1400" dirty="0" err="1"/>
              <a:t>xhr.onreadystatechange</a:t>
            </a:r>
            <a:r>
              <a:rPr lang="en-US" sz="1400" dirty="0"/>
              <a:t> = () =&gt; {</a:t>
            </a:r>
          </a:p>
          <a:p>
            <a:pPr marL="0" lvl="0" indent="0">
              <a:lnSpc>
                <a:spcPct val="0"/>
              </a:lnSpc>
              <a:spcBef>
                <a:spcPts val="1000"/>
              </a:spcBef>
              <a:spcAft>
                <a:spcPts val="1600"/>
              </a:spcAft>
              <a:buNone/>
            </a:pPr>
            <a:r>
              <a:rPr lang="en-US" sz="1400" dirty="0"/>
              <a:t>  //.. do something</a:t>
            </a:r>
          </a:p>
          <a:p>
            <a:pPr marL="0" lvl="0" indent="0">
              <a:lnSpc>
                <a:spcPct val="0"/>
              </a:lnSpc>
              <a:spcBef>
                <a:spcPts val="1000"/>
              </a:spcBef>
              <a:spcAft>
                <a:spcPts val="1600"/>
              </a:spcAft>
              <a:buNone/>
            </a:pPr>
            <a:r>
              <a:rPr lang="en-US" sz="1400" dirty="0"/>
              <a:t>}</a:t>
            </a:r>
            <a:endParaRPr lang="en-US" sz="1400" dirty="0" smtClean="0"/>
          </a:p>
          <a:p>
            <a:pPr marL="0" lvl="0" indent="0">
              <a:lnSpc>
                <a:spcPct val="0"/>
              </a:lnSpc>
              <a:spcBef>
                <a:spcPts val="1000"/>
              </a:spcBef>
              <a:spcAft>
                <a:spcPts val="1600"/>
              </a:spcAft>
              <a:buNone/>
            </a:pPr>
            <a:endParaRPr sz="1400" dirty="0"/>
          </a:p>
        </p:txBody>
      </p:sp>
    </p:spTree>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smtClean="0"/>
              <a:t>Event Handlers</a:t>
            </a:r>
            <a:endParaRPr dirty="0"/>
          </a:p>
        </p:txBody>
      </p:sp>
      <p:sp>
        <p:nvSpPr>
          <p:cNvPr id="141" name="Shape 141"/>
          <p:cNvSpPr txBox="1">
            <a:spLocks noGrp="1"/>
          </p:cNvSpPr>
          <p:nvPr>
            <p:ph type="body" idx="1"/>
          </p:nvPr>
        </p:nvSpPr>
        <p:spPr>
          <a:xfrm>
            <a:off x="1297500" y="787585"/>
            <a:ext cx="7038900" cy="4228363"/>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dirty="0"/>
              <a:t>Using </a:t>
            </a:r>
            <a:r>
              <a:rPr lang="en-US" dirty="0" err="1"/>
              <a:t>addEventListener</a:t>
            </a:r>
            <a:r>
              <a:rPr lang="en-US" dirty="0" smtClean="0"/>
              <a:t>()</a:t>
            </a:r>
            <a:endParaRPr lang="en-US" sz="1400" dirty="0" smtClean="0"/>
          </a:p>
          <a:p>
            <a:pPr marL="0" lvl="0" indent="0">
              <a:lnSpc>
                <a:spcPct val="0"/>
              </a:lnSpc>
              <a:spcBef>
                <a:spcPts val="1000"/>
              </a:spcBef>
              <a:spcAft>
                <a:spcPts val="1600"/>
              </a:spcAft>
              <a:buNone/>
            </a:pPr>
            <a:r>
              <a:rPr lang="en-US" sz="1400" dirty="0" err="1" smtClean="0"/>
              <a:t>window.addEventListener</a:t>
            </a:r>
            <a:r>
              <a:rPr lang="en-US" sz="1400" dirty="0"/>
              <a:t>('load', () =&gt; {</a:t>
            </a:r>
          </a:p>
          <a:p>
            <a:pPr marL="0" lvl="0" indent="0">
              <a:lnSpc>
                <a:spcPct val="0"/>
              </a:lnSpc>
              <a:spcBef>
                <a:spcPts val="1000"/>
              </a:spcBef>
              <a:spcAft>
                <a:spcPts val="1600"/>
              </a:spcAft>
              <a:buNone/>
            </a:pPr>
            <a:r>
              <a:rPr lang="en-US" sz="1400" dirty="0"/>
              <a:t>  //window loaded</a:t>
            </a:r>
          </a:p>
          <a:p>
            <a:pPr marL="0" lvl="0" indent="0">
              <a:lnSpc>
                <a:spcPct val="0"/>
              </a:lnSpc>
              <a:spcBef>
                <a:spcPts val="1000"/>
              </a:spcBef>
              <a:spcAft>
                <a:spcPts val="1600"/>
              </a:spcAft>
              <a:buNone/>
            </a:pPr>
            <a:r>
              <a:rPr lang="en-US" sz="1400" dirty="0" smtClean="0"/>
              <a:t>})</a:t>
            </a:r>
          </a:p>
          <a:p>
            <a:pPr marL="0" indent="0">
              <a:lnSpc>
                <a:spcPct val="0"/>
              </a:lnSpc>
              <a:spcBef>
                <a:spcPts val="1000"/>
              </a:spcBef>
              <a:spcAft>
                <a:spcPts val="1600"/>
              </a:spcAft>
              <a:buNone/>
            </a:pPr>
            <a:r>
              <a:rPr lang="en-US" b="1" dirty="0"/>
              <a:t>The Event object</a:t>
            </a:r>
          </a:p>
          <a:p>
            <a:pPr marL="0" lvl="0" indent="0">
              <a:lnSpc>
                <a:spcPct val="0"/>
              </a:lnSpc>
              <a:spcBef>
                <a:spcPts val="1000"/>
              </a:spcBef>
              <a:spcAft>
                <a:spcPts val="1600"/>
              </a:spcAft>
              <a:buNone/>
            </a:pPr>
            <a:r>
              <a:rPr lang="en-US" sz="1400" dirty="0" err="1"/>
              <a:t>const</a:t>
            </a:r>
            <a:r>
              <a:rPr lang="en-US" sz="1400" dirty="0"/>
              <a:t> link = </a:t>
            </a:r>
            <a:r>
              <a:rPr lang="en-US" sz="1400" dirty="0" err="1"/>
              <a:t>document.getElementById</a:t>
            </a:r>
            <a:r>
              <a:rPr lang="en-US" sz="1400" dirty="0"/>
              <a:t>('my-link')</a:t>
            </a:r>
          </a:p>
          <a:p>
            <a:pPr marL="0" lvl="0" indent="0">
              <a:lnSpc>
                <a:spcPct val="0"/>
              </a:lnSpc>
              <a:spcBef>
                <a:spcPts val="1000"/>
              </a:spcBef>
              <a:spcAft>
                <a:spcPts val="1600"/>
              </a:spcAft>
              <a:buNone/>
            </a:pPr>
            <a:r>
              <a:rPr lang="en-US" sz="1400" dirty="0" err="1"/>
              <a:t>link.addEventListener</a:t>
            </a:r>
            <a:r>
              <a:rPr lang="en-US" sz="1400" dirty="0"/>
              <a:t>('click', event =&gt; {</a:t>
            </a:r>
          </a:p>
          <a:p>
            <a:pPr marL="0" lvl="0" indent="0">
              <a:lnSpc>
                <a:spcPct val="0"/>
              </a:lnSpc>
              <a:spcBef>
                <a:spcPts val="1000"/>
              </a:spcBef>
              <a:spcAft>
                <a:spcPts val="1600"/>
              </a:spcAft>
              <a:buNone/>
            </a:pPr>
            <a:r>
              <a:rPr lang="en-US" sz="1400" dirty="0"/>
              <a:t>  // link clicked</a:t>
            </a:r>
          </a:p>
          <a:p>
            <a:pPr marL="0" lvl="0" indent="0">
              <a:lnSpc>
                <a:spcPct val="0"/>
              </a:lnSpc>
              <a:spcBef>
                <a:spcPts val="1000"/>
              </a:spcBef>
              <a:spcAft>
                <a:spcPts val="1600"/>
              </a:spcAft>
              <a:buNone/>
            </a:pPr>
            <a:r>
              <a:rPr lang="en-US" sz="1400" dirty="0"/>
              <a:t>})</a:t>
            </a:r>
            <a:endParaRPr sz="1400" dirty="0"/>
          </a:p>
        </p:txBody>
      </p:sp>
    </p:spTree>
    <p:extLst>
      <p:ext uri="{BB962C8B-B14F-4D97-AF65-F5344CB8AC3E}">
        <p14:creationId xmlns:p14="http://schemas.microsoft.com/office/powerpoint/2010/main" val="1136790487"/>
      </p:ext>
    </p:extLst>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smtClean="0"/>
              <a:t>Event Handlers</a:t>
            </a:r>
            <a:endParaRPr dirty="0"/>
          </a:p>
        </p:txBody>
      </p:sp>
      <p:sp>
        <p:nvSpPr>
          <p:cNvPr id="141" name="Shape 141"/>
          <p:cNvSpPr txBox="1">
            <a:spLocks noGrp="1"/>
          </p:cNvSpPr>
          <p:nvPr>
            <p:ph type="body" idx="1"/>
          </p:nvPr>
        </p:nvSpPr>
        <p:spPr>
          <a:xfrm>
            <a:off x="1297500" y="787585"/>
            <a:ext cx="7038900" cy="4228363"/>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400" dirty="0" smtClean="0"/>
              <a:t>Key event example</a:t>
            </a:r>
          </a:p>
          <a:p>
            <a:pPr marL="0" lvl="0" indent="0">
              <a:lnSpc>
                <a:spcPct val="0"/>
              </a:lnSpc>
              <a:spcBef>
                <a:spcPts val="1000"/>
              </a:spcBef>
              <a:spcAft>
                <a:spcPts val="1600"/>
              </a:spcAft>
              <a:buNone/>
            </a:pPr>
            <a:r>
              <a:rPr lang="en-US" sz="1400" dirty="0" err="1"/>
              <a:t>window.addEventListener</a:t>
            </a:r>
            <a:r>
              <a:rPr lang="en-US" sz="1400" dirty="0"/>
              <a:t>('</a:t>
            </a:r>
            <a:r>
              <a:rPr lang="en-US" sz="1400" dirty="0" err="1"/>
              <a:t>keydown</a:t>
            </a:r>
            <a:r>
              <a:rPr lang="en-US" sz="1400" dirty="0"/>
              <a:t>', event =&gt; {</a:t>
            </a:r>
          </a:p>
          <a:p>
            <a:pPr marL="0" lvl="0" indent="0">
              <a:lnSpc>
                <a:spcPct val="0"/>
              </a:lnSpc>
              <a:spcBef>
                <a:spcPts val="1000"/>
              </a:spcBef>
              <a:spcAft>
                <a:spcPts val="1600"/>
              </a:spcAft>
              <a:buNone/>
            </a:pPr>
            <a:r>
              <a:rPr lang="en-US" sz="1400" dirty="0"/>
              <a:t>  // key pressed</a:t>
            </a:r>
          </a:p>
          <a:p>
            <a:pPr marL="0" lvl="0" indent="0">
              <a:lnSpc>
                <a:spcPct val="0"/>
              </a:lnSpc>
              <a:spcBef>
                <a:spcPts val="1000"/>
              </a:spcBef>
              <a:spcAft>
                <a:spcPts val="1600"/>
              </a:spcAft>
              <a:buNone/>
            </a:pPr>
            <a:r>
              <a:rPr lang="en-US" sz="1400" dirty="0"/>
              <a:t>  console.log(</a:t>
            </a:r>
            <a:r>
              <a:rPr lang="en-US" sz="1400" dirty="0" err="1"/>
              <a:t>event.key</a:t>
            </a:r>
            <a:r>
              <a:rPr lang="en-US" sz="1400" dirty="0"/>
              <a:t>)</a:t>
            </a:r>
          </a:p>
          <a:p>
            <a:pPr marL="0" lvl="0" indent="0">
              <a:lnSpc>
                <a:spcPct val="0"/>
              </a:lnSpc>
              <a:spcBef>
                <a:spcPts val="1000"/>
              </a:spcBef>
              <a:spcAft>
                <a:spcPts val="1600"/>
              </a:spcAft>
              <a:buNone/>
            </a:pPr>
            <a:r>
              <a:rPr lang="en-US" sz="1400" dirty="0"/>
              <a:t>})</a:t>
            </a:r>
          </a:p>
          <a:p>
            <a:pPr marL="0" lvl="0" indent="0">
              <a:lnSpc>
                <a:spcPct val="0"/>
              </a:lnSpc>
              <a:spcBef>
                <a:spcPts val="1000"/>
              </a:spcBef>
              <a:spcAft>
                <a:spcPts val="1600"/>
              </a:spcAft>
              <a:buNone/>
            </a:pPr>
            <a:r>
              <a:rPr lang="en-US" sz="1400" dirty="0" smtClean="0"/>
              <a:t>Mouse event Example</a:t>
            </a:r>
          </a:p>
          <a:p>
            <a:pPr marL="0" lvl="0" indent="0">
              <a:lnSpc>
                <a:spcPct val="0"/>
              </a:lnSpc>
              <a:spcBef>
                <a:spcPts val="1000"/>
              </a:spcBef>
              <a:spcAft>
                <a:spcPts val="1600"/>
              </a:spcAft>
              <a:buNone/>
            </a:pPr>
            <a:r>
              <a:rPr lang="en-US" sz="1400" dirty="0" err="1"/>
              <a:t>const</a:t>
            </a:r>
            <a:r>
              <a:rPr lang="en-US" sz="1400" dirty="0"/>
              <a:t> link = </a:t>
            </a:r>
            <a:r>
              <a:rPr lang="en-US" sz="1400" dirty="0" err="1"/>
              <a:t>document.getElementById</a:t>
            </a:r>
            <a:r>
              <a:rPr lang="en-US" sz="1400" dirty="0"/>
              <a:t>('my-link')</a:t>
            </a:r>
          </a:p>
          <a:p>
            <a:pPr marL="0" lvl="0" indent="0">
              <a:lnSpc>
                <a:spcPct val="0"/>
              </a:lnSpc>
              <a:spcBef>
                <a:spcPts val="1000"/>
              </a:spcBef>
              <a:spcAft>
                <a:spcPts val="1600"/>
              </a:spcAft>
              <a:buNone/>
            </a:pPr>
            <a:r>
              <a:rPr lang="en-US" sz="1400" dirty="0" err="1"/>
              <a:t>link.addEventListener</a:t>
            </a:r>
            <a:r>
              <a:rPr lang="en-US" sz="1400" dirty="0"/>
              <a:t>('</a:t>
            </a:r>
            <a:r>
              <a:rPr lang="en-US" sz="1400" dirty="0" err="1"/>
              <a:t>mousedown</a:t>
            </a:r>
            <a:r>
              <a:rPr lang="en-US" sz="1400" dirty="0"/>
              <a:t>', event =&gt; {</a:t>
            </a:r>
          </a:p>
          <a:p>
            <a:pPr marL="0" lvl="0" indent="0">
              <a:lnSpc>
                <a:spcPct val="0"/>
              </a:lnSpc>
              <a:spcBef>
                <a:spcPts val="1000"/>
              </a:spcBef>
              <a:spcAft>
                <a:spcPts val="1600"/>
              </a:spcAft>
              <a:buNone/>
            </a:pPr>
            <a:r>
              <a:rPr lang="en-US" sz="1400" dirty="0"/>
              <a:t>  // mouse button pressed</a:t>
            </a:r>
          </a:p>
          <a:p>
            <a:pPr marL="0" lvl="0" indent="0">
              <a:lnSpc>
                <a:spcPct val="0"/>
              </a:lnSpc>
              <a:spcBef>
                <a:spcPts val="1000"/>
              </a:spcBef>
              <a:spcAft>
                <a:spcPts val="1600"/>
              </a:spcAft>
              <a:buNone/>
            </a:pPr>
            <a:r>
              <a:rPr lang="en-US" sz="1400" dirty="0"/>
              <a:t>  console.log(</a:t>
            </a:r>
            <a:r>
              <a:rPr lang="en-US" sz="1400" dirty="0" err="1"/>
              <a:t>event.button</a:t>
            </a:r>
            <a:r>
              <a:rPr lang="en-US" sz="1400" dirty="0"/>
              <a:t>) //0=left, 2=right</a:t>
            </a:r>
          </a:p>
          <a:p>
            <a:pPr marL="0" lvl="0" indent="0">
              <a:lnSpc>
                <a:spcPct val="0"/>
              </a:lnSpc>
              <a:spcBef>
                <a:spcPts val="1000"/>
              </a:spcBef>
              <a:spcAft>
                <a:spcPts val="1600"/>
              </a:spcAft>
              <a:buNone/>
            </a:pPr>
            <a:r>
              <a:rPr lang="en-US" sz="1400" dirty="0"/>
              <a:t>})</a:t>
            </a:r>
            <a:endParaRPr lang="en-US" sz="1400" dirty="0" smtClean="0"/>
          </a:p>
          <a:p>
            <a:pPr marL="0" lvl="0" indent="0">
              <a:lnSpc>
                <a:spcPct val="0"/>
              </a:lnSpc>
              <a:spcBef>
                <a:spcPts val="1000"/>
              </a:spcBef>
              <a:spcAft>
                <a:spcPts val="1600"/>
              </a:spcAft>
              <a:buNone/>
            </a:pPr>
            <a:endParaRPr sz="1400" dirty="0"/>
          </a:p>
        </p:txBody>
      </p:sp>
    </p:spTree>
    <p:extLst>
      <p:ext uri="{BB962C8B-B14F-4D97-AF65-F5344CB8AC3E}">
        <p14:creationId xmlns:p14="http://schemas.microsoft.com/office/powerpoint/2010/main" val="2719288890"/>
      </p:ext>
    </p:extLst>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smtClean="0"/>
              <a:t>Event Handlers</a:t>
            </a:r>
            <a:endParaRPr dirty="0"/>
          </a:p>
        </p:txBody>
      </p:sp>
      <p:sp>
        <p:nvSpPr>
          <p:cNvPr id="141" name="Shape 141"/>
          <p:cNvSpPr txBox="1">
            <a:spLocks noGrp="1"/>
          </p:cNvSpPr>
          <p:nvPr>
            <p:ph type="body" idx="1"/>
          </p:nvPr>
        </p:nvSpPr>
        <p:spPr>
          <a:xfrm>
            <a:off x="1297500" y="787585"/>
            <a:ext cx="7038900" cy="4228363"/>
          </a:xfrm>
          <a:prstGeom prst="rect">
            <a:avLst/>
          </a:prstGeom>
        </p:spPr>
        <p:txBody>
          <a:bodyPr spcFirstLastPara="1" wrap="square" lIns="91425" tIns="91425" rIns="91425" bIns="91425" anchor="t" anchorCtr="0">
            <a:noAutofit/>
          </a:bodyPr>
          <a:lstStyle/>
          <a:p>
            <a:pPr marL="146050" indent="0">
              <a:buNone/>
            </a:pPr>
            <a:r>
              <a:rPr lang="en-US" b="1" dirty="0"/>
              <a:t>Event bubbling and event </a:t>
            </a:r>
            <a:r>
              <a:rPr lang="en-US" b="1" dirty="0" smtClean="0"/>
              <a:t>capturing</a:t>
            </a:r>
          </a:p>
          <a:p>
            <a:pPr marL="146050" indent="0">
              <a:buNone/>
            </a:pPr>
            <a:endParaRPr lang="en-US" b="1" dirty="0"/>
          </a:p>
          <a:p>
            <a:pPr marL="146050" indent="0">
              <a:buNone/>
            </a:pPr>
            <a:r>
              <a:rPr lang="en-US" b="1" dirty="0"/>
              <a:t>&lt;div id="container"&gt;</a:t>
            </a:r>
          </a:p>
          <a:p>
            <a:pPr marL="146050" indent="0">
              <a:buNone/>
            </a:pPr>
            <a:r>
              <a:rPr lang="en-US" b="1" dirty="0"/>
              <a:t>  &lt;button&gt;Click me&lt;/button&gt;</a:t>
            </a:r>
          </a:p>
          <a:p>
            <a:pPr marL="146050" indent="0">
              <a:buNone/>
            </a:pPr>
            <a:r>
              <a:rPr lang="en-US" b="1" dirty="0"/>
              <a:t>&lt;/div</a:t>
            </a:r>
            <a:r>
              <a:rPr lang="en-US" b="1" dirty="0" smtClean="0"/>
              <a:t>&gt;</a:t>
            </a:r>
          </a:p>
          <a:p>
            <a:pPr marL="146050" indent="0">
              <a:buNone/>
            </a:pPr>
            <a:endParaRPr lang="en-US" b="1" dirty="0"/>
          </a:p>
          <a:p>
            <a:pPr marL="0" lvl="0" indent="0">
              <a:lnSpc>
                <a:spcPct val="0"/>
              </a:lnSpc>
              <a:spcBef>
                <a:spcPts val="1000"/>
              </a:spcBef>
              <a:spcAft>
                <a:spcPts val="1600"/>
              </a:spcAft>
              <a:buNone/>
            </a:pPr>
            <a:endParaRPr lang="en-US" sz="1400" b="1" dirty="0" smtClean="0"/>
          </a:p>
          <a:p>
            <a:pPr marL="0" lvl="0" indent="0">
              <a:lnSpc>
                <a:spcPct val="0"/>
              </a:lnSpc>
              <a:spcBef>
                <a:spcPts val="1000"/>
              </a:spcBef>
              <a:spcAft>
                <a:spcPts val="1600"/>
              </a:spcAft>
              <a:buNone/>
            </a:pPr>
            <a:r>
              <a:rPr lang="en-US" sz="1400" b="1" dirty="0" smtClean="0"/>
              <a:t>Bubbling</a:t>
            </a:r>
            <a:r>
              <a:rPr lang="en-US" sz="1400" dirty="0" smtClean="0"/>
              <a:t> </a:t>
            </a:r>
            <a:r>
              <a:rPr lang="en-US" sz="1400" dirty="0"/>
              <a:t>means that the event propagates from the item that was clicked (the child) </a:t>
            </a:r>
            <a:r>
              <a:rPr lang="en-US" sz="1400" dirty="0" smtClean="0"/>
              <a:t>up</a:t>
            </a:r>
          </a:p>
          <a:p>
            <a:pPr marL="0" lvl="0" indent="0">
              <a:lnSpc>
                <a:spcPct val="0"/>
              </a:lnSpc>
              <a:spcBef>
                <a:spcPts val="1000"/>
              </a:spcBef>
              <a:spcAft>
                <a:spcPts val="1600"/>
              </a:spcAft>
              <a:buNone/>
            </a:pPr>
            <a:r>
              <a:rPr lang="en-US" sz="1400" dirty="0" smtClean="0"/>
              <a:t> </a:t>
            </a:r>
            <a:r>
              <a:rPr lang="en-US" sz="1400" dirty="0"/>
              <a:t>to all its parent tree, starting from the nearest one</a:t>
            </a:r>
            <a:r>
              <a:rPr lang="en-US" sz="1400" dirty="0" smtClean="0"/>
              <a:t>.</a:t>
            </a:r>
          </a:p>
          <a:p>
            <a:pPr marL="0" lvl="0" indent="0">
              <a:lnSpc>
                <a:spcPct val="0"/>
              </a:lnSpc>
              <a:spcBef>
                <a:spcPts val="1000"/>
              </a:spcBef>
              <a:spcAft>
                <a:spcPts val="1600"/>
              </a:spcAft>
              <a:buNone/>
            </a:pPr>
            <a:endParaRPr lang="en-US" sz="1400" dirty="0" smtClean="0"/>
          </a:p>
          <a:p>
            <a:pPr marL="0" lvl="0" indent="0">
              <a:lnSpc>
                <a:spcPct val="0"/>
              </a:lnSpc>
              <a:spcBef>
                <a:spcPts val="1000"/>
              </a:spcBef>
              <a:spcAft>
                <a:spcPts val="1600"/>
              </a:spcAft>
              <a:buNone/>
            </a:pPr>
            <a:r>
              <a:rPr lang="en-US" sz="1400" b="1" dirty="0"/>
              <a:t>Capturing is the opposite: the outer event handlers are fired before the more </a:t>
            </a:r>
            <a:r>
              <a:rPr lang="en-US" sz="1400" b="1" dirty="0" smtClean="0"/>
              <a:t>specific</a:t>
            </a:r>
          </a:p>
          <a:p>
            <a:pPr marL="0" lvl="0" indent="0">
              <a:lnSpc>
                <a:spcPct val="0"/>
              </a:lnSpc>
              <a:spcBef>
                <a:spcPts val="1000"/>
              </a:spcBef>
              <a:spcAft>
                <a:spcPts val="1600"/>
              </a:spcAft>
              <a:buNone/>
            </a:pPr>
            <a:r>
              <a:rPr lang="en-US" sz="1400" b="1" dirty="0" smtClean="0"/>
              <a:t> </a:t>
            </a:r>
            <a:r>
              <a:rPr lang="en-US" sz="1400" b="1" dirty="0"/>
              <a:t>handler, the one on button</a:t>
            </a:r>
            <a:r>
              <a:rPr lang="en-US" sz="1400" b="1" dirty="0" smtClean="0"/>
              <a:t>.</a:t>
            </a:r>
          </a:p>
          <a:p>
            <a:pPr marL="0" lvl="0" indent="0">
              <a:lnSpc>
                <a:spcPct val="0"/>
              </a:lnSpc>
              <a:spcBef>
                <a:spcPts val="1000"/>
              </a:spcBef>
              <a:spcAft>
                <a:spcPts val="1600"/>
              </a:spcAft>
              <a:buNone/>
            </a:pPr>
            <a:endParaRPr lang="en-US" sz="1400" b="1" dirty="0" smtClean="0"/>
          </a:p>
          <a:p>
            <a:pPr marL="0" lvl="0" indent="0">
              <a:lnSpc>
                <a:spcPct val="0"/>
              </a:lnSpc>
              <a:spcBef>
                <a:spcPts val="1000"/>
              </a:spcBef>
              <a:spcAft>
                <a:spcPts val="1600"/>
              </a:spcAft>
              <a:buNone/>
            </a:pPr>
            <a:endParaRPr lang="en-US" sz="1400" b="1" dirty="0" smtClean="0"/>
          </a:p>
        </p:txBody>
      </p:sp>
    </p:spTree>
    <p:extLst>
      <p:ext uri="{BB962C8B-B14F-4D97-AF65-F5344CB8AC3E}">
        <p14:creationId xmlns:p14="http://schemas.microsoft.com/office/powerpoint/2010/main" val="2333651734"/>
      </p:ext>
    </p:extLst>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smtClean="0"/>
              <a:t>Event Handlers</a:t>
            </a:r>
            <a:endParaRPr dirty="0"/>
          </a:p>
        </p:txBody>
      </p:sp>
      <p:sp>
        <p:nvSpPr>
          <p:cNvPr id="141" name="Shape 141"/>
          <p:cNvSpPr txBox="1">
            <a:spLocks noGrp="1"/>
          </p:cNvSpPr>
          <p:nvPr>
            <p:ph type="body" idx="1"/>
          </p:nvPr>
        </p:nvSpPr>
        <p:spPr>
          <a:xfrm>
            <a:off x="1297500" y="787585"/>
            <a:ext cx="7038900" cy="4228363"/>
          </a:xfrm>
          <a:prstGeom prst="rect">
            <a:avLst/>
          </a:prstGeom>
        </p:spPr>
        <p:txBody>
          <a:bodyPr spcFirstLastPara="1" wrap="square" lIns="91425" tIns="91425" rIns="91425" bIns="91425" anchor="t" anchorCtr="0">
            <a:noAutofit/>
          </a:bodyPr>
          <a:lstStyle/>
          <a:p>
            <a:pPr marL="0" lvl="0" indent="0">
              <a:lnSpc>
                <a:spcPct val="0"/>
              </a:lnSpc>
              <a:spcBef>
                <a:spcPts val="1000"/>
              </a:spcBef>
              <a:spcAft>
                <a:spcPts val="1600"/>
              </a:spcAft>
              <a:buNone/>
            </a:pPr>
            <a:r>
              <a:rPr lang="en-US" sz="1400" b="1" dirty="0" smtClean="0"/>
              <a:t>Capturing </a:t>
            </a:r>
            <a:r>
              <a:rPr lang="en-US" sz="1400" b="1" dirty="0"/>
              <a:t>is the opposite: the outer event handlers are fired before the more </a:t>
            </a:r>
            <a:r>
              <a:rPr lang="en-US" sz="1400" b="1" dirty="0" smtClean="0"/>
              <a:t>specific</a:t>
            </a:r>
          </a:p>
          <a:p>
            <a:pPr marL="0" lvl="0" indent="0">
              <a:lnSpc>
                <a:spcPct val="0"/>
              </a:lnSpc>
              <a:spcBef>
                <a:spcPts val="1000"/>
              </a:spcBef>
              <a:spcAft>
                <a:spcPts val="1600"/>
              </a:spcAft>
              <a:buNone/>
            </a:pPr>
            <a:r>
              <a:rPr lang="en-US" sz="1400" b="1" dirty="0" smtClean="0"/>
              <a:t> </a:t>
            </a:r>
            <a:r>
              <a:rPr lang="en-US" sz="1400" b="1" dirty="0"/>
              <a:t>handler, the one on button</a:t>
            </a:r>
            <a:r>
              <a:rPr lang="en-US" sz="1400" b="1" dirty="0" smtClean="0"/>
              <a:t>.</a:t>
            </a:r>
          </a:p>
          <a:p>
            <a:pPr marL="0" lvl="0" indent="0">
              <a:lnSpc>
                <a:spcPct val="0"/>
              </a:lnSpc>
              <a:spcBef>
                <a:spcPts val="1000"/>
              </a:spcBef>
              <a:spcAft>
                <a:spcPts val="1600"/>
              </a:spcAft>
              <a:buNone/>
            </a:pPr>
            <a:endParaRPr lang="en-US" sz="1400" b="1" dirty="0" smtClean="0"/>
          </a:p>
          <a:p>
            <a:pPr marL="0" lvl="0" indent="0">
              <a:lnSpc>
                <a:spcPct val="0"/>
              </a:lnSpc>
              <a:spcBef>
                <a:spcPts val="1000"/>
              </a:spcBef>
              <a:spcAft>
                <a:spcPts val="1600"/>
              </a:spcAft>
              <a:buNone/>
            </a:pPr>
            <a:r>
              <a:rPr lang="en-US" sz="1400" b="1" dirty="0" err="1"/>
              <a:t>document.getElementById</a:t>
            </a:r>
            <a:r>
              <a:rPr lang="en-US" sz="1400" b="1" dirty="0"/>
              <a:t>('container').</a:t>
            </a:r>
            <a:r>
              <a:rPr lang="en-US" sz="1400" b="1" dirty="0" err="1"/>
              <a:t>addEventListener</a:t>
            </a:r>
            <a:r>
              <a:rPr lang="en-US" sz="1400" b="1" dirty="0"/>
              <a:t>(</a:t>
            </a:r>
          </a:p>
          <a:p>
            <a:pPr marL="0" lvl="0" indent="0">
              <a:lnSpc>
                <a:spcPct val="0"/>
              </a:lnSpc>
              <a:spcBef>
                <a:spcPts val="1000"/>
              </a:spcBef>
              <a:spcAft>
                <a:spcPts val="1600"/>
              </a:spcAft>
              <a:buNone/>
            </a:pPr>
            <a:r>
              <a:rPr lang="en-US" sz="1400" b="1" dirty="0"/>
              <a:t>  'click',</a:t>
            </a:r>
          </a:p>
          <a:p>
            <a:pPr marL="0" lvl="0" indent="0">
              <a:lnSpc>
                <a:spcPct val="0"/>
              </a:lnSpc>
              <a:spcBef>
                <a:spcPts val="1000"/>
              </a:spcBef>
              <a:spcAft>
                <a:spcPts val="1600"/>
              </a:spcAft>
              <a:buNone/>
            </a:pPr>
            <a:r>
              <a:rPr lang="en-US" sz="1400" b="1" dirty="0"/>
              <a:t>  () =&gt; {</a:t>
            </a:r>
          </a:p>
          <a:p>
            <a:pPr marL="0" lvl="0" indent="0">
              <a:lnSpc>
                <a:spcPct val="0"/>
              </a:lnSpc>
              <a:spcBef>
                <a:spcPts val="1000"/>
              </a:spcBef>
              <a:spcAft>
                <a:spcPts val="1600"/>
              </a:spcAft>
              <a:buNone/>
            </a:pPr>
            <a:r>
              <a:rPr lang="en-US" sz="1400" b="1" dirty="0"/>
              <a:t>    //window loaded</a:t>
            </a:r>
          </a:p>
          <a:p>
            <a:pPr marL="0" lvl="0" indent="0">
              <a:lnSpc>
                <a:spcPct val="0"/>
              </a:lnSpc>
              <a:spcBef>
                <a:spcPts val="1000"/>
              </a:spcBef>
              <a:spcAft>
                <a:spcPts val="1600"/>
              </a:spcAft>
              <a:buNone/>
            </a:pPr>
            <a:r>
              <a:rPr lang="en-US" sz="1400" b="1" dirty="0"/>
              <a:t>  },</a:t>
            </a:r>
          </a:p>
          <a:p>
            <a:pPr marL="0" lvl="0" indent="0">
              <a:lnSpc>
                <a:spcPct val="0"/>
              </a:lnSpc>
              <a:spcBef>
                <a:spcPts val="1000"/>
              </a:spcBef>
              <a:spcAft>
                <a:spcPts val="1600"/>
              </a:spcAft>
              <a:buNone/>
            </a:pPr>
            <a:r>
              <a:rPr lang="en-US" sz="1400" b="1" dirty="0"/>
              <a:t>  </a:t>
            </a:r>
            <a:r>
              <a:rPr lang="en-US" sz="1400" b="1" dirty="0">
                <a:solidFill>
                  <a:schemeClr val="accent6"/>
                </a:solidFill>
              </a:rPr>
              <a:t>true</a:t>
            </a:r>
          </a:p>
          <a:p>
            <a:pPr marL="0" lvl="0" indent="0">
              <a:lnSpc>
                <a:spcPct val="0"/>
              </a:lnSpc>
              <a:spcBef>
                <a:spcPts val="1000"/>
              </a:spcBef>
              <a:spcAft>
                <a:spcPts val="1600"/>
              </a:spcAft>
              <a:buNone/>
            </a:pPr>
            <a:r>
              <a:rPr lang="en-US" sz="1400" b="1" dirty="0"/>
              <a:t>)</a:t>
            </a:r>
            <a:endParaRPr lang="en-US" sz="1400" b="1" dirty="0" smtClean="0"/>
          </a:p>
        </p:txBody>
      </p:sp>
    </p:spTree>
    <p:extLst>
      <p:ext uri="{BB962C8B-B14F-4D97-AF65-F5344CB8AC3E}">
        <p14:creationId xmlns:p14="http://schemas.microsoft.com/office/powerpoint/2010/main" val="3367475419"/>
      </p:ext>
    </p:extLst>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lvl="0"/>
            <a:r>
              <a:rPr lang="en-US" dirty="0" smtClean="0"/>
              <a:t>Event Handlers</a:t>
            </a:r>
            <a:endParaRPr dirty="0"/>
          </a:p>
        </p:txBody>
      </p:sp>
      <p:sp>
        <p:nvSpPr>
          <p:cNvPr id="141" name="Shape 141"/>
          <p:cNvSpPr txBox="1">
            <a:spLocks noGrp="1"/>
          </p:cNvSpPr>
          <p:nvPr>
            <p:ph type="body" idx="1"/>
          </p:nvPr>
        </p:nvSpPr>
        <p:spPr>
          <a:xfrm>
            <a:off x="1297500" y="787585"/>
            <a:ext cx="7038900" cy="4228363"/>
          </a:xfrm>
          <a:prstGeom prst="rect">
            <a:avLst/>
          </a:prstGeom>
        </p:spPr>
        <p:txBody>
          <a:bodyPr spcFirstLastPara="1" wrap="square" lIns="91425" tIns="91425" rIns="91425" bIns="91425" anchor="t" anchorCtr="0">
            <a:noAutofit/>
          </a:bodyPr>
          <a:lstStyle/>
          <a:p>
            <a:pPr marL="146050" indent="0">
              <a:buNone/>
            </a:pPr>
            <a:r>
              <a:rPr lang="en-US" b="1" dirty="0" smtClean="0"/>
              <a:t>			Stopping </a:t>
            </a:r>
            <a:r>
              <a:rPr lang="en-US" b="1" dirty="0"/>
              <a:t>the </a:t>
            </a:r>
            <a:r>
              <a:rPr lang="en-US" b="1" dirty="0" smtClean="0"/>
              <a:t>propagation</a:t>
            </a:r>
            <a:endParaRPr lang="en-US" sz="1400" b="1" dirty="0" smtClean="0"/>
          </a:p>
          <a:p>
            <a:pPr marL="0" lvl="0" indent="0">
              <a:lnSpc>
                <a:spcPct val="0"/>
              </a:lnSpc>
              <a:spcBef>
                <a:spcPts val="1000"/>
              </a:spcBef>
              <a:spcAft>
                <a:spcPts val="1600"/>
              </a:spcAft>
              <a:buNone/>
            </a:pPr>
            <a:r>
              <a:rPr lang="en-US" sz="1400" b="1" dirty="0"/>
              <a:t>&lt;html&gt;</a:t>
            </a:r>
          </a:p>
          <a:p>
            <a:pPr marL="0" lvl="0" indent="0">
              <a:lnSpc>
                <a:spcPct val="0"/>
              </a:lnSpc>
              <a:spcBef>
                <a:spcPts val="1000"/>
              </a:spcBef>
              <a:spcAft>
                <a:spcPts val="1600"/>
              </a:spcAft>
              <a:buNone/>
            </a:pPr>
            <a:r>
              <a:rPr lang="en-US" sz="1400" b="1" dirty="0"/>
              <a:t>  &lt;body&gt;</a:t>
            </a:r>
          </a:p>
          <a:p>
            <a:pPr marL="0" lvl="0" indent="0">
              <a:lnSpc>
                <a:spcPct val="0"/>
              </a:lnSpc>
              <a:spcBef>
                <a:spcPts val="1000"/>
              </a:spcBef>
              <a:spcAft>
                <a:spcPts val="1600"/>
              </a:spcAft>
              <a:buNone/>
            </a:pPr>
            <a:r>
              <a:rPr lang="en-US" sz="1400" b="1" dirty="0"/>
              <a:t>    &lt;section&gt;</a:t>
            </a:r>
          </a:p>
          <a:p>
            <a:pPr marL="0" lvl="0" indent="0">
              <a:lnSpc>
                <a:spcPct val="0"/>
              </a:lnSpc>
              <a:spcBef>
                <a:spcPts val="1000"/>
              </a:spcBef>
              <a:spcAft>
                <a:spcPts val="1600"/>
              </a:spcAft>
              <a:buNone/>
            </a:pPr>
            <a:r>
              <a:rPr lang="en-US" sz="1400" b="1" dirty="0"/>
              <a:t>      &lt;a id="my-link" </a:t>
            </a:r>
            <a:r>
              <a:rPr lang="en-US" sz="1400" b="1" dirty="0" smtClean="0"/>
              <a:t>...&gt;</a:t>
            </a:r>
            <a:endParaRPr lang="en-US" sz="1400" b="1" dirty="0"/>
          </a:p>
          <a:p>
            <a:pPr marL="0" lvl="0" indent="0">
              <a:lnSpc>
                <a:spcPct val="0"/>
              </a:lnSpc>
              <a:spcBef>
                <a:spcPts val="1000"/>
              </a:spcBef>
              <a:spcAft>
                <a:spcPts val="1600"/>
              </a:spcAft>
              <a:buNone/>
            </a:pPr>
            <a:r>
              <a:rPr lang="en-US" sz="1400" b="1" dirty="0" err="1"/>
              <a:t>const</a:t>
            </a:r>
            <a:r>
              <a:rPr lang="en-US" sz="1400" b="1" dirty="0"/>
              <a:t> link = </a:t>
            </a:r>
            <a:r>
              <a:rPr lang="en-US" sz="1400" b="1" dirty="0" err="1"/>
              <a:t>document.getElementById</a:t>
            </a:r>
            <a:r>
              <a:rPr lang="en-US" sz="1400" b="1" dirty="0"/>
              <a:t>('my-link</a:t>
            </a:r>
            <a:r>
              <a:rPr lang="en-US" sz="1400" b="1" dirty="0" smtClean="0"/>
              <a:t>')</a:t>
            </a:r>
          </a:p>
          <a:p>
            <a:pPr marL="0" lvl="0" indent="0">
              <a:lnSpc>
                <a:spcPct val="0"/>
              </a:lnSpc>
              <a:spcBef>
                <a:spcPts val="1000"/>
              </a:spcBef>
              <a:spcAft>
                <a:spcPts val="1600"/>
              </a:spcAft>
              <a:buNone/>
            </a:pPr>
            <a:endParaRPr lang="en-US" sz="1400" b="1" dirty="0"/>
          </a:p>
          <a:p>
            <a:pPr marL="0" lvl="0" indent="0">
              <a:lnSpc>
                <a:spcPct val="0"/>
              </a:lnSpc>
              <a:spcBef>
                <a:spcPts val="1000"/>
              </a:spcBef>
              <a:spcAft>
                <a:spcPts val="1600"/>
              </a:spcAft>
              <a:buNone/>
            </a:pPr>
            <a:r>
              <a:rPr lang="en-US" sz="1400" b="1" dirty="0" err="1"/>
              <a:t>link.addEventListener</a:t>
            </a:r>
            <a:r>
              <a:rPr lang="en-US" sz="1400" b="1" dirty="0"/>
              <a:t>('</a:t>
            </a:r>
            <a:r>
              <a:rPr lang="en-US" sz="1400" b="1" dirty="0" err="1"/>
              <a:t>mousedown</a:t>
            </a:r>
            <a:r>
              <a:rPr lang="en-US" sz="1400" b="1" dirty="0"/>
              <a:t>', event =&gt; {</a:t>
            </a:r>
          </a:p>
          <a:p>
            <a:pPr marL="0" lvl="0" indent="0">
              <a:lnSpc>
                <a:spcPct val="0"/>
              </a:lnSpc>
              <a:spcBef>
                <a:spcPts val="1000"/>
              </a:spcBef>
              <a:spcAft>
                <a:spcPts val="1600"/>
              </a:spcAft>
              <a:buNone/>
            </a:pPr>
            <a:r>
              <a:rPr lang="en-US" sz="1400" b="1" dirty="0"/>
              <a:t>  // process the event</a:t>
            </a:r>
          </a:p>
          <a:p>
            <a:pPr marL="0" lvl="0" indent="0">
              <a:lnSpc>
                <a:spcPct val="0"/>
              </a:lnSpc>
              <a:spcBef>
                <a:spcPts val="1000"/>
              </a:spcBef>
              <a:spcAft>
                <a:spcPts val="1600"/>
              </a:spcAft>
              <a:buNone/>
            </a:pPr>
            <a:r>
              <a:rPr lang="en-US" sz="1400" b="1" dirty="0"/>
              <a:t>  // ...</a:t>
            </a:r>
          </a:p>
          <a:p>
            <a:pPr marL="0" lvl="0" indent="0">
              <a:lnSpc>
                <a:spcPct val="0"/>
              </a:lnSpc>
              <a:spcBef>
                <a:spcPts val="1000"/>
              </a:spcBef>
              <a:spcAft>
                <a:spcPts val="1600"/>
              </a:spcAft>
              <a:buNone/>
            </a:pPr>
            <a:endParaRPr lang="en-US" sz="1400" b="1" dirty="0"/>
          </a:p>
          <a:p>
            <a:pPr marL="0" lvl="0" indent="0">
              <a:lnSpc>
                <a:spcPct val="0"/>
              </a:lnSpc>
              <a:spcBef>
                <a:spcPts val="1000"/>
              </a:spcBef>
              <a:spcAft>
                <a:spcPts val="1600"/>
              </a:spcAft>
              <a:buNone/>
            </a:pPr>
            <a:r>
              <a:rPr lang="en-US" sz="1400" b="1" dirty="0"/>
              <a:t>  </a:t>
            </a:r>
            <a:r>
              <a:rPr lang="en-US" sz="1400" b="1" dirty="0" err="1"/>
              <a:t>event.stopPropagation</a:t>
            </a:r>
            <a:r>
              <a:rPr lang="en-US" sz="1400" b="1" dirty="0"/>
              <a:t>()</a:t>
            </a:r>
          </a:p>
          <a:p>
            <a:pPr marL="0" lvl="0" indent="0">
              <a:lnSpc>
                <a:spcPct val="0"/>
              </a:lnSpc>
              <a:spcBef>
                <a:spcPts val="1000"/>
              </a:spcBef>
              <a:spcAft>
                <a:spcPts val="1600"/>
              </a:spcAft>
              <a:buNone/>
            </a:pPr>
            <a:r>
              <a:rPr lang="en-US" sz="1400" b="1" dirty="0"/>
              <a:t>})</a:t>
            </a:r>
            <a:endParaRPr lang="en-US" sz="1400" b="1" dirty="0" smtClean="0"/>
          </a:p>
        </p:txBody>
      </p:sp>
    </p:spTree>
    <p:extLst>
      <p:ext uri="{BB962C8B-B14F-4D97-AF65-F5344CB8AC3E}">
        <p14:creationId xmlns:p14="http://schemas.microsoft.com/office/powerpoint/2010/main" val="2783664462"/>
      </p:ext>
    </p:extLst>
  </p:cSld>
  <p:clrMapOvr>
    <a:masterClrMapping/>
  </p:clrMapOvr>
  <mc:AlternateContent xmlns:mc="http://schemas.openxmlformats.org/markup-compatibility/2006" xmlns:p14="http://schemas.microsoft.com/office/powerpoint/2010/main">
    <mc:Choice Requires="p14">
      <p:transition spd="slow" p14:dur="2000" advTm="25000"/>
    </mc:Choice>
    <mc:Fallback xmlns="">
      <p:transition spd="slow" advTm="2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FA822-D37C-413F-9AD2-80EC5F4311BA}"/>
              </a:ext>
            </a:extLst>
          </p:cNvPr>
          <p:cNvSpPr>
            <a:spLocks noGrp="1"/>
          </p:cNvSpPr>
          <p:nvPr>
            <p:ph type="title"/>
          </p:nvPr>
        </p:nvSpPr>
        <p:spPr>
          <a:xfrm>
            <a:off x="1297500" y="393750"/>
            <a:ext cx="7038900" cy="480603"/>
          </a:xfrm>
        </p:spPr>
        <p:txBody>
          <a:bodyPr/>
          <a:lstStyle/>
          <a:p>
            <a:r>
              <a:rPr lang="en-US" dirty="0" smtClean="0"/>
              <a:t>Resources</a:t>
            </a:r>
            <a:endParaRPr lang="en-US" dirty="0"/>
          </a:p>
        </p:txBody>
      </p:sp>
      <p:sp>
        <p:nvSpPr>
          <p:cNvPr id="3" name="Text Placeholder 2">
            <a:extLst>
              <a:ext uri="{FF2B5EF4-FFF2-40B4-BE49-F238E27FC236}">
                <a16:creationId xmlns:a16="http://schemas.microsoft.com/office/drawing/2014/main" id="{03C02788-7F9C-46E2-9FBD-5D9D01C7D040}"/>
              </a:ext>
            </a:extLst>
          </p:cNvPr>
          <p:cNvSpPr>
            <a:spLocks noGrp="1"/>
          </p:cNvSpPr>
          <p:nvPr>
            <p:ph type="body" idx="1"/>
          </p:nvPr>
        </p:nvSpPr>
        <p:spPr>
          <a:xfrm>
            <a:off x="1297500" y="808383"/>
            <a:ext cx="7038900" cy="4260574"/>
          </a:xfrm>
        </p:spPr>
        <p:txBody>
          <a:bodyPr/>
          <a:lstStyle/>
          <a:p>
            <a:endParaRPr lang="en-US" dirty="0"/>
          </a:p>
          <a:p>
            <a:r>
              <a:rPr lang="en-US" dirty="0">
                <a:hlinkClick r:id="rId2"/>
              </a:rPr>
              <a:t>https://flaviocopes.com/javascript-events</a:t>
            </a:r>
            <a:r>
              <a:rPr lang="en-US" dirty="0" smtClean="0">
                <a:hlinkClick r:id="rId2"/>
              </a:rPr>
              <a:t>/</a:t>
            </a:r>
            <a:endParaRPr lang="en-US" dirty="0" smtClean="0"/>
          </a:p>
          <a:p>
            <a:r>
              <a:rPr lang="en-US" dirty="0">
                <a:hlinkClick r:id="rId3"/>
              </a:rPr>
              <a:t>https://</a:t>
            </a:r>
            <a:r>
              <a:rPr lang="en-US" dirty="0" smtClean="0">
                <a:hlinkClick r:id="rId3"/>
              </a:rPr>
              <a:t>developer.mozilla.org/en-US/docs/Web/API/Event</a:t>
            </a:r>
            <a:endParaRPr lang="en-US" dirty="0" smtClean="0"/>
          </a:p>
          <a:p>
            <a:r>
              <a:rPr lang="en-US" dirty="0">
                <a:hlinkClick r:id="rId4"/>
              </a:rPr>
              <a:t>https://www.tutorialspoint.com/javascript/javascript_events.htm</a:t>
            </a:r>
            <a:endParaRPr lang="en-US" dirty="0" smtClean="0"/>
          </a:p>
          <a:p>
            <a:endParaRPr lang="en-US" dirty="0" smtClean="0"/>
          </a:p>
          <a:p>
            <a:endParaRPr lang="en-US" dirty="0"/>
          </a:p>
          <a:p>
            <a:pPr marL="146050" indent="0">
              <a:buNone/>
            </a:pPr>
            <a:endParaRPr lang="en-US" dirty="0"/>
          </a:p>
        </p:txBody>
      </p:sp>
    </p:spTree>
    <p:extLst>
      <p:ext uri="{BB962C8B-B14F-4D97-AF65-F5344CB8AC3E}">
        <p14:creationId xmlns:p14="http://schemas.microsoft.com/office/powerpoint/2010/main" val="1062933358"/>
      </p:ext>
    </p:extLst>
  </p:cSld>
  <p:clrMapOvr>
    <a:masterClrMapping/>
  </p:clrMapOvr>
  <mc:AlternateContent xmlns:mc="http://schemas.openxmlformats.org/markup-compatibility/2006" xmlns:p14="http://schemas.microsoft.com/office/powerpoint/2010/main">
    <mc:Choice Requires="p14">
      <p:transition spd="slow" p14:dur="2000" advTm="44020"/>
    </mc:Choice>
    <mc:Fallback xmlns="">
      <p:transition spd="slow" advTm="44020"/>
    </mc:Fallback>
  </mc:AlternateContent>
  <p:timing>
    <p:tnLst>
      <p:par>
        <p:cTn id="1" dur="indefinite" restart="never" nodeType="tmRoot"/>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TotalTime>
  <Words>644</Words>
  <Application>Microsoft Office PowerPoint</Application>
  <PresentationFormat>On-screen Show (16:9)</PresentationFormat>
  <Paragraphs>127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Lato</vt:lpstr>
      <vt:lpstr>Montserrat</vt:lpstr>
      <vt:lpstr>Focus</vt:lpstr>
      <vt:lpstr>Javascript Events </vt:lpstr>
      <vt:lpstr>Event Handlers</vt:lpstr>
      <vt:lpstr>Event Handlers</vt:lpstr>
      <vt:lpstr>Event Handlers</vt:lpstr>
      <vt:lpstr>Event Handlers</vt:lpstr>
      <vt:lpstr>Event Handlers</vt:lpstr>
      <vt:lpstr>Event Handlers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Testing</dc:title>
  <dc:creator>Rick Johnson</dc:creator>
  <cp:lastModifiedBy>Johnson, Rick</cp:lastModifiedBy>
  <cp:revision>95</cp:revision>
  <dcterms:modified xsi:type="dcterms:W3CDTF">2019-06-03T18:30:56Z</dcterms:modified>
</cp:coreProperties>
</file>