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92" r:id="rId3"/>
    <p:sldId id="293" r:id="rId4"/>
    <p:sldId id="29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6" r:id="rId20"/>
    <p:sldId id="287" r:id="rId21"/>
    <p:sldId id="288" r:id="rId22"/>
    <p:sldId id="283" r:id="rId23"/>
    <p:sldId id="284" r:id="rId24"/>
    <p:sldId id="285" r:id="rId25"/>
    <p:sldId id="289" r:id="rId26"/>
    <p:sldId id="290" r:id="rId27"/>
    <p:sldId id="291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D73-C283-479A-965E-12534D58898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8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grrrck/status/1029567123029467136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454B-E255-49C4-B197-E42FE0FAA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43627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Data transformation and manipulation using the ‘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’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0181A-F66E-459E-AF17-387E1914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0573"/>
            <a:ext cx="6858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Robert Johnson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11 Oct. 2019</a:t>
            </a:r>
          </a:p>
        </p:txBody>
      </p:sp>
    </p:spTree>
    <p:extLst>
      <p:ext uri="{BB962C8B-B14F-4D97-AF65-F5344CB8AC3E}">
        <p14:creationId xmlns:p14="http://schemas.microsoft.com/office/powerpoint/2010/main" val="174873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673-4317-4B84-A317-8B63E1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Sorting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>
                <a:solidFill>
                  <a:schemeClr val="accent2"/>
                </a:solidFill>
              </a:rPr>
              <a:t>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E3F-8FB3-490C-82D2-EA264B6B7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  <a:p>
            <a:r>
              <a:rPr lang="en-US" dirty="0"/>
              <a:t>select()</a:t>
            </a:r>
          </a:p>
          <a:p>
            <a:pPr lvl="1"/>
            <a:r>
              <a:rPr lang="en-US" dirty="0"/>
              <a:t>Extract desired columns/variables by name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97167-29F5-4810-B698-AF7A77DED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[result]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AC466D4-A0F0-4478-BEA5-55A77CED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68819"/>
              </p:ext>
            </p:extLst>
          </p:nvPr>
        </p:nvGraphicFramePr>
        <p:xfrm>
          <a:off x="4629150" y="2853731"/>
          <a:ext cx="2590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3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673-4317-4B84-A317-8B63E1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Sorting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>
                <a:solidFill>
                  <a:schemeClr val="accent2"/>
                </a:solidFill>
              </a:rPr>
              <a:t>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E3F-8FB3-490C-82D2-EA264B6B7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  <a:p>
            <a:r>
              <a:rPr lang="en-US" dirty="0"/>
              <a:t>select()</a:t>
            </a:r>
          </a:p>
          <a:p>
            <a:r>
              <a:rPr lang="en-US" dirty="0"/>
              <a:t>arrange()</a:t>
            </a:r>
          </a:p>
          <a:p>
            <a:pPr lvl="1"/>
            <a:r>
              <a:rPr lang="en-US" dirty="0"/>
              <a:t>Arrange all rows in the data frame by one or more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97167-29F5-4810-B698-AF7A77DED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[data frame]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AC466D4-A0F0-4478-BEA5-55A77CED4BF7}"/>
              </a:ext>
            </a:extLst>
          </p:cNvPr>
          <p:cNvGraphicFramePr>
            <a:graphicFrameLocks noGrp="1"/>
          </p:cNvGraphicFramePr>
          <p:nvPr/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55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673-4317-4B84-A317-8B63E1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Sorting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>
                <a:solidFill>
                  <a:schemeClr val="accent2"/>
                </a:solidFill>
              </a:rPr>
              <a:t>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E3F-8FB3-490C-82D2-EA264B6B7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  <a:p>
            <a:r>
              <a:rPr lang="en-US" dirty="0"/>
              <a:t>select()</a:t>
            </a:r>
          </a:p>
          <a:p>
            <a:r>
              <a:rPr lang="en-US" dirty="0"/>
              <a:t>arrange()</a:t>
            </a:r>
          </a:p>
          <a:p>
            <a:pPr lvl="1"/>
            <a:r>
              <a:rPr lang="en-US" dirty="0"/>
              <a:t>Arrange all rows in the data frame by one or more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97167-29F5-4810-B698-AF7A77DED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[arrange(df, A)]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AC466D4-A0F0-4478-BEA5-55A77CED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94200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0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673-4317-4B84-A317-8B63E1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Sorting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>
                <a:solidFill>
                  <a:schemeClr val="accent2"/>
                </a:solidFill>
              </a:rPr>
              <a:t>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E3F-8FB3-490C-82D2-EA264B6B7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  <a:p>
            <a:r>
              <a:rPr lang="en-US" dirty="0"/>
              <a:t>select()</a:t>
            </a:r>
          </a:p>
          <a:p>
            <a:r>
              <a:rPr lang="en-US" dirty="0"/>
              <a:t>arrange()</a:t>
            </a:r>
          </a:p>
          <a:p>
            <a:pPr lvl="1"/>
            <a:r>
              <a:rPr lang="en-US" dirty="0"/>
              <a:t>Arrange all rows in the data frame by one or more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97167-29F5-4810-B698-AF7A77DED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[result]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AC466D4-A0F0-4478-BEA5-55A77CED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42007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85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4D-01E2-4E5B-8715-A9A55B7A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Adding and manipulating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D011-5792-4B62-86FF-7447032E55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mutate()</a:t>
            </a:r>
          </a:p>
          <a:p>
            <a:pPr lvl="1"/>
            <a:r>
              <a:rPr lang="en-US" dirty="0"/>
              <a:t>Add new variables/columns to the end of a data frame</a:t>
            </a:r>
          </a:p>
          <a:p>
            <a:pPr lvl="1"/>
            <a:r>
              <a:rPr lang="en-US" dirty="0"/>
              <a:t>Alter existing variables/columns</a:t>
            </a:r>
          </a:p>
          <a:p>
            <a:pPr lvl="1"/>
            <a:r>
              <a:rPr lang="en-US" dirty="0"/>
              <a:t>Perform calculations on existing variables to create new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8EAD2-268C-45CB-AF05-3CD0512133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[data frame]</a:t>
            </a:r>
          </a:p>
          <a:p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70B3980-A26E-4FEC-BD81-C37303D97301}"/>
              </a:ext>
            </a:extLst>
          </p:cNvPr>
          <p:cNvGraphicFramePr>
            <a:graphicFrameLocks noGrp="1"/>
          </p:cNvGraphicFramePr>
          <p:nvPr/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7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4D-01E2-4E5B-8715-A9A55B7A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Adding and manipulating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D011-5792-4B62-86FF-7447032E55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mutate()</a:t>
            </a:r>
          </a:p>
          <a:p>
            <a:pPr lvl="1"/>
            <a:r>
              <a:rPr lang="en-US" dirty="0"/>
              <a:t>Add new variables/columns to the end of a data frame</a:t>
            </a:r>
          </a:p>
          <a:p>
            <a:pPr lvl="1"/>
            <a:r>
              <a:rPr lang="en-US" dirty="0"/>
              <a:t>Alter existing variables/columns</a:t>
            </a:r>
          </a:p>
          <a:p>
            <a:pPr lvl="1"/>
            <a:r>
              <a:rPr lang="en-US" dirty="0"/>
              <a:t>Perform calculations on existing variables to create new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8EAD2-268C-45CB-AF05-3CD0512133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[mutate()] -&gt; [result]</a:t>
            </a:r>
          </a:p>
          <a:p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70B3980-A26E-4FEC-BD81-C37303D9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16626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76064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9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4D-01E2-4E5B-8715-A9A55B7A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Adding and manipulating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D011-5792-4B62-86FF-7447032E55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mutate()</a:t>
            </a:r>
          </a:p>
          <a:p>
            <a:pPr lvl="1"/>
            <a:r>
              <a:rPr lang="en-US" dirty="0"/>
              <a:t>Add new variables/columns to the end of a data frame</a:t>
            </a:r>
          </a:p>
          <a:p>
            <a:pPr lvl="1"/>
            <a:r>
              <a:rPr lang="en-US" dirty="0"/>
              <a:t>Alter existing variables/columns</a:t>
            </a:r>
          </a:p>
          <a:p>
            <a:pPr lvl="1"/>
            <a:r>
              <a:rPr lang="en-US" dirty="0"/>
              <a:t>Perform calculations on existing variables to create new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8EAD2-268C-45CB-AF05-3CD0512133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[data frame]</a:t>
            </a:r>
          </a:p>
          <a:p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70B3980-A26E-4FEC-BD81-C37303D97301}"/>
              </a:ext>
            </a:extLst>
          </p:cNvPr>
          <p:cNvGraphicFramePr>
            <a:graphicFrameLocks noGrp="1"/>
          </p:cNvGraphicFramePr>
          <p:nvPr/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5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4D-01E2-4E5B-8715-A9A55B7A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Adding and manipulating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D011-5792-4B62-86FF-7447032E55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mutate()</a:t>
            </a:r>
          </a:p>
          <a:p>
            <a:pPr lvl="1"/>
            <a:r>
              <a:rPr lang="en-US" dirty="0"/>
              <a:t>Add new variables/columns to the end of a data frame</a:t>
            </a:r>
          </a:p>
          <a:p>
            <a:pPr lvl="1"/>
            <a:r>
              <a:rPr lang="en-US" dirty="0"/>
              <a:t>Alter existing variables/columns</a:t>
            </a:r>
          </a:p>
          <a:p>
            <a:pPr lvl="1"/>
            <a:r>
              <a:rPr lang="en-US" dirty="0"/>
              <a:t>Perform calculations on existing variables to create new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8EAD2-268C-45CB-AF05-3CD0512133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[mutate()]</a:t>
            </a:r>
          </a:p>
          <a:p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70B3980-A26E-4FEC-BD81-C37303D9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88971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7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4D-01E2-4E5B-8715-A9A55B7A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Adding and manipulating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D011-5792-4B62-86FF-7447032E55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mutate()</a:t>
            </a:r>
          </a:p>
          <a:p>
            <a:pPr lvl="1"/>
            <a:r>
              <a:rPr lang="en-US" dirty="0"/>
              <a:t>Add new variables/columns to the end of a data frame</a:t>
            </a:r>
          </a:p>
          <a:p>
            <a:pPr lvl="1"/>
            <a:r>
              <a:rPr lang="en-US" dirty="0"/>
              <a:t>Alter existing variables/columns</a:t>
            </a:r>
          </a:p>
          <a:p>
            <a:pPr lvl="1"/>
            <a:r>
              <a:rPr lang="en-US" dirty="0"/>
              <a:t>Perform calculations on existing variables to create new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8EAD2-268C-45CB-AF05-3CD0512133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[result]</a:t>
            </a:r>
          </a:p>
          <a:p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70B3980-A26E-4FEC-BD81-C37303D9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57507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5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D4C-24F5-4878-B1F7-DFF754A0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Summarizing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A736-CA8A-4C5A-97EA-A56D6245C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summarize()</a:t>
            </a:r>
          </a:p>
          <a:p>
            <a:pPr lvl="1"/>
            <a:r>
              <a:rPr lang="en-US" dirty="0"/>
              <a:t>Perform a calculation over an entire variable/column and return a single value</a:t>
            </a:r>
          </a:p>
          <a:p>
            <a:pPr lvl="1"/>
            <a:r>
              <a:rPr lang="en-US" dirty="0"/>
              <a:t>E.g. compute the mean of a column</a:t>
            </a:r>
          </a:p>
          <a:p>
            <a:pPr lvl="1"/>
            <a:r>
              <a:rPr lang="en-US" dirty="0"/>
              <a:t>Can work with one or more variables at a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17EE9-D0FA-4D02-BFA5-B73305A99C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[data frame]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0135129-82B1-4728-A1AD-5D0676C7906C}"/>
              </a:ext>
            </a:extLst>
          </p:cNvPr>
          <p:cNvGraphicFramePr>
            <a:graphicFrameLocks noGrp="1"/>
          </p:cNvGraphicFramePr>
          <p:nvPr/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D19C-C6F8-45E7-AEE2-1006A72B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‘</a:t>
            </a:r>
            <a:r>
              <a:rPr lang="en-US" dirty="0" err="1">
                <a:solidFill>
                  <a:schemeClr val="accent2"/>
                </a:solidFill>
              </a:rPr>
              <a:t>tidyverse</a:t>
            </a:r>
            <a:r>
              <a:rPr lang="en-US" dirty="0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0E4-BDC2-426B-9171-9DE70358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56BB8-584D-410A-A229-89712FC8B37B}"/>
              </a:ext>
            </a:extLst>
          </p:cNvPr>
          <p:cNvSpPr txBox="1"/>
          <p:nvPr/>
        </p:nvSpPr>
        <p:spPr>
          <a:xfrm>
            <a:off x="4218038" y="2197509"/>
            <a:ext cx="40558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would recommend loading the entire </a:t>
            </a:r>
            <a:r>
              <a:rPr lang="en-US" sz="2000" dirty="0" err="1"/>
              <a:t>tidyverse</a:t>
            </a:r>
            <a:r>
              <a:rPr lang="en-US" sz="2000" dirty="0"/>
              <a:t> at the beginning of all R sessions/scripts, rather than individual packages</a:t>
            </a:r>
          </a:p>
          <a:p>
            <a:endParaRPr lang="en-US" sz="2000" dirty="0"/>
          </a:p>
          <a:p>
            <a:r>
              <a:rPr lang="en-US" sz="2000" dirty="0"/>
              <a:t># [only need to do this once]</a:t>
            </a:r>
          </a:p>
          <a:p>
            <a:r>
              <a:rPr lang="en-US" sz="2000" dirty="0" err="1"/>
              <a:t>install.packages</a:t>
            </a:r>
            <a:r>
              <a:rPr lang="en-US" sz="2000" dirty="0"/>
              <a:t>(“</a:t>
            </a:r>
            <a:r>
              <a:rPr lang="en-US" sz="2000" dirty="0" err="1"/>
              <a:t>tidyverse</a:t>
            </a:r>
            <a:r>
              <a:rPr lang="en-US" sz="2000" dirty="0"/>
              <a:t>”)</a:t>
            </a:r>
          </a:p>
          <a:p>
            <a:endParaRPr lang="en-US" sz="1000" dirty="0"/>
          </a:p>
          <a:p>
            <a:r>
              <a:rPr lang="en-US" sz="2000" dirty="0"/>
              <a:t># [do this every time]</a:t>
            </a:r>
          </a:p>
          <a:p>
            <a:r>
              <a:rPr lang="en-US" sz="2000" b="1" dirty="0"/>
              <a:t>library(</a:t>
            </a:r>
            <a:r>
              <a:rPr lang="en-US" sz="2000" b="1" dirty="0" err="1"/>
              <a:t>tidyverse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263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D4C-24F5-4878-B1F7-DFF754A0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Summarizing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A736-CA8A-4C5A-97EA-A56D6245C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summarize()</a:t>
            </a:r>
          </a:p>
          <a:p>
            <a:pPr lvl="1"/>
            <a:r>
              <a:rPr lang="en-US" dirty="0"/>
              <a:t>Perform a calculation over an entire variable/column and return a single value</a:t>
            </a:r>
          </a:p>
          <a:p>
            <a:pPr lvl="1"/>
            <a:r>
              <a:rPr lang="en-US" dirty="0"/>
              <a:t>E.g. compute the mean of a column</a:t>
            </a:r>
          </a:p>
          <a:p>
            <a:pPr lvl="1"/>
            <a:r>
              <a:rPr lang="en-US" dirty="0"/>
              <a:t>Can work with one or more variables at a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17EE9-D0FA-4D02-BFA5-B73305A99C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[summarize()]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0135129-82B1-4728-A1AD-5D0676C79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69971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7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D4C-24F5-4878-B1F7-DFF754A0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Summarizing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A736-CA8A-4C5A-97EA-A56D6245C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summarize()</a:t>
            </a:r>
          </a:p>
          <a:p>
            <a:pPr lvl="1"/>
            <a:r>
              <a:rPr lang="en-US" dirty="0"/>
              <a:t>Perform a calculation over an entire variable/column and return a single value</a:t>
            </a:r>
          </a:p>
          <a:p>
            <a:pPr lvl="1"/>
            <a:r>
              <a:rPr lang="en-US" dirty="0"/>
              <a:t>E.g. compute the mean of a column</a:t>
            </a:r>
          </a:p>
          <a:p>
            <a:pPr lvl="1"/>
            <a:r>
              <a:rPr lang="en-US" dirty="0"/>
              <a:t>Can work with one or more variables at a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17EE9-D0FA-4D02-BFA5-B73305A99C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[result]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0135129-82B1-4728-A1AD-5D0676C79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96568"/>
              </p:ext>
            </p:extLst>
          </p:nvPr>
        </p:nvGraphicFramePr>
        <p:xfrm>
          <a:off x="4629150" y="2853731"/>
          <a:ext cx="2590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21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D559-7019-4A7D-BEEA-5C710BC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Grouping data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C5AB-03BA-40DA-82B0-8CE9A02249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Group all rows together that contain matching data within one or more variables</a:t>
            </a:r>
          </a:p>
          <a:p>
            <a:pPr lvl="1"/>
            <a:r>
              <a:rPr lang="en-US" dirty="0"/>
              <a:t>E.g. group by species or sampling 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C030-231E-4D45-B5AD-AE7FE2C32B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[data frame]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FCE93DC-0465-4149-8A6D-94C9F86D5725}"/>
              </a:ext>
            </a:extLst>
          </p:cNvPr>
          <p:cNvGraphicFramePr>
            <a:graphicFrameLocks noGrp="1"/>
          </p:cNvGraphicFramePr>
          <p:nvPr/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298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D559-7019-4A7D-BEEA-5C710BC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Grouping data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C5AB-03BA-40DA-82B0-8CE9A02249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Group all rows together that contain matching data within one or more variables</a:t>
            </a:r>
          </a:p>
          <a:p>
            <a:pPr lvl="1"/>
            <a:r>
              <a:rPr lang="en-US" dirty="0"/>
              <a:t>E.g. group by species or sampling 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C030-231E-4D45-B5AD-AE7FE2C32B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group_by</a:t>
            </a:r>
            <a:r>
              <a:rPr lang="en-US" dirty="0">
                <a:latin typeface="+mj-lt"/>
              </a:rPr>
              <a:t>()]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FCE93DC-0465-4149-8A6D-94C9F86D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74943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45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D559-7019-4A7D-BEEA-5C710BC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Grouping data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C5AB-03BA-40DA-82B0-8CE9A02249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Group all rows together that contain matching data within one or more variables</a:t>
            </a:r>
          </a:p>
          <a:p>
            <a:pPr lvl="1"/>
            <a:r>
              <a:rPr lang="en-US" dirty="0"/>
              <a:t>E.g. group by species, date, or sampling 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C030-231E-4D45-B5AD-AE7FE2C32B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[result]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FCE93DC-0465-4149-8A6D-94C9F86D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03723"/>
              </p:ext>
            </p:extLst>
          </p:nvPr>
        </p:nvGraphicFramePr>
        <p:xfrm>
          <a:off x="4629150" y="2853731"/>
          <a:ext cx="388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51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8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312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D559-7019-4A7D-BEEA-5C710BC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Grouping data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C5AB-03BA-40DA-82B0-8CE9A02249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  <a:p>
            <a:pPr lvl="1"/>
            <a:r>
              <a:rPr lang="en-US" sz="2000" dirty="0"/>
              <a:t>Most useful for applying a function to each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C030-231E-4D45-B5AD-AE7FE2C32B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[grouped data frame]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FCE93DC-0465-4149-8A6D-94C9F86D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89558"/>
              </p:ext>
            </p:extLst>
          </p:nvPr>
        </p:nvGraphicFramePr>
        <p:xfrm>
          <a:off x="4629150" y="2853731"/>
          <a:ext cx="388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51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8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7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D559-7019-4A7D-BEEA-5C710BC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Grouping data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C5AB-03BA-40DA-82B0-8CE9A02249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  <a:p>
            <a:pPr lvl="1"/>
            <a:r>
              <a:rPr lang="en-US" sz="2000" dirty="0"/>
              <a:t>Most useful for applying a function to each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C030-231E-4D45-B5AD-AE7FE2C32B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group_by</a:t>
            </a:r>
            <a:r>
              <a:rPr lang="en-US" dirty="0">
                <a:latin typeface="+mj-lt"/>
              </a:rPr>
              <a:t>] %&gt;%   	[summarize()]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FCE93DC-0465-4149-8A6D-94C9F86D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569"/>
              </p:ext>
            </p:extLst>
          </p:nvPr>
        </p:nvGraphicFramePr>
        <p:xfrm>
          <a:off x="698705" y="3201034"/>
          <a:ext cx="34056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17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135217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135217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517353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80631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9291B0-D879-4723-B649-C7306D26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34083"/>
              </p:ext>
            </p:extLst>
          </p:nvPr>
        </p:nvGraphicFramePr>
        <p:xfrm>
          <a:off x="5109699" y="4001294"/>
          <a:ext cx="340565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17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135217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135217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53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CC5B0C-B2EF-43BB-BACE-BC45E3E6881E}"/>
              </a:ext>
            </a:extLst>
          </p:cNvPr>
          <p:cNvCxnSpPr>
            <a:cxnSpLocks/>
          </p:cNvCxnSpPr>
          <p:nvPr/>
        </p:nvCxnSpPr>
        <p:spPr>
          <a:xfrm flipV="1">
            <a:off x="4180550" y="4933335"/>
            <a:ext cx="859096" cy="104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EEF86-0259-421C-883F-22739D845133}"/>
              </a:ext>
            </a:extLst>
          </p:cNvPr>
          <p:cNvCxnSpPr>
            <a:cxnSpLocks/>
          </p:cNvCxnSpPr>
          <p:nvPr/>
        </p:nvCxnSpPr>
        <p:spPr>
          <a:xfrm>
            <a:off x="4174409" y="3922931"/>
            <a:ext cx="865237" cy="636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FEB6B2-C887-4787-95CD-CBE0EB41F856}"/>
              </a:ext>
            </a:extLst>
          </p:cNvPr>
          <p:cNvCxnSpPr>
            <a:cxnSpLocks/>
          </p:cNvCxnSpPr>
          <p:nvPr/>
        </p:nvCxnSpPr>
        <p:spPr>
          <a:xfrm flipV="1">
            <a:off x="4180550" y="5316794"/>
            <a:ext cx="859096" cy="803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90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3DBE-2721-4535-B4AA-84AC5E64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Joining tables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E897-186C-412F-B00C-D994CE6E43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(x, y)</a:t>
            </a:r>
          </a:p>
          <a:p>
            <a:pPr lvl="1"/>
            <a:r>
              <a:rPr lang="en-US" dirty="0"/>
              <a:t>Add all columns from ‘y’ to ‘x’ for which rows match based on the joining variable(s)</a:t>
            </a:r>
          </a:p>
          <a:p>
            <a:r>
              <a:rPr lang="en-US" dirty="0" err="1"/>
              <a:t>full_join</a:t>
            </a:r>
            <a:r>
              <a:rPr lang="en-US" dirty="0"/>
              <a:t>(x, y)</a:t>
            </a:r>
          </a:p>
          <a:p>
            <a:pPr lvl="1"/>
            <a:r>
              <a:rPr lang="en-US" dirty="0"/>
              <a:t>Add all columns and rows from ‘y’ to ‘x’ based on the joining variable(s)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147-3E14-4669-9590-FBE37BBDC1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Useful for combining tables of different types</a:t>
            </a:r>
          </a:p>
          <a:p>
            <a:pPr lvl="1"/>
            <a:r>
              <a:rPr lang="en-US" i="1" dirty="0"/>
              <a:t>Different types of data should be recorded in separate data sheets</a:t>
            </a:r>
          </a:p>
          <a:p>
            <a:pPr lvl="1"/>
            <a:r>
              <a:rPr lang="en-US" dirty="0"/>
              <a:t>E.g. add descriptor data from one table to another table of numerical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0B318-3DAE-4765-A4E4-214E1308C5F3}"/>
              </a:ext>
            </a:extLst>
          </p:cNvPr>
          <p:cNvSpPr txBox="1"/>
          <p:nvPr/>
        </p:nvSpPr>
        <p:spPr>
          <a:xfrm>
            <a:off x="413970" y="6081066"/>
            <a:ext cx="8316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 handy visualization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https://twitter.com/grrrck/status/1029567123029467136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44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713-31AF-409B-8BC7-34017F5B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Other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7307E-48DB-4AF4-96E5-F3776590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 (Book)</a:t>
            </a:r>
          </a:p>
          <a:p>
            <a:pPr lvl="1"/>
            <a:r>
              <a:rPr lang="en-US" dirty="0">
                <a:hlinkClick r:id="rId2"/>
              </a:rPr>
              <a:t>https://r4ds.had.co.nz/index.html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 and assorted package cheat sheets</a:t>
            </a:r>
          </a:p>
          <a:p>
            <a:pPr lvl="1"/>
            <a:r>
              <a:rPr lang="en-US" dirty="0">
                <a:hlinkClick r:id="rId3"/>
              </a:rPr>
              <a:t>https://rstudio.com/resources/cheatsheets/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053C-BAF0-44D0-8A4E-D44A94B8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Pipe (%&gt;%)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9847-8597-4BA6-9F42-BAE43665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operator from the ‘</a:t>
            </a:r>
            <a:r>
              <a:rPr lang="en-US" dirty="0" err="1"/>
              <a:t>magrittr</a:t>
            </a:r>
            <a:r>
              <a:rPr lang="en-US" dirty="0"/>
              <a:t>” package, included in ‘</a:t>
            </a:r>
            <a:r>
              <a:rPr lang="en-US" dirty="0" err="1"/>
              <a:t>dplyr</a:t>
            </a:r>
            <a:r>
              <a:rPr lang="en-US" dirty="0"/>
              <a:t>’ and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to write code from left-to-right, rather than from inside-to-outside (as in base R)</a:t>
            </a:r>
          </a:p>
          <a:p>
            <a:pPr lvl="1"/>
            <a:r>
              <a:rPr lang="en-US" dirty="0"/>
              <a:t>Puts code in a more logical order. Easier for others to read</a:t>
            </a:r>
          </a:p>
          <a:p>
            <a:endParaRPr lang="en-US" dirty="0"/>
          </a:p>
          <a:p>
            <a:r>
              <a:rPr lang="en-US" dirty="0"/>
              <a:t>Base R:  </a:t>
            </a:r>
            <a:r>
              <a:rPr lang="en-US" dirty="0">
                <a:latin typeface="+mj-lt"/>
              </a:rPr>
              <a:t>unique(df[[x]])</a:t>
            </a:r>
          </a:p>
          <a:p>
            <a:r>
              <a:rPr lang="en-US" dirty="0" err="1"/>
              <a:t>dplyr</a:t>
            </a:r>
            <a:r>
              <a:rPr lang="en-US" dirty="0"/>
              <a:t>:     </a:t>
            </a:r>
            <a:r>
              <a:rPr lang="en-US" dirty="0">
                <a:latin typeface="+mj-lt"/>
              </a:rPr>
              <a:t>df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pull(x)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unique</a:t>
            </a:r>
          </a:p>
        </p:txBody>
      </p:sp>
    </p:spTree>
    <p:extLst>
      <p:ext uri="{BB962C8B-B14F-4D97-AF65-F5344CB8AC3E}">
        <p14:creationId xmlns:p14="http://schemas.microsoft.com/office/powerpoint/2010/main" val="372765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35E0-28CA-4006-AA3E-12EE0A90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dot (.)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0461-672A-47FE-87EA-26FDA03D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(.) operator is used within the </a:t>
            </a:r>
            <a:r>
              <a:rPr lang="en-US" dirty="0" err="1"/>
              <a:t>tidyverse</a:t>
            </a:r>
            <a:r>
              <a:rPr lang="en-US" dirty="0"/>
              <a:t> to refer to the previous side of the pipe</a:t>
            </a:r>
          </a:p>
          <a:p>
            <a:pPr lvl="1"/>
            <a:r>
              <a:rPr lang="en-US" dirty="0"/>
              <a:t>So you don’t have to type something over and over</a:t>
            </a:r>
          </a:p>
          <a:p>
            <a:endParaRPr lang="en-US" dirty="0"/>
          </a:p>
          <a:p>
            <a:r>
              <a:rPr lang="en-US" dirty="0"/>
              <a:t>Base R:  </a:t>
            </a:r>
            <a:r>
              <a:rPr lang="en-US" dirty="0">
                <a:latin typeface="+mj-lt"/>
              </a:rPr>
              <a:t>head(df, 4)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</a:t>
            </a:r>
            <a:r>
              <a:rPr lang="en-US" dirty="0" err="1">
                <a:latin typeface="+mj-lt"/>
              </a:rPr>
              <a:t>df$x</a:t>
            </a:r>
            <a:endParaRPr lang="en-US" dirty="0">
              <a:latin typeface="+mj-lt"/>
            </a:endParaRPr>
          </a:p>
          <a:p>
            <a:r>
              <a:rPr lang="en-US" dirty="0" err="1"/>
              <a:t>Dplyr</a:t>
            </a:r>
            <a:r>
              <a:rPr lang="en-US" dirty="0"/>
              <a:t>:    </a:t>
            </a:r>
            <a:r>
              <a:rPr lang="en-US" dirty="0">
                <a:latin typeface="+mj-lt"/>
              </a:rPr>
              <a:t>df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head(., 4)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df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.$x</a:t>
            </a:r>
          </a:p>
        </p:txBody>
      </p:sp>
    </p:spTree>
    <p:extLst>
      <p:ext uri="{BB962C8B-B14F-4D97-AF65-F5344CB8AC3E}">
        <p14:creationId xmlns:p14="http://schemas.microsoft.com/office/powerpoint/2010/main" val="8034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673-4317-4B84-A317-8B63E1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Sorting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>
                <a:solidFill>
                  <a:schemeClr val="accent2"/>
                </a:solidFill>
              </a:rPr>
              <a:t>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E3F-8FB3-490C-82D2-EA264B6B7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  <a:p>
            <a:pPr lvl="1"/>
            <a:r>
              <a:rPr lang="en-US" dirty="0"/>
              <a:t>Extract all of the rows that meet a desired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97167-29F5-4810-B698-AF7A77DED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[data frame]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AC466D4-A0F0-4478-BEA5-55A77CED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24459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6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673-4317-4B84-A317-8B63E1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Sorting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>
                <a:solidFill>
                  <a:schemeClr val="accent2"/>
                </a:solidFill>
              </a:rPr>
              <a:t>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E3F-8FB3-490C-82D2-EA264B6B7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  <a:p>
            <a:pPr lvl="1"/>
            <a:r>
              <a:rPr lang="en-US" dirty="0"/>
              <a:t>Extract all of the rows that meet a desired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97167-29F5-4810-B698-AF7A77DED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[filter()]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AC466D4-A0F0-4478-BEA5-55A77CED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4598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1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673-4317-4B84-A317-8B63E1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Sorting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>
                <a:solidFill>
                  <a:schemeClr val="accent2"/>
                </a:solidFill>
              </a:rPr>
              <a:t>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E3F-8FB3-490C-82D2-EA264B6B7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  <a:p>
            <a:pPr lvl="1"/>
            <a:r>
              <a:rPr lang="en-US" dirty="0"/>
              <a:t>Extract all of the rows that meet a desired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97167-29F5-4810-B698-AF7A77DED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[result]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AC466D4-A0F0-4478-BEA5-55A77CED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57973"/>
              </p:ext>
            </p:extLst>
          </p:nvPr>
        </p:nvGraphicFramePr>
        <p:xfrm>
          <a:off x="4629150" y="2853731"/>
          <a:ext cx="3886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07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673-4317-4B84-A317-8B63E1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Sorting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>
                <a:solidFill>
                  <a:schemeClr val="accent2"/>
                </a:solidFill>
              </a:rPr>
              <a:t>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E3F-8FB3-490C-82D2-EA264B6B7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  <a:p>
            <a:r>
              <a:rPr lang="en-US" dirty="0"/>
              <a:t>select()</a:t>
            </a:r>
          </a:p>
          <a:p>
            <a:pPr lvl="1"/>
            <a:r>
              <a:rPr lang="en-US" dirty="0"/>
              <a:t>Extract desired columns/variables by name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97167-29F5-4810-B698-AF7A77DED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[data frame]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AC466D4-A0F0-4478-BEA5-55A77CED4BF7}"/>
              </a:ext>
            </a:extLst>
          </p:cNvPr>
          <p:cNvGraphicFramePr>
            <a:graphicFrameLocks noGrp="1"/>
          </p:cNvGraphicFramePr>
          <p:nvPr/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39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673-4317-4B84-A317-8B63E1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Sorting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>
                <a:solidFill>
                  <a:schemeClr val="accent2"/>
                </a:solidFill>
              </a:rPr>
              <a:t>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DE3F-8FB3-490C-82D2-EA264B6B7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  <a:p>
            <a:r>
              <a:rPr lang="en-US" dirty="0"/>
              <a:t>select()</a:t>
            </a:r>
          </a:p>
          <a:p>
            <a:pPr lvl="1"/>
            <a:r>
              <a:rPr lang="en-US" dirty="0"/>
              <a:t>Extract desired columns/variables by name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97167-29F5-4810-B698-AF7A77DED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[select()]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AC466D4-A0F0-4478-BEA5-55A77CED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91249"/>
              </p:ext>
            </p:extLst>
          </p:nvPr>
        </p:nvGraphicFramePr>
        <p:xfrm>
          <a:off x="4629150" y="2853731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222420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50530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9482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6626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4.3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4.3" id="{A24AF1A1-D625-45E4-8A3E-DD4EF064D05C}" vid="{FDA7377C-0F9B-4D27-9CB2-56861D874D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1341</TotalTime>
  <Words>1003</Words>
  <Application>Microsoft Office PowerPoint</Application>
  <PresentationFormat>On-screen Show (4:3)</PresentationFormat>
  <Paragraphs>183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Standard_4.3</vt:lpstr>
      <vt:lpstr>Data transformation and manipulation using the ‘dplyr’ package</vt:lpstr>
      <vt:lpstr>The ‘tidyverse”</vt:lpstr>
      <vt:lpstr>The Pipe (%&gt;%)</vt:lpstr>
      <vt:lpstr>The dot (.) operator</vt:lpstr>
      <vt:lpstr>Sorting and subsetting datasets</vt:lpstr>
      <vt:lpstr>Sorting and subsetting datasets</vt:lpstr>
      <vt:lpstr>Sorting and subsetting datasets</vt:lpstr>
      <vt:lpstr>Sorting and subsetting datasets</vt:lpstr>
      <vt:lpstr>Sorting and subsetting datasets</vt:lpstr>
      <vt:lpstr>Sorting and subsetting datasets</vt:lpstr>
      <vt:lpstr>Sorting and subsetting datasets</vt:lpstr>
      <vt:lpstr>Sorting and subsetting datasets</vt:lpstr>
      <vt:lpstr>Sorting and subsetting datasets</vt:lpstr>
      <vt:lpstr>Adding and manipulating variables</vt:lpstr>
      <vt:lpstr>Adding and manipulating variables</vt:lpstr>
      <vt:lpstr>Adding and manipulating variables</vt:lpstr>
      <vt:lpstr>Adding and manipulating variables</vt:lpstr>
      <vt:lpstr>Adding and manipulating variables</vt:lpstr>
      <vt:lpstr>Summarizing your data</vt:lpstr>
      <vt:lpstr>Summarizing your data</vt:lpstr>
      <vt:lpstr>Summarizing your data</vt:lpstr>
      <vt:lpstr>Grouping data together</vt:lpstr>
      <vt:lpstr>Grouping data together</vt:lpstr>
      <vt:lpstr>Grouping data together</vt:lpstr>
      <vt:lpstr>Grouping data together</vt:lpstr>
      <vt:lpstr>Grouping data together</vt:lpstr>
      <vt:lpstr>Joining tables together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Johnson</dc:creator>
  <cp:lastModifiedBy>Robert Johnson</cp:lastModifiedBy>
  <cp:revision>21</cp:revision>
  <dcterms:created xsi:type="dcterms:W3CDTF">2019-10-07T19:42:10Z</dcterms:created>
  <dcterms:modified xsi:type="dcterms:W3CDTF">2019-10-09T22:44:36Z</dcterms:modified>
</cp:coreProperties>
</file>