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3" r:id="rId4"/>
    <p:sldId id="294" r:id="rId5"/>
    <p:sldId id="305" r:id="rId6"/>
    <p:sldId id="297" r:id="rId7"/>
    <p:sldId id="296" r:id="rId8"/>
    <p:sldId id="295" r:id="rId9"/>
    <p:sldId id="258" r:id="rId10"/>
    <p:sldId id="300" r:id="rId11"/>
    <p:sldId id="299" r:id="rId12"/>
    <p:sldId id="298" r:id="rId13"/>
    <p:sldId id="301" r:id="rId14"/>
    <p:sldId id="259" r:id="rId15"/>
    <p:sldId id="302" r:id="rId16"/>
    <p:sldId id="303" r:id="rId17"/>
    <p:sldId id="307" r:id="rId18"/>
    <p:sldId id="306" r:id="rId19"/>
    <p:sldId id="308" r:id="rId20"/>
    <p:sldId id="309" r:id="rId21"/>
    <p:sldId id="311" r:id="rId22"/>
    <p:sldId id="310" r:id="rId23"/>
    <p:sldId id="313" r:id="rId24"/>
    <p:sldId id="312" r:id="rId25"/>
    <p:sldId id="314" r:id="rId26"/>
    <p:sldId id="315" r:id="rId27"/>
    <p:sldId id="30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D73-C283-479A-965E-12534D58898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9383-592F-4807-9273-B37A0B4CB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044" y="258098"/>
            <a:ext cx="7683910" cy="1828800"/>
          </a:xfrm>
        </p:spPr>
        <p:txBody>
          <a:bodyPr>
            <a:normAutofit/>
          </a:bodyPr>
          <a:lstStyle/>
          <a:p>
            <a:r>
              <a:rPr lang="en-US" dirty="0"/>
              <a:t>Data organization with the ‘</a:t>
            </a:r>
            <a:r>
              <a:rPr lang="en-US" dirty="0" err="1"/>
              <a:t>tidyr</a:t>
            </a:r>
            <a:r>
              <a:rPr lang="en-US" dirty="0"/>
              <a:t>’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35EBB-1B7F-427B-BA14-7A975B45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5685503"/>
            <a:ext cx="6858000" cy="1004702"/>
          </a:xfrm>
        </p:spPr>
        <p:txBody>
          <a:bodyPr/>
          <a:lstStyle/>
          <a:p>
            <a:r>
              <a:rPr lang="en-US" dirty="0"/>
              <a:t>Robert Johnson</a:t>
            </a:r>
          </a:p>
          <a:p>
            <a:r>
              <a:rPr lang="en-US" dirty="0"/>
              <a:t>25 Sep. 2020</a:t>
            </a: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9AB2736-DC86-4EF2-945A-98135A80A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3" y="2299811"/>
            <a:ext cx="2654712" cy="30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2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EB-EFF2-4867-9D6D-781EF19E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long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232D-8EAA-44E7-A387-733A3AF3B913}"/>
              </a:ext>
            </a:extLst>
          </p:cNvPr>
          <p:cNvSpPr txBox="1"/>
          <p:nvPr/>
        </p:nvSpPr>
        <p:spPr>
          <a:xfrm>
            <a:off x="1298635" y="1862296"/>
            <a:ext cx="654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pivot_wider</a:t>
            </a:r>
            <a:r>
              <a:rPr lang="en-US" sz="2400" dirty="0"/>
              <a:t>(df, </a:t>
            </a:r>
            <a:r>
              <a:rPr lang="en-US" sz="2400" dirty="0" err="1"/>
              <a:t>id_cols</a:t>
            </a:r>
            <a:r>
              <a:rPr lang="en-US" sz="2400" dirty="0"/>
              <a:t>, </a:t>
            </a:r>
            <a:r>
              <a:rPr lang="en-US" sz="2400" dirty="0" err="1"/>
              <a:t>names_from</a:t>
            </a:r>
            <a:r>
              <a:rPr lang="en-US" sz="2400" dirty="0"/>
              <a:t>, </a:t>
            </a:r>
            <a:r>
              <a:rPr lang="en-US" sz="2400" dirty="0" err="1"/>
              <a:t>values_from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1EC07-C839-41DD-9C8B-AC248AC02001}"/>
              </a:ext>
            </a:extLst>
          </p:cNvPr>
          <p:cNvSpPr txBox="1"/>
          <p:nvPr/>
        </p:nvSpPr>
        <p:spPr>
          <a:xfrm>
            <a:off x="739269" y="104306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</a:t>
            </a:r>
            <a:r>
              <a:rPr lang="en-US" dirty="0"/>
              <a:t> columns, </a:t>
            </a:r>
            <a:r>
              <a:rPr lang="en-US" i="1" dirty="0"/>
              <a:t>fewer</a:t>
            </a:r>
            <a:r>
              <a:rPr lang="en-US" dirty="0"/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322336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EB-EFF2-4867-9D6D-781EF19E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long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232D-8EAA-44E7-A387-733A3AF3B913}"/>
              </a:ext>
            </a:extLst>
          </p:cNvPr>
          <p:cNvSpPr txBox="1"/>
          <p:nvPr/>
        </p:nvSpPr>
        <p:spPr>
          <a:xfrm>
            <a:off x="1298635" y="1862296"/>
            <a:ext cx="654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pivot_wider</a:t>
            </a:r>
            <a:r>
              <a:rPr lang="en-US" sz="2400" dirty="0"/>
              <a:t>(df,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id_cols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names_from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values_from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B245B4-6191-4813-952E-55BB3BA1F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76627"/>
              </p:ext>
            </p:extLst>
          </p:nvPr>
        </p:nvGraphicFramePr>
        <p:xfrm>
          <a:off x="628650" y="3528306"/>
          <a:ext cx="3188109" cy="25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03">
                  <a:extLst>
                    <a:ext uri="{9D8B030D-6E8A-4147-A177-3AD203B41FA5}">
                      <a16:colId xmlns:a16="http://schemas.microsoft.com/office/drawing/2014/main" val="3371138288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523498862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80542245"/>
                    </a:ext>
                  </a:extLst>
                </a:gridCol>
              </a:tblGrid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034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71342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775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4483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344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1360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A81EC07-C839-41DD-9C8B-AC248AC02001}"/>
              </a:ext>
            </a:extLst>
          </p:cNvPr>
          <p:cNvSpPr txBox="1"/>
          <p:nvPr/>
        </p:nvSpPr>
        <p:spPr>
          <a:xfrm>
            <a:off x="739269" y="104306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</a:t>
            </a:r>
            <a:r>
              <a:rPr lang="en-US" dirty="0"/>
              <a:t> columns, </a:t>
            </a:r>
            <a:r>
              <a:rPr lang="en-US" i="1" dirty="0"/>
              <a:t>fewer</a:t>
            </a:r>
            <a:r>
              <a:rPr lang="en-US" dirty="0"/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261837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EB-EFF2-4867-9D6D-781EF19E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long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232D-8EAA-44E7-A387-733A3AF3B913}"/>
              </a:ext>
            </a:extLst>
          </p:cNvPr>
          <p:cNvSpPr txBox="1"/>
          <p:nvPr/>
        </p:nvSpPr>
        <p:spPr>
          <a:xfrm>
            <a:off x="1298635" y="1862296"/>
            <a:ext cx="654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pivot_wider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400" dirty="0"/>
              <a:t>, </a:t>
            </a:r>
            <a:r>
              <a:rPr lang="en-US" sz="2400" dirty="0" err="1"/>
              <a:t>id_cols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names_from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values_from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B245B4-6191-4813-952E-55BB3BA1F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56985"/>
              </p:ext>
            </p:extLst>
          </p:nvPr>
        </p:nvGraphicFramePr>
        <p:xfrm>
          <a:off x="628650" y="3528306"/>
          <a:ext cx="3188109" cy="25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03">
                  <a:extLst>
                    <a:ext uri="{9D8B030D-6E8A-4147-A177-3AD203B41FA5}">
                      <a16:colId xmlns:a16="http://schemas.microsoft.com/office/drawing/2014/main" val="3371138288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523498862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80542245"/>
                    </a:ext>
                  </a:extLst>
                </a:gridCol>
              </a:tblGrid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034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71342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775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4483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344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13609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67865F1C-D963-4F70-AFA4-61F9E3217884}"/>
              </a:ext>
            </a:extLst>
          </p:cNvPr>
          <p:cNvSpPr/>
          <p:nvPr/>
        </p:nvSpPr>
        <p:spPr>
          <a:xfrm rot="16200000">
            <a:off x="1015172" y="2799206"/>
            <a:ext cx="287004" cy="1060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5145D-4EDA-4938-A8A0-A1FDC4897C54}"/>
              </a:ext>
            </a:extLst>
          </p:cNvPr>
          <p:cNvSpPr txBox="1"/>
          <p:nvPr/>
        </p:nvSpPr>
        <p:spPr>
          <a:xfrm>
            <a:off x="738686" y="2773857"/>
            <a:ext cx="83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id_cols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1EC07-C839-41DD-9C8B-AC248AC02001}"/>
              </a:ext>
            </a:extLst>
          </p:cNvPr>
          <p:cNvSpPr txBox="1"/>
          <p:nvPr/>
        </p:nvSpPr>
        <p:spPr>
          <a:xfrm>
            <a:off x="739269" y="104306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</a:t>
            </a:r>
            <a:r>
              <a:rPr lang="en-US" dirty="0"/>
              <a:t> columns, </a:t>
            </a:r>
            <a:r>
              <a:rPr lang="en-US" i="1" dirty="0"/>
              <a:t>fewer</a:t>
            </a:r>
            <a:r>
              <a:rPr lang="en-US" dirty="0"/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52933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EB-EFF2-4867-9D6D-781EF19E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long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232D-8EAA-44E7-A387-733A3AF3B913}"/>
              </a:ext>
            </a:extLst>
          </p:cNvPr>
          <p:cNvSpPr txBox="1"/>
          <p:nvPr/>
        </p:nvSpPr>
        <p:spPr>
          <a:xfrm>
            <a:off x="1298635" y="1862296"/>
            <a:ext cx="654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pivot_wider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id_cols</a:t>
            </a:r>
            <a:r>
              <a:rPr lang="en-US" sz="2400" dirty="0"/>
              <a:t>, </a:t>
            </a:r>
            <a:r>
              <a:rPr lang="en-US" sz="2400" dirty="0" err="1"/>
              <a:t>names_from</a:t>
            </a:r>
            <a:r>
              <a:rPr lang="en-US" sz="2400" dirty="0"/>
              <a:t>, </a:t>
            </a:r>
            <a:r>
              <a:rPr lang="en-US" sz="2400" dirty="0" err="1"/>
              <a:t>values_from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B245B4-6191-4813-952E-55BB3BA1F82D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3528306"/>
          <a:ext cx="3188109" cy="25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03">
                  <a:extLst>
                    <a:ext uri="{9D8B030D-6E8A-4147-A177-3AD203B41FA5}">
                      <a16:colId xmlns:a16="http://schemas.microsoft.com/office/drawing/2014/main" val="3371138288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523498862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80542245"/>
                    </a:ext>
                  </a:extLst>
                </a:gridCol>
              </a:tblGrid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034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71342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775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4483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344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1360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A81EC07-C839-41DD-9C8B-AC248AC02001}"/>
              </a:ext>
            </a:extLst>
          </p:cNvPr>
          <p:cNvSpPr txBox="1"/>
          <p:nvPr/>
        </p:nvSpPr>
        <p:spPr>
          <a:xfrm>
            <a:off x="739269" y="104306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</a:t>
            </a:r>
            <a:r>
              <a:rPr lang="en-US" dirty="0"/>
              <a:t> columns, </a:t>
            </a:r>
            <a:r>
              <a:rPr lang="en-US" i="1" dirty="0"/>
              <a:t>fewer</a:t>
            </a:r>
            <a:r>
              <a:rPr lang="en-US" dirty="0"/>
              <a:t> rows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D2630A3-C891-4F3D-A8AB-81D3AD1EB02E}"/>
              </a:ext>
            </a:extLst>
          </p:cNvPr>
          <p:cNvSpPr/>
          <p:nvPr/>
        </p:nvSpPr>
        <p:spPr>
          <a:xfrm rot="16200000">
            <a:off x="1015172" y="2799206"/>
            <a:ext cx="287004" cy="1060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304DD-2A3A-4F9C-AFFB-53C07451F223}"/>
              </a:ext>
            </a:extLst>
          </p:cNvPr>
          <p:cNvSpPr txBox="1"/>
          <p:nvPr/>
        </p:nvSpPr>
        <p:spPr>
          <a:xfrm>
            <a:off x="738686" y="2773857"/>
            <a:ext cx="83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id_cols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EB-EFF2-4867-9D6D-781EF19E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long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232D-8EAA-44E7-A387-733A3AF3B913}"/>
              </a:ext>
            </a:extLst>
          </p:cNvPr>
          <p:cNvSpPr txBox="1"/>
          <p:nvPr/>
        </p:nvSpPr>
        <p:spPr>
          <a:xfrm>
            <a:off x="1298635" y="1862296"/>
            <a:ext cx="654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pivot_wider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id_cols</a:t>
            </a:r>
            <a:r>
              <a:rPr lang="en-US" sz="2400" dirty="0"/>
              <a:t>, </a:t>
            </a:r>
            <a:r>
              <a:rPr lang="en-US" sz="2400" dirty="0" err="1"/>
              <a:t>names_from</a:t>
            </a:r>
            <a:r>
              <a:rPr lang="en-US" sz="2400" dirty="0"/>
              <a:t>, </a:t>
            </a:r>
            <a:r>
              <a:rPr lang="en-US" sz="2400" dirty="0" err="1"/>
              <a:t>values_from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B245B4-6191-4813-952E-55BB3BA1F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98503"/>
              </p:ext>
            </p:extLst>
          </p:nvPr>
        </p:nvGraphicFramePr>
        <p:xfrm>
          <a:off x="628650" y="3528306"/>
          <a:ext cx="3188109" cy="25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03">
                  <a:extLst>
                    <a:ext uri="{9D8B030D-6E8A-4147-A177-3AD203B41FA5}">
                      <a16:colId xmlns:a16="http://schemas.microsoft.com/office/drawing/2014/main" val="3371138288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523498862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80542245"/>
                    </a:ext>
                  </a:extLst>
                </a:gridCol>
              </a:tblGrid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034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71342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775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4483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344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136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24865-DBBA-400E-A034-0E9879F165C0}"/>
              </a:ext>
            </a:extLst>
          </p:cNvPr>
          <p:cNvCxnSpPr>
            <a:cxnSpLocks/>
          </p:cNvCxnSpPr>
          <p:nvPr/>
        </p:nvCxnSpPr>
        <p:spPr>
          <a:xfrm>
            <a:off x="4291781" y="4824524"/>
            <a:ext cx="980768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863CBDE-366C-4AA0-80CA-A660B7FAA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64089"/>
              </p:ext>
            </p:extLst>
          </p:nvPr>
        </p:nvGraphicFramePr>
        <p:xfrm>
          <a:off x="5747571" y="4165599"/>
          <a:ext cx="275303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7">
                  <a:extLst>
                    <a:ext uri="{9D8B030D-6E8A-4147-A177-3AD203B41FA5}">
                      <a16:colId xmlns:a16="http://schemas.microsoft.com/office/drawing/2014/main" val="3626910629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1913451951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3024638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5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949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A81EC07-C839-41DD-9C8B-AC248AC02001}"/>
              </a:ext>
            </a:extLst>
          </p:cNvPr>
          <p:cNvSpPr txBox="1"/>
          <p:nvPr/>
        </p:nvSpPr>
        <p:spPr>
          <a:xfrm>
            <a:off x="739269" y="104306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</a:t>
            </a:r>
            <a:r>
              <a:rPr lang="en-US" dirty="0"/>
              <a:t> columns, </a:t>
            </a:r>
            <a:r>
              <a:rPr lang="en-US" i="1" dirty="0"/>
              <a:t>fewer</a:t>
            </a:r>
            <a:r>
              <a:rPr lang="en-US" dirty="0"/>
              <a:t> rows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A33258D-534B-433B-8974-67ACB2594CCC}"/>
              </a:ext>
            </a:extLst>
          </p:cNvPr>
          <p:cNvSpPr/>
          <p:nvPr/>
        </p:nvSpPr>
        <p:spPr>
          <a:xfrm rot="16200000">
            <a:off x="1015172" y="2799206"/>
            <a:ext cx="287004" cy="1060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CD503-6132-4CA3-A28D-FF9164AFB891}"/>
              </a:ext>
            </a:extLst>
          </p:cNvPr>
          <p:cNvSpPr txBox="1"/>
          <p:nvPr/>
        </p:nvSpPr>
        <p:spPr>
          <a:xfrm>
            <a:off x="738686" y="2773857"/>
            <a:ext cx="83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id_cols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6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E929B0-6A19-4924-89A8-405A1EE8619A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Separate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 column into multiple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27B9D-9AB3-443B-8307-385DE103EE22}"/>
              </a:ext>
            </a:extLst>
          </p:cNvPr>
          <p:cNvSpPr txBox="1"/>
          <p:nvPr/>
        </p:nvSpPr>
        <p:spPr>
          <a:xfrm>
            <a:off x="2926890" y="2167478"/>
            <a:ext cx="2833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separate(df, col, into)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1463CB-CDE1-4075-87A0-C51AC5B43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31482"/>
              </p:ext>
            </p:extLst>
          </p:nvPr>
        </p:nvGraphicFramePr>
        <p:xfrm>
          <a:off x="730935" y="3701779"/>
          <a:ext cx="283302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340">
                  <a:extLst>
                    <a:ext uri="{9D8B030D-6E8A-4147-A177-3AD203B41FA5}">
                      <a16:colId xmlns:a16="http://schemas.microsoft.com/office/drawing/2014/main" val="1885681989"/>
                    </a:ext>
                  </a:extLst>
                </a:gridCol>
                <a:gridCol w="944340">
                  <a:extLst>
                    <a:ext uri="{9D8B030D-6E8A-4147-A177-3AD203B41FA5}">
                      <a16:colId xmlns:a16="http://schemas.microsoft.com/office/drawing/2014/main" val="193879986"/>
                    </a:ext>
                  </a:extLst>
                </a:gridCol>
                <a:gridCol w="944340">
                  <a:extLst>
                    <a:ext uri="{9D8B030D-6E8A-4147-A177-3AD203B41FA5}">
                      <a16:colId xmlns:a16="http://schemas.microsoft.com/office/drawing/2014/main" val="3845569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2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6277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E9CBCF3-6381-4A9C-936B-755DEBEFE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33605"/>
              </p:ext>
            </p:extLst>
          </p:nvPr>
        </p:nvGraphicFramePr>
        <p:xfrm>
          <a:off x="5011993" y="3701779"/>
          <a:ext cx="342397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93">
                  <a:extLst>
                    <a:ext uri="{9D8B030D-6E8A-4147-A177-3AD203B41FA5}">
                      <a16:colId xmlns:a16="http://schemas.microsoft.com/office/drawing/2014/main" val="1885681989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193879986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3845569257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4010462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2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627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D241F5-333B-4E09-AE36-222417C27DB7}"/>
              </a:ext>
            </a:extLst>
          </p:cNvPr>
          <p:cNvSpPr txBox="1"/>
          <p:nvPr/>
        </p:nvSpPr>
        <p:spPr>
          <a:xfrm>
            <a:off x="730935" y="1187177"/>
            <a:ext cx="671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columns of character or numeric data into multiple new columns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1E316E-84E0-4229-AFF8-40B0FFEB0419}"/>
              </a:ext>
            </a:extLst>
          </p:cNvPr>
          <p:cNvCxnSpPr>
            <a:cxnSpLocks/>
          </p:cNvCxnSpPr>
          <p:nvPr/>
        </p:nvCxnSpPr>
        <p:spPr>
          <a:xfrm>
            <a:off x="3945193" y="4513907"/>
            <a:ext cx="759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41846290-DE1B-4CF7-A289-E827F1C9AF43}"/>
              </a:ext>
            </a:extLst>
          </p:cNvPr>
          <p:cNvSpPr/>
          <p:nvPr/>
        </p:nvSpPr>
        <p:spPr>
          <a:xfrm rot="16200000">
            <a:off x="7439202" y="2573006"/>
            <a:ext cx="281541" cy="1711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9CDEC-699E-4139-AA00-C9EE6941A646}"/>
              </a:ext>
            </a:extLst>
          </p:cNvPr>
          <p:cNvSpPr txBox="1"/>
          <p:nvPr/>
        </p:nvSpPr>
        <p:spPr>
          <a:xfrm>
            <a:off x="6499515" y="2852596"/>
            <a:ext cx="21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into = c(new1, new2)</a:t>
            </a:r>
          </a:p>
        </p:txBody>
      </p:sp>
    </p:spTree>
    <p:extLst>
      <p:ext uri="{BB962C8B-B14F-4D97-AF65-F5344CB8AC3E}">
        <p14:creationId xmlns:p14="http://schemas.microsoft.com/office/powerpoint/2010/main" val="150823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E929B0-6A19-4924-89A8-405A1EE8619A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Unite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multiple columns into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27B9D-9AB3-443B-8307-385DE103EE22}"/>
              </a:ext>
            </a:extLst>
          </p:cNvPr>
          <p:cNvSpPr txBox="1"/>
          <p:nvPr/>
        </p:nvSpPr>
        <p:spPr>
          <a:xfrm>
            <a:off x="2926890" y="2167478"/>
            <a:ext cx="270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unite(df, col, …, </a:t>
            </a:r>
            <a:r>
              <a:rPr lang="en-US" sz="2400" dirty="0" err="1"/>
              <a:t>sep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1463CB-CDE1-4075-87A0-C51AC5B43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7289"/>
              </p:ext>
            </p:extLst>
          </p:nvPr>
        </p:nvGraphicFramePr>
        <p:xfrm>
          <a:off x="5602945" y="3701779"/>
          <a:ext cx="283302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340">
                  <a:extLst>
                    <a:ext uri="{9D8B030D-6E8A-4147-A177-3AD203B41FA5}">
                      <a16:colId xmlns:a16="http://schemas.microsoft.com/office/drawing/2014/main" val="1885681989"/>
                    </a:ext>
                  </a:extLst>
                </a:gridCol>
                <a:gridCol w="944340">
                  <a:extLst>
                    <a:ext uri="{9D8B030D-6E8A-4147-A177-3AD203B41FA5}">
                      <a16:colId xmlns:a16="http://schemas.microsoft.com/office/drawing/2014/main" val="193879986"/>
                    </a:ext>
                  </a:extLst>
                </a:gridCol>
                <a:gridCol w="944340">
                  <a:extLst>
                    <a:ext uri="{9D8B030D-6E8A-4147-A177-3AD203B41FA5}">
                      <a16:colId xmlns:a16="http://schemas.microsoft.com/office/drawing/2014/main" val="3845569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2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6277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E9CBCF3-6381-4A9C-936B-755DEBEFE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21103"/>
              </p:ext>
            </p:extLst>
          </p:nvPr>
        </p:nvGraphicFramePr>
        <p:xfrm>
          <a:off x="730935" y="3701779"/>
          <a:ext cx="342397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93">
                  <a:extLst>
                    <a:ext uri="{9D8B030D-6E8A-4147-A177-3AD203B41FA5}">
                      <a16:colId xmlns:a16="http://schemas.microsoft.com/office/drawing/2014/main" val="1885681989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193879986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3845569257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4010462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2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627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D241F5-333B-4E09-AE36-222417C27DB7}"/>
              </a:ext>
            </a:extLst>
          </p:cNvPr>
          <p:cNvSpPr txBox="1"/>
          <p:nvPr/>
        </p:nvSpPr>
        <p:spPr>
          <a:xfrm>
            <a:off x="730935" y="1187177"/>
            <a:ext cx="636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columns of character or numeric data into single column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722394-3492-4F15-96B6-FDFAB870CA68}"/>
              </a:ext>
            </a:extLst>
          </p:cNvPr>
          <p:cNvCxnSpPr>
            <a:cxnSpLocks/>
          </p:cNvCxnSpPr>
          <p:nvPr/>
        </p:nvCxnSpPr>
        <p:spPr>
          <a:xfrm>
            <a:off x="4520380" y="4506533"/>
            <a:ext cx="759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B5708B1C-145F-47F7-9F54-B48A85B6631D}"/>
              </a:ext>
            </a:extLst>
          </p:cNvPr>
          <p:cNvSpPr/>
          <p:nvPr/>
        </p:nvSpPr>
        <p:spPr>
          <a:xfrm rot="16200000">
            <a:off x="3158143" y="2571073"/>
            <a:ext cx="281541" cy="1711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F570A-09F9-488D-B9E0-5CC8D3BF1913}"/>
              </a:ext>
            </a:extLst>
          </p:cNvPr>
          <p:cNvSpPr txBox="1"/>
          <p:nvPr/>
        </p:nvSpPr>
        <p:spPr>
          <a:xfrm>
            <a:off x="3127231" y="2896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894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2206865" y="2588342"/>
            <a:ext cx="473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df %&gt;% </a:t>
            </a:r>
            <a:r>
              <a:rPr lang="en-US" sz="2400" dirty="0" err="1"/>
              <a:t>group_by</a:t>
            </a:r>
            <a:r>
              <a:rPr lang="en-US" sz="2400" dirty="0"/>
              <a:t>(group) %&gt;% nest()</a:t>
            </a:r>
          </a:p>
        </p:txBody>
      </p:sp>
    </p:spTree>
    <p:extLst>
      <p:ext uri="{BB962C8B-B14F-4D97-AF65-F5344CB8AC3E}">
        <p14:creationId xmlns:p14="http://schemas.microsoft.com/office/powerpoint/2010/main" val="56716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2206865" y="2588342"/>
            <a:ext cx="473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df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group_by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(group) %&gt;% nest()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3D7FA15-FA31-40BA-99F9-5EA0A56E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11618"/>
              </p:ext>
            </p:extLst>
          </p:nvPr>
        </p:nvGraphicFramePr>
        <p:xfrm>
          <a:off x="1523999" y="3424865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5968934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323460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134343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944058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9930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9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9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5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7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8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2206865" y="2588342"/>
            <a:ext cx="473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</a:t>
            </a:r>
            <a:r>
              <a:rPr lang="en-US" sz="2400" dirty="0" err="1"/>
              <a:t>group_by</a:t>
            </a:r>
            <a:r>
              <a:rPr lang="en-US" sz="2400" dirty="0"/>
              <a:t>(group)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nest()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3D7FA15-FA31-40BA-99F9-5EA0A56E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72561"/>
              </p:ext>
            </p:extLst>
          </p:nvPr>
        </p:nvGraphicFramePr>
        <p:xfrm>
          <a:off x="1523999" y="3424865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5968934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323460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134343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944058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9930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9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9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5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7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9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D19C-C6F8-45E7-AEE2-1006A72B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‘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tidyverse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50E4-BDC2-426B-9171-9DE70358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  <a:p>
            <a:pPr lvl="1"/>
            <a:r>
              <a:rPr lang="en-US" dirty="0" err="1"/>
              <a:t>forcats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56BB8-584D-410A-A229-89712FC8B37B}"/>
              </a:ext>
            </a:extLst>
          </p:cNvPr>
          <p:cNvSpPr txBox="1"/>
          <p:nvPr/>
        </p:nvSpPr>
        <p:spPr>
          <a:xfrm>
            <a:off x="4218038" y="2197509"/>
            <a:ext cx="40558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would recommend loading the entire </a:t>
            </a:r>
            <a:r>
              <a:rPr lang="en-US" sz="2000" dirty="0" err="1"/>
              <a:t>tidyverse</a:t>
            </a:r>
            <a:r>
              <a:rPr lang="en-US" sz="2000" dirty="0"/>
              <a:t> at the beginning of all R sessions/scripts, rather than individual packages</a:t>
            </a:r>
          </a:p>
          <a:p>
            <a:endParaRPr lang="en-US" sz="2000" dirty="0"/>
          </a:p>
          <a:p>
            <a:r>
              <a:rPr lang="en-US" sz="2000" dirty="0"/>
              <a:t># [only need to do this once]</a:t>
            </a:r>
          </a:p>
          <a:p>
            <a:r>
              <a:rPr lang="en-US" sz="2000" dirty="0" err="1"/>
              <a:t>install.packages</a:t>
            </a:r>
            <a:r>
              <a:rPr lang="en-US" sz="2000" dirty="0"/>
              <a:t>(“</a:t>
            </a:r>
            <a:r>
              <a:rPr lang="en-US" sz="2000" dirty="0" err="1"/>
              <a:t>tidyverse</a:t>
            </a:r>
            <a:r>
              <a:rPr lang="en-US" sz="2000" dirty="0"/>
              <a:t>”)</a:t>
            </a:r>
          </a:p>
          <a:p>
            <a:endParaRPr lang="en-US" sz="1000" dirty="0"/>
          </a:p>
          <a:p>
            <a:r>
              <a:rPr lang="en-US" sz="2000" dirty="0"/>
              <a:t># [do this every time]</a:t>
            </a:r>
          </a:p>
          <a:p>
            <a:r>
              <a:rPr lang="en-US" sz="2000" b="1" dirty="0"/>
              <a:t>library(</a:t>
            </a:r>
            <a:r>
              <a:rPr lang="en-US" sz="2000" b="1" dirty="0" err="1"/>
              <a:t>tidyverse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263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2206865" y="2588342"/>
            <a:ext cx="473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group_by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(group) %&gt;% </a:t>
            </a:r>
            <a:r>
              <a:rPr lang="en-US" sz="2400" dirty="0"/>
              <a:t>nest()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3D7FA15-FA31-40BA-99F9-5EA0A56E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81267"/>
              </p:ext>
            </p:extLst>
          </p:nvPr>
        </p:nvGraphicFramePr>
        <p:xfrm>
          <a:off x="3113577" y="3558991"/>
          <a:ext cx="2916846" cy="191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423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1458423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1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list-column “cell” now contains an entire data frame. Easy to perform calculations or run models on multiple data frames at a time and save the output.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416919" y="4167463"/>
            <a:ext cx="32285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group_by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(group) %&gt;%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dirty="0"/>
              <a:t>nest()</a:t>
            </a:r>
          </a:p>
          <a:p>
            <a:r>
              <a:rPr lang="en-US" sz="2400" dirty="0"/>
              <a:t>  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E1A3AFE6-C2E7-4370-B344-120B46633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76331"/>
              </p:ext>
            </p:extLst>
          </p:nvPr>
        </p:nvGraphicFramePr>
        <p:xfrm>
          <a:off x="5257800" y="3993812"/>
          <a:ext cx="2916846" cy="191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423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1458423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6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list-column “cell” now contains an entire data frame. Easy to perform calculations or run models on multiple data frames at a time and save the output.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416919" y="4167463"/>
            <a:ext cx="4367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group_by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(group) %&gt;%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nest() </a:t>
            </a:r>
            <a:r>
              <a:rPr lang="en-US" sz="2400" dirty="0"/>
              <a:t>%&gt;%</a:t>
            </a:r>
          </a:p>
          <a:p>
            <a:r>
              <a:rPr lang="en-US" sz="2400" dirty="0"/>
              <a:t>   mutate(x = </a:t>
            </a:r>
            <a:r>
              <a:rPr lang="en-US" sz="2400" dirty="0" err="1"/>
              <a:t>purrr</a:t>
            </a:r>
            <a:r>
              <a:rPr lang="en-US" sz="2400" dirty="0"/>
              <a:t>::map(data, …))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4DCE4F71-DDC8-4132-914B-19B095A89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40874"/>
              </p:ext>
            </p:extLst>
          </p:nvPr>
        </p:nvGraphicFramePr>
        <p:xfrm>
          <a:off x="5206180" y="3993812"/>
          <a:ext cx="3469281" cy="191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2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2572774266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399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5CEFEB-9974-4F53-AD0F-D7E5A1F887F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Expand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nested df into a regular 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B521-B712-4305-869A-5D19C519636D}"/>
              </a:ext>
            </a:extLst>
          </p:cNvPr>
          <p:cNvSpPr txBox="1"/>
          <p:nvPr/>
        </p:nvSpPr>
        <p:spPr>
          <a:xfrm>
            <a:off x="715296" y="995517"/>
            <a:ext cx="629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one or more list-columns from a nested data frame into a regular, full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7C3F1-D54D-4850-A150-DCE8E5176775}"/>
              </a:ext>
            </a:extLst>
          </p:cNvPr>
          <p:cNvSpPr txBox="1"/>
          <p:nvPr/>
        </p:nvSpPr>
        <p:spPr>
          <a:xfrm>
            <a:off x="3367920" y="2041406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unnest(data, cols)</a:t>
            </a:r>
          </a:p>
        </p:txBody>
      </p:sp>
    </p:spTree>
    <p:extLst>
      <p:ext uri="{BB962C8B-B14F-4D97-AF65-F5344CB8AC3E}">
        <p14:creationId xmlns:p14="http://schemas.microsoft.com/office/powerpoint/2010/main" val="211137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5CEFEB-9974-4F53-AD0F-D7E5A1F887F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Expand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nested df into a regular 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B521-B712-4305-869A-5D19C519636D}"/>
              </a:ext>
            </a:extLst>
          </p:cNvPr>
          <p:cNvSpPr txBox="1"/>
          <p:nvPr/>
        </p:nvSpPr>
        <p:spPr>
          <a:xfrm>
            <a:off x="715296" y="995517"/>
            <a:ext cx="629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one or more list-columns from a nested data frame into a regular, full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7C3F1-D54D-4850-A150-DCE8E5176775}"/>
              </a:ext>
            </a:extLst>
          </p:cNvPr>
          <p:cNvSpPr txBox="1"/>
          <p:nvPr/>
        </p:nvSpPr>
        <p:spPr>
          <a:xfrm>
            <a:off x="3367920" y="2041406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unnest(data,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cols</a:t>
            </a:r>
            <a:r>
              <a:rPr lang="en-US" sz="2400" dirty="0"/>
              <a:t>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5C63BEB-FFCE-4A22-9D30-CAC52C0B430F}"/>
              </a:ext>
            </a:extLst>
          </p:cNvPr>
          <p:cNvSpPr/>
          <p:nvPr/>
        </p:nvSpPr>
        <p:spPr>
          <a:xfrm rot="16200000">
            <a:off x="4435358" y="1557718"/>
            <a:ext cx="273286" cy="34692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9F5-58C8-4FF6-BBFC-6EFE6E8D2614}"/>
              </a:ext>
            </a:extLst>
          </p:cNvPr>
          <p:cNvSpPr txBox="1"/>
          <p:nvPr/>
        </p:nvSpPr>
        <p:spPr>
          <a:xfrm>
            <a:off x="4272142" y="278638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DEFB9E9D-22A4-48D9-8F56-1162F8B7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30396"/>
              </p:ext>
            </p:extLst>
          </p:nvPr>
        </p:nvGraphicFramePr>
        <p:xfrm>
          <a:off x="2837359" y="3580857"/>
          <a:ext cx="3469281" cy="191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2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2572774266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05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5CEFEB-9974-4F53-AD0F-D7E5A1F887F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Expand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nested df into a regular 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B521-B712-4305-869A-5D19C519636D}"/>
              </a:ext>
            </a:extLst>
          </p:cNvPr>
          <p:cNvSpPr txBox="1"/>
          <p:nvPr/>
        </p:nvSpPr>
        <p:spPr>
          <a:xfrm>
            <a:off x="715296" y="995517"/>
            <a:ext cx="629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one or more list-columns from a nested data frame into a regular, full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7C3F1-D54D-4850-A150-DCE8E5176775}"/>
              </a:ext>
            </a:extLst>
          </p:cNvPr>
          <p:cNvSpPr txBox="1"/>
          <p:nvPr/>
        </p:nvSpPr>
        <p:spPr>
          <a:xfrm>
            <a:off x="3367920" y="2041406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unnest(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en-US" sz="2400" dirty="0"/>
              <a:t>, cols)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5C63BEB-FFCE-4A22-9D30-CAC52C0B430F}"/>
              </a:ext>
            </a:extLst>
          </p:cNvPr>
          <p:cNvSpPr/>
          <p:nvPr/>
        </p:nvSpPr>
        <p:spPr>
          <a:xfrm rot="16200000">
            <a:off x="5011397" y="2133756"/>
            <a:ext cx="273286" cy="2317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9F5-58C8-4FF6-BBFC-6EFE6E8D2614}"/>
              </a:ext>
            </a:extLst>
          </p:cNvPr>
          <p:cNvSpPr txBox="1"/>
          <p:nvPr/>
        </p:nvSpPr>
        <p:spPr>
          <a:xfrm>
            <a:off x="4844845" y="2740771"/>
            <a:ext cx="5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cols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5F40DE3E-F951-4173-8047-6A5ECE8EF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86509"/>
              </p:ext>
            </p:extLst>
          </p:nvPr>
        </p:nvGraphicFramePr>
        <p:xfrm>
          <a:off x="2837359" y="3580857"/>
          <a:ext cx="3469281" cy="191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2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2572774266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0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5CEFEB-9974-4F53-AD0F-D7E5A1F887F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Expand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nested df into a regular 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B521-B712-4305-869A-5D19C519636D}"/>
              </a:ext>
            </a:extLst>
          </p:cNvPr>
          <p:cNvSpPr txBox="1"/>
          <p:nvPr/>
        </p:nvSpPr>
        <p:spPr>
          <a:xfrm>
            <a:off x="715296" y="995517"/>
            <a:ext cx="629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one or more list-columns from a nested data frame into a regular, full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7C3F1-D54D-4850-A150-DCE8E5176775}"/>
              </a:ext>
            </a:extLst>
          </p:cNvPr>
          <p:cNvSpPr txBox="1"/>
          <p:nvPr/>
        </p:nvSpPr>
        <p:spPr>
          <a:xfrm>
            <a:off x="3367920" y="2041406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unnest(data, cols)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3B0841B1-96B0-491B-936F-E75ED22E5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08009"/>
              </p:ext>
            </p:extLst>
          </p:nvPr>
        </p:nvGraphicFramePr>
        <p:xfrm>
          <a:off x="1523999" y="3424865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5968934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323460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134343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944058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9930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9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9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5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7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03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713-31AF-409B-8BC7-34017F5B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Other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7307E-48DB-4AF4-96E5-F3776590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 (Book)</a:t>
            </a:r>
          </a:p>
          <a:p>
            <a:pPr lvl="1"/>
            <a:r>
              <a:rPr lang="en-US" dirty="0">
                <a:hlinkClick r:id="rId2"/>
              </a:rPr>
              <a:t>https://r4ds.had.co.nz/index.html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 and assorted package cheat sheets</a:t>
            </a:r>
          </a:p>
          <a:p>
            <a:pPr lvl="1"/>
            <a:r>
              <a:rPr lang="en-US" dirty="0">
                <a:hlinkClick r:id="rId3"/>
              </a:rPr>
              <a:t>https://rstudio.com/resources/cheatsheets/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8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053C-BAF0-44D0-8A4E-D44A94B8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Pipe (%&gt;%)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9847-8597-4BA6-9F42-BAE43665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operator from the ‘</a:t>
            </a:r>
            <a:r>
              <a:rPr lang="en-US" dirty="0" err="1"/>
              <a:t>magrittr</a:t>
            </a:r>
            <a:r>
              <a:rPr lang="en-US" dirty="0"/>
              <a:t>” package, included in ‘</a:t>
            </a:r>
            <a:r>
              <a:rPr lang="en-US" dirty="0" err="1"/>
              <a:t>dplyr</a:t>
            </a:r>
            <a:r>
              <a:rPr lang="en-US" dirty="0"/>
              <a:t>’ and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to write code from left-to-right, rather than from inside-to-outside (as in base R)</a:t>
            </a:r>
          </a:p>
          <a:p>
            <a:pPr lvl="1"/>
            <a:r>
              <a:rPr lang="en-US" dirty="0"/>
              <a:t>Puts code in a more logical order. Easier for others to read</a:t>
            </a:r>
          </a:p>
          <a:p>
            <a:endParaRPr lang="en-US" dirty="0"/>
          </a:p>
          <a:p>
            <a:r>
              <a:rPr lang="en-US" dirty="0"/>
              <a:t>Base R:  </a:t>
            </a:r>
            <a:r>
              <a:rPr lang="en-US" dirty="0">
                <a:latin typeface="+mj-lt"/>
              </a:rPr>
              <a:t>unique(df[[x]])</a:t>
            </a:r>
          </a:p>
          <a:p>
            <a:r>
              <a:rPr lang="en-US" dirty="0" err="1"/>
              <a:t>dplyr</a:t>
            </a:r>
            <a:r>
              <a:rPr lang="en-US" dirty="0"/>
              <a:t>:     </a:t>
            </a:r>
            <a:r>
              <a:rPr lang="en-US" dirty="0">
                <a:latin typeface="+mj-lt"/>
              </a:rPr>
              <a:t>df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pull(x)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unique</a:t>
            </a:r>
          </a:p>
        </p:txBody>
      </p:sp>
    </p:spTree>
    <p:extLst>
      <p:ext uri="{BB962C8B-B14F-4D97-AF65-F5344CB8AC3E}">
        <p14:creationId xmlns:p14="http://schemas.microsoft.com/office/powerpoint/2010/main" val="372765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35E0-28CA-4006-AA3E-12EE0A90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dot (.)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0461-672A-47FE-87EA-26FDA03D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(.) operator is used within the </a:t>
            </a:r>
            <a:r>
              <a:rPr lang="en-US" dirty="0" err="1"/>
              <a:t>tidyverse</a:t>
            </a:r>
            <a:r>
              <a:rPr lang="en-US" dirty="0"/>
              <a:t> to refer to the previous side of the pipe</a:t>
            </a:r>
          </a:p>
          <a:p>
            <a:pPr lvl="1"/>
            <a:r>
              <a:rPr lang="en-US" dirty="0"/>
              <a:t>So you don’t have to type something over and over</a:t>
            </a:r>
          </a:p>
          <a:p>
            <a:endParaRPr lang="en-US" dirty="0"/>
          </a:p>
          <a:p>
            <a:r>
              <a:rPr lang="en-US" dirty="0"/>
              <a:t>Base R:  </a:t>
            </a:r>
            <a:r>
              <a:rPr lang="en-US" dirty="0">
                <a:latin typeface="+mj-lt"/>
              </a:rPr>
              <a:t>head(df, 4)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         </a:t>
            </a:r>
            <a:r>
              <a:rPr lang="en-US" dirty="0" err="1">
                <a:latin typeface="+mj-lt"/>
              </a:rPr>
              <a:t>df$x</a:t>
            </a:r>
            <a:endParaRPr lang="en-US" dirty="0">
              <a:latin typeface="+mj-lt"/>
            </a:endParaRPr>
          </a:p>
          <a:p>
            <a:r>
              <a:rPr lang="en-US" dirty="0" err="1"/>
              <a:t>Dplyr</a:t>
            </a:r>
            <a:r>
              <a:rPr lang="en-US" dirty="0"/>
              <a:t>:    </a:t>
            </a:r>
            <a:r>
              <a:rPr lang="en-US" dirty="0">
                <a:latin typeface="+mj-lt"/>
              </a:rPr>
              <a:t>df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head(., 4)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         df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.$x</a:t>
            </a:r>
          </a:p>
        </p:txBody>
      </p:sp>
    </p:spTree>
    <p:extLst>
      <p:ext uri="{BB962C8B-B14F-4D97-AF65-F5344CB8AC3E}">
        <p14:creationId xmlns:p14="http://schemas.microsoft.com/office/powerpoint/2010/main" val="8034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DB7-7D87-46DE-A745-FAB5B005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Useful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tidyr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A9D8-1C96-45D4-92CB-1DEFB960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pivot_longer</a:t>
            </a:r>
            <a:r>
              <a:rPr lang="en-US" dirty="0"/>
              <a:t>() </a:t>
            </a:r>
            <a:r>
              <a:rPr lang="en-US" dirty="0">
                <a:latin typeface="+mj-lt"/>
              </a:rPr>
              <a:t>and</a:t>
            </a:r>
            <a:r>
              <a:rPr lang="en-US" dirty="0"/>
              <a:t> </a:t>
            </a:r>
            <a:r>
              <a:rPr lang="en-US" dirty="0" err="1"/>
              <a:t>pivot_wider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latin typeface="+mj-lt"/>
              </a:rPr>
              <a:t>Convert data frames between long and wide formats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separate() </a:t>
            </a:r>
            <a:r>
              <a:rPr lang="en-US" dirty="0">
                <a:latin typeface="+mj-lt"/>
              </a:rPr>
              <a:t>and</a:t>
            </a:r>
            <a:r>
              <a:rPr lang="en-US" dirty="0"/>
              <a:t> unite()</a:t>
            </a:r>
          </a:p>
          <a:p>
            <a:pPr lvl="1"/>
            <a:r>
              <a:rPr lang="en-US" dirty="0">
                <a:latin typeface="+mj-lt"/>
              </a:rPr>
              <a:t>Split columns or combine columns of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nest() </a:t>
            </a:r>
            <a:r>
              <a:rPr lang="en-US" dirty="0">
                <a:latin typeface="+mj-lt"/>
              </a:rPr>
              <a:t>and</a:t>
            </a:r>
            <a:r>
              <a:rPr lang="en-US" dirty="0"/>
              <a:t> unnest()</a:t>
            </a:r>
          </a:p>
          <a:p>
            <a:pPr lvl="1"/>
            <a:r>
              <a:rPr lang="en-US" dirty="0">
                <a:latin typeface="+mj-lt"/>
              </a:rPr>
              <a:t>Create and work with nested data frames</a:t>
            </a:r>
          </a:p>
        </p:txBody>
      </p:sp>
    </p:spTree>
    <p:extLst>
      <p:ext uri="{BB962C8B-B14F-4D97-AF65-F5344CB8AC3E}">
        <p14:creationId xmlns:p14="http://schemas.microsoft.com/office/powerpoint/2010/main" val="154750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B5D71D-CF29-4089-B00E-652C44F5F888}"/>
              </a:ext>
            </a:extLst>
          </p:cNvPr>
          <p:cNvSpPr txBox="1"/>
          <p:nvPr/>
        </p:nvSpPr>
        <p:spPr>
          <a:xfrm>
            <a:off x="1795310" y="1838261"/>
            <a:ext cx="555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pivot_longer</a:t>
            </a:r>
            <a:r>
              <a:rPr lang="en-US" sz="2400" dirty="0"/>
              <a:t>(df, cols, </a:t>
            </a:r>
            <a:r>
              <a:rPr lang="en-US" sz="2400" dirty="0" err="1"/>
              <a:t>names_to</a:t>
            </a:r>
            <a:r>
              <a:rPr lang="en-US" sz="2400" dirty="0"/>
              <a:t>, </a:t>
            </a:r>
            <a:r>
              <a:rPr lang="en-US" sz="2400" dirty="0" err="1"/>
              <a:t>values_to</a:t>
            </a:r>
            <a:r>
              <a:rPr lang="en-US" sz="2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C964-946A-4AA0-8212-F788571F225D}"/>
              </a:ext>
            </a:extLst>
          </p:cNvPr>
          <p:cNvSpPr txBox="1"/>
          <p:nvPr/>
        </p:nvSpPr>
        <p:spPr>
          <a:xfrm>
            <a:off x="760332" y="1045987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Fewer</a:t>
            </a:r>
            <a:r>
              <a:rPr lang="en-US" dirty="0"/>
              <a:t> columns, </a:t>
            </a:r>
            <a:r>
              <a:rPr lang="en-US" i="1" dirty="0"/>
              <a:t>more</a:t>
            </a:r>
            <a:r>
              <a:rPr lang="en-US" dirty="0"/>
              <a:t> rows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D716EB-9838-47FE-A6F1-8A393D7A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Lengthen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wide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121171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1E1552-EE2E-4847-B829-D5F015AFA16D}"/>
              </a:ext>
            </a:extLst>
          </p:cNvPr>
          <p:cNvGraphicFramePr>
            <a:graphicFrameLocks noGrp="1"/>
          </p:cNvGraphicFramePr>
          <p:nvPr/>
        </p:nvGraphicFramePr>
        <p:xfrm>
          <a:off x="818535" y="4113980"/>
          <a:ext cx="275303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7">
                  <a:extLst>
                    <a:ext uri="{9D8B030D-6E8A-4147-A177-3AD203B41FA5}">
                      <a16:colId xmlns:a16="http://schemas.microsoft.com/office/drawing/2014/main" val="3626910629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1913451951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3024638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5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94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B5D71D-CF29-4089-B00E-652C44F5F888}"/>
              </a:ext>
            </a:extLst>
          </p:cNvPr>
          <p:cNvSpPr txBox="1"/>
          <p:nvPr/>
        </p:nvSpPr>
        <p:spPr>
          <a:xfrm>
            <a:off x="1795310" y="1838261"/>
            <a:ext cx="555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pivot_longer</a:t>
            </a:r>
            <a:r>
              <a:rPr lang="en-US" sz="2400" dirty="0"/>
              <a:t>(df,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names_to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values_to</a:t>
            </a:r>
            <a:r>
              <a:rPr lang="en-US" sz="2400" dirty="0"/>
              <a:t>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580093-91DF-4BAA-A1B2-676F1D63C886}"/>
              </a:ext>
            </a:extLst>
          </p:cNvPr>
          <p:cNvSpPr/>
          <p:nvPr/>
        </p:nvSpPr>
        <p:spPr>
          <a:xfrm rot="16200000">
            <a:off x="2051548" y="1952712"/>
            <a:ext cx="287004" cy="275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F25EB-A59D-4BE0-A7E3-33EF50291D5C}"/>
              </a:ext>
            </a:extLst>
          </p:cNvPr>
          <p:cNvSpPr txBox="1"/>
          <p:nvPr/>
        </p:nvSpPr>
        <p:spPr>
          <a:xfrm>
            <a:off x="2006136" y="28092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C964-946A-4AA0-8212-F788571F225D}"/>
              </a:ext>
            </a:extLst>
          </p:cNvPr>
          <p:cNvSpPr txBox="1"/>
          <p:nvPr/>
        </p:nvSpPr>
        <p:spPr>
          <a:xfrm>
            <a:off x="760332" y="1045987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Fewer</a:t>
            </a:r>
            <a:r>
              <a:rPr lang="en-US" dirty="0"/>
              <a:t> columns, </a:t>
            </a:r>
            <a:r>
              <a:rPr lang="en-US" i="1" dirty="0"/>
              <a:t>more</a:t>
            </a:r>
            <a:r>
              <a:rPr lang="en-US" dirty="0"/>
              <a:t> rows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D716EB-9838-47FE-A6F1-8A393D7A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Lengthen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wide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81573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1E1552-EE2E-4847-B829-D5F015AFA16D}"/>
              </a:ext>
            </a:extLst>
          </p:cNvPr>
          <p:cNvGraphicFramePr>
            <a:graphicFrameLocks noGrp="1"/>
          </p:cNvGraphicFramePr>
          <p:nvPr/>
        </p:nvGraphicFramePr>
        <p:xfrm>
          <a:off x="818535" y="4113980"/>
          <a:ext cx="275303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7">
                  <a:extLst>
                    <a:ext uri="{9D8B030D-6E8A-4147-A177-3AD203B41FA5}">
                      <a16:colId xmlns:a16="http://schemas.microsoft.com/office/drawing/2014/main" val="3626910629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1913451951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3024638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5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94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B5D71D-CF29-4089-B00E-652C44F5F888}"/>
              </a:ext>
            </a:extLst>
          </p:cNvPr>
          <p:cNvSpPr txBox="1"/>
          <p:nvPr/>
        </p:nvSpPr>
        <p:spPr>
          <a:xfrm>
            <a:off x="1795310" y="1838261"/>
            <a:ext cx="555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pivot_longer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400" dirty="0"/>
              <a:t>, cols,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names_to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values_to</a:t>
            </a:r>
            <a:r>
              <a:rPr lang="en-US" sz="2400" dirty="0"/>
              <a:t>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B13E871-8353-4A1C-A03F-85FDD14463A5}"/>
              </a:ext>
            </a:extLst>
          </p:cNvPr>
          <p:cNvSpPr/>
          <p:nvPr/>
        </p:nvSpPr>
        <p:spPr>
          <a:xfrm rot="16200000">
            <a:off x="2555937" y="2981688"/>
            <a:ext cx="200002" cy="1831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32F0-F307-426B-8F92-F1287BE6339D}"/>
              </a:ext>
            </a:extLst>
          </p:cNvPr>
          <p:cNvSpPr txBox="1"/>
          <p:nvPr/>
        </p:nvSpPr>
        <p:spPr>
          <a:xfrm>
            <a:off x="2383162" y="3413663"/>
            <a:ext cx="5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580093-91DF-4BAA-A1B2-676F1D63C886}"/>
              </a:ext>
            </a:extLst>
          </p:cNvPr>
          <p:cNvSpPr/>
          <p:nvPr/>
        </p:nvSpPr>
        <p:spPr>
          <a:xfrm rot="16200000">
            <a:off x="2051548" y="1952712"/>
            <a:ext cx="287004" cy="275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F25EB-A59D-4BE0-A7E3-33EF50291D5C}"/>
              </a:ext>
            </a:extLst>
          </p:cNvPr>
          <p:cNvSpPr txBox="1"/>
          <p:nvPr/>
        </p:nvSpPr>
        <p:spPr>
          <a:xfrm>
            <a:off x="2006136" y="28092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C964-946A-4AA0-8212-F788571F225D}"/>
              </a:ext>
            </a:extLst>
          </p:cNvPr>
          <p:cNvSpPr txBox="1"/>
          <p:nvPr/>
        </p:nvSpPr>
        <p:spPr>
          <a:xfrm>
            <a:off x="760332" y="1045987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Fewer</a:t>
            </a:r>
            <a:r>
              <a:rPr lang="en-US" dirty="0"/>
              <a:t> columns, </a:t>
            </a:r>
            <a:r>
              <a:rPr lang="en-US" i="1" dirty="0"/>
              <a:t>more</a:t>
            </a:r>
            <a:r>
              <a:rPr lang="en-US" dirty="0"/>
              <a:t> rows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D716EB-9838-47FE-A6F1-8A393D7A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Lengthen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wide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421556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1E1552-EE2E-4847-B829-D5F015AF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11334"/>
              </p:ext>
            </p:extLst>
          </p:nvPr>
        </p:nvGraphicFramePr>
        <p:xfrm>
          <a:off x="818535" y="4113980"/>
          <a:ext cx="275303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7">
                  <a:extLst>
                    <a:ext uri="{9D8B030D-6E8A-4147-A177-3AD203B41FA5}">
                      <a16:colId xmlns:a16="http://schemas.microsoft.com/office/drawing/2014/main" val="3626910629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1913451951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3024638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5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94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B5D71D-CF29-4089-B00E-652C44F5F888}"/>
              </a:ext>
            </a:extLst>
          </p:cNvPr>
          <p:cNvSpPr txBox="1"/>
          <p:nvPr/>
        </p:nvSpPr>
        <p:spPr>
          <a:xfrm>
            <a:off x="1795310" y="1838261"/>
            <a:ext cx="555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pivot_longer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cols</a:t>
            </a:r>
            <a:r>
              <a:rPr lang="en-US" sz="2400" dirty="0"/>
              <a:t>, </a:t>
            </a:r>
            <a:r>
              <a:rPr lang="en-US" sz="2400" dirty="0" err="1"/>
              <a:t>names_to</a:t>
            </a:r>
            <a:r>
              <a:rPr lang="en-US" sz="2400" dirty="0"/>
              <a:t>, </a:t>
            </a:r>
            <a:r>
              <a:rPr lang="en-US" sz="2400" dirty="0" err="1"/>
              <a:t>values_to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E9AC44-1B87-4AAF-A298-F7848AE56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38171"/>
              </p:ext>
            </p:extLst>
          </p:nvPr>
        </p:nvGraphicFramePr>
        <p:xfrm>
          <a:off x="5327241" y="3556902"/>
          <a:ext cx="3188109" cy="25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03">
                  <a:extLst>
                    <a:ext uri="{9D8B030D-6E8A-4147-A177-3AD203B41FA5}">
                      <a16:colId xmlns:a16="http://schemas.microsoft.com/office/drawing/2014/main" val="3371138288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523498862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80542245"/>
                    </a:ext>
                  </a:extLst>
                </a:gridCol>
              </a:tblGrid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034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71342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775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4483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344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136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35A04F-8F7D-4826-ACD9-0B375E91EBAF}"/>
              </a:ext>
            </a:extLst>
          </p:cNvPr>
          <p:cNvCxnSpPr>
            <a:cxnSpLocks/>
          </p:cNvCxnSpPr>
          <p:nvPr/>
        </p:nvCxnSpPr>
        <p:spPr>
          <a:xfrm>
            <a:off x="3923071" y="4853120"/>
            <a:ext cx="980768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0B13E871-8353-4A1C-A03F-85FDD14463A5}"/>
              </a:ext>
            </a:extLst>
          </p:cNvPr>
          <p:cNvSpPr/>
          <p:nvPr/>
        </p:nvSpPr>
        <p:spPr>
          <a:xfrm rot="16200000">
            <a:off x="2555937" y="2981688"/>
            <a:ext cx="200002" cy="1831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32F0-F307-426B-8F92-F1287BE6339D}"/>
              </a:ext>
            </a:extLst>
          </p:cNvPr>
          <p:cNvSpPr txBox="1"/>
          <p:nvPr/>
        </p:nvSpPr>
        <p:spPr>
          <a:xfrm>
            <a:off x="2383162" y="3413663"/>
            <a:ext cx="5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580093-91DF-4BAA-A1B2-676F1D63C886}"/>
              </a:ext>
            </a:extLst>
          </p:cNvPr>
          <p:cNvSpPr/>
          <p:nvPr/>
        </p:nvSpPr>
        <p:spPr>
          <a:xfrm rot="16200000">
            <a:off x="2051548" y="1952712"/>
            <a:ext cx="287004" cy="275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F25EB-A59D-4BE0-A7E3-33EF50291D5C}"/>
              </a:ext>
            </a:extLst>
          </p:cNvPr>
          <p:cNvSpPr txBox="1"/>
          <p:nvPr/>
        </p:nvSpPr>
        <p:spPr>
          <a:xfrm>
            <a:off x="2006136" y="28092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C964-946A-4AA0-8212-F788571F225D}"/>
              </a:ext>
            </a:extLst>
          </p:cNvPr>
          <p:cNvSpPr txBox="1"/>
          <p:nvPr/>
        </p:nvSpPr>
        <p:spPr>
          <a:xfrm>
            <a:off x="760332" y="1045987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Fewer</a:t>
            </a:r>
            <a:r>
              <a:rPr lang="en-US" dirty="0"/>
              <a:t> columns, </a:t>
            </a:r>
            <a:r>
              <a:rPr lang="en-US" i="1" dirty="0"/>
              <a:t>more</a:t>
            </a:r>
            <a:r>
              <a:rPr lang="en-US" dirty="0"/>
              <a:t> rows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D716EB-9838-47FE-A6F1-8A393D7A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Lengthen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wide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17293447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4.3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4.3" id="{A24AF1A1-D625-45E4-8A3E-DD4EF064D05C}" vid="{FDA7377C-0F9B-4D27-9CB2-56861D874D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2369</TotalTime>
  <Words>1139</Words>
  <Application>Microsoft Office PowerPoint</Application>
  <PresentationFormat>On-screen Show (4:3)</PresentationFormat>
  <Paragraphs>235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Standard_4.3</vt:lpstr>
      <vt:lpstr>Data organization with the ‘tidyr’ package</vt:lpstr>
      <vt:lpstr>The ‘tidyverse”</vt:lpstr>
      <vt:lpstr>The Pipe (%&gt;%)</vt:lpstr>
      <vt:lpstr>The dot (.) operator</vt:lpstr>
      <vt:lpstr>Useful tidyr basics</vt:lpstr>
      <vt:lpstr>Lengthen a data set: wide → long</vt:lpstr>
      <vt:lpstr>Lengthen a data set: wide → long</vt:lpstr>
      <vt:lpstr>Lengthen a data set: wide → long</vt:lpstr>
      <vt:lpstr>Lengthen a data set: wide → long</vt:lpstr>
      <vt:lpstr>Widen a data set: long → wide</vt:lpstr>
      <vt:lpstr>Widen a data set: long → wide</vt:lpstr>
      <vt:lpstr>Widen a data set: long → wide</vt:lpstr>
      <vt:lpstr>Widen a data set: long → wide</vt:lpstr>
      <vt:lpstr>Widen a data set: long → wide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tidyr</dc:title>
  <dc:creator>Robert Johnson</dc:creator>
  <cp:lastModifiedBy>Robert Johnson</cp:lastModifiedBy>
  <cp:revision>9</cp:revision>
  <dcterms:created xsi:type="dcterms:W3CDTF">2020-09-18T15:30:47Z</dcterms:created>
  <dcterms:modified xsi:type="dcterms:W3CDTF">2020-09-24T17:22:02Z</dcterms:modified>
</cp:coreProperties>
</file>