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62" r:id="rId5"/>
    <p:sldId id="271" r:id="rId6"/>
    <p:sldId id="280" r:id="rId7"/>
    <p:sldId id="274" r:id="rId8"/>
    <p:sldId id="265" r:id="rId9"/>
    <p:sldId id="276" r:id="rId10"/>
    <p:sldId id="275" r:id="rId11"/>
    <p:sldId id="272" r:id="rId12"/>
    <p:sldId id="264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82" r:id="rId22"/>
    <p:sldId id="283" r:id="rId23"/>
    <p:sldId id="278" r:id="rId24"/>
    <p:sldId id="27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60827" autoAdjust="0"/>
  </p:normalViewPr>
  <p:slideViewPr>
    <p:cSldViewPr snapToGrid="0">
      <p:cViewPr varScale="1">
        <p:scale>
          <a:sx n="45" d="100"/>
          <a:sy n="45" d="100"/>
        </p:scale>
        <p:origin x="1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C7744-B652-4C29-947F-46E6137D8B7B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820FC-C1C2-4A3B-B4A0-381503DA8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70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76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AP</a:t>
            </a:r>
            <a:r>
              <a:rPr kumimoji="1" lang="zh-TW" altLang="en-US" dirty="0"/>
              <a:t>在未收到</a:t>
            </a:r>
            <a:r>
              <a:rPr kumimoji="1" lang="en-US" altLang="zh-TW" dirty="0"/>
              <a:t>client</a:t>
            </a:r>
            <a:r>
              <a:rPr kumimoji="1" lang="zh-TW" altLang="en-US" dirty="0"/>
              <a:t>的</a:t>
            </a:r>
            <a:r>
              <a:rPr kumimoji="1" lang="en-US" altLang="zh-TW" dirty="0"/>
              <a:t>ACK</a:t>
            </a:r>
            <a:r>
              <a:rPr kumimoji="1" lang="zh-TW" altLang="en-US" dirty="0"/>
              <a:t>時會覺得</a:t>
            </a:r>
            <a:r>
              <a:rPr kumimoji="1" lang="en-US" altLang="zh-TW" dirty="0"/>
              <a:t>client</a:t>
            </a:r>
            <a:r>
              <a:rPr kumimoji="1" lang="zh-TW" altLang="en-US" dirty="0"/>
              <a:t>還未正確安裝</a:t>
            </a:r>
            <a:r>
              <a:rPr kumimoji="1" lang="en-US" altLang="zh-TW" dirty="0"/>
              <a:t>PTK+GTK</a:t>
            </a:r>
            <a:r>
              <a:rPr kumimoji="1" lang="zh-TW" altLang="en-US" dirty="0"/>
              <a:t>，於是將會再等待某一個時間</a:t>
            </a:r>
            <a:r>
              <a:rPr kumimoji="1" lang="en-US" altLang="zh-TW" dirty="0"/>
              <a:t>timeout</a:t>
            </a:r>
            <a:r>
              <a:rPr kumimoji="1" lang="zh-TW" altLang="en-US" dirty="0"/>
              <a:t>後，重新傳送</a:t>
            </a:r>
            <a:r>
              <a:rPr kumimoji="1" lang="en-US" altLang="zh-TW" dirty="0"/>
              <a:t>Meg3</a:t>
            </a:r>
            <a:r>
              <a:rPr kumimoji="1" lang="zh-TW" altLang="en-US" dirty="0"/>
              <a:t>給</a:t>
            </a:r>
            <a:r>
              <a:rPr kumimoji="1" lang="en-US" altLang="zh-TW" dirty="0"/>
              <a:t>client</a:t>
            </a:r>
          </a:p>
          <a:p>
            <a:r>
              <a:rPr kumimoji="1" lang="zh-TW" altLang="en-US" dirty="0"/>
              <a:t>而</a:t>
            </a:r>
            <a:r>
              <a:rPr kumimoji="1" lang="en-US" altLang="zh-TW" dirty="0"/>
              <a:t>client</a:t>
            </a:r>
            <a:r>
              <a:rPr kumimoji="1" lang="zh-TW" altLang="en-US" dirty="0"/>
              <a:t>在收到重複的</a:t>
            </a:r>
            <a:r>
              <a:rPr kumimoji="1" lang="en-US" altLang="zh-TW" dirty="0"/>
              <a:t>Meg3</a:t>
            </a:r>
            <a:r>
              <a:rPr kumimoji="1" lang="zh-TW" altLang="en-US" dirty="0"/>
              <a:t>時，就算已經安裝好</a:t>
            </a:r>
            <a:r>
              <a:rPr kumimoji="1" lang="en-US" altLang="zh-TW" dirty="0"/>
              <a:t>PTK+GTK</a:t>
            </a:r>
            <a:r>
              <a:rPr kumimoji="1" lang="zh-TW" altLang="en-US" dirty="0"/>
              <a:t>了，但依然會因為是既有的設計而做重複安裝</a:t>
            </a:r>
            <a:r>
              <a:rPr kumimoji="1" lang="en-US" altLang="zh-TW" dirty="0"/>
              <a:t>P</a:t>
            </a:r>
            <a:r>
              <a:rPr kumimoji="1" lang="zh-TW" altLang="en-US" dirty="0"/>
              <a:t>Ｔ</a:t>
            </a:r>
            <a:r>
              <a:rPr kumimoji="1" lang="en-US" altLang="zh-TW" dirty="0"/>
              <a:t>K+GTK</a:t>
            </a:r>
            <a:r>
              <a:rPr kumimoji="1" lang="zh-TW" altLang="en-US" dirty="0"/>
              <a:t>的動作</a:t>
            </a:r>
            <a:endParaRPr kumimoji="1" lang="en-US" altLang="zh-TW" dirty="0"/>
          </a:p>
          <a:p>
            <a:r>
              <a:rPr kumimoji="1" lang="zh-TW" altLang="en-US" dirty="0"/>
              <a:t>這件事情造就了攻擊者可以在中間控制，根據</a:t>
            </a:r>
            <a:r>
              <a:rPr kumimoji="1" lang="en-US" altLang="zh-TW" dirty="0"/>
              <a:t>CCMP</a:t>
            </a:r>
            <a:r>
              <a:rPr kumimoji="1" lang="zh-TW" altLang="en-US" dirty="0"/>
              <a:t>取用</a:t>
            </a:r>
            <a:r>
              <a:rPr kumimoji="1" lang="en-US" altLang="zh-TW" dirty="0"/>
              <a:t>Nonce</a:t>
            </a:r>
            <a:r>
              <a:rPr kumimoji="1" lang="zh-TW" altLang="en-US" dirty="0"/>
              <a:t>來和</a:t>
            </a:r>
            <a:r>
              <a:rPr kumimoji="1" lang="en-US" altLang="zh-TW" dirty="0"/>
              <a:t>TK</a:t>
            </a:r>
            <a:r>
              <a:rPr kumimoji="1" lang="zh-TW" altLang="en-US" dirty="0"/>
              <a:t>進行</a:t>
            </a:r>
            <a:r>
              <a:rPr kumimoji="1" lang="en-US" altLang="zh-TW" dirty="0"/>
              <a:t>AES</a:t>
            </a:r>
            <a:r>
              <a:rPr kumimoji="1" lang="zh-TW" altLang="en-US" dirty="0"/>
              <a:t>的動作，如果今天</a:t>
            </a:r>
            <a:r>
              <a:rPr kumimoji="1" lang="en-US" altLang="zh-TW" dirty="0"/>
              <a:t>TK</a:t>
            </a:r>
            <a:r>
              <a:rPr kumimoji="1" lang="zh-TW" altLang="en-US" dirty="0"/>
              <a:t>都是相同的差別在於</a:t>
            </a:r>
            <a:r>
              <a:rPr kumimoji="1" lang="en-US" altLang="zh-TW" dirty="0"/>
              <a:t>Nonce</a:t>
            </a:r>
            <a:r>
              <a:rPr kumimoji="1" lang="zh-TW" altLang="en-US" dirty="0"/>
              <a:t>時，如果攻擊者可以取得重複的</a:t>
            </a:r>
            <a:r>
              <a:rPr kumimoji="1" lang="en-US" altLang="zh-TW" dirty="0"/>
              <a:t>Nonce</a:t>
            </a:r>
          </a:p>
          <a:p>
            <a:r>
              <a:rPr kumimoji="1" lang="zh-TW" altLang="en-US" dirty="0"/>
              <a:t>那不就代表攻擊者可以透過</a:t>
            </a:r>
            <a:r>
              <a:rPr kumimoji="1" lang="en-US" altLang="zh-TW" dirty="0"/>
              <a:t>CCA</a:t>
            </a:r>
            <a:r>
              <a:rPr kumimoji="1" lang="zh-TW" altLang="en-US" dirty="0"/>
              <a:t>的方式來破解</a:t>
            </a:r>
            <a:r>
              <a:rPr kumimoji="1" lang="en-US" altLang="zh-TW" dirty="0"/>
              <a:t>Message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8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AP</a:t>
            </a:r>
            <a:r>
              <a:rPr kumimoji="1" lang="zh-TW" altLang="en-US" dirty="0"/>
              <a:t>在未收到</a:t>
            </a:r>
            <a:r>
              <a:rPr kumimoji="1" lang="en-US" altLang="zh-TW" dirty="0"/>
              <a:t>Supplicant</a:t>
            </a:r>
            <a:r>
              <a:rPr kumimoji="1" lang="zh-TW" altLang="en-US" dirty="0"/>
              <a:t>的情況下會一直重送握手</a:t>
            </a:r>
            <a:r>
              <a:rPr kumimoji="1" lang="en-US" altLang="zh-TW" dirty="0"/>
              <a:t>3</a:t>
            </a:r>
            <a:r>
              <a:rPr kumimoji="1" lang="zh-TW" altLang="en-US" dirty="0"/>
              <a:t>，且</a:t>
            </a:r>
            <a:r>
              <a:rPr kumimoji="1" lang="en-US" altLang="zh-TW" dirty="0"/>
              <a:t>client</a:t>
            </a:r>
            <a:r>
              <a:rPr kumimoji="1" lang="zh-TW" altLang="en-US" dirty="0"/>
              <a:t>在持續收到握手</a:t>
            </a:r>
            <a:r>
              <a:rPr kumimoji="1" lang="en-US" altLang="zh-TW" dirty="0"/>
              <a:t>3</a:t>
            </a:r>
            <a:r>
              <a:rPr kumimoji="1" lang="zh-TW" altLang="en-US" dirty="0"/>
              <a:t>的情況下會一直重建</a:t>
            </a:r>
            <a:r>
              <a:rPr kumimoji="1" lang="en-US" altLang="zh-TW" dirty="0"/>
              <a:t>PTK</a:t>
            </a:r>
            <a:r>
              <a:rPr kumimoji="1" lang="zh-TW" altLang="en-US" dirty="0"/>
              <a:t>，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所以在重複使用</a:t>
            </a:r>
            <a:r>
              <a:rPr kumimoji="1" lang="en-US" altLang="zh-TW" dirty="0"/>
              <a:t>Nonce</a:t>
            </a:r>
            <a:r>
              <a:rPr kumimoji="1" lang="zh-TW" altLang="en-US" dirty="0"/>
              <a:t>的情況下，會發生類似</a:t>
            </a:r>
            <a:r>
              <a:rPr kumimoji="1" lang="en-US" altLang="zh-TW" dirty="0"/>
              <a:t>Padding Oracle Attack</a:t>
            </a:r>
            <a:r>
              <a:rPr kumimoji="1" lang="zh-TW" altLang="en-US" dirty="0"/>
              <a:t>的情況，</a:t>
            </a:r>
            <a:r>
              <a:rPr kumimoji="1" lang="en-US" altLang="zh-TW" dirty="0"/>
              <a:t>Attacker</a:t>
            </a:r>
            <a:r>
              <a:rPr kumimoji="1" lang="zh-TW" altLang="en-US" dirty="0"/>
              <a:t>可以返推出</a:t>
            </a:r>
            <a:r>
              <a:rPr kumimoji="1" lang="en-US" altLang="zh-TW" dirty="0"/>
              <a:t>Supplicant</a:t>
            </a:r>
            <a:r>
              <a:rPr kumimoji="1" lang="zh-TW" altLang="en-US" dirty="0"/>
              <a:t>的明文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4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Worst case</a:t>
            </a:r>
            <a:r>
              <a:rPr kumimoji="1" lang="zh-TW" altLang="en-US" dirty="0"/>
              <a:t>上，如果可以因為取得少量的</a:t>
            </a:r>
            <a:r>
              <a:rPr kumimoji="1" lang="en-US" altLang="zh-TW" dirty="0"/>
              <a:t>nonce reuse</a:t>
            </a:r>
            <a:r>
              <a:rPr kumimoji="1" lang="zh-TW" altLang="en-US" dirty="0"/>
              <a:t>而破解出</a:t>
            </a:r>
            <a:r>
              <a:rPr kumimoji="1" lang="en-US" altLang="zh-TW" dirty="0"/>
              <a:t>Key</a:t>
            </a:r>
            <a:r>
              <a:rPr kumimoji="1" lang="zh-TW" altLang="en-US" dirty="0"/>
              <a:t>時，那攻擊者就可以解開通訊中的所有</a:t>
            </a:r>
            <a:r>
              <a:rPr kumimoji="1" lang="en-US" altLang="zh-TW" dirty="0"/>
              <a:t>Messages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/>
              <a:t>但作者對於這種攻擊並沒有實際上証明這個</a:t>
            </a:r>
            <a:r>
              <a:rPr kumimoji="1" lang="en-US" altLang="zh-TW" dirty="0"/>
              <a:t>worst case</a:t>
            </a:r>
            <a:r>
              <a:rPr kumimoji="1" lang="zh-TW" altLang="en-US" dirty="0"/>
              <a:t>不會發生，而是透過證明</a:t>
            </a:r>
            <a:r>
              <a:rPr kumimoji="1" lang="en-US" altLang="zh-TW" dirty="0"/>
              <a:t>nonce reuse</a:t>
            </a:r>
            <a:r>
              <a:rPr kumimoji="1" lang="zh-TW" altLang="en-US" dirty="0"/>
              <a:t>不會</a:t>
            </a:r>
            <a:r>
              <a:rPr kumimoji="1" lang="zh-TW" altLang="en-US" dirty="0" smtClean="0"/>
              <a:t>發生來證明</a:t>
            </a:r>
            <a:r>
              <a:rPr kumimoji="1" lang="zh-TW" altLang="en-US" dirty="0"/>
              <a:t>這個</a:t>
            </a:r>
            <a:r>
              <a:rPr kumimoji="1" lang="en-US" altLang="zh-TW" dirty="0"/>
              <a:t>case</a:t>
            </a:r>
            <a:r>
              <a:rPr kumimoji="1" lang="zh-TW" altLang="en-US" dirty="0"/>
              <a:t>也不會發生。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442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https://github.com/eggman/wpa_supplicant-freertos/blob/master/wpa_supplicant/wpa.c</a:t>
            </a:r>
          </a:p>
          <a:p>
            <a:endParaRPr lang="en-US" altLang="zh-TW" dirty="0"/>
          </a:p>
          <a:p>
            <a:r>
              <a:rPr lang="zh-TW" altLang="en-US" dirty="0"/>
              <a:t>這個問題來自於工程師在設計時，習慣將初始值設為零的動作，但因為當初假設在安全的情況下是不會有重新安裝</a:t>
            </a:r>
            <a:r>
              <a:rPr lang="en-US" altLang="zh-TW" dirty="0"/>
              <a:t>PTK+GTK</a:t>
            </a:r>
            <a:r>
              <a:rPr lang="zh-TW" altLang="en-US" dirty="0"/>
              <a:t>這件事情，所以才導致這樣的問題。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34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277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引用這個策略，並搭配我們所設計的</a:t>
            </a:r>
            <a:r>
              <a:rPr lang="en-US" altLang="zh-TW" dirty="0"/>
              <a:t>model</a:t>
            </a:r>
            <a:r>
              <a:rPr lang="zh-TW" altLang="en-US" dirty="0"/>
              <a:t>已經確保</a:t>
            </a:r>
            <a:r>
              <a:rPr lang="en-US" altLang="zh-TW" dirty="0"/>
              <a:t>Krack</a:t>
            </a:r>
            <a:r>
              <a:rPr lang="zh-TW" altLang="en-US" dirty="0"/>
              <a:t>不會發生，所以可以確定</a:t>
            </a:r>
            <a:r>
              <a:rPr lang="en-US" altLang="zh-TW" dirty="0"/>
              <a:t>PTK</a:t>
            </a:r>
            <a:r>
              <a:rPr lang="zh-TW" altLang="en-US" dirty="0"/>
              <a:t>和</a:t>
            </a:r>
            <a:r>
              <a:rPr lang="en-US" altLang="zh-TW" dirty="0"/>
              <a:t>GTK</a:t>
            </a:r>
            <a:r>
              <a:rPr lang="zh-TW" altLang="en-US" dirty="0"/>
              <a:t>的安全性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引用這個策略來防止</a:t>
            </a:r>
            <a:r>
              <a:rPr lang="en-US" altLang="zh-TW" dirty="0"/>
              <a:t>GTK</a:t>
            </a:r>
            <a:r>
              <a:rPr lang="zh-TW" altLang="en-US" dirty="0"/>
              <a:t>在</a:t>
            </a:r>
            <a:r>
              <a:rPr lang="en-US" altLang="zh-TW" dirty="0"/>
              <a:t>client</a:t>
            </a:r>
            <a:r>
              <a:rPr lang="zh-TW" altLang="en-US" dirty="0"/>
              <a:t>被重新安裝，使得</a:t>
            </a:r>
            <a:r>
              <a:rPr lang="en-US" altLang="zh-TW" dirty="0"/>
              <a:t>Attacker</a:t>
            </a:r>
            <a:r>
              <a:rPr lang="zh-TW" altLang="en-US" dirty="0"/>
              <a:t>有機會操作</a:t>
            </a:r>
            <a:r>
              <a:rPr lang="en-US" altLang="zh-TW" dirty="0"/>
              <a:t>group message</a:t>
            </a:r>
            <a:r>
              <a:rPr lang="zh-TW" altLang="en-US" dirty="0"/>
              <a:t>所衍伸的攻擊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596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dirty="0"/>
              <a:t>針對</a:t>
            </a:r>
            <a:r>
              <a:rPr kumimoji="1" lang="en-US" altLang="zh-TW" sz="1200" dirty="0" err="1"/>
              <a:t>wifi</a:t>
            </a:r>
            <a:r>
              <a:rPr kumimoji="1" lang="en-US" altLang="zh-TW" sz="1200" dirty="0"/>
              <a:t> </a:t>
            </a:r>
            <a:r>
              <a:rPr lang="en-US" altLang="zh-TW" sz="1200" dirty="0"/>
              <a:t>disassociation</a:t>
            </a:r>
            <a:r>
              <a:rPr lang="zh-TW" altLang="en-US" sz="1200" dirty="0"/>
              <a:t>的過程來做攻擊</a:t>
            </a:r>
            <a:r>
              <a:rPr lang="en-US" altLang="zh-TW" sz="1200" dirty="0"/>
              <a:t>:</a:t>
            </a:r>
          </a:p>
          <a:p>
            <a:pPr marL="0" indent="0">
              <a:buNone/>
            </a:pPr>
            <a:r>
              <a:rPr lang="zh-TW" altLang="en-US" sz="1200" dirty="0"/>
              <a:t>在過程中使用</a:t>
            </a:r>
            <a:r>
              <a:rPr lang="en-US" altLang="zh-TW" sz="1200" dirty="0"/>
              <a:t>TK</a:t>
            </a:r>
            <a:r>
              <a:rPr lang="zh-TW" altLang="en-US" sz="1200" dirty="0"/>
              <a:t>全為零的加密封包繼續來做訊息傳送，甚至被發現可以控制裝置和</a:t>
            </a:r>
            <a:r>
              <a:rPr lang="en-US" altLang="zh-TW" sz="1200" dirty="0"/>
              <a:t>AP</a:t>
            </a:r>
            <a:r>
              <a:rPr lang="zh-TW" altLang="en-US" sz="1200" dirty="0"/>
              <a:t>之間的</a:t>
            </a:r>
            <a:r>
              <a:rPr kumimoji="1" lang="en-US" altLang="zh-TW" sz="1200" dirty="0" err="1"/>
              <a:t>wifi</a:t>
            </a:r>
            <a:r>
              <a:rPr kumimoji="1" lang="en-US" altLang="zh-TW" sz="1200" dirty="0"/>
              <a:t> </a:t>
            </a:r>
            <a:r>
              <a:rPr lang="en-US" altLang="zh-TW" sz="1200" dirty="0"/>
              <a:t>disassociation</a:t>
            </a:r>
            <a:r>
              <a:rPr lang="zh-TW" altLang="en-US" sz="1200" dirty="0"/>
              <a:t>來惡意觸發</a:t>
            </a:r>
            <a:r>
              <a:rPr lang="en-US" altLang="zh-TW" sz="1200" dirty="0"/>
              <a:t>Kr00k</a:t>
            </a:r>
            <a:r>
              <a:rPr lang="zh-TW" altLang="en-US" sz="1200" dirty="0"/>
              <a:t>，所以攻擊者只要攔截到</a:t>
            </a:r>
            <a:r>
              <a:rPr lang="en-US" altLang="zh-TW" sz="1200" dirty="0"/>
              <a:t>Kr00k</a:t>
            </a:r>
            <a:r>
              <a:rPr lang="zh-TW" altLang="en-US" sz="1200" dirty="0"/>
              <a:t>後的封包就一定能破解出訊息。</a:t>
            </a:r>
            <a:endParaRPr lang="en-US" altLang="zh-TW" sz="1200" dirty="0"/>
          </a:p>
          <a:p>
            <a:pPr lvl="0"/>
            <a:r>
              <a:rPr kumimoji="1" lang="en-US" altLang="zh-TW" sz="1100" dirty="0" err="1"/>
              <a:t>wifi</a:t>
            </a:r>
            <a:r>
              <a:rPr kumimoji="1" lang="en-US" altLang="zh-TW" sz="1100" dirty="0"/>
              <a:t> </a:t>
            </a:r>
            <a:r>
              <a:rPr lang="en-US" altLang="zh-TW" sz="1100" dirty="0"/>
              <a:t>disassociation</a:t>
            </a:r>
            <a:r>
              <a:rPr lang="zh-TW" altLang="en-US" sz="1100" dirty="0"/>
              <a:t>：當連線已經建立的情況下，如果</a:t>
            </a:r>
            <a:r>
              <a:rPr lang="en-US" altLang="zh-TW" sz="1100" dirty="0" err="1"/>
              <a:t>wifi</a:t>
            </a:r>
            <a:r>
              <a:rPr lang="zh-TW" altLang="en-US" sz="1100" dirty="0"/>
              <a:t>連線訊號微弱或使用者關掉</a:t>
            </a:r>
            <a:r>
              <a:rPr lang="en-US" altLang="zh-TW" sz="1100" dirty="0"/>
              <a:t>AP</a:t>
            </a:r>
            <a:r>
              <a:rPr lang="zh-TW" altLang="en-US" sz="1100" dirty="0"/>
              <a:t>時所發生的正常現象，而此時裝置和</a:t>
            </a:r>
            <a:r>
              <a:rPr lang="en-US" altLang="zh-TW" sz="1100" dirty="0"/>
              <a:t>AP</a:t>
            </a:r>
            <a:r>
              <a:rPr lang="zh-TW" altLang="en-US" sz="1100" dirty="0"/>
              <a:t>之間的加密封包所使用的暫時金鑰</a:t>
            </a:r>
            <a:r>
              <a:rPr lang="en-US" altLang="zh-TW" sz="1100" dirty="0"/>
              <a:t>(TK)</a:t>
            </a:r>
            <a:r>
              <a:rPr lang="zh-TW" altLang="en-US" sz="1100" dirty="0"/>
              <a:t>，應該全為零，所以理當不應該進行傳送，連線狀況恢復才進行。</a:t>
            </a:r>
            <a:endParaRPr lang="en-US" altLang="zh-TW" sz="1100" dirty="0"/>
          </a:p>
          <a:p>
            <a:pPr lvl="0"/>
            <a:r>
              <a:rPr kumimoji="1" lang="en-US" altLang="zh-TW" sz="1100" dirty="0"/>
              <a:t>ESET</a:t>
            </a:r>
            <a:r>
              <a:rPr kumimoji="1" lang="zh-TW" altLang="en-US" sz="1100" dirty="0"/>
              <a:t>在</a:t>
            </a:r>
            <a:r>
              <a:rPr kumimoji="1" lang="en-US" altLang="zh-TW" sz="1100" dirty="0"/>
              <a:t>2020</a:t>
            </a:r>
            <a:r>
              <a:rPr kumimoji="1" lang="zh-TW" altLang="en-US" sz="1100" dirty="0"/>
              <a:t>安全大會上公布發現這個漏洞，主要影響博通、聯發科所生產的</a:t>
            </a:r>
            <a:r>
              <a:rPr kumimoji="1" lang="en-US" altLang="zh-TW" sz="1100" dirty="0"/>
              <a:t>wifi</a:t>
            </a:r>
            <a:r>
              <a:rPr kumimoji="1" lang="zh-TW" altLang="en-US" sz="1100" dirty="0"/>
              <a:t>晶片裝置有關，包含智慧手錶、筆電、車用晶片、導航裝置，物聯網設備等等，在公布後根據設備的不同可能需要修正至最新版的</a:t>
            </a:r>
            <a:r>
              <a:rPr kumimoji="1" lang="en-US" altLang="zh-TW" sz="1100" dirty="0"/>
              <a:t>OS</a:t>
            </a:r>
            <a:r>
              <a:rPr kumimoji="1" lang="zh-TW" altLang="en-US" sz="1100" dirty="0"/>
              <a:t>系統或是安裝新版的韌體來修補這個漏洞，讓使用者在</a:t>
            </a:r>
            <a:r>
              <a:rPr kumimoji="1" lang="en-US" altLang="zh-TW" sz="1100" dirty="0"/>
              <a:t>wifi</a:t>
            </a:r>
            <a:r>
              <a:rPr kumimoji="1" lang="zh-TW" altLang="en-US" sz="1100" dirty="0"/>
              <a:t>解離的期間，不會再進行加密傳輸</a:t>
            </a:r>
            <a:endParaRPr kumimoji="1"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08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PMK: </a:t>
            </a:r>
            <a:r>
              <a:rPr lang="zh-TW" altLang="en-US" sz="1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未透過網路傳輸，並且非直接使用</a:t>
            </a:r>
            <a:r>
              <a:rPr lang="en-US" altLang="zh-TW" sz="1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PMK</a:t>
            </a:r>
            <a:r>
              <a:rPr lang="zh-TW" altLang="en-US" sz="1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加密，所以不須討論</a:t>
            </a:r>
            <a:r>
              <a:rPr lang="en-US" altLang="zh-TW" sz="1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nonce reuse</a:t>
            </a:r>
            <a:r>
              <a:rPr lang="zh-TW" altLang="en-US" sz="1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問題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PTK: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由</a:t>
            </a:r>
            <a:r>
              <a:rPr kumimoji="1" lang="en-US" altLang="zh-TW" baseline="0" dirty="0" smtClean="0"/>
              <a:t>PMK</a:t>
            </a:r>
            <a:r>
              <a:rPr kumimoji="1" lang="zh-TW" altLang="en-US" baseline="0" dirty="0" smtClean="0"/>
              <a:t>生成，若</a:t>
            </a:r>
            <a:r>
              <a:rPr kumimoji="1" lang="en-US" altLang="zh-TW" baseline="0" dirty="0" smtClean="0"/>
              <a:t>PMK</a:t>
            </a:r>
            <a:r>
              <a:rPr kumimoji="1" lang="zh-TW" altLang="en-US" baseline="0" dirty="0" smtClean="0"/>
              <a:t>不被洩漏，則</a:t>
            </a:r>
            <a:r>
              <a:rPr kumimoji="1" lang="en-US" altLang="zh-TW" baseline="0" dirty="0" smtClean="0"/>
              <a:t>PTK</a:t>
            </a:r>
            <a:r>
              <a:rPr kumimoji="1" lang="zh-TW" altLang="en-US" baseline="0" dirty="0" smtClean="0"/>
              <a:t>安全，並且以證實不會有</a:t>
            </a:r>
            <a:r>
              <a:rPr kumimoji="1" lang="en-US" altLang="zh-TW" baseline="0" dirty="0" smtClean="0"/>
              <a:t>nonce reuse</a:t>
            </a:r>
            <a:r>
              <a:rPr kumimoji="1" lang="zh-TW" altLang="en-US" baseline="0" dirty="0" smtClean="0"/>
              <a:t>問題，所以</a:t>
            </a:r>
            <a:r>
              <a:rPr kumimoji="1" lang="en-US" altLang="zh-TW" baseline="0" dirty="0" smtClean="0"/>
              <a:t>PTK</a:t>
            </a:r>
            <a:r>
              <a:rPr kumimoji="1" lang="zh-TW" altLang="en-US" baseline="0" dirty="0" smtClean="0"/>
              <a:t>是安全的</a:t>
            </a:r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GTK: GTK</a:t>
            </a:r>
            <a:r>
              <a:rPr kumimoji="1" lang="zh-TW" altLang="en-US" baseline="0" dirty="0" smtClean="0"/>
              <a:t>是由</a:t>
            </a:r>
            <a:r>
              <a:rPr kumimoji="1" lang="en-US" altLang="zh-TW" baseline="0" dirty="0" smtClean="0"/>
              <a:t>PTK</a:t>
            </a:r>
            <a:r>
              <a:rPr kumimoji="1" lang="zh-TW" altLang="en-US" baseline="0" dirty="0" smtClean="0"/>
              <a:t>加密，因此若</a:t>
            </a:r>
            <a:r>
              <a:rPr kumimoji="1" lang="en-US" altLang="zh-TW" baseline="0" dirty="0" smtClean="0"/>
              <a:t>GTK</a:t>
            </a:r>
            <a:r>
              <a:rPr kumimoji="1" lang="zh-TW" altLang="en-US" baseline="0" dirty="0" smtClean="0"/>
              <a:t>不安全，表示</a:t>
            </a:r>
            <a:r>
              <a:rPr kumimoji="1" lang="en-US" altLang="zh-TW" baseline="0" dirty="0" smtClean="0"/>
              <a:t>PTK</a:t>
            </a:r>
            <a:r>
              <a:rPr kumimoji="1" lang="zh-TW" altLang="en-US" baseline="0" dirty="0" smtClean="0"/>
              <a:t>是被洩漏的，並且</a:t>
            </a:r>
            <a:r>
              <a:rPr kumimoji="1" lang="en-US" altLang="zh-TW" baseline="0" dirty="0" smtClean="0"/>
              <a:t>PTK</a:t>
            </a:r>
            <a:r>
              <a:rPr kumimoji="1" lang="zh-TW" altLang="en-US" baseline="0" dirty="0" smtClean="0"/>
              <a:t>是由</a:t>
            </a:r>
            <a:r>
              <a:rPr kumimoji="1" lang="en-US" altLang="zh-TW" baseline="0" dirty="0" smtClean="0"/>
              <a:t>PMK</a:t>
            </a:r>
            <a:r>
              <a:rPr kumimoji="1" lang="zh-TW" altLang="en-US" baseline="0" dirty="0" smtClean="0"/>
              <a:t>生成，因此若</a:t>
            </a:r>
            <a:r>
              <a:rPr kumimoji="1" lang="en-US" altLang="zh-TW" baseline="0" dirty="0" smtClean="0"/>
              <a:t>PTK</a:t>
            </a:r>
            <a:r>
              <a:rPr kumimoji="1" lang="zh-TW" altLang="en-US" baseline="0" dirty="0" smtClean="0"/>
              <a:t>被洩漏表示</a:t>
            </a:r>
            <a:r>
              <a:rPr kumimoji="1" lang="en-US" altLang="zh-TW" baseline="0" dirty="0" smtClean="0"/>
              <a:t>PMK</a:t>
            </a:r>
            <a:r>
              <a:rPr kumimoji="1" lang="zh-TW" altLang="en-US" baseline="0" dirty="0" smtClean="0"/>
              <a:t>被洩漏，但由上述證明</a:t>
            </a:r>
            <a:r>
              <a:rPr kumimoji="1" lang="en-US" altLang="zh-TW" baseline="0" dirty="0" smtClean="0"/>
              <a:t>PMK</a:t>
            </a:r>
            <a:r>
              <a:rPr kumimoji="1" lang="zh-TW" altLang="en-US" baseline="0" dirty="0" smtClean="0"/>
              <a:t>不可能被洩漏，並且</a:t>
            </a:r>
            <a:r>
              <a:rPr kumimoji="1" lang="en-US" altLang="zh-TW" baseline="0" dirty="0" smtClean="0"/>
              <a:t>PTK</a:t>
            </a:r>
            <a:r>
              <a:rPr kumimoji="1" lang="zh-TW" altLang="en-US" baseline="0" dirty="0" smtClean="0"/>
              <a:t>也是安全的，所以</a:t>
            </a:r>
            <a:r>
              <a:rPr kumimoji="1" lang="en-US" altLang="zh-TW" baseline="0" dirty="0" smtClean="0"/>
              <a:t>GTK</a:t>
            </a:r>
            <a:r>
              <a:rPr kumimoji="1" lang="zh-TW" altLang="en-US" baseline="0" dirty="0" smtClean="0"/>
              <a:t>安全</a:t>
            </a:r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Four-way handshake: </a:t>
            </a:r>
            <a:r>
              <a:rPr kumimoji="1" lang="zh-TW" altLang="en-US" baseline="0" dirty="0" smtClean="0"/>
              <a:t>由於</a:t>
            </a:r>
            <a:r>
              <a:rPr kumimoji="1" lang="en-US" altLang="zh-TW" baseline="0" dirty="0" err="1" smtClean="0"/>
              <a:t>fourwayhandshake</a:t>
            </a:r>
            <a:r>
              <a:rPr kumimoji="1" lang="zh-TW" altLang="en-US" baseline="0" dirty="0" smtClean="0"/>
              <a:t>只會執行一次，且</a:t>
            </a:r>
            <a:r>
              <a:rPr kumimoji="1" lang="en-US" altLang="zh-TW" baseline="0" dirty="0" err="1" smtClean="0"/>
              <a:t>A_nonce</a:t>
            </a:r>
            <a:r>
              <a:rPr kumimoji="1" lang="zh-TW" altLang="en-US" baseline="0" dirty="0" smtClean="0"/>
              <a:t>與</a:t>
            </a:r>
            <a:r>
              <a:rPr kumimoji="1" lang="en-US" altLang="zh-TW" baseline="0" dirty="0" err="1" smtClean="0"/>
              <a:t>S_nonce</a:t>
            </a:r>
            <a:r>
              <a:rPr kumimoji="1" lang="zh-TW" altLang="en-US" baseline="0" dirty="0" smtClean="0"/>
              <a:t>在傳輸過程中只有一個，在作者的證明中，表示這是安全的</a:t>
            </a:r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作者</a:t>
            </a:r>
            <a:r>
              <a:rPr lang="en-US" altLang="zh-TW" dirty="0" smtClean="0"/>
              <a:t>WPA2</a:t>
            </a:r>
            <a:r>
              <a:rPr lang="zh-TW" altLang="en-US" dirty="0" smtClean="0"/>
              <a:t>提出了一個能抵擋各種可能出現攻擊的模型架構，在基於</a:t>
            </a:r>
            <a:r>
              <a:rPr lang="en-US" altLang="zh-TW" dirty="0" err="1" smtClean="0"/>
              <a:t>Krack</a:t>
            </a:r>
            <a:r>
              <a:rPr lang="zh-TW" altLang="en-US" dirty="0" smtClean="0"/>
              <a:t>的攻擊為其研究動機來設計出這個量身定做的模型，並針對其中所設計的每一項安全元件皆透過工具</a:t>
            </a:r>
            <a:r>
              <a:rPr lang="en-US" altLang="zh-TW" dirty="0" smtClean="0"/>
              <a:t>Tamarin</a:t>
            </a:r>
            <a:r>
              <a:rPr lang="zh-TW" altLang="en-US" dirty="0" smtClean="0"/>
              <a:t>來進行理論和數學上的驗證，以確保其設計上的可實用性，並經過確定可以確實抵擋各種假設攻擊包括</a:t>
            </a:r>
            <a:r>
              <a:rPr lang="en-US" altLang="zh-TW" dirty="0" err="1" smtClean="0"/>
              <a:t>Krack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75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gitmemory.com</a:t>
            </a:r>
            <a:r>
              <a:rPr kumimoji="1" lang="en-US" altLang="zh-TW" dirty="0"/>
              <a:t>/issue/tamarin-prover/tamarin-prover/371/647020169</a:t>
            </a:r>
          </a:p>
          <a:p>
            <a:r>
              <a:rPr kumimoji="1" lang="en-US" altLang="zh-TW" dirty="0"/>
              <a:t>https://tamarin-</a:t>
            </a:r>
            <a:r>
              <a:rPr kumimoji="1" lang="en-US" altLang="zh-TW" dirty="0" err="1"/>
              <a:t>prover.github.io</a:t>
            </a:r>
            <a:r>
              <a:rPr kumimoji="1" lang="en-US" altLang="zh-TW" dirty="0"/>
              <a:t>/manual/book/002_installation.html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92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PMK:</a:t>
            </a:r>
            <a:r>
              <a:rPr lang="zh-TW" altLang="en-US" dirty="0"/>
              <a:t> </a:t>
            </a:r>
            <a:r>
              <a:rPr lang="zh-TW" altLang="en-US" dirty="0" smtClean="0"/>
              <a:t>由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密碼生成的主要金鑰</a:t>
            </a:r>
            <a:endParaRPr lang="en-US" altLang="zh-TW" dirty="0"/>
          </a:p>
          <a:p>
            <a:r>
              <a:rPr lang="en-US" altLang="zh-TW" dirty="0"/>
              <a:t>Counter: </a:t>
            </a:r>
            <a:r>
              <a:rPr lang="zh-TW" altLang="en-US" dirty="0"/>
              <a:t>預防</a:t>
            </a:r>
            <a:r>
              <a:rPr lang="en-US" altLang="zh-TW" dirty="0"/>
              <a:t>replay</a:t>
            </a:r>
            <a:r>
              <a:rPr lang="en-US" altLang="zh-TW" baseline="0" dirty="0"/>
              <a:t> attack</a:t>
            </a:r>
          </a:p>
          <a:p>
            <a:r>
              <a:rPr lang="en-US" altLang="zh-TW" baseline="0" dirty="0"/>
              <a:t>MIC: </a:t>
            </a:r>
            <a:r>
              <a:rPr lang="zh-TW" altLang="en-US" baseline="0" dirty="0"/>
              <a:t>驗證封包完整性</a:t>
            </a:r>
            <a:r>
              <a:rPr lang="en-US" altLang="zh-TW" baseline="0" dirty="0"/>
              <a:t>(</a:t>
            </a:r>
            <a:r>
              <a:rPr lang="zh-TW" altLang="en-US" baseline="0" dirty="0"/>
              <a:t>雙方</a:t>
            </a:r>
            <a:r>
              <a:rPr lang="en-US" altLang="zh-TW" baseline="0" dirty="0" err="1"/>
              <a:t>Mac_address+</a:t>
            </a:r>
            <a:r>
              <a:rPr lang="en-US" altLang="zh-TW" dirty="0" err="1"/>
              <a:t>Michael</a:t>
            </a:r>
            <a:r>
              <a:rPr lang="zh-TW" altLang="en-US" dirty="0"/>
              <a:t>演算法</a:t>
            </a:r>
            <a:r>
              <a:rPr lang="en-US" altLang="zh-TW" baseline="0" dirty="0"/>
              <a:t>)</a:t>
            </a:r>
          </a:p>
          <a:p>
            <a:r>
              <a:rPr lang="en-US" altLang="zh-TW" baseline="0" dirty="0"/>
              <a:t>PTK</a:t>
            </a:r>
            <a:r>
              <a:rPr lang="en-US" altLang="zh-TW" baseline="0" dirty="0">
                <a:sym typeface="Wingdings" panose="05000000000000000000" pitchFamily="2" charset="2"/>
              </a:rPr>
              <a:t>:</a:t>
            </a:r>
            <a:r>
              <a:rPr lang="zh-TW" altLang="en-US" baseline="0" dirty="0">
                <a:sym typeface="Wingdings" panose="05000000000000000000" pitchFamily="2" charset="2"/>
              </a:rPr>
              <a:t> </a:t>
            </a:r>
            <a:r>
              <a:rPr lang="en-US" altLang="zh-TW" baseline="0" dirty="0">
                <a:sym typeface="Wingdings" panose="05000000000000000000" pitchFamily="2" charset="2"/>
              </a:rPr>
              <a:t>(</a:t>
            </a:r>
            <a:r>
              <a:rPr lang="zh-TW" altLang="en-US" baseline="0" dirty="0">
                <a:sym typeface="Wingdings" panose="05000000000000000000" pitchFamily="2" charset="2"/>
              </a:rPr>
              <a:t>雙方</a:t>
            </a:r>
            <a:r>
              <a:rPr lang="en-US" altLang="zh-TW" baseline="0" dirty="0" err="1">
                <a:sym typeface="Wingdings" panose="05000000000000000000" pitchFamily="2" charset="2"/>
              </a:rPr>
              <a:t>Mac_address+A_nonce+S_nonce+PMK</a:t>
            </a:r>
            <a:r>
              <a:rPr lang="en-US" altLang="zh-TW" baseline="0" dirty="0">
                <a:sym typeface="Wingdings" panose="05000000000000000000" pitchFamily="2" charset="2"/>
              </a:rPr>
              <a:t>)</a:t>
            </a:r>
            <a:r>
              <a:rPr lang="zh-TW" altLang="en-US" baseline="0" dirty="0">
                <a:sym typeface="Wingdings" panose="05000000000000000000" pitchFamily="2" charset="2"/>
              </a:rPr>
              <a:t> 保護單播數據</a:t>
            </a:r>
            <a:endParaRPr lang="en-US" altLang="zh-TW" baseline="0" dirty="0">
              <a:sym typeface="Wingdings" panose="05000000000000000000" pitchFamily="2" charset="2"/>
            </a:endParaRPr>
          </a:p>
          <a:p>
            <a:r>
              <a:rPr lang="zh-TW" altLang="en-US" baseline="0" dirty="0">
                <a:sym typeface="Wingdings" panose="05000000000000000000" pitchFamily="2" charset="2"/>
              </a:rPr>
              <a:t>  分成</a:t>
            </a:r>
            <a:r>
              <a:rPr lang="en-US" altLang="zh-TW" baseline="0" dirty="0">
                <a:sym typeface="Wingdings" panose="05000000000000000000" pitchFamily="2" charset="2"/>
              </a:rPr>
              <a:t>KCK(</a:t>
            </a:r>
            <a:r>
              <a:rPr lang="zh-TW" altLang="en-US" baseline="0" dirty="0">
                <a:sym typeface="Wingdings" panose="05000000000000000000" pitchFamily="2" charset="2"/>
              </a:rPr>
              <a:t>驗證</a:t>
            </a:r>
            <a:r>
              <a:rPr lang="en-US" altLang="zh-TW" baseline="0" dirty="0">
                <a:sym typeface="Wingdings" panose="05000000000000000000" pitchFamily="2" charset="2"/>
              </a:rPr>
              <a:t>MIC(MIC</a:t>
            </a:r>
            <a:r>
              <a:rPr lang="zh-TW" altLang="en-US" baseline="0" dirty="0">
                <a:sym typeface="Wingdings" panose="05000000000000000000" pitchFamily="2" charset="2"/>
              </a:rPr>
              <a:t>的</a:t>
            </a:r>
            <a:r>
              <a:rPr lang="en-US" altLang="zh-TW" baseline="0" dirty="0">
                <a:sym typeface="Wingdings" panose="05000000000000000000" pitchFamily="2" charset="2"/>
              </a:rPr>
              <a:t>Key))</a:t>
            </a:r>
            <a:r>
              <a:rPr lang="zh-TW" altLang="en-US" baseline="0" dirty="0">
                <a:sym typeface="Wingdings" panose="05000000000000000000" pitchFamily="2" charset="2"/>
              </a:rPr>
              <a:t>、</a:t>
            </a:r>
            <a:r>
              <a:rPr lang="en-US" altLang="zh-TW" baseline="0" dirty="0">
                <a:sym typeface="Wingdings" panose="05000000000000000000" pitchFamily="2" charset="2"/>
              </a:rPr>
              <a:t>KEK(</a:t>
            </a:r>
            <a:r>
              <a:rPr lang="zh-TW" altLang="en-US" baseline="0" dirty="0">
                <a:sym typeface="Wingdings" panose="05000000000000000000" pitchFamily="2" charset="2"/>
              </a:rPr>
              <a:t>加密</a:t>
            </a:r>
            <a:r>
              <a:rPr lang="en-US" altLang="zh-TW" baseline="0" dirty="0" err="1">
                <a:sym typeface="Wingdings" panose="05000000000000000000" pitchFamily="2" charset="2"/>
              </a:rPr>
              <a:t>GTK+nonce</a:t>
            </a:r>
            <a:r>
              <a:rPr lang="en-US" altLang="zh-TW" baseline="0" dirty="0">
                <a:sym typeface="Wingdings" panose="05000000000000000000" pitchFamily="2" charset="2"/>
              </a:rPr>
              <a:t>)</a:t>
            </a:r>
            <a:r>
              <a:rPr lang="zh-TW" altLang="en-US" baseline="0" dirty="0">
                <a:sym typeface="Wingdings" panose="05000000000000000000" pitchFamily="2" charset="2"/>
              </a:rPr>
              <a:t>、</a:t>
            </a:r>
            <a:r>
              <a:rPr lang="en-US" altLang="zh-TW" baseline="0" dirty="0">
                <a:sym typeface="Wingdings" panose="05000000000000000000" pitchFamily="2" charset="2"/>
              </a:rPr>
              <a:t>TK(AP</a:t>
            </a:r>
            <a:r>
              <a:rPr lang="zh-TW" altLang="en-US" baseline="0" dirty="0">
                <a:sym typeface="Wingdings" panose="05000000000000000000" pitchFamily="2" charset="2"/>
              </a:rPr>
              <a:t>與</a:t>
            </a:r>
            <a:r>
              <a:rPr lang="en-US" altLang="zh-TW" baseline="0" dirty="0">
                <a:sym typeface="Wingdings" panose="05000000000000000000" pitchFamily="2" charset="2"/>
              </a:rPr>
              <a:t>STA</a:t>
            </a:r>
            <a:r>
              <a:rPr lang="zh-TW" altLang="en-US" baseline="0" dirty="0">
                <a:sym typeface="Wingdings" panose="05000000000000000000" pitchFamily="2" charset="2"/>
              </a:rPr>
              <a:t>間的暫時金鑰，用於對數據包加密</a:t>
            </a:r>
            <a:r>
              <a:rPr lang="en-US" altLang="zh-TW" baseline="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zh-TW" baseline="0" dirty="0">
                <a:sym typeface="Wingdings" panose="05000000000000000000" pitchFamily="2" charset="2"/>
              </a:rPr>
              <a:t>GTK: </a:t>
            </a:r>
            <a:r>
              <a:rPr lang="zh-TW" altLang="en-US" baseline="0" dirty="0">
                <a:sym typeface="Wingdings" panose="05000000000000000000" pitchFamily="2" charset="2"/>
              </a:rPr>
              <a:t>會被分解為多個</a:t>
            </a:r>
            <a:r>
              <a:rPr lang="en-US" altLang="zh-TW" baseline="0" dirty="0">
                <a:sym typeface="Wingdings" panose="05000000000000000000" pitchFamily="2" charset="2"/>
              </a:rPr>
              <a:t>TK</a:t>
            </a:r>
            <a:r>
              <a:rPr lang="zh-TW" altLang="en-US" baseline="0" dirty="0">
                <a:sym typeface="Wingdings" panose="05000000000000000000" pitchFamily="2" charset="2"/>
              </a:rPr>
              <a:t>，用於保護廣播與組播訊息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6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>
                <a:sym typeface="Wingdings" panose="05000000000000000000" pitchFamily="2" charset="2"/>
              </a:rPr>
              <a:t>GTK</a:t>
            </a:r>
            <a:r>
              <a:rPr lang="zh-TW" altLang="en-US" baseline="0" dirty="0">
                <a:sym typeface="Wingdings" panose="05000000000000000000" pitchFamily="2" charset="2"/>
              </a:rPr>
              <a:t>會被分解為多個</a:t>
            </a:r>
            <a:r>
              <a:rPr lang="en-US" altLang="zh-TW" baseline="0" dirty="0">
                <a:sym typeface="Wingdings" panose="05000000000000000000" pitchFamily="2" charset="2"/>
              </a:rPr>
              <a:t>TK</a:t>
            </a:r>
            <a:r>
              <a:rPr lang="zh-TW" altLang="en-US" baseline="0" dirty="0">
                <a:sym typeface="Wingdings" panose="05000000000000000000" pitchFamily="2" charset="2"/>
              </a:rPr>
              <a:t>，用於保護廣播訊息，作為一個臨時密鑰，會週期性的改變，每個</a:t>
            </a:r>
            <a:r>
              <a:rPr lang="en-US" altLang="zh-TW" baseline="0" dirty="0">
                <a:sym typeface="Wingdings" panose="05000000000000000000" pitchFamily="2" charset="2"/>
              </a:rPr>
              <a:t>STA</a:t>
            </a:r>
            <a:r>
              <a:rPr lang="zh-TW" altLang="en-US" baseline="0" dirty="0">
                <a:sym typeface="Wingdings" panose="05000000000000000000" pitchFamily="2" charset="2"/>
              </a:rPr>
              <a:t>也可主動要求更新</a:t>
            </a:r>
            <a:r>
              <a:rPr lang="en-US" altLang="zh-TW" baseline="0" dirty="0">
                <a:sym typeface="Wingdings" panose="05000000000000000000" pitchFamily="2" charset="2"/>
              </a:rPr>
              <a:t>GTK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7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9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講解重發部分</a:t>
            </a:r>
            <a:r>
              <a:rPr lang="en-US" altLang="zh-TW" dirty="0"/>
              <a:t>(Timeout)</a:t>
            </a:r>
          </a:p>
          <a:p>
            <a:r>
              <a:rPr lang="zh-TW" altLang="en-US" dirty="0"/>
              <a:t>介紹狀態轉換的編碼規則部分</a:t>
            </a:r>
            <a:endParaRPr lang="en-US" altLang="zh-TW" dirty="0"/>
          </a:p>
          <a:p>
            <a:r>
              <a:rPr lang="zh-TW" altLang="en-US" dirty="0"/>
              <a:t>此處是作者定義當接收到</a:t>
            </a:r>
            <a:r>
              <a:rPr lang="en-US" altLang="zh-TW" dirty="0"/>
              <a:t>M3</a:t>
            </a:r>
            <a:r>
              <a:rPr lang="zh-TW" altLang="en-US" dirty="0"/>
              <a:t>時，狀態從</a:t>
            </a:r>
            <a:r>
              <a:rPr lang="en-US" altLang="zh-TW" dirty="0"/>
              <a:t>FT-PTK-START</a:t>
            </a:r>
            <a:r>
              <a:rPr lang="zh-TW" altLang="en-US" dirty="0"/>
              <a:t>轉換到</a:t>
            </a:r>
            <a:r>
              <a:rPr lang="en-US" altLang="zh-TW" dirty="0"/>
              <a:t>FT-PTK-CALC-NEGOTIATING</a:t>
            </a:r>
            <a:r>
              <a:rPr lang="zh-TW" altLang="en-US" dirty="0"/>
              <a:t>規則</a:t>
            </a:r>
            <a:endParaRPr lang="en-US" altLang="zh-TW" dirty="0"/>
          </a:p>
          <a:p>
            <a:r>
              <a:rPr lang="en-US" altLang="zh-TW" baseline="0" dirty="0"/>
              <a:t>  </a:t>
            </a:r>
            <a:r>
              <a:rPr lang="en-US" altLang="zh-TW" baseline="0" dirty="0" err="1"/>
              <a:t>SuppState</a:t>
            </a:r>
            <a:r>
              <a:rPr lang="zh-TW" altLang="en-US" baseline="0" dirty="0"/>
              <a:t>代表現在的狀態在</a:t>
            </a:r>
            <a:r>
              <a:rPr lang="en-US" altLang="zh-TW" baseline="0" dirty="0"/>
              <a:t>PTK_START</a:t>
            </a:r>
            <a:r>
              <a:rPr lang="zh-TW" altLang="en-US" baseline="0" dirty="0"/>
              <a:t>，並且每個</a:t>
            </a:r>
            <a:r>
              <a:rPr lang="en-US" altLang="zh-TW" baseline="0" dirty="0"/>
              <a:t>STA</a:t>
            </a:r>
            <a:r>
              <a:rPr lang="zh-TW" altLang="en-US" baseline="0" dirty="0"/>
              <a:t>都有一個獨一無二的</a:t>
            </a:r>
            <a:r>
              <a:rPr lang="en-US" altLang="zh-TW" baseline="0" dirty="0" err="1"/>
              <a:t>suppThreadID</a:t>
            </a:r>
            <a:endParaRPr lang="en-US" altLang="zh-TW" baseline="0" dirty="0"/>
          </a:p>
          <a:p>
            <a:r>
              <a:rPr lang="en-US" altLang="zh-TW" baseline="0" dirty="0"/>
              <a:t>~</a:t>
            </a:r>
            <a:r>
              <a:rPr lang="zh-TW" altLang="en-US" baseline="0" dirty="0"/>
              <a:t>代表之前生成的東西</a:t>
            </a:r>
            <a:r>
              <a:rPr lang="en-US" altLang="zh-TW" baseline="0" dirty="0"/>
              <a:t>(</a:t>
            </a:r>
            <a:r>
              <a:rPr lang="zh-TW" altLang="en-US" baseline="0" dirty="0"/>
              <a:t>可能是從協定或是攻擊者</a:t>
            </a:r>
            <a:r>
              <a:rPr lang="en-US" altLang="zh-TW" baseline="0" dirty="0"/>
              <a:t>)</a:t>
            </a:r>
          </a:p>
          <a:p>
            <a:endParaRPr lang="en-US" altLang="zh-TW" baseline="0" dirty="0"/>
          </a:p>
          <a:p>
            <a:r>
              <a:rPr lang="en-US" altLang="zh-TW" baseline="0" dirty="0" err="1"/>
              <a:t>InEnc</a:t>
            </a:r>
            <a:r>
              <a:rPr lang="zh-TW" altLang="en-US" baseline="0" dirty="0"/>
              <a:t> 用於從網路中接收訊息</a:t>
            </a:r>
            <a:endParaRPr lang="en-US" altLang="zh-TW" baseline="0" dirty="0"/>
          </a:p>
          <a:p>
            <a:r>
              <a:rPr lang="en-US" altLang="zh-TW" dirty="0"/>
              <a:t>SuppRcvM3</a:t>
            </a:r>
            <a:r>
              <a:rPr lang="zh-TW" altLang="en-US" dirty="0"/>
              <a:t> 用於證明</a:t>
            </a:r>
            <a:r>
              <a:rPr lang="en-US" altLang="zh-TW" dirty="0"/>
              <a:t>lemmas</a:t>
            </a:r>
            <a:r>
              <a:rPr lang="zh-TW" altLang="en-US" dirty="0"/>
              <a:t>，在此</a:t>
            </a:r>
            <a:r>
              <a:rPr lang="en-US" altLang="zh-TW" dirty="0"/>
              <a:t>model</a:t>
            </a:r>
            <a:r>
              <a:rPr lang="zh-TW" altLang="en-US" dirty="0"/>
              <a:t>為必需的</a:t>
            </a:r>
            <a:endParaRPr lang="en-US" altLang="zh-TW" dirty="0"/>
          </a:p>
          <a:p>
            <a:r>
              <a:rPr lang="en-US" altLang="zh-TW" baseline="0" dirty="0" err="1" smtClean="0"/>
              <a:t>SuppSeesCtr</a:t>
            </a:r>
            <a:r>
              <a:rPr lang="zh-TW" altLang="en-US" baseline="0" dirty="0" smtClean="0"/>
              <a:t> 用於通過限制對</a:t>
            </a:r>
            <a:r>
              <a:rPr lang="en-US" altLang="zh-TW" baseline="0" dirty="0" smtClean="0"/>
              <a:t>replay counter</a:t>
            </a:r>
            <a:r>
              <a:rPr lang="zh-TW" altLang="en-US" baseline="0" dirty="0" smtClean="0"/>
              <a:t>機制進行建模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Eq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用於確保此</a:t>
            </a:r>
            <a:r>
              <a:rPr lang="en-US" altLang="zh-TW" baseline="0" dirty="0" smtClean="0"/>
              <a:t>message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MIC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valid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49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此處有</a:t>
            </a:r>
            <a:r>
              <a:rPr lang="en-US" altLang="zh-TW" dirty="0"/>
              <a:t>3</a:t>
            </a:r>
            <a:r>
              <a:rPr lang="zh-TW" altLang="en-US" dirty="0"/>
              <a:t>台機器 </a:t>
            </a:r>
            <a:r>
              <a:rPr lang="en-US" altLang="zh-TW" dirty="0"/>
              <a:t>a </a:t>
            </a:r>
            <a:r>
              <a:rPr lang="zh-TW" altLang="en-US" dirty="0"/>
              <a:t>用於產生新的</a:t>
            </a:r>
            <a:r>
              <a:rPr lang="en-US" altLang="zh-TW" dirty="0"/>
              <a:t>GTK</a:t>
            </a:r>
          </a:p>
          <a:p>
            <a:r>
              <a:rPr lang="en-US" altLang="zh-TW" dirty="0"/>
              <a:t>B(STA)</a:t>
            </a:r>
            <a:r>
              <a:rPr lang="en-US" altLang="zh-TW" baseline="0" dirty="0"/>
              <a:t> </a:t>
            </a:r>
            <a:r>
              <a:rPr lang="zh-TW" altLang="en-US" baseline="0" dirty="0"/>
              <a:t>與 </a:t>
            </a:r>
            <a:r>
              <a:rPr lang="en-US" altLang="zh-TW" baseline="0" dirty="0"/>
              <a:t>C(STA)</a:t>
            </a:r>
            <a:r>
              <a:rPr lang="zh-TW" altLang="en-US" baseline="0" dirty="0"/>
              <a:t> 用於進行</a:t>
            </a:r>
            <a:r>
              <a:rPr lang="en-US" altLang="zh-TW" baseline="0" dirty="0"/>
              <a:t>group key handshake</a:t>
            </a:r>
          </a:p>
          <a:p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STA</a:t>
            </a:r>
            <a:r>
              <a:rPr lang="zh-TW" altLang="en-US" dirty="0"/>
              <a:t>可透過發送型態為</a:t>
            </a:r>
            <a:r>
              <a:rPr lang="en-US" altLang="zh-TW" dirty="0"/>
              <a:t>group bit</a:t>
            </a:r>
            <a:r>
              <a:rPr lang="zh-TW" altLang="en-US" dirty="0"/>
              <a:t>的</a:t>
            </a:r>
            <a:r>
              <a:rPr lang="en-US" altLang="zh-TW" dirty="0"/>
              <a:t>Request bit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EAPOL-key frame</a:t>
            </a:r>
            <a:r>
              <a:rPr lang="zh-TW" altLang="en-US" dirty="0"/>
              <a:t> 觸發</a:t>
            </a:r>
            <a:r>
              <a:rPr lang="en-US" altLang="zh-TW" dirty="0"/>
              <a:t>group key handshake</a:t>
            </a:r>
          </a:p>
          <a:p>
            <a:r>
              <a:rPr lang="en-US" altLang="zh-TW" dirty="0"/>
              <a:t>AP </a:t>
            </a:r>
            <a:r>
              <a:rPr lang="zh-TW" altLang="en-US" dirty="0"/>
              <a:t>也可在有人斷線或未認證的時候發起</a:t>
            </a:r>
            <a:r>
              <a:rPr lang="en-US" altLang="zh-TW" dirty="0"/>
              <a:t>group key handshake</a:t>
            </a:r>
          </a:p>
          <a:p>
            <a:r>
              <a:rPr lang="zh-TW" altLang="en-US" dirty="0"/>
              <a:t>從 </a:t>
            </a:r>
            <a:r>
              <a:rPr lang="en-US" altLang="zh-TW" dirty="0"/>
              <a:t>sleep mode</a:t>
            </a:r>
            <a:r>
              <a:rPr lang="zh-TW" altLang="en-US" dirty="0"/>
              <a:t> 醒來的</a:t>
            </a:r>
            <a:r>
              <a:rPr lang="en-US" altLang="zh-TW" dirty="0"/>
              <a:t>STA</a:t>
            </a:r>
            <a:r>
              <a:rPr lang="zh-TW" altLang="en-US" dirty="0"/>
              <a:t>也需要進行</a:t>
            </a:r>
            <a:r>
              <a:rPr lang="en-US" altLang="zh-TW" dirty="0"/>
              <a:t>group</a:t>
            </a:r>
            <a:r>
              <a:rPr lang="en-US" altLang="zh-TW" baseline="0" dirty="0"/>
              <a:t> key handshake</a:t>
            </a:r>
            <a:r>
              <a:rPr lang="zh-TW" altLang="en-US" baseline="0" dirty="0"/>
              <a:t>來拿到新的</a:t>
            </a:r>
            <a:r>
              <a:rPr lang="en-US" altLang="zh-TW" baseline="0" dirty="0"/>
              <a:t>GTK</a:t>
            </a:r>
          </a:p>
          <a:p>
            <a:endParaRPr lang="en-US" altLang="zh-TW" baseline="0" dirty="0"/>
          </a:p>
          <a:p>
            <a:r>
              <a:rPr lang="zh-TW" altLang="en-US" dirty="0"/>
              <a:t>此處的</a:t>
            </a:r>
            <a:r>
              <a:rPr lang="en-US" altLang="zh-TW" dirty="0"/>
              <a:t>IDLE</a:t>
            </a:r>
            <a:r>
              <a:rPr lang="zh-TW" altLang="en-US" dirty="0"/>
              <a:t>就是</a:t>
            </a:r>
            <a:r>
              <a:rPr lang="en-US" altLang="zh-TW" dirty="0"/>
              <a:t>FT-PTK-INIT-DONE</a:t>
            </a:r>
          </a:p>
          <a:p>
            <a:r>
              <a:rPr lang="zh-TW" altLang="en-US" dirty="0"/>
              <a:t>在此</a:t>
            </a:r>
            <a:r>
              <a:rPr lang="en-US" altLang="zh-TW" dirty="0"/>
              <a:t>model</a:t>
            </a:r>
            <a:r>
              <a:rPr lang="zh-TW" altLang="en-US" dirty="0"/>
              <a:t>中</a:t>
            </a:r>
            <a:r>
              <a:rPr lang="en-US" altLang="zh-TW" dirty="0"/>
              <a:t>four</a:t>
            </a:r>
            <a:r>
              <a:rPr lang="en-US" altLang="zh-TW" baseline="0" dirty="0"/>
              <a:t> way handshake </a:t>
            </a:r>
            <a:r>
              <a:rPr lang="zh-TW" altLang="en-US" baseline="0" dirty="0"/>
              <a:t>與</a:t>
            </a:r>
            <a:r>
              <a:rPr lang="en-US" altLang="zh-TW" baseline="0" dirty="0"/>
              <a:t>group key handshake</a:t>
            </a:r>
            <a:r>
              <a:rPr lang="zh-TW" altLang="en-US" baseline="0" dirty="0"/>
              <a:t>無法同時發生，若同時都要發生，會以</a:t>
            </a:r>
            <a:r>
              <a:rPr lang="en-US" altLang="zh-TW" baseline="0" dirty="0"/>
              <a:t>four</a:t>
            </a:r>
            <a:r>
              <a:rPr lang="zh-TW" altLang="en-US" baseline="0" dirty="0"/>
              <a:t> </a:t>
            </a:r>
            <a:r>
              <a:rPr lang="en-US" altLang="zh-TW" baseline="0" dirty="0"/>
              <a:t>way handshake</a:t>
            </a:r>
            <a:r>
              <a:rPr lang="zh-TW" altLang="en-US" baseline="0" dirty="0"/>
              <a:t>優先，</a:t>
            </a:r>
            <a:endParaRPr lang="en-US" altLang="zh-TW" baseline="0" dirty="0"/>
          </a:p>
          <a:p>
            <a:r>
              <a:rPr lang="zh-TW" altLang="en-US" baseline="0" dirty="0"/>
              <a:t>並且在</a:t>
            </a:r>
            <a:r>
              <a:rPr lang="en-US" altLang="zh-TW" baseline="0" dirty="0"/>
              <a:t>handshake</a:t>
            </a:r>
            <a:r>
              <a:rPr lang="zh-TW" altLang="en-US" baseline="0" dirty="0"/>
              <a:t>中的</a:t>
            </a:r>
            <a:r>
              <a:rPr lang="en-US" altLang="zh-TW" baseline="0" dirty="0"/>
              <a:t>replay counter </a:t>
            </a:r>
            <a:r>
              <a:rPr lang="zh-TW" altLang="en-US" baseline="0" dirty="0"/>
              <a:t>是相對第一個訊息中各自的</a:t>
            </a:r>
            <a:r>
              <a:rPr lang="en-US" altLang="zh-TW" baseline="0" dirty="0"/>
              <a:t>handshake replay counter</a:t>
            </a:r>
            <a:r>
              <a:rPr lang="zh-TW" altLang="en-US" baseline="0" dirty="0"/>
              <a:t>，因此這兩個</a:t>
            </a:r>
            <a:r>
              <a:rPr lang="en-US" altLang="zh-TW" baseline="0" dirty="0"/>
              <a:t>handshake</a:t>
            </a:r>
            <a:r>
              <a:rPr lang="zh-TW" altLang="en-US" baseline="0" dirty="0"/>
              <a:t>也不該同時進行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/>
              <a:t>在講</a:t>
            </a:r>
            <a:r>
              <a:rPr lang="en-US" altLang="zh-TW" baseline="0" dirty="0"/>
              <a:t>group key handshake</a:t>
            </a:r>
            <a:r>
              <a:rPr lang="zh-TW" altLang="en-US" baseline="0" dirty="0"/>
              <a:t>之前要先來講一下</a:t>
            </a:r>
            <a:r>
              <a:rPr lang="en-US" altLang="zh-TW" baseline="0" dirty="0"/>
              <a:t>WNM</a:t>
            </a:r>
            <a:r>
              <a:rPr lang="zh-TW" altLang="en-US" baseline="0" dirty="0"/>
              <a:t> </a:t>
            </a:r>
            <a:r>
              <a:rPr lang="en-US" altLang="zh-TW" baseline="0" dirty="0"/>
              <a:t>sleep</a:t>
            </a:r>
            <a:r>
              <a:rPr lang="zh-TW" altLang="en-US" baseline="0" dirty="0"/>
              <a:t> </a:t>
            </a:r>
            <a:r>
              <a:rPr lang="en-US" altLang="zh-TW" baseline="0" dirty="0"/>
              <a:t>mode</a:t>
            </a:r>
          </a:p>
          <a:p>
            <a:r>
              <a:rPr lang="zh-TW" altLang="en-US" baseline="0" dirty="0"/>
              <a:t>作者的</a:t>
            </a:r>
            <a:r>
              <a:rPr lang="en-US" altLang="zh-TW" baseline="0" dirty="0"/>
              <a:t>model</a:t>
            </a:r>
            <a:r>
              <a:rPr lang="zh-TW" altLang="en-US" baseline="0" dirty="0"/>
              <a:t>中，此模式在雙方建立</a:t>
            </a:r>
            <a:r>
              <a:rPr lang="en-US" altLang="zh-TW" baseline="0" dirty="0"/>
              <a:t>PTK</a:t>
            </a:r>
            <a:r>
              <a:rPr lang="zh-TW" altLang="en-US" baseline="0" dirty="0"/>
              <a:t>後，即可使用</a:t>
            </a:r>
            <a:endParaRPr lang="en-US" altLang="zh-TW" baseline="0" dirty="0"/>
          </a:p>
          <a:p>
            <a:r>
              <a:rPr lang="zh-TW" altLang="en-US" baseline="0" dirty="0"/>
              <a:t>為了讓模型盡可能的</a:t>
            </a:r>
            <a:r>
              <a:rPr lang="en-US" altLang="zh-TW" baseline="0" dirty="0"/>
              <a:t>general</a:t>
            </a:r>
            <a:r>
              <a:rPr lang="zh-TW" altLang="en-US" baseline="0" dirty="0"/>
              <a:t>，此處讓</a:t>
            </a:r>
            <a:r>
              <a:rPr lang="en-US" altLang="zh-TW" baseline="0" dirty="0"/>
              <a:t>WNM</a:t>
            </a:r>
            <a:r>
              <a:rPr lang="zh-TW" altLang="en-US" baseline="0" dirty="0"/>
              <a:t>相關的通訊可與</a:t>
            </a:r>
            <a:r>
              <a:rPr lang="en-US" altLang="zh-TW" baseline="0" dirty="0"/>
              <a:t>four way handshake</a:t>
            </a:r>
            <a:r>
              <a:rPr lang="zh-TW" altLang="en-US" baseline="0" dirty="0"/>
              <a:t>和</a:t>
            </a:r>
            <a:r>
              <a:rPr lang="en-US" altLang="zh-TW" baseline="0" dirty="0"/>
              <a:t>group key handshake</a:t>
            </a:r>
            <a:r>
              <a:rPr lang="zh-TW" altLang="en-US" baseline="0" dirty="0"/>
              <a:t>平行發生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93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/>
              <a:t>此處的</a:t>
            </a:r>
            <a:r>
              <a:rPr lang="en-US" altLang="zh-TW" baseline="0" dirty="0" err="1"/>
              <a:t>OutEnc</a:t>
            </a:r>
            <a:r>
              <a:rPr lang="zh-TW" altLang="en-US" baseline="0" dirty="0"/>
              <a:t>表示將訊息送至</a:t>
            </a:r>
            <a:r>
              <a:rPr lang="en-US" altLang="zh-TW" baseline="0" dirty="0"/>
              <a:t>message queue</a:t>
            </a:r>
            <a:r>
              <a:rPr lang="zh-TW" altLang="en-US" baseline="0" dirty="0"/>
              <a:t>，不代表已經送到網路中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7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OutEnc</a:t>
            </a:r>
            <a:r>
              <a:rPr lang="en-US" altLang="zh-TW" dirty="0"/>
              <a:t>:</a:t>
            </a:r>
            <a:r>
              <a:rPr lang="en-US" altLang="zh-TW" baseline="0" dirty="0"/>
              <a:t> </a:t>
            </a:r>
            <a:r>
              <a:rPr lang="zh-TW" altLang="en-US" baseline="0" dirty="0"/>
              <a:t>表示送入</a:t>
            </a:r>
            <a:r>
              <a:rPr lang="en-US" altLang="zh-TW" baseline="0" dirty="0"/>
              <a:t>message queue</a:t>
            </a:r>
          </a:p>
          <a:p>
            <a:r>
              <a:rPr lang="en-US" altLang="zh-TW" dirty="0"/>
              <a:t>Out:</a:t>
            </a:r>
            <a:r>
              <a:rPr lang="en-US" altLang="zh-TW" baseline="0" dirty="0"/>
              <a:t> </a:t>
            </a:r>
            <a:r>
              <a:rPr lang="zh-TW" altLang="en-US" baseline="0" dirty="0"/>
              <a:t>表示送到網路中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baseline="0" dirty="0" err="1"/>
              <a:t>SendMessage</a:t>
            </a:r>
            <a:r>
              <a:rPr lang="zh-TW" altLang="en-US" baseline="0" dirty="0"/>
              <a:t>與</a:t>
            </a:r>
            <a:r>
              <a:rPr lang="en-US" altLang="zh-TW" baseline="0" dirty="0" err="1"/>
              <a:t>OutEnc</a:t>
            </a:r>
            <a:r>
              <a:rPr lang="zh-TW" altLang="en-US" baseline="0" dirty="0"/>
              <a:t>一起使用，以確保此對列是一個</a:t>
            </a:r>
            <a:r>
              <a:rPr lang="en-US" altLang="zh-TW" baseline="0" dirty="0"/>
              <a:t>FIFO</a:t>
            </a:r>
          </a:p>
          <a:p>
            <a:endParaRPr lang="en-US" altLang="zh-TW" baseline="0" dirty="0"/>
          </a:p>
          <a:p>
            <a:r>
              <a:rPr lang="zh-TW" altLang="en-US" baseline="0" dirty="0"/>
              <a:t>在安裝前的做法允許</a:t>
            </a:r>
            <a:r>
              <a:rPr lang="en-US" altLang="zh-TW" baseline="0" dirty="0"/>
              <a:t>AP</a:t>
            </a:r>
            <a:r>
              <a:rPr lang="zh-TW" altLang="en-US" baseline="0" dirty="0"/>
              <a:t>與</a:t>
            </a:r>
            <a:r>
              <a:rPr lang="en-US" altLang="zh-TW" baseline="0" dirty="0"/>
              <a:t>STA</a:t>
            </a:r>
            <a:r>
              <a:rPr lang="zh-TW" altLang="en-US" baseline="0" dirty="0"/>
              <a:t>用明文傳送訊息，這可能造成資安危險，然而在此篇分析中，並非如此，</a:t>
            </a:r>
            <a:endParaRPr lang="en-US" altLang="zh-TW" baseline="0" dirty="0"/>
          </a:p>
          <a:p>
            <a:r>
              <a:rPr lang="zh-TW" altLang="en-US" baseline="0" dirty="0"/>
              <a:t>此部分將在等等</a:t>
            </a:r>
            <a:r>
              <a:rPr lang="en-US" altLang="zh-TW" baseline="0" dirty="0" err="1"/>
              <a:t>krack</a:t>
            </a:r>
            <a:r>
              <a:rPr lang="zh-TW" altLang="en-US" baseline="0" dirty="0"/>
              <a:t>後面</a:t>
            </a:r>
            <a:r>
              <a:rPr lang="zh-TW" altLang="en-US" baseline="0" dirty="0" smtClean="0"/>
              <a:t>解釋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20FC-C1C2-4A3B-B4A0-381503DA82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71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9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55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7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74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83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37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25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7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67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CD88-A4D0-4A05-9445-C09DD4815453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DC49-B9FB-461B-ACFB-589AAEC3E4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0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ispa.saarland/group/cremers/tools/tamarin/WPA2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042984"/>
            <a:ext cx="9144000" cy="1236320"/>
          </a:xfrm>
        </p:spPr>
        <p:txBody>
          <a:bodyPr/>
          <a:lstStyle/>
          <a:p>
            <a:r>
              <a:rPr lang="zh-TW" altLang="en-US" dirty="0"/>
              <a:t>資訊安全期末報告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69473"/>
          </a:xfrm>
        </p:spPr>
        <p:txBody>
          <a:bodyPr/>
          <a:lstStyle/>
          <a:p>
            <a:r>
              <a:rPr lang="zh-TW" altLang="en-US" dirty="0"/>
              <a:t>古佳</a:t>
            </a:r>
            <a:r>
              <a:rPr lang="zh-TW" altLang="en-US" dirty="0" smtClean="0"/>
              <a:t>儫 </a:t>
            </a:r>
            <a:r>
              <a:rPr lang="en-US" altLang="zh-TW" dirty="0" smtClean="0"/>
              <a:t>60947005S</a:t>
            </a:r>
            <a:endParaRPr lang="en-US" altLang="zh-TW" dirty="0"/>
          </a:p>
          <a:p>
            <a:r>
              <a:rPr lang="zh-TW" altLang="en-US" dirty="0"/>
              <a:t>鄭博</a:t>
            </a:r>
            <a:r>
              <a:rPr lang="zh-TW" altLang="en-US" dirty="0" smtClean="0"/>
              <a:t>升 </a:t>
            </a:r>
            <a:r>
              <a:rPr lang="en-US" altLang="zh-TW" dirty="0" smtClean="0"/>
              <a:t>60947038S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7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670" y="27974"/>
            <a:ext cx="8583060" cy="1040662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WNM</a:t>
            </a:r>
            <a:r>
              <a:rPr lang="zh-TW" altLang="en-US" sz="3600" dirty="0">
                <a:latin typeface="Consolas" panose="020B0609020204030204" pitchFamily="49" charset="0"/>
              </a:rPr>
              <a:t> </a:t>
            </a:r>
            <a:r>
              <a:rPr lang="en-US" altLang="zh-TW" sz="3600" dirty="0">
                <a:latin typeface="Consolas" panose="020B0609020204030204" pitchFamily="49" charset="0"/>
              </a:rPr>
              <a:t>Sleep Mode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108192" y="857737"/>
            <a:ext cx="8862073" cy="120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此模式允許 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Supplicant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 進入睡眠來節省能源，此時會將自己排除在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group key handshake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之外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98" y="2181928"/>
            <a:ext cx="6886575" cy="4457700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7396373" y="2576564"/>
            <a:ext cx="4442701" cy="2621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此模式在雙方建立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後即可使用，為了讓模型盡可能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general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，此處讓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WNM-related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的通訊可與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four-way handshake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和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group key handshake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平行發生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9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670" y="27974"/>
            <a:ext cx="8583060" cy="1040662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Message Queue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108192" y="1068636"/>
            <a:ext cx="10239993" cy="181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真實情況中，很有可能發生訊息已送出，但卻還在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Message queue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排隊的現象，因此作者設計一個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Message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，來涵蓋這類</a:t>
            </a:r>
            <a:r>
              <a:rPr lang="zh-TW" altLang="en-US" sz="28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的漏洞。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92" y="3250882"/>
            <a:ext cx="6124575" cy="1819275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7502251" y="3250882"/>
            <a:ext cx="4442701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在此模型中，每個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thread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都有一個獨立的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message queue</a:t>
            </a:r>
          </a:p>
        </p:txBody>
      </p:sp>
      <p:sp>
        <p:nvSpPr>
          <p:cNvPr id="3" name="矩形 2"/>
          <p:cNvSpPr/>
          <p:nvPr/>
        </p:nvSpPr>
        <p:spPr>
          <a:xfrm>
            <a:off x="1490100" y="5673078"/>
            <a:ext cx="6749659" cy="61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108192" y="5195557"/>
            <a:ext cx="1523248" cy="477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S_Queue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711440" y="5781004"/>
            <a:ext cx="41656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83121" y="5781004"/>
            <a:ext cx="41656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54802" y="5781004"/>
            <a:ext cx="41656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67680" y="5781004"/>
            <a:ext cx="975363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新</a:t>
            </a:r>
            <a:r>
              <a:rPr lang="en-US" altLang="zh-TW" sz="2000" dirty="0" smtClean="0"/>
              <a:t>GTK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15920" y="5781004"/>
            <a:ext cx="2540001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需要</a:t>
            </a:r>
            <a:r>
              <a:rPr lang="en-US" altLang="zh-TW" sz="2000" dirty="0" smtClean="0"/>
              <a:t>GTK</a:t>
            </a:r>
            <a:r>
              <a:rPr lang="zh-TW" altLang="en-US" sz="2000" dirty="0" smtClean="0"/>
              <a:t>加密的</a:t>
            </a:r>
            <a:r>
              <a:rPr lang="zh-TW" altLang="en-US" sz="2000" dirty="0"/>
              <a:t>訊息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023394" y="5272968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使用到舊的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GTK</a:t>
            </a:r>
            <a:r>
              <a:rPr lang="zh-TW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加密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!</a:t>
            </a:r>
            <a:endParaRPr lang="zh-TW" altLang="en-US" sz="2000" b="1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84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9" grpId="0"/>
      <p:bldP spid="4" grpId="0" animBg="1"/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670" y="27974"/>
            <a:ext cx="5188357" cy="104066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onsolas" panose="020B0609020204030204" pitchFamily="49" charset="0"/>
              </a:rPr>
              <a:t>WPA2 </a:t>
            </a:r>
            <a:r>
              <a:rPr lang="zh-TW" altLang="en-US" sz="3200" dirty="0">
                <a:latin typeface="Consolas" panose="020B0609020204030204" pitchFamily="49" charset="0"/>
              </a:rPr>
              <a:t>加密與傳送</a:t>
            </a:r>
            <a:r>
              <a:rPr lang="en-US" altLang="zh-TW" sz="3200" dirty="0">
                <a:latin typeface="Consolas" panose="020B0609020204030204" pitchFamily="49" charset="0"/>
              </a:rPr>
              <a:t> 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25" name="標題 1"/>
          <p:cNvSpPr txBox="1">
            <a:spLocks/>
          </p:cNvSpPr>
          <p:nvPr/>
        </p:nvSpPr>
        <p:spPr>
          <a:xfrm>
            <a:off x="583895" y="761015"/>
            <a:ext cx="10972799" cy="10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>
                <a:latin typeface="Consolas" panose="020B0609020204030204" pitchFamily="49" charset="0"/>
              </a:rPr>
              <a:t>Counter Mode with Cipher-Block Chaining Message Authentication Code Protocol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(CCMP)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70" y="2352220"/>
            <a:ext cx="6504036" cy="306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05316" y="2417877"/>
            <a:ext cx="1834463" cy="95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589" y="4066086"/>
            <a:ext cx="5224099" cy="2650127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6632084" y="1478704"/>
            <a:ext cx="4177705" cy="554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尚未安裝前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588" y="1986993"/>
            <a:ext cx="5224099" cy="1387088"/>
          </a:xfrm>
          <a:prstGeom prst="rect">
            <a:avLst/>
          </a:prstGeom>
        </p:spPr>
      </p:pic>
      <p:sp>
        <p:nvSpPr>
          <p:cNvPr id="12" name="標題 1"/>
          <p:cNvSpPr txBox="1">
            <a:spLocks/>
          </p:cNvSpPr>
          <p:nvPr/>
        </p:nvSpPr>
        <p:spPr>
          <a:xfrm>
            <a:off x="6632084" y="3553287"/>
            <a:ext cx="4177705" cy="51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安裝後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7314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285C6-A1A1-CA42-8277-CA30D6A3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Krack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0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C5344-039A-9F42-81B2-C1B992AD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3" y="1"/>
            <a:ext cx="5684704" cy="1252640"/>
          </a:xfrm>
        </p:spPr>
        <p:txBody>
          <a:bodyPr>
            <a:normAutofit/>
          </a:bodyPr>
          <a:lstStyle/>
          <a:p>
            <a:r>
              <a:rPr kumimoji="1" lang="en-US" altLang="zh-TW" sz="3600" dirty="0">
                <a:latin typeface="Consolas" panose="020B0609020204030204" pitchFamily="49" charset="0"/>
              </a:rPr>
              <a:t>Krack(1/6)</a:t>
            </a:r>
            <a:endParaRPr kumimoji="1" lang="zh-TW" altLang="en-US" sz="3600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5839A08-41FE-F147-91DB-619744DD2741}"/>
              </a:ext>
            </a:extLst>
          </p:cNvPr>
          <p:cNvSpPr txBox="1"/>
          <p:nvPr/>
        </p:nvSpPr>
        <p:spPr>
          <a:xfrm>
            <a:off x="2360135" y="1485344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Supplicant</a:t>
            </a:r>
            <a:endParaRPr lang="zh-TW" altLang="en-US" sz="2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D5560E-6787-F542-A206-236C465C5362}"/>
              </a:ext>
            </a:extLst>
          </p:cNvPr>
          <p:cNvSpPr txBox="1"/>
          <p:nvPr/>
        </p:nvSpPr>
        <p:spPr>
          <a:xfrm>
            <a:off x="9942965" y="1485344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AP</a:t>
            </a:r>
            <a:endParaRPr lang="zh-TW" alt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單箭頭接點 21">
            <a:extLst>
              <a:ext uri="{FF2B5EF4-FFF2-40B4-BE49-F238E27FC236}">
                <a16:creationId xmlns:a16="http://schemas.microsoft.com/office/drawing/2014/main" id="{DE337D18-54B7-A44B-80D6-E8FAC37CB49F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6871867" y="3878706"/>
            <a:ext cx="35667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A9D74842-F025-6E4D-BD69-31B8EC164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2" b="97471" l="9361" r="89498">
                        <a14:foregroundMark x1="44064" y1="10506" x2="44064" y2="10506"/>
                        <a14:foregroundMark x1="44977" y1="5447" x2="44977" y2="5447"/>
                        <a14:foregroundMark x1="46347" y1="3696" x2="56621" y2="4475"/>
                        <a14:foregroundMark x1="26256" y1="53502" x2="26256" y2="53502"/>
                        <a14:foregroundMark x1="36530" y1="71790" x2="36530" y2="71790"/>
                        <a14:foregroundMark x1="30365" y1="78988" x2="30365" y2="78988"/>
                        <a14:foregroundMark x1="37443" y1="74708" x2="37443" y2="74708"/>
                        <a14:foregroundMark x1="71233" y1="71012" x2="71233" y2="71012"/>
                        <a14:foregroundMark x1="70320" y1="71012" x2="70320" y2="71012"/>
                        <a14:foregroundMark x1="70320" y1="71012" x2="70320" y2="71012"/>
                        <a14:foregroundMark x1="38356" y1="97471" x2="38356" y2="97471"/>
                        <a14:foregroundMark x1="34247" y1="96693" x2="34247" y2="96693"/>
                        <a14:foregroundMark x1="89041" y1="67510" x2="89041" y2="67510"/>
                        <a14:foregroundMark x1="74658" y1="51362" x2="74658" y2="513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1518" y="2498045"/>
            <a:ext cx="390349" cy="45808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F9C8927-7808-344B-BE21-96B7F7922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2" b="97471" l="9361" r="89498">
                        <a14:foregroundMark x1="44064" y1="10506" x2="44064" y2="10506"/>
                        <a14:foregroundMark x1="44977" y1="5447" x2="44977" y2="5447"/>
                        <a14:foregroundMark x1="46347" y1="3696" x2="56621" y2="4475"/>
                        <a14:foregroundMark x1="26256" y1="53502" x2="26256" y2="53502"/>
                        <a14:foregroundMark x1="36530" y1="71790" x2="36530" y2="71790"/>
                        <a14:foregroundMark x1="30365" y1="78988" x2="30365" y2="78988"/>
                        <a14:foregroundMark x1="37443" y1="74708" x2="37443" y2="74708"/>
                        <a14:foregroundMark x1="71233" y1="71012" x2="71233" y2="71012"/>
                        <a14:foregroundMark x1="70320" y1="71012" x2="70320" y2="71012"/>
                        <a14:foregroundMark x1="70320" y1="71012" x2="70320" y2="71012"/>
                        <a14:foregroundMark x1="38356" y1="97471" x2="38356" y2="97471"/>
                        <a14:foregroundMark x1="34247" y1="96693" x2="34247" y2="96693"/>
                        <a14:foregroundMark x1="89041" y1="67510" x2="89041" y2="67510"/>
                        <a14:foregroundMark x1="74658" y1="51362" x2="74658" y2="513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1518" y="3649665"/>
            <a:ext cx="390349" cy="458081"/>
          </a:xfrm>
          <a:prstGeom prst="rect">
            <a:avLst/>
          </a:prstGeom>
        </p:spPr>
      </p:pic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B05F5AD6-AE89-7943-8F87-49C45C2F8F0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471536" y="3878706"/>
            <a:ext cx="300998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2">
            <a:extLst>
              <a:ext uri="{FF2B5EF4-FFF2-40B4-BE49-F238E27FC236}">
                <a16:creationId xmlns:a16="http://schemas.microsoft.com/office/drawing/2014/main" id="{AE19DE59-3AC9-584D-9C40-7029A750D40A}"/>
              </a:ext>
            </a:extLst>
          </p:cNvPr>
          <p:cNvCxnSpPr/>
          <p:nvPr/>
        </p:nvCxnSpPr>
        <p:spPr>
          <a:xfrm flipV="1">
            <a:off x="3477749" y="2794355"/>
            <a:ext cx="6973861" cy="25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A9DA0F-19FB-5F41-A32E-EF7CBFB29541}"/>
              </a:ext>
            </a:extLst>
          </p:cNvPr>
          <p:cNvSpPr txBox="1"/>
          <p:nvPr/>
        </p:nvSpPr>
        <p:spPr>
          <a:xfrm>
            <a:off x="3471536" y="2883427"/>
            <a:ext cx="626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(counter2, MIC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4D8BA34-6E72-E044-AFDF-1B5A4F0B03CF}"/>
              </a:ext>
            </a:extLst>
          </p:cNvPr>
          <p:cNvCxnSpPr/>
          <p:nvPr/>
        </p:nvCxnSpPr>
        <p:spPr>
          <a:xfrm flipV="1">
            <a:off x="2956088" y="2668730"/>
            <a:ext cx="7657494" cy="1537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42E3E71-F411-E648-AE5B-8AC8240CB997}"/>
              </a:ext>
            </a:extLst>
          </p:cNvPr>
          <p:cNvSpPr txBox="1"/>
          <p:nvPr/>
        </p:nvSpPr>
        <p:spPr>
          <a:xfrm>
            <a:off x="1360779" y="2525165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第四次握手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FF805D0-9D54-0D4B-BE50-B6424C3A1FD4}"/>
              </a:ext>
            </a:extLst>
          </p:cNvPr>
          <p:cNvSpPr txBox="1"/>
          <p:nvPr/>
        </p:nvSpPr>
        <p:spPr>
          <a:xfrm>
            <a:off x="1360779" y="1926399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第三次握手</a:t>
            </a:r>
          </a:p>
        </p:txBody>
      </p:sp>
      <p:cxnSp>
        <p:nvCxnSpPr>
          <p:cNvPr id="36" name="直線單箭頭接點 30">
            <a:extLst>
              <a:ext uri="{FF2B5EF4-FFF2-40B4-BE49-F238E27FC236}">
                <a16:creationId xmlns:a16="http://schemas.microsoft.com/office/drawing/2014/main" id="{A15AF6F9-BB6B-8D4E-93CE-C2C1A69A52DA}"/>
              </a:ext>
            </a:extLst>
          </p:cNvPr>
          <p:cNvCxnSpPr/>
          <p:nvPr/>
        </p:nvCxnSpPr>
        <p:spPr>
          <a:xfrm flipH="1" flipV="1">
            <a:off x="3471536" y="2268373"/>
            <a:ext cx="6980074" cy="1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71ECB5A-E884-554F-BEA6-84FE42DC7EC0}"/>
              </a:ext>
            </a:extLst>
          </p:cNvPr>
          <p:cNvCxnSpPr>
            <a:stCxn id="35" idx="3"/>
          </p:cNvCxnSpPr>
          <p:nvPr/>
        </p:nvCxnSpPr>
        <p:spPr>
          <a:xfrm flipV="1">
            <a:off x="2956088" y="2084110"/>
            <a:ext cx="7657494" cy="577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40389E6-49C4-A745-8D0E-ED9323599A25}"/>
                  </a:ext>
                </a:extLst>
              </p:cNvPr>
              <p:cNvSpPr/>
              <p:nvPr/>
            </p:nvSpPr>
            <p:spPr>
              <a:xfrm>
                <a:off x="3424134" y="3500013"/>
                <a:ext cx="32344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TW" dirty="0">
                    <a:ln>
                      <a:solidFill>
                        <a:srgbClr val="0070C0"/>
                      </a:solidFill>
                    </a:ln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dirty="0" smtClean="0">
                            <a:ln>
                              <a:solidFill>
                                <a:srgbClr val="0070C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 dirty="0">
                            <a:ln>
                              <a:solidFill>
                                <a:srgbClr val="0070C0"/>
                              </a:solidFill>
                            </a:ln>
                            <a:latin typeface="Cambria Math" panose="02040503050406030204" pitchFamily="18" charset="0"/>
                          </a:rPr>
                          <m:t>𝑒𝑛𝑐</m:t>
                        </m:r>
                      </m:e>
                      <m:sub>
                        <m:r>
                          <a:rPr kumimoji="1" lang="en-US" altLang="zh-TW" i="1" dirty="0">
                            <a:ln>
                              <a:solidFill>
                                <a:srgbClr val="0070C0"/>
                              </a:solidFill>
                            </a:ln>
                            <a:latin typeface="Cambria Math" panose="02040503050406030204" pitchFamily="18" charset="0"/>
                          </a:rPr>
                          <m:t>𝑃𝑇𝐾</m:t>
                        </m:r>
                      </m:sub>
                    </m:sSub>
                    <m:r>
                      <a:rPr kumimoji="1" lang="en-US" altLang="zh-TW" i="1" dirty="0">
                        <a:ln>
                          <a:solidFill>
                            <a:srgbClr val="0070C0"/>
                          </a:solidFill>
                        </a:ln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TW" i="1" dirty="0">
                            <a:ln>
                              <a:solidFill>
                                <a:srgbClr val="0070C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TW" i="1" dirty="0">
                                <a:ln>
                                  <a:solidFill>
                                    <a:srgbClr val="0070C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i="1" dirty="0">
                                <a:ln>
                                  <a:solidFill>
                                    <a:srgbClr val="0070C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𝑁𝑜𝑛𝑐𝑒</m:t>
                            </m:r>
                          </m:e>
                          <m:sup>
                            <m:r>
                              <a:rPr kumimoji="1" lang="en-US" altLang="zh-TW" i="1" dirty="0">
                                <a:ln>
                                  <a:solidFill>
                                    <a:srgbClr val="0070C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kumimoji="1" lang="en-US" altLang="zh-TW" i="1" dirty="0">
                            <a:ln>
                              <a:solidFill>
                                <a:srgbClr val="0070C0"/>
                              </a:solidFill>
                            </a:ln>
                            <a:latin typeface="Cambria Math" panose="02040503050406030204" pitchFamily="18" charset="0"/>
                          </a:rPr>
                          <m:t>𝐺𝑇𝐾</m:t>
                        </m:r>
                      </m:sub>
                    </m:sSub>
                    <m:r>
                      <a:rPr kumimoji="1" lang="en-US" altLang="zh-TW" i="1" dirty="0">
                        <a:ln>
                          <a:solidFill>
                            <a:srgbClr val="0070C0"/>
                          </a:solidFill>
                        </a:ln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n>
                      <a:solidFill>
                        <a:srgbClr val="0070C0"/>
                      </a:solidFill>
                    </a:ln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n>
                              <a:solidFill>
                                <a:srgbClr val="0070C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n>
                              <a:solidFill>
                                <a:srgbClr val="0070C0"/>
                              </a:solidFill>
                            </a:ln>
                            <a:latin typeface="Cambria Math" panose="02040503050406030204" pitchFamily="18" charset="0"/>
                          </a:rPr>
                          <m:t>𝑀𝐼𝐶</m:t>
                        </m:r>
                      </m:e>
                      <m:sub>
                        <m:r>
                          <a:rPr lang="en-US" altLang="zh-TW" b="0" i="1" dirty="0" smtClean="0">
                            <a:ln>
                              <a:solidFill>
                                <a:srgbClr val="0070C0"/>
                              </a:solidFill>
                            </a:ln>
                            <a:latin typeface="Cambria Math" panose="02040503050406030204" pitchFamily="18" charset="0"/>
                          </a:rPr>
                          <m:t>𝑃𝑇𝐾</m:t>
                        </m:r>
                      </m:sub>
                    </m:sSub>
                  </m:oMath>
                </a14:m>
                <a:r>
                  <a:rPr lang="en-US" altLang="zh-TW" dirty="0">
                    <a:ln>
                      <a:solidFill>
                        <a:srgbClr val="0070C0"/>
                      </a:solidFill>
                    </a:ln>
                  </a:rPr>
                  <a:t>)</a:t>
                </a:r>
                <a:endParaRPr lang="zh-TW" altLang="en-US" dirty="0">
                  <a:ln>
                    <a:solidFill>
                      <a:srgbClr val="0070C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40389E6-49C4-A745-8D0E-ED9323599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134" y="3500013"/>
                <a:ext cx="32344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32">
            <a:extLst>
              <a:ext uri="{FF2B5EF4-FFF2-40B4-BE49-F238E27FC236}">
                <a16:creationId xmlns:a16="http://schemas.microsoft.com/office/drawing/2014/main" id="{990931C9-AEC4-1C4D-9EB8-F85D4DE521D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71536" y="4671778"/>
            <a:ext cx="300998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03A5320-8208-0E48-A240-245574972ECA}"/>
                  </a:ext>
                </a:extLst>
              </p:cNvPr>
              <p:cNvSpPr/>
              <p:nvPr/>
            </p:nvSpPr>
            <p:spPr>
              <a:xfrm>
                <a:off x="3366422" y="4304176"/>
                <a:ext cx="3265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dirty="0" smtClean="0">
                              <a:ln>
                                <a:solidFill>
                                  <a:srgbClr val="0070C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dirty="0" smtClean="0">
                              <a:ln>
                                <a:solidFill>
                                  <a:srgbClr val="0070C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i="1" dirty="0">
                              <a:ln>
                                <a:solidFill>
                                  <a:srgbClr val="0070C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𝑒𝑛𝑐</m:t>
                          </m:r>
                        </m:e>
                        <m:sub>
                          <m:r>
                            <a:rPr kumimoji="1" lang="en-US" altLang="zh-TW" i="1" dirty="0">
                              <a:ln>
                                <a:solidFill>
                                  <a:srgbClr val="0070C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𝑃𝑇𝐾</m:t>
                          </m:r>
                        </m:sub>
                      </m:sSub>
                      <m:r>
                        <a:rPr kumimoji="1" lang="en-US" altLang="zh-TW" i="1" dirty="0">
                          <a:ln>
                            <a:solidFill>
                              <a:srgbClr val="0070C0"/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TW" i="1" dirty="0">
                              <a:ln>
                                <a:solidFill>
                                  <a:srgbClr val="0070C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TW" i="1" dirty="0">
                                  <a:ln>
                                    <a:solidFill>
                                      <a:srgbClr val="0070C0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 dirty="0">
                                  <a:ln>
                                    <a:solidFill>
                                      <a:srgbClr val="0070C0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𝑁𝑜𝑛𝑐𝑒</m:t>
                              </m:r>
                            </m:e>
                            <m:sup>
                              <m:r>
                                <a:rPr kumimoji="1" lang="en-US" altLang="zh-TW" b="0" i="1" dirty="0" smtClean="0">
                                  <a:ln>
                                    <a:solidFill>
                                      <a:srgbClr val="0070C0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zh-TW" i="1" dirty="0">
                              <a:ln>
                                <a:solidFill>
                                  <a:srgbClr val="0070C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𝐺𝑇𝐾</m:t>
                          </m:r>
                        </m:sub>
                      </m:sSub>
                      <m:r>
                        <a:rPr kumimoji="1" lang="en-US" altLang="zh-TW" i="1" dirty="0">
                          <a:ln>
                            <a:solidFill>
                              <a:srgbClr val="0070C0"/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dirty="0">
                          <a:ln>
                            <a:solidFill>
                              <a:srgbClr val="0070C0"/>
                            </a:solidFill>
                          </a:ln>
                        </a:rPr>
                        <m:t>,</m:t>
                      </m:r>
                      <m:sSub>
                        <m:sSubPr>
                          <m:ctrlPr>
                            <a:rPr lang="en-US" altLang="zh-TW" i="1" dirty="0">
                              <a:ln>
                                <a:solidFill>
                                  <a:srgbClr val="0070C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n>
                                <a:solidFill>
                                  <a:srgbClr val="0070C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𝑀𝐼𝐶</m:t>
                          </m:r>
                        </m:e>
                        <m:sub>
                          <m:r>
                            <a:rPr lang="en-US" altLang="zh-TW" i="1" dirty="0">
                              <a:ln>
                                <a:solidFill>
                                  <a:srgbClr val="0070C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𝑃𝑇𝐾</m:t>
                          </m:r>
                        </m:sub>
                      </m:sSub>
                      <m:r>
                        <a:rPr lang="en-US" altLang="zh-TW" b="0" i="1" dirty="0" smtClean="0">
                          <a:ln>
                            <a:solidFill>
                              <a:srgbClr val="0070C0"/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n>
                    <a:solidFill>
                      <a:srgbClr val="0070C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03A5320-8208-0E48-A240-245574972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22" y="4304176"/>
                <a:ext cx="32654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2A828344-1AF8-3E48-BA5D-AEB29DD707D3}"/>
              </a:ext>
            </a:extLst>
          </p:cNvPr>
          <p:cNvSpPr txBox="1"/>
          <p:nvPr/>
        </p:nvSpPr>
        <p:spPr>
          <a:xfrm>
            <a:off x="4788404" y="3964409"/>
            <a:ext cx="39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n>
                  <a:solidFill>
                    <a:srgbClr val="0070C0"/>
                  </a:solidFill>
                </a:ln>
              </a:rPr>
              <a:t>…</a:t>
            </a:r>
            <a:endParaRPr kumimoji="1" lang="zh-TW" altLang="en-US" dirty="0">
              <a:ln>
                <a:solidFill>
                  <a:srgbClr val="0070C0"/>
                </a:solidFill>
              </a:ln>
            </a:endParaRP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34312BF0-FFEE-EE4B-A748-C6EF6D7C0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2" b="97471" l="9361" r="89498">
                        <a14:foregroundMark x1="44064" y1="10506" x2="44064" y2="10506"/>
                        <a14:foregroundMark x1="44977" y1="5447" x2="44977" y2="5447"/>
                        <a14:foregroundMark x1="46347" y1="3696" x2="56621" y2="4475"/>
                        <a14:foregroundMark x1="26256" y1="53502" x2="26256" y2="53502"/>
                        <a14:foregroundMark x1="36530" y1="71790" x2="36530" y2="71790"/>
                        <a14:foregroundMark x1="30365" y1="78988" x2="30365" y2="78988"/>
                        <a14:foregroundMark x1="37443" y1="74708" x2="37443" y2="74708"/>
                        <a14:foregroundMark x1="71233" y1="71012" x2="71233" y2="71012"/>
                        <a14:foregroundMark x1="70320" y1="71012" x2="70320" y2="71012"/>
                        <a14:foregroundMark x1="70320" y1="71012" x2="70320" y2="71012"/>
                        <a14:foregroundMark x1="38356" y1="97471" x2="38356" y2="97471"/>
                        <a14:foregroundMark x1="34247" y1="96693" x2="34247" y2="96693"/>
                        <a14:foregroundMark x1="89041" y1="67510" x2="89041" y2="67510"/>
                        <a14:foregroundMark x1="74658" y1="51362" x2="74658" y2="513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1518" y="4442737"/>
            <a:ext cx="390349" cy="458081"/>
          </a:xfrm>
          <a:prstGeom prst="rect">
            <a:avLst/>
          </a:prstGeom>
        </p:spPr>
      </p:pic>
      <p:cxnSp>
        <p:nvCxnSpPr>
          <p:cNvPr id="48" name="直線單箭頭接點 21">
            <a:extLst>
              <a:ext uri="{FF2B5EF4-FFF2-40B4-BE49-F238E27FC236}">
                <a16:creationId xmlns:a16="http://schemas.microsoft.com/office/drawing/2014/main" id="{97B3C018-499A-F04D-8B81-3D39C9B52D26}"/>
              </a:ext>
            </a:extLst>
          </p:cNvPr>
          <p:cNvCxnSpPr>
            <a:cxnSpLocks/>
          </p:cNvCxnSpPr>
          <p:nvPr/>
        </p:nvCxnSpPr>
        <p:spPr>
          <a:xfrm flipH="1">
            <a:off x="3424134" y="5420881"/>
            <a:ext cx="30573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876FE76-2542-AA44-A4DB-F453FF383D1B}"/>
              </a:ext>
            </a:extLst>
          </p:cNvPr>
          <p:cNvSpPr txBox="1"/>
          <p:nvPr/>
        </p:nvSpPr>
        <p:spPr>
          <a:xfrm>
            <a:off x="1960444" y="5466299"/>
            <a:ext cx="383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重裝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PTK+GTK ,Nonce reuse 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05E25531-E9DD-A345-A3CA-3B7DCB718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2" b="97471" l="9361" r="89498">
                        <a14:foregroundMark x1="44064" y1="10506" x2="44064" y2="10506"/>
                        <a14:foregroundMark x1="44977" y1="5447" x2="44977" y2="5447"/>
                        <a14:foregroundMark x1="46347" y1="3696" x2="56621" y2="4475"/>
                        <a14:foregroundMark x1="26256" y1="53502" x2="26256" y2="53502"/>
                        <a14:foregroundMark x1="36530" y1="71790" x2="36530" y2="71790"/>
                        <a14:foregroundMark x1="30365" y1="78988" x2="30365" y2="78988"/>
                        <a14:foregroundMark x1="37443" y1="74708" x2="37443" y2="74708"/>
                        <a14:foregroundMark x1="71233" y1="71012" x2="71233" y2="71012"/>
                        <a14:foregroundMark x1="70320" y1="71012" x2="70320" y2="71012"/>
                        <a14:foregroundMark x1="70320" y1="71012" x2="70320" y2="71012"/>
                        <a14:foregroundMark x1="38356" y1="97471" x2="38356" y2="97471"/>
                        <a14:foregroundMark x1="34247" y1="96693" x2="34247" y2="96693"/>
                        <a14:foregroundMark x1="89041" y1="67510" x2="89041" y2="67510"/>
                        <a14:foregroundMark x1="74658" y1="51362" x2="74658" y2="513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1518" y="5940943"/>
            <a:ext cx="390349" cy="458081"/>
          </a:xfrm>
          <a:prstGeom prst="rect">
            <a:avLst/>
          </a:prstGeom>
        </p:spPr>
      </p:pic>
      <p:cxnSp>
        <p:nvCxnSpPr>
          <p:cNvPr id="56" name="直線單箭頭接點 32">
            <a:extLst>
              <a:ext uri="{FF2B5EF4-FFF2-40B4-BE49-F238E27FC236}">
                <a16:creationId xmlns:a16="http://schemas.microsoft.com/office/drawing/2014/main" id="{D6BBA40D-70F9-A14E-B833-519D16322EBB}"/>
              </a:ext>
            </a:extLst>
          </p:cNvPr>
          <p:cNvCxnSpPr>
            <a:cxnSpLocks/>
          </p:cNvCxnSpPr>
          <p:nvPr/>
        </p:nvCxnSpPr>
        <p:spPr>
          <a:xfrm>
            <a:off x="6961573" y="6169983"/>
            <a:ext cx="3652009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96335DA8-2D02-3E4B-8303-D1237346290E}"/>
              </a:ext>
            </a:extLst>
          </p:cNvPr>
          <p:cNvSpPr/>
          <p:nvPr/>
        </p:nvSpPr>
        <p:spPr>
          <a:xfrm>
            <a:off x="2956088" y="2335063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Check MIC,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裝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PTK+GTK 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61" name="直線單箭頭接點 21">
            <a:extLst>
              <a:ext uri="{FF2B5EF4-FFF2-40B4-BE49-F238E27FC236}">
                <a16:creationId xmlns:a16="http://schemas.microsoft.com/office/drawing/2014/main" id="{755D3927-92B6-E84A-9312-CEDF77E4BE14}"/>
              </a:ext>
            </a:extLst>
          </p:cNvPr>
          <p:cNvCxnSpPr>
            <a:cxnSpLocks/>
          </p:cNvCxnSpPr>
          <p:nvPr/>
        </p:nvCxnSpPr>
        <p:spPr>
          <a:xfrm flipH="1">
            <a:off x="6884863" y="4671778"/>
            <a:ext cx="35667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437D0F1C-EC53-4245-91B7-466BBA86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2" b="97471" l="9361" r="89498">
                        <a14:foregroundMark x1="44064" y1="10506" x2="44064" y2="10506"/>
                        <a14:foregroundMark x1="44977" y1="5447" x2="44977" y2="5447"/>
                        <a14:foregroundMark x1="46347" y1="3696" x2="56621" y2="4475"/>
                        <a14:foregroundMark x1="26256" y1="53502" x2="26256" y2="53502"/>
                        <a14:foregroundMark x1="36530" y1="71790" x2="36530" y2="71790"/>
                        <a14:foregroundMark x1="30365" y1="78988" x2="30365" y2="78988"/>
                        <a14:foregroundMark x1="37443" y1="74708" x2="37443" y2="74708"/>
                        <a14:foregroundMark x1="71233" y1="71012" x2="71233" y2="71012"/>
                        <a14:foregroundMark x1="70320" y1="71012" x2="70320" y2="71012"/>
                        <a14:foregroundMark x1="70320" y1="71012" x2="70320" y2="71012"/>
                        <a14:foregroundMark x1="38356" y1="97471" x2="38356" y2="97471"/>
                        <a14:foregroundMark x1="34247" y1="96693" x2="34247" y2="96693"/>
                        <a14:foregroundMark x1="89041" y1="67510" x2="89041" y2="67510"/>
                        <a14:foregroundMark x1="74658" y1="51362" x2="74658" y2="513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3403" y="5191840"/>
            <a:ext cx="390349" cy="4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A9DD2B-2A61-5A4A-9120-9C507494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9" y="1327137"/>
            <a:ext cx="5652876" cy="29826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864D70D-C144-424C-8BA9-88BBA2E137E7}"/>
                  </a:ext>
                </a:extLst>
              </p:cNvPr>
              <p:cNvSpPr txBox="1"/>
              <p:nvPr/>
            </p:nvSpPr>
            <p:spPr>
              <a:xfrm>
                <a:off x="2256093" y="4772494"/>
                <a:ext cx="2408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1 ⊕ 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𝑃𝑅𝐺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864D70D-C144-424C-8BA9-88BBA2E13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93" y="4772494"/>
                <a:ext cx="2408993" cy="276999"/>
              </a:xfrm>
              <a:prstGeom prst="rect">
                <a:avLst/>
              </a:prstGeom>
              <a:blipFill>
                <a:blip r:embed="rId4"/>
                <a:stretch>
                  <a:fillRect l="-1571" t="-8696" r="-2618" b="-391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0D2233-3DB7-694B-AC79-5E59FBD04A97}"/>
                  </a:ext>
                </a:extLst>
              </p:cNvPr>
              <p:cNvSpPr txBox="1"/>
              <p:nvPr/>
            </p:nvSpPr>
            <p:spPr>
              <a:xfrm>
                <a:off x="2256093" y="5243618"/>
                <a:ext cx="2408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⊕ 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𝑃𝑅𝐺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0D2233-3DB7-694B-AC79-5E59FBD0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93" y="5243618"/>
                <a:ext cx="2408993" cy="276999"/>
              </a:xfrm>
              <a:prstGeom prst="rect">
                <a:avLst/>
              </a:prstGeom>
              <a:blipFill>
                <a:blip r:embed="rId5"/>
                <a:stretch>
                  <a:fillRect l="-1047" t="-4348" r="-2618" b="-391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0A3ADDD-AD62-DF44-8FFA-B26DACCF177E}"/>
                  </a:ext>
                </a:extLst>
              </p:cNvPr>
              <p:cNvSpPr txBox="1"/>
              <p:nvPr/>
            </p:nvSpPr>
            <p:spPr>
              <a:xfrm>
                <a:off x="2256093" y="5714742"/>
                <a:ext cx="651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1⊕</m:t>
                    </m:r>
                    <m:r>
                      <a:rPr kumimoji="1" lang="en-US" altLang="zh-TW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1 ⊕  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𝑃𝑅𝐺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⊕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2 ⊕  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𝑃𝑅𝐺</m:t>
                    </m:r>
                    <m:d>
                      <m:d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1⊕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0A3ADDD-AD62-DF44-8FFA-B26DACCF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93" y="5714742"/>
                <a:ext cx="6516336" cy="276999"/>
              </a:xfrm>
              <a:prstGeom prst="rect">
                <a:avLst/>
              </a:prstGeom>
              <a:blipFill>
                <a:blip r:embed="rId6"/>
                <a:stretch>
                  <a:fillRect l="-1167" t="-4348" b="-391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弧 9">
            <a:extLst>
              <a:ext uri="{FF2B5EF4-FFF2-40B4-BE49-F238E27FC236}">
                <a16:creationId xmlns:a16="http://schemas.microsoft.com/office/drawing/2014/main" id="{32F34B8E-6612-1845-872A-FBFB9319B7B3}"/>
              </a:ext>
            </a:extLst>
          </p:cNvPr>
          <p:cNvSpPr/>
          <p:nvPr/>
        </p:nvSpPr>
        <p:spPr>
          <a:xfrm>
            <a:off x="2014431" y="4578369"/>
            <a:ext cx="241662" cy="15697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487E4345-BF15-0748-8F0D-76A020B18BB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525839" y="1525833"/>
              <a:ext cx="4339962" cy="25852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65242">
                      <a:extLst>
                        <a:ext uri="{9D8B030D-6E8A-4147-A177-3AD203B41FA5}">
                          <a16:colId xmlns:a16="http://schemas.microsoft.com/office/drawing/2014/main" val="283432504"/>
                        </a:ext>
                      </a:extLst>
                    </a:gridCol>
                    <a:gridCol w="966651">
                      <a:extLst>
                        <a:ext uri="{9D8B030D-6E8A-4147-A177-3AD203B41FA5}">
                          <a16:colId xmlns:a16="http://schemas.microsoft.com/office/drawing/2014/main" val="1643890071"/>
                        </a:ext>
                      </a:extLst>
                    </a:gridCol>
                    <a:gridCol w="2508069">
                      <a:extLst>
                        <a:ext uri="{9D8B030D-6E8A-4147-A177-3AD203B41FA5}">
                          <a16:colId xmlns:a16="http://schemas.microsoft.com/office/drawing/2014/main" val="3937876107"/>
                        </a:ext>
                      </a:extLst>
                    </a:gridCol>
                  </a:tblGrid>
                  <a:tr h="361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Nonce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Key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Key Stream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7621881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f4b7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𝐾𝑒𝑦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𝑆𝑡𝑟𝑒𝑎𝑚</m:t>
                                    </m:r>
                                  </m:e>
                                  <m:sup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0089639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f4b7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𝐾𝑒𝑦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𝑆𝑡𝑟𝑒𝑎𝑚</m:t>
                                    </m:r>
                                  </m:e>
                                  <m:sup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4229526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f4b7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𝐾𝑒𝑦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𝑆𝑡𝑟𝑒𝑎𝑚</m:t>
                                    </m:r>
                                  </m:e>
                                  <m:sup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553583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f4b7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749542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ffff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f4b7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𝐾𝑒𝑦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𝑆𝑡𝑟𝑒𝑎𝑚</m:t>
                                    </m:r>
                                  </m:e>
                                  <m:sup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65535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3100260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0000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f4b7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𝐾𝑒𝑦</m:t>
                                    </m:r>
                                    <m:r>
                                      <a:rPr lang="en-US" altLang="zh-TW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𝑆𝑡𝑟𝑒𝑎𝑚</m:t>
                                    </m:r>
                                  </m:e>
                                  <m:sup>
                                    <m:r>
                                      <a:rPr lang="en-US" altLang="zh-TW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6412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487E4345-BF15-0748-8F0D-76A020B18B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814141"/>
                  </p:ext>
                </p:extLst>
              </p:nvPr>
            </p:nvGraphicFramePr>
            <p:xfrm>
              <a:off x="7525839" y="1525833"/>
              <a:ext cx="4339962" cy="25852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65242">
                      <a:extLst>
                        <a:ext uri="{9D8B030D-6E8A-4147-A177-3AD203B41FA5}">
                          <a16:colId xmlns:a16="http://schemas.microsoft.com/office/drawing/2014/main" val="283432504"/>
                        </a:ext>
                      </a:extLst>
                    </a:gridCol>
                    <a:gridCol w="966651">
                      <a:extLst>
                        <a:ext uri="{9D8B030D-6E8A-4147-A177-3AD203B41FA5}">
                          <a16:colId xmlns:a16="http://schemas.microsoft.com/office/drawing/2014/main" val="1643890071"/>
                        </a:ext>
                      </a:extLst>
                    </a:gridCol>
                    <a:gridCol w="2508069">
                      <a:extLst>
                        <a:ext uri="{9D8B030D-6E8A-4147-A177-3AD203B41FA5}">
                          <a16:colId xmlns:a16="http://schemas.microsoft.com/office/drawing/2014/main" val="39378761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Nonce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Key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Key Stream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7621881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f4b7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73301" t="-106557" r="-485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0089639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f4b7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73301" t="-206557" r="-485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229526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f4b7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7"/>
                          <a:stretch>
                            <a:fillRect l="-73301" t="-306557" r="-485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553583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f4b7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..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749542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ffff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f4b7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3301" t="-504918" r="-48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100260"/>
                      </a:ext>
                    </a:extLst>
                  </a:tr>
                  <a:tr h="3699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0000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f4b7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3301" t="-604918" r="-48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412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66E36E7-188D-434C-9DE9-8FDBC3C285D3}"/>
              </a:ext>
            </a:extLst>
          </p:cNvPr>
          <p:cNvCxnSpPr>
            <a:cxnSpLocks/>
          </p:cNvCxnSpPr>
          <p:nvPr/>
        </p:nvCxnSpPr>
        <p:spPr>
          <a:xfrm>
            <a:off x="6988596" y="3718281"/>
            <a:ext cx="49720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AB6673-DE21-824B-842B-1CBD69A2C853}"/>
              </a:ext>
            </a:extLst>
          </p:cNvPr>
          <p:cNvSpPr txBox="1"/>
          <p:nvPr/>
        </p:nvSpPr>
        <p:spPr>
          <a:xfrm>
            <a:off x="6212925" y="3718281"/>
            <a:ext cx="138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FF0000"/>
                </a:solidFill>
              </a:rPr>
              <a:t>重裝</a:t>
            </a:r>
            <a:r>
              <a:rPr kumimoji="1" lang="en-US" altLang="zh-TW" sz="1600" dirty="0">
                <a:solidFill>
                  <a:srgbClr val="FF0000"/>
                </a:solidFill>
              </a:rPr>
              <a:t>PTK+GTK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3EC5344-039A-9F42-81B2-C1B992AD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3" y="1"/>
            <a:ext cx="5684704" cy="1252640"/>
          </a:xfrm>
        </p:spPr>
        <p:txBody>
          <a:bodyPr>
            <a:normAutofit/>
          </a:bodyPr>
          <a:lstStyle/>
          <a:p>
            <a:r>
              <a:rPr kumimoji="1" lang="en-US" altLang="zh-TW" sz="3600" dirty="0">
                <a:latin typeface="Consolas" panose="020B0609020204030204" pitchFamily="49" charset="0"/>
              </a:rPr>
              <a:t>Krack(2/6)</a:t>
            </a:r>
            <a:endParaRPr kumimoji="1"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03EC5344-039A-9F42-81B2-C1B992AD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3" y="1"/>
            <a:ext cx="5684704" cy="1252640"/>
          </a:xfrm>
        </p:spPr>
        <p:txBody>
          <a:bodyPr>
            <a:normAutofit/>
          </a:bodyPr>
          <a:lstStyle/>
          <a:p>
            <a:r>
              <a:rPr kumimoji="1" lang="en-US" altLang="zh-TW" sz="3600" dirty="0">
                <a:latin typeface="Consolas" panose="020B0609020204030204" pitchFamily="49" charset="0"/>
              </a:rPr>
              <a:t>Krack(3/6)</a:t>
            </a:r>
            <a:endParaRPr kumimoji="1" lang="zh-TW" altLang="en-US" sz="3600" dirty="0">
              <a:latin typeface="Consolas" panose="020B0609020204030204" pitchFamily="49" charset="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B330FE4-B125-7441-832C-F7A018A1D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3029213"/>
            <a:ext cx="6362700" cy="3060700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22D671F-206D-DE42-AE02-219D8D752309}"/>
              </a:ext>
            </a:extLst>
          </p:cNvPr>
          <p:cNvSpPr txBox="1"/>
          <p:nvPr/>
        </p:nvSpPr>
        <p:spPr>
          <a:xfrm>
            <a:off x="1888942" y="1756206"/>
            <a:ext cx="8274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作者使用他所設計的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model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來證明，當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nonce reuse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不會發生的時候，這個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worst case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也不會發生，所以不會有洩漏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key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這個問題。</a:t>
            </a:r>
          </a:p>
        </p:txBody>
      </p:sp>
    </p:spTree>
    <p:extLst>
      <p:ext uri="{BB962C8B-B14F-4D97-AF65-F5344CB8AC3E}">
        <p14:creationId xmlns:p14="http://schemas.microsoft.com/office/powerpoint/2010/main" val="16013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D44955BE-5391-6F44-AD46-0E0F68EAD6C0}"/>
              </a:ext>
            </a:extLst>
          </p:cNvPr>
          <p:cNvSpPr/>
          <p:nvPr/>
        </p:nvSpPr>
        <p:spPr>
          <a:xfrm>
            <a:off x="9497291" y="1600850"/>
            <a:ext cx="1898072" cy="803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Install PTK+GTK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7596464B-9D92-584A-BD02-68BA18C162D2}"/>
              </a:ext>
            </a:extLst>
          </p:cNvPr>
          <p:cNvSpPr/>
          <p:nvPr/>
        </p:nvSpPr>
        <p:spPr>
          <a:xfrm>
            <a:off x="9504217" y="3010116"/>
            <a:ext cx="1898072" cy="803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Free TK</a:t>
            </a:r>
            <a:endParaRPr kumimoji="1" lang="zh-TW" altLang="en-US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4D8896CA-4F05-D643-8CA1-D8090BD298A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446327" y="873270"/>
            <a:ext cx="0" cy="727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5B3E0C5D-CE92-F244-B617-930B4C75C33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446327" y="2404414"/>
            <a:ext cx="6926" cy="605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243B699-1F0E-FC47-9C48-CADF09EEBE29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10446327" y="3813680"/>
            <a:ext cx="6926" cy="1291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FD990F4A-4B28-7B42-A663-597D2F5B6B1F}"/>
              </a:ext>
            </a:extLst>
          </p:cNvPr>
          <p:cNvSpPr/>
          <p:nvPr/>
        </p:nvSpPr>
        <p:spPr>
          <a:xfrm>
            <a:off x="9497291" y="5105616"/>
            <a:ext cx="1898072" cy="8035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Finish </a:t>
            </a:r>
            <a:endParaRPr kumimoji="1" lang="zh-TW" altLang="en-US" dirty="0"/>
          </a:p>
        </p:txBody>
      </p:sp>
      <p:pic>
        <p:nvPicPr>
          <p:cNvPr id="24" name="圖形 23" descr="關閉">
            <a:extLst>
              <a:ext uri="{FF2B5EF4-FFF2-40B4-BE49-F238E27FC236}">
                <a16:creationId xmlns:a16="http://schemas.microsoft.com/office/drawing/2014/main" id="{8FCAD180-9547-E942-AD40-6E63859E54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248862" y="4262183"/>
            <a:ext cx="394930" cy="394930"/>
          </a:xfrm>
          <a:prstGeom prst="rect">
            <a:avLst/>
          </a:prstGeom>
        </p:spPr>
      </p:pic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82552204-EE3E-E948-9E4B-6D1231CC4745}"/>
              </a:ext>
            </a:extLst>
          </p:cNvPr>
          <p:cNvCxnSpPr>
            <a:cxnSpLocks/>
            <a:stCxn id="24" idx="1"/>
            <a:endCxn id="4" idx="1"/>
          </p:cNvCxnSpPr>
          <p:nvPr/>
        </p:nvCxnSpPr>
        <p:spPr>
          <a:xfrm rot="10800000">
            <a:off x="9497292" y="2002632"/>
            <a:ext cx="751571" cy="2457016"/>
          </a:xfrm>
          <a:prstGeom prst="bentConnector3">
            <a:avLst>
              <a:gd name="adj1" fmla="val 2004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1B949D6E-21FC-2747-BA4D-A5F74529433C}"/>
              </a:ext>
            </a:extLst>
          </p:cNvPr>
          <p:cNvSpPr/>
          <p:nvPr/>
        </p:nvSpPr>
        <p:spPr>
          <a:xfrm>
            <a:off x="7050796" y="2518676"/>
            <a:ext cx="1497460" cy="8724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Reinstall PTK+GTK</a:t>
            </a:r>
            <a:endParaRPr kumimoji="1"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8FD57E2-85A2-C04B-86F3-1DB48832D594}"/>
              </a:ext>
            </a:extLst>
          </p:cNvPr>
          <p:cNvSpPr txBox="1"/>
          <p:nvPr/>
        </p:nvSpPr>
        <p:spPr>
          <a:xfrm>
            <a:off x="810492" y="1814713"/>
            <a:ext cx="59072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在安裝完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後，會把記憶體中的金鑰清除，因為理論上不會需要此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TK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了，但是此時如果發生必須重裝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時，則會使用全為零的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TK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來做加密，所以造成後續的通訊都是使用全為零的暫時金要來加密。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92" y="4657113"/>
            <a:ext cx="6743700" cy="11239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03EC5344-039A-9F42-81B2-C1B992AD3B44}"/>
              </a:ext>
            </a:extLst>
          </p:cNvPr>
          <p:cNvSpPr txBox="1">
            <a:spLocks/>
          </p:cNvSpPr>
          <p:nvPr/>
        </p:nvSpPr>
        <p:spPr>
          <a:xfrm>
            <a:off x="341522" y="221343"/>
            <a:ext cx="9412077" cy="125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600" dirty="0">
                <a:latin typeface="Consolas" panose="020B0609020204030204" pitchFamily="49" charset="0"/>
              </a:rPr>
              <a:t>Krack(4/6)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on Linux and android system 2.4/2.5-version</a:t>
            </a:r>
            <a:endParaRPr kumimoji="1" lang="zh-TW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id="{03EC5344-039A-9F42-81B2-C1B992AD3B44}"/>
              </a:ext>
            </a:extLst>
          </p:cNvPr>
          <p:cNvSpPr txBox="1">
            <a:spLocks/>
          </p:cNvSpPr>
          <p:nvPr/>
        </p:nvSpPr>
        <p:spPr>
          <a:xfrm>
            <a:off x="197709" y="0"/>
            <a:ext cx="8527650" cy="125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600" dirty="0">
                <a:latin typeface="Consolas" panose="020B0609020204030204" pitchFamily="49" charset="0"/>
              </a:rPr>
              <a:t>Prevent Krack(5/6) </a:t>
            </a:r>
          </a:p>
          <a:p>
            <a:r>
              <a:rPr kumimoji="1" lang="en-US" altLang="zh-TW" sz="1800" dirty="0">
                <a:latin typeface="Consolas" panose="020B0609020204030204" pitchFamily="49" charset="0"/>
              </a:rPr>
              <a:t>				Replay Counters</a:t>
            </a:r>
            <a:endParaRPr kumimoji="1"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1652A37-6BFE-294A-8164-BEB7988AF58B}"/>
              </a:ext>
            </a:extLst>
          </p:cNvPr>
          <p:cNvSpPr txBox="1"/>
          <p:nvPr/>
        </p:nvSpPr>
        <p:spPr>
          <a:xfrm>
            <a:off x="308919" y="1248765"/>
            <a:ext cx="108245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Four-way Handshake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：在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sender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發出訊息時會夾帶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counter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數值一起傳送到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receiver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端，在該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sender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又從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receiver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端再次收到訊息時，會將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receiver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所夾帶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counter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的數值增加一個單位回覆。</a:t>
            </a:r>
            <a:endParaRPr kumimoji="1" lang="en-US" altLang="zh-TW" sz="2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TW" sz="2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Encryption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：在加密時為了確保所使用的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Key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，不會和重複的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nonce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一起使用而造成破口而設計一個簡單的模型，對於每次使用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Key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時搭配一個比前一次使用的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nonce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大一個單位的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nonce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kumimoji="1" lang="en-US" altLang="zh-TW" sz="2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2B694E-DEB7-844E-AC90-1CCD68F3E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9" y="3987976"/>
            <a:ext cx="5143500" cy="2108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E30F71-EFBC-5647-9218-1B6A1B5F0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7976"/>
            <a:ext cx="55499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id="{03EC5344-039A-9F42-81B2-C1B992AD3B44}"/>
              </a:ext>
            </a:extLst>
          </p:cNvPr>
          <p:cNvSpPr txBox="1">
            <a:spLocks/>
          </p:cNvSpPr>
          <p:nvPr/>
        </p:nvSpPr>
        <p:spPr>
          <a:xfrm>
            <a:off x="220716" y="0"/>
            <a:ext cx="8504643" cy="125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600" dirty="0">
                <a:latin typeface="Consolas" panose="020B0609020204030204" pitchFamily="49" charset="0"/>
              </a:rPr>
              <a:t>Prevent Krack(6/6) </a:t>
            </a:r>
          </a:p>
          <a:p>
            <a:r>
              <a:rPr kumimoji="1" lang="en-US" altLang="zh-TW" sz="1800" dirty="0">
                <a:latin typeface="Consolas" panose="020B0609020204030204" pitchFamily="49" charset="0"/>
              </a:rPr>
              <a:t>			Patches &amp; Their Effectiveness</a:t>
            </a:r>
            <a:endParaRPr kumimoji="1"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1652A37-6BFE-294A-8164-BEB7988AF58B}"/>
              </a:ext>
            </a:extLst>
          </p:cNvPr>
          <p:cNvSpPr txBox="1"/>
          <p:nvPr/>
        </p:nvSpPr>
        <p:spPr>
          <a:xfrm>
            <a:off x="431363" y="2321004"/>
            <a:ext cx="11329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kumimoji="1"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若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當前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和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GTK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皆已安裝時</a:t>
            </a:r>
            <a:r>
              <a:rPr kumimoji="1"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 Supplicant</a:t>
            </a:r>
            <a:r>
              <a:rPr kumimoji="1"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不能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擅自重置或更改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CCMP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加密中所使用的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nonces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kumimoji="1" lang="en-US" altLang="zh-TW" sz="2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引用</a:t>
            </a:r>
            <a:r>
              <a:rPr lang="en-US" altLang="zh-TW" sz="1600" dirty="0"/>
              <a:t>[Mathy Vanhoef and Frank Piessens. Key reinstallation attacks: Forcing nonce reuse in WPA2.] </a:t>
            </a:r>
          </a:p>
          <a:p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kumimoji="1" lang="en-US" altLang="zh-TW" sz="2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kumimoji="1"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Supplicant </a:t>
            </a:r>
            <a:r>
              <a:rPr kumimoji="1"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必須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刪除當前的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GTK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才能進入</a:t>
            </a:r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WNM sleep mode</a:t>
            </a:r>
            <a:r>
              <a:rPr kumimoji="1"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kumimoji="1" lang="en-US" altLang="zh-TW" sz="2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kumimoji="1" lang="zh-TW" altLang="en-US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引用</a:t>
            </a:r>
            <a:r>
              <a:rPr kumimoji="1" lang="en-US" altLang="zh-TW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dirty="0"/>
              <a:t>Mathy Vanhoef and Frank Piessens. Release the Kraken: New KRACKs in the 802.11 standard.</a:t>
            </a:r>
            <a:r>
              <a:rPr kumimoji="1" lang="en-US" altLang="zh-TW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endParaRPr kumimoji="1" lang="en-US" altLang="zh-TW" sz="2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4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2755"/>
            <a:ext cx="10515600" cy="92384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6940"/>
            <a:ext cx="10515600" cy="542124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背景介紹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/>
              <a:t>Four-Way Handshake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Group Key Handshake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實驗模型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Four-way Handshake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Group-key Handshake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WNM Sleep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Message Queue</a:t>
            </a:r>
          </a:p>
          <a:p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Krack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Krack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Kr00k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結論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4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9F1E87-5B26-9A46-A9E5-D2959D6C9CC1}"/>
              </a:ext>
            </a:extLst>
          </p:cNvPr>
          <p:cNvSpPr txBox="1"/>
          <p:nvPr/>
        </p:nvSpPr>
        <p:spPr>
          <a:xfrm>
            <a:off x="1923720" y="1648618"/>
            <a:ext cx="82455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Kr00k</a:t>
            </a:r>
            <a:r>
              <a:rPr kumimoji="1"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漏洞</a:t>
            </a:r>
            <a:r>
              <a:rPr kumimoji="1"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影響使用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Cypress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和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Broadcom Wi-Fi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晶片的設備，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未修補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硬體晶片設計上在正常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wifi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解離時會把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TK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設成全零，並將緩衝區的數據以此全零的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TK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作加密傳出，所以利用這種特性，如果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Attacker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可以操控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wifi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解離這件事情，就可以選在敏感的時機取得敏感的資訊。</a:t>
            </a:r>
            <a:endParaRPr kumimoji="1" lang="zh-TW" altLang="en-US" sz="2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31" name="內容版面配置區 4">
            <a:extLst>
              <a:ext uri="{FF2B5EF4-FFF2-40B4-BE49-F238E27FC236}">
                <a16:creationId xmlns:a16="http://schemas.microsoft.com/office/drawing/2014/main" id="{2972A209-29C4-D44C-B41F-9AF810C58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9"/>
          <a:stretch/>
        </p:blipFill>
        <p:spPr>
          <a:xfrm>
            <a:off x="1874198" y="3429000"/>
            <a:ext cx="8344559" cy="2534475"/>
          </a:xfr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3EC5344-039A-9F42-81B2-C1B992AD3B44}"/>
              </a:ext>
            </a:extLst>
          </p:cNvPr>
          <p:cNvSpPr txBox="1">
            <a:spLocks/>
          </p:cNvSpPr>
          <p:nvPr/>
        </p:nvSpPr>
        <p:spPr>
          <a:xfrm>
            <a:off x="341523" y="1"/>
            <a:ext cx="5684704" cy="125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600" dirty="0">
                <a:latin typeface="Consolas" panose="020B0609020204030204" pitchFamily="49" charset="0"/>
              </a:rPr>
              <a:t>Kr00k Vulnerability</a:t>
            </a:r>
            <a:endParaRPr kumimoji="1"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285C6-A1A1-CA42-8277-CA30D6A3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結論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86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8410" y="18255"/>
            <a:ext cx="10077189" cy="1325563"/>
          </a:xfrm>
        </p:spPr>
        <p:txBody>
          <a:bodyPr/>
          <a:lstStyle/>
          <a:p>
            <a:r>
              <a:rPr lang="zh-TW" altLang="en-US" dirty="0"/>
              <a:t>結論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721" y="1343818"/>
            <a:ext cx="9500079" cy="48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32EB6-C8B9-3A42-B75B-B7EC8DFF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080422" cy="1325563"/>
          </a:xfrm>
        </p:spPr>
        <p:txBody>
          <a:bodyPr>
            <a:normAutofit/>
          </a:bodyPr>
          <a:lstStyle/>
          <a:p>
            <a:r>
              <a:rPr kumimoji="1" lang="en-US" altLang="zh-TW" sz="3600" dirty="0">
                <a:latin typeface="Consolas" panose="020B0609020204030204" pitchFamily="49" charset="0"/>
                <a:cs typeface="Consolas" panose="020B0609020204030204" pitchFamily="49" charset="0"/>
              </a:rPr>
              <a:t>Models &amp; Proofs </a:t>
            </a:r>
            <a:r>
              <a:rPr kumimoji="1" lang="en-US" altLang="zh-TW" sz="14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https://cispa.saarland/group/cremers/tools/tamarin/WPA2/index.html</a:t>
            </a:r>
            <a:r>
              <a:rPr kumimoji="1"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kumimoji="1"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BEB68F-B8BE-EC4A-B9D4-919A26668C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50" y="1149178"/>
            <a:ext cx="10388364" cy="55774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11385FF-D3AC-4F41-A643-FE3919E54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184" y="131396"/>
            <a:ext cx="3459930" cy="72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1838" y="2659561"/>
            <a:ext cx="49199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9600" dirty="0">
                <a:latin typeface="Consolas" panose="020B0609020204030204" pitchFamily="49" charset="0"/>
              </a:rPr>
              <a:t>THE END</a:t>
            </a:r>
            <a:endParaRPr lang="zh-TW" altLang="en-US" sz="9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285C6-A1A1-CA42-8277-CA30D6A3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背景介紹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9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670" y="27974"/>
            <a:ext cx="9126730" cy="871602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Four-Way Handshake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3804" y="1692856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第一次握手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3804" y="3118722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第二次握手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2063" y="4387956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第三次握手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32063" y="5657190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第四次握手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429750" y="2349078"/>
            <a:ext cx="5011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A_nonce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counter1,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Mac_address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881650" y="3577789"/>
            <a:ext cx="626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S_nonce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counter1,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Mac_address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MIC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48952" y="1046988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Supplicant</a:t>
            </a:r>
            <a:endParaRPr lang="zh-TW" altLang="en-US" sz="2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31782" y="1046988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AP</a:t>
            </a:r>
            <a:endParaRPr lang="zh-TW" alt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949033" y="3452813"/>
            <a:ext cx="6973861" cy="25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2942820" y="2221229"/>
            <a:ext cx="6980074" cy="1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2942820" y="4729930"/>
            <a:ext cx="6980074" cy="1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949033" y="5982884"/>
            <a:ext cx="6973861" cy="25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942820" y="2652898"/>
            <a:ext cx="2444563" cy="40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建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MIC, PTK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429750" y="4041337"/>
            <a:ext cx="464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建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MIC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並比對兩者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MIC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，建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29749" y="4850715"/>
            <a:ext cx="5494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(MIC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counter2,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enc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(GTK,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Nonce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GTK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))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42820" y="5157060"/>
            <a:ext cx="3263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Check MIC, 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裝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PTK+GTK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949033" y="6130553"/>
            <a:ext cx="626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(counter2, MIC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1" name="直線接點 40"/>
          <p:cNvCxnSpPr>
            <a:stCxn id="6" idx="3"/>
          </p:cNvCxnSpPr>
          <p:nvPr/>
        </p:nvCxnSpPr>
        <p:spPr>
          <a:xfrm flipV="1">
            <a:off x="2439113" y="1877552"/>
            <a:ext cx="7645753" cy="3074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8" idx="3"/>
          </p:cNvCxnSpPr>
          <p:nvPr/>
        </p:nvCxnSpPr>
        <p:spPr>
          <a:xfrm flipV="1">
            <a:off x="2439113" y="3328094"/>
            <a:ext cx="7645753" cy="60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9" idx="3"/>
          </p:cNvCxnSpPr>
          <p:nvPr/>
        </p:nvCxnSpPr>
        <p:spPr>
          <a:xfrm flipV="1">
            <a:off x="2427372" y="4545667"/>
            <a:ext cx="7657494" cy="577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0" idx="3"/>
          </p:cNvCxnSpPr>
          <p:nvPr/>
        </p:nvCxnSpPr>
        <p:spPr>
          <a:xfrm flipV="1">
            <a:off x="2427372" y="5857259"/>
            <a:ext cx="7657494" cy="1537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429749" y="6104574"/>
            <a:ext cx="364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安裝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，完成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次握手</a:t>
            </a:r>
          </a:p>
        </p:txBody>
      </p:sp>
    </p:spTree>
    <p:extLst>
      <p:ext uri="{BB962C8B-B14F-4D97-AF65-F5344CB8AC3E}">
        <p14:creationId xmlns:p14="http://schemas.microsoft.com/office/powerpoint/2010/main" val="38363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4" grpId="0"/>
      <p:bldP spid="34" grpId="0"/>
      <p:bldP spid="35" grpId="0"/>
      <p:bldP spid="36" grpId="0"/>
      <p:bldP spid="37" grpId="0"/>
      <p:bldP spid="3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670" y="27974"/>
            <a:ext cx="9126730" cy="1099178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Group-key handshake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1601" y="2917243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第一次握手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11601" y="4343109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第二次握手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16749" y="2271375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Supplicant</a:t>
            </a:r>
            <a:endParaRPr lang="zh-TW" altLang="en-US" sz="2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699579" y="227137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AP</a:t>
            </a:r>
            <a:endParaRPr lang="zh-TW" alt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2810617" y="3445616"/>
            <a:ext cx="6980074" cy="1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810615" y="4866344"/>
            <a:ext cx="6973861" cy="25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810617" y="3877285"/>
            <a:ext cx="244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Check MIC, 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裝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GTK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297546" y="3530636"/>
            <a:ext cx="5494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(MIC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counter,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enc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(GTK,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Nonce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GTK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))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810615" y="5014013"/>
            <a:ext cx="626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(counter, MIC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PTK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1" name="直線接點 40"/>
          <p:cNvCxnSpPr>
            <a:stCxn id="6" idx="3"/>
          </p:cNvCxnSpPr>
          <p:nvPr/>
        </p:nvCxnSpPr>
        <p:spPr>
          <a:xfrm flipV="1">
            <a:off x="2306910" y="3101939"/>
            <a:ext cx="7645753" cy="3074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8" idx="3"/>
          </p:cNvCxnSpPr>
          <p:nvPr/>
        </p:nvCxnSpPr>
        <p:spPr>
          <a:xfrm flipV="1">
            <a:off x="2306910" y="4552481"/>
            <a:ext cx="7645753" cy="60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8564908" y="4988033"/>
            <a:ext cx="137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安裝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GTK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5" name="標題 1"/>
          <p:cNvSpPr txBox="1">
            <a:spLocks/>
          </p:cNvSpPr>
          <p:nvPr/>
        </p:nvSpPr>
        <p:spPr>
          <a:xfrm>
            <a:off x="1335029" y="1037053"/>
            <a:ext cx="9126730" cy="549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600" dirty="0">
                <a:latin typeface="Consolas" panose="020B0609020204030204" pitchFamily="49" charset="0"/>
                <a:ea typeface="微軟正黑體" panose="020B0604030504040204" pitchFamily="34" charset="-120"/>
              </a:rPr>
              <a:t>由</a:t>
            </a:r>
            <a:r>
              <a:rPr lang="en-US" altLang="zh-TW" sz="2600" dirty="0">
                <a:latin typeface="Consolas" panose="020B0609020204030204" pitchFamily="49" charset="0"/>
                <a:ea typeface="微軟正黑體" panose="020B0604030504040204" pitchFamily="34" charset="-120"/>
              </a:rPr>
              <a:t>AP</a:t>
            </a:r>
            <a:r>
              <a:rPr lang="zh-TW" altLang="en-US" sz="2600" dirty="0">
                <a:latin typeface="Consolas" panose="020B0609020204030204" pitchFamily="49" charset="0"/>
                <a:ea typeface="微軟正黑體" panose="020B0604030504040204" pitchFamily="34" charset="-120"/>
              </a:rPr>
              <a:t>發放新的</a:t>
            </a:r>
            <a:r>
              <a:rPr lang="en-US" altLang="zh-TW" sz="2600" dirty="0">
                <a:latin typeface="Consolas" panose="020B0609020204030204" pitchFamily="49" charset="0"/>
                <a:ea typeface="微軟正黑體" panose="020B0604030504040204" pitchFamily="34" charset="-120"/>
              </a:rPr>
              <a:t>GTK</a:t>
            </a:r>
            <a:r>
              <a:rPr lang="zh-TW" altLang="en-US" sz="2600" dirty="0">
                <a:latin typeface="Consolas" panose="020B0609020204030204" pitchFamily="49" charset="0"/>
                <a:ea typeface="微軟正黑體" panose="020B0604030504040204" pitchFamily="34" charset="-120"/>
              </a:rPr>
              <a:t>給所有正在連接的用戶</a:t>
            </a:r>
          </a:p>
        </p:txBody>
      </p:sp>
    </p:spTree>
    <p:extLst>
      <p:ext uri="{BB962C8B-B14F-4D97-AF65-F5344CB8AC3E}">
        <p14:creationId xmlns:p14="http://schemas.microsoft.com/office/powerpoint/2010/main" val="281339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4" grpId="0"/>
      <p:bldP spid="36" grpId="0"/>
      <p:bldP spid="39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285C6-A1A1-CA42-8277-CA30D6A3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實驗模型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5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670" y="27974"/>
            <a:ext cx="8583060" cy="1040662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Formal Model of WPA2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108192" y="857737"/>
            <a:ext cx="8862073" cy="123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本篇研究目的在於透過建立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WPA2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的模型，找出可能的攻擊手段，從而提供可靠的安全保證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108192" y="2549749"/>
            <a:ext cx="8862073" cy="74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WPA2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模型規範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625985" y="3296188"/>
            <a:ext cx="10007827" cy="3391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Two state machines for the four-way handshake</a:t>
            </a: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 (one for the supplicant and one for the authenticator)</a:t>
            </a: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Two state machines for the group-key handshake</a:t>
            </a: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 (one for the supplicant and one for the authenticator)</a:t>
            </a: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One state machine that specifies how an authenticator generates new group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198" y="2310691"/>
            <a:ext cx="3459930" cy="72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78" y="3304100"/>
            <a:ext cx="4280071" cy="21095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650" y="1555375"/>
            <a:ext cx="7548350" cy="42937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670" y="27974"/>
            <a:ext cx="8583060" cy="1040662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Four-way Handshake  </a:t>
            </a:r>
            <a:r>
              <a:rPr lang="zh-TW" altLang="en-US" sz="3600" dirty="0">
                <a:latin typeface="Consolas" panose="020B0609020204030204" pitchFamily="49" charset="0"/>
              </a:rPr>
              <a:t>狀態轉換圖</a:t>
            </a:r>
          </a:p>
        </p:txBody>
      </p:sp>
      <p:sp>
        <p:nvSpPr>
          <p:cNvPr id="4" name="矩形 3"/>
          <p:cNvSpPr/>
          <p:nvPr/>
        </p:nvSpPr>
        <p:spPr>
          <a:xfrm>
            <a:off x="4772452" y="3319856"/>
            <a:ext cx="2850756" cy="1366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32601" y="268399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when receives M3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肘形接點 9"/>
          <p:cNvCxnSpPr>
            <a:stCxn id="4" idx="1"/>
            <a:endCxn id="5" idx="0"/>
          </p:cNvCxnSpPr>
          <p:nvPr/>
        </p:nvCxnSpPr>
        <p:spPr>
          <a:xfrm rot="10800000">
            <a:off x="2503614" y="3304100"/>
            <a:ext cx="2268838" cy="699150"/>
          </a:xfrm>
          <a:prstGeom prst="bentConnector4">
            <a:avLst>
              <a:gd name="adj1" fmla="val 2839"/>
              <a:gd name="adj2" fmla="val 1326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3571" y="295052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Tamarin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3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98" y="905006"/>
            <a:ext cx="11369352" cy="42150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4670" y="27974"/>
            <a:ext cx="8583060" cy="1040662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Group-key Handshake  </a:t>
            </a:r>
            <a:r>
              <a:rPr lang="zh-TW" altLang="en-US" sz="3600" dirty="0">
                <a:latin typeface="Consolas" panose="020B0609020204030204" pitchFamily="49" charset="0"/>
              </a:rPr>
              <a:t>狀態轉換圖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28" y="5202404"/>
            <a:ext cx="6686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2113</Words>
  <Application>Microsoft Office PowerPoint</Application>
  <PresentationFormat>寬螢幕</PresentationFormat>
  <Paragraphs>226</Paragraphs>
  <Slides>24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Cambria Math</vt:lpstr>
      <vt:lpstr>Consolas</vt:lpstr>
      <vt:lpstr>Wingdings</vt:lpstr>
      <vt:lpstr>Office 佈景主題</vt:lpstr>
      <vt:lpstr>資訊安全期末報告</vt:lpstr>
      <vt:lpstr>Outline</vt:lpstr>
      <vt:lpstr>背景介紹</vt:lpstr>
      <vt:lpstr>Four-Way Handshake</vt:lpstr>
      <vt:lpstr>Group-key handshake</vt:lpstr>
      <vt:lpstr>實驗模型</vt:lpstr>
      <vt:lpstr>Formal Model of WPA2</vt:lpstr>
      <vt:lpstr>Four-way Handshake  狀態轉換圖</vt:lpstr>
      <vt:lpstr>Group-key Handshake  狀態轉換圖</vt:lpstr>
      <vt:lpstr>WNM Sleep Mode</vt:lpstr>
      <vt:lpstr>Message Queue</vt:lpstr>
      <vt:lpstr>WPA2 加密與傳送 </vt:lpstr>
      <vt:lpstr>Krack攻擊</vt:lpstr>
      <vt:lpstr>Krack(1/6)</vt:lpstr>
      <vt:lpstr>Krack(2/6)</vt:lpstr>
      <vt:lpstr>Krack(3/6)</vt:lpstr>
      <vt:lpstr>PowerPoint 簡報</vt:lpstr>
      <vt:lpstr>PowerPoint 簡報</vt:lpstr>
      <vt:lpstr>PowerPoint 簡報</vt:lpstr>
      <vt:lpstr>PowerPoint 簡報</vt:lpstr>
      <vt:lpstr>結論</vt:lpstr>
      <vt:lpstr>結論</vt:lpstr>
      <vt:lpstr>Models &amp; Proofs https://cispa.saarland/group/cremers/tools/tamarin/WPA2/index.html 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170</cp:revision>
  <dcterms:created xsi:type="dcterms:W3CDTF">2021-06-01T14:25:46Z</dcterms:created>
  <dcterms:modified xsi:type="dcterms:W3CDTF">2021-06-17T10:26:17Z</dcterms:modified>
</cp:coreProperties>
</file>