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25" r:id="rId2"/>
    <p:sldId id="326" r:id="rId3"/>
    <p:sldId id="346" r:id="rId4"/>
    <p:sldId id="319" r:id="rId5"/>
    <p:sldId id="347" r:id="rId6"/>
    <p:sldId id="348" r:id="rId7"/>
    <p:sldId id="332" r:id="rId8"/>
    <p:sldId id="349" r:id="rId9"/>
    <p:sldId id="350" r:id="rId10"/>
    <p:sldId id="356" r:id="rId11"/>
    <p:sldId id="351" r:id="rId12"/>
    <p:sldId id="335" r:id="rId13"/>
    <p:sldId id="352" r:id="rId14"/>
    <p:sldId id="353" r:id="rId15"/>
    <p:sldId id="354" r:id="rId16"/>
    <p:sldId id="355" r:id="rId17"/>
    <p:sldId id="295" r:id="rId18"/>
    <p:sldId id="333" r:id="rId19"/>
    <p:sldId id="318" r:id="rId20"/>
    <p:sldId id="334" r:id="rId21"/>
    <p:sldId id="336" r:id="rId22"/>
    <p:sldId id="337" r:id="rId23"/>
    <p:sldId id="339" r:id="rId24"/>
    <p:sldId id="340" r:id="rId25"/>
    <p:sldId id="341" r:id="rId26"/>
    <p:sldId id="343" r:id="rId27"/>
    <p:sldId id="344" r:id="rId28"/>
    <p:sldId id="298" r:id="rId29"/>
    <p:sldId id="345" r:id="rId30"/>
    <p:sldId id="323" r:id="rId31"/>
    <p:sldId id="330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06A"/>
    <a:srgbClr val="B1CC71"/>
    <a:srgbClr val="7D9D72"/>
    <a:srgbClr val="5B7E82"/>
    <a:srgbClr val="C2D2B5"/>
    <a:srgbClr val="51B5AC"/>
    <a:srgbClr val="BBD5F3"/>
    <a:srgbClr val="125E42"/>
    <a:srgbClr val="8E6D48"/>
    <a:srgbClr val="B99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2" autoAdjust="0"/>
    <p:restoredTop sz="95707" autoAdjust="0"/>
  </p:normalViewPr>
  <p:slideViewPr>
    <p:cSldViewPr snapToGrid="0">
      <p:cViewPr varScale="1">
        <p:scale>
          <a:sx n="68" d="100"/>
          <a:sy n="68" d="100"/>
        </p:scale>
        <p:origin x="60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839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3239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7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25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3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41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7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910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6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432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11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77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83689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8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37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08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900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1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261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8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40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039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333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87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8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09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09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68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20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30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3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2020/7/6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3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4941709" y="1106014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470654" y="856633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6864326" y="4320269"/>
            <a:ext cx="514665" cy="51466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759127" y="4084741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A4963BDF-84BB-4871-A20E-F54B70E3B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406E676-E724-4FEE-967F-A443EB129C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6B1BFA6-062A-0F4A-AD99-4923EBC79151}"/>
              </a:ext>
            </a:extLst>
          </p:cNvPr>
          <p:cNvSpPr txBox="1"/>
          <p:nvPr/>
        </p:nvSpPr>
        <p:spPr>
          <a:xfrm>
            <a:off x="2518317" y="2345030"/>
            <a:ext cx="7155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中原大學即時資訊助手</a:t>
            </a:r>
            <a:endParaRPr kumimoji="1"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93E40B-A03B-AD44-A03B-2277F59E9481}"/>
              </a:ext>
            </a:extLst>
          </p:cNvPr>
          <p:cNvSpPr txBox="1"/>
          <p:nvPr/>
        </p:nvSpPr>
        <p:spPr>
          <a:xfrm>
            <a:off x="1451683" y="4721810"/>
            <a:ext cx="9794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10627110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王昱凱、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10627211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林佑任、</a:t>
            </a:r>
            <a:r>
              <a:rPr kumimoji="1"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10627217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張哲睿</a:t>
            </a:r>
          </a:p>
        </p:txBody>
      </p:sp>
    </p:spTree>
    <p:extLst>
      <p:ext uri="{BB962C8B-B14F-4D97-AF65-F5344CB8AC3E}">
        <p14:creationId xmlns:p14="http://schemas.microsoft.com/office/powerpoint/2010/main" val="1696254222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模組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823823" y="1547607"/>
            <a:ext cx="10699423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ea typeface="HanziPen SC" panose="03000300000000000000" pitchFamily="66" charset="-122"/>
              </a:rPr>
              <a:t>LineBot</a:t>
            </a:r>
            <a:r>
              <a:rPr kumimoji="1" lang="en-US" altLang="zh-TW" sz="2400" dirty="0">
                <a:ea typeface="HanziPen SC" panose="03000300000000000000" pitchFamily="66" charset="-122"/>
              </a:rPr>
              <a:t> Server : </a:t>
            </a:r>
            <a:r>
              <a:rPr kumimoji="1"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屬於</a:t>
            </a:r>
            <a:r>
              <a:rPr kumimoji="1" lang="en-US" altLang="zh-TW" sz="2400" dirty="0" err="1">
                <a:ea typeface="HanziPen SC" panose="03000300000000000000" pitchFamily="66" charset="-122"/>
              </a:rPr>
              <a:t>BackEnd</a:t>
            </a:r>
            <a:r>
              <a:rPr kumimoji="1" lang="zh-TW" altLang="en-US" sz="2400" dirty="0">
                <a:ea typeface="標楷體" panose="03000509000000000000" pitchFamily="65" charset="-120"/>
              </a:rPr>
              <a:t>架構，為整個系統的核心，連接著所有其他功能。</a:t>
            </a:r>
            <a:endParaRPr kumimoji="1" lang="en-US" altLang="zh-TW" sz="2400" dirty="0">
              <a:ea typeface="HanziPen SC" panose="03000300000000000000" pitchFamily="66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HanziPen SC" panose="03000300000000000000" pitchFamily="66" charset="-122"/>
              </a:rPr>
              <a:t>Heroku : </a:t>
            </a:r>
            <a:r>
              <a:rPr kumimoji="1" lang="en-US" altLang="zh-TW" sz="2400" dirty="0" err="1">
                <a:ea typeface="HanziPen SC" panose="03000300000000000000" pitchFamily="66" charset="-122"/>
              </a:rPr>
              <a:t>Paas</a:t>
            </a:r>
            <a:r>
              <a:rPr kumimoji="1" lang="zh-TW" altLang="en-US" sz="2400" dirty="0">
                <a:ea typeface="標楷體" panose="03000509000000000000" pitchFamily="65" charset="-120"/>
              </a:rPr>
              <a:t>平台，用於放置且運作</a:t>
            </a:r>
            <a:r>
              <a:rPr kumimoji="1" lang="en-US" altLang="zh-TW" sz="2400" dirty="0" err="1">
                <a:ea typeface="HanziPen SC" panose="03000300000000000000" pitchFamily="66" charset="-122"/>
              </a:rPr>
              <a:t>LineBot</a:t>
            </a:r>
            <a:r>
              <a:rPr kumimoji="1" lang="en-US" altLang="zh-TW" sz="2400" dirty="0">
                <a:ea typeface="HanziPen SC" panose="03000300000000000000" pitchFamily="66" charset="-122"/>
              </a:rPr>
              <a:t> Server </a:t>
            </a:r>
            <a:r>
              <a:rPr kumimoji="1" lang="zh-TW" altLang="en-US" sz="2400" dirty="0">
                <a:ea typeface="標楷體" panose="03000509000000000000" pitchFamily="65" charset="-120"/>
              </a:rPr>
              <a:t>。</a:t>
            </a:r>
            <a:endParaRPr kumimoji="1" lang="en-US" altLang="zh-TW" sz="2400" dirty="0">
              <a:ea typeface="HanziPen SC" panose="03000300000000000000" pitchFamily="66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HanziPen SC" panose="03000300000000000000" pitchFamily="66" charset="-122"/>
              </a:rPr>
              <a:t>Python : </a:t>
            </a:r>
            <a:r>
              <a:rPr kumimoji="1" lang="zh-TW" altLang="en-US" sz="2400" dirty="0">
                <a:ea typeface="標楷體" panose="03000509000000000000" pitchFamily="65" charset="-120"/>
              </a:rPr>
              <a:t>實作</a:t>
            </a:r>
            <a:r>
              <a:rPr kumimoji="1" lang="en-US" altLang="zh-TW" sz="2400" dirty="0" err="1">
                <a:ea typeface="HanziPen SC" panose="03000300000000000000" pitchFamily="66" charset="-122"/>
              </a:rPr>
              <a:t>LineBot</a:t>
            </a:r>
            <a:r>
              <a:rPr kumimoji="1" lang="en-US" altLang="zh-TW" sz="2400" dirty="0">
                <a:ea typeface="HanziPen SC" panose="03000300000000000000" pitchFamily="66" charset="-122"/>
              </a:rPr>
              <a:t> Server </a:t>
            </a:r>
            <a:r>
              <a:rPr kumimoji="1" lang="zh-TW" altLang="en-US" sz="2400" dirty="0">
                <a:ea typeface="標楷體" panose="03000509000000000000" pitchFamily="65" charset="-120"/>
              </a:rPr>
              <a:t>且另外實作許多</a:t>
            </a:r>
            <a:r>
              <a:rPr kumimoji="1" lang="en-US" altLang="zh-TW" sz="2400" dirty="0">
                <a:ea typeface="HanziPen SC" panose="03000300000000000000" pitchFamily="66" charset="-122"/>
              </a:rPr>
              <a:t>Function</a:t>
            </a:r>
            <a:r>
              <a:rPr kumimoji="1" lang="zh-TW" altLang="en-US" sz="2400" dirty="0">
                <a:ea typeface="標楷體" panose="03000509000000000000" pitchFamily="65" charset="-120"/>
              </a:rPr>
              <a:t>，串連其它工具。</a:t>
            </a:r>
            <a:endParaRPr kumimoji="1" lang="en-US" altLang="zh-TW" sz="2400" dirty="0">
              <a:ea typeface="HanziPen SC" panose="03000300000000000000" pitchFamily="66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>
                <a:ea typeface="HanziPen SC" panose="03000300000000000000" pitchFamily="66" charset="-122"/>
              </a:rPr>
              <a:t>DialogFlow</a:t>
            </a:r>
            <a:r>
              <a:rPr kumimoji="1" lang="en-US" altLang="zh-TW" sz="2400" dirty="0">
                <a:ea typeface="HanziPen SC" panose="03000300000000000000" pitchFamily="66" charset="-122"/>
              </a:rPr>
              <a:t> : </a:t>
            </a:r>
            <a:r>
              <a:rPr kumimoji="1" lang="zh-TW" altLang="en-US" sz="2400" dirty="0">
                <a:ea typeface="標楷體" panose="03000509000000000000" pitchFamily="65" charset="-120"/>
              </a:rPr>
              <a:t>語意分析工具，分析使用者輸入，取得其意圖。</a:t>
            </a:r>
            <a:endParaRPr kumimoji="1" lang="en-US" altLang="zh-TW" sz="2400" dirty="0">
              <a:ea typeface="HanziPen SC" panose="03000300000000000000" pitchFamily="66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HanziPen SC" panose="03000300000000000000" pitchFamily="66" charset="-122"/>
              </a:rPr>
              <a:t>MongoDB : </a:t>
            </a:r>
            <a:r>
              <a:rPr kumimoji="1" lang="zh-TW" altLang="en-US" sz="2400" dirty="0">
                <a:ea typeface="標楷體" panose="03000509000000000000" pitchFamily="65" charset="-120"/>
              </a:rPr>
              <a:t>資料庫系統，儲存爬蟲資料、使用者相關資訊。</a:t>
            </a:r>
            <a:endParaRPr kumimoji="1" lang="en-US" altLang="zh-TW" sz="2400" dirty="0">
              <a:ea typeface="HanziPen SC" panose="03000300000000000000" pitchFamily="66" charset="-12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kumimoji="1" lang="en-US" altLang="zh-TW" sz="2400" dirty="0"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68436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工具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2297129" y="3964340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CD89E7C-806B-4A38-90F5-0066F8052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42" y="1959726"/>
            <a:ext cx="1853345" cy="123149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A3F8EC0-4927-4929-BADE-6F78A050E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6906" y="3040570"/>
            <a:ext cx="2706298" cy="17982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974E29-36A6-47E4-917F-9AC14DA445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019" y="3331816"/>
            <a:ext cx="2271887" cy="15170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B288147-07CF-435E-97DE-880E012B0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729" y="3862165"/>
            <a:ext cx="2706298" cy="179826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40D9821-056D-4DC8-8BF3-F1DEDAC317E6}"/>
              </a:ext>
            </a:extLst>
          </p:cNvPr>
          <p:cNvSpPr txBox="1"/>
          <p:nvPr/>
        </p:nvSpPr>
        <p:spPr>
          <a:xfrm>
            <a:off x="847091" y="2405151"/>
            <a:ext cx="1475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a typeface="HanziPen SC" panose="03000300000000000000"/>
              </a:rPr>
              <a:t>GitHub</a:t>
            </a:r>
            <a:endParaRPr lang="zh-TW" altLang="en-US" sz="2800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9DB2D2-9513-44B9-81F6-D026B4EB9C8E}"/>
              </a:ext>
            </a:extLst>
          </p:cNvPr>
          <p:cNvSpPr txBox="1"/>
          <p:nvPr/>
        </p:nvSpPr>
        <p:spPr>
          <a:xfrm>
            <a:off x="2518808" y="3954605"/>
            <a:ext cx="1433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ea typeface="HanziPen SC" panose="03000300000000000000"/>
              </a:rPr>
              <a:t>Heroku</a:t>
            </a:r>
            <a:endParaRPr lang="zh-TW" altLang="en-US" sz="32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32C431-9F78-49F7-A4A2-445E5CF20BB7}"/>
              </a:ext>
            </a:extLst>
          </p:cNvPr>
          <p:cNvSpPr txBox="1"/>
          <p:nvPr/>
        </p:nvSpPr>
        <p:spPr>
          <a:xfrm>
            <a:off x="5173759" y="2134123"/>
            <a:ext cx="1733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MongoDB</a:t>
            </a:r>
            <a:endParaRPr lang="zh-TW" altLang="en-US" sz="2800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AC066B0-7E0A-40BD-9C54-A7D6EF6B6A81}"/>
              </a:ext>
            </a:extLst>
          </p:cNvPr>
          <p:cNvSpPr txBox="1"/>
          <p:nvPr/>
        </p:nvSpPr>
        <p:spPr>
          <a:xfrm>
            <a:off x="8925014" y="1108097"/>
            <a:ext cx="14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ea typeface="HanziPen SC" panose="03000300000000000000"/>
              </a:rPr>
              <a:t>Python</a:t>
            </a:r>
            <a:endParaRPr lang="zh-TW" altLang="en-US" sz="28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8EB1B27-96EB-41CA-A8A6-E1F6CEAA8E09}"/>
              </a:ext>
            </a:extLst>
          </p:cNvPr>
          <p:cNvSpPr txBox="1"/>
          <p:nvPr/>
        </p:nvSpPr>
        <p:spPr>
          <a:xfrm>
            <a:off x="9386230" y="3874417"/>
            <a:ext cx="210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/>
              <a:t>LineBotSDK</a:t>
            </a:r>
            <a:endParaRPr lang="zh-TW" altLang="en-US" sz="2800" b="1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8E69E2A-3B30-4427-8FD7-7CB4555001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7848" y="482200"/>
            <a:ext cx="2225031" cy="147752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6C734A22-2ACC-4578-9235-A2C84DE3BF54}"/>
              </a:ext>
            </a:extLst>
          </p:cNvPr>
          <p:cNvSpPr txBox="1"/>
          <p:nvPr/>
        </p:nvSpPr>
        <p:spPr>
          <a:xfrm>
            <a:off x="5592785" y="4683896"/>
            <a:ext cx="2330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err="1"/>
              <a:t>Dialogflow</a:t>
            </a:r>
            <a:endParaRPr lang="zh-TW" altLang="en-US" sz="2800" b="1" dirty="0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175EF41-876F-4673-8CFD-88B6933856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297" y="1369707"/>
            <a:ext cx="2689406" cy="17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65808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3070738" y="3022825"/>
            <a:ext cx="60505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實作成果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03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303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進度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733946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檢討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007524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展望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241622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參考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850663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8474855" y="5795019"/>
            <a:ext cx="230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節儉真禮和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809575" y="4229236"/>
            <a:ext cx="2457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博孝仁慈覺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97244" y="5345009"/>
            <a:ext cx="2309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正義信忍公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370659" y="4371197"/>
            <a:ext cx="230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忠恕廉明德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60D5DCA-C99D-4EF7-8E9B-938FFAA272A7}"/>
              </a:ext>
            </a:extLst>
          </p:cNvPr>
          <p:cNvGrpSpPr/>
          <p:nvPr/>
        </p:nvGrpSpPr>
        <p:grpSpPr>
          <a:xfrm>
            <a:off x="1848617" y="710439"/>
            <a:ext cx="2724148" cy="523220"/>
            <a:chOff x="5087753" y="887616"/>
            <a:chExt cx="2724148" cy="52322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073E034-44C7-4E03-B52B-16B8B0121059}"/>
                </a:ext>
              </a:extLst>
            </p:cNvPr>
            <p:cNvCxnSpPr>
              <a:cxnSpLocks/>
            </p:cNvCxnSpPr>
            <p:nvPr/>
          </p:nvCxnSpPr>
          <p:spPr>
            <a:xfrm>
              <a:off x="5293473" y="1261251"/>
              <a:ext cx="2312708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 Box 39">
              <a:extLst>
                <a:ext uri="{FF2B5EF4-FFF2-40B4-BE49-F238E27FC236}">
                  <a16:creationId xmlns:a16="http://schemas.microsoft.com/office/drawing/2014/main" id="{BD0AE53B-6B83-4369-8C8C-B9C2904B4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753" y="887616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組織服務宗旨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D145C888-CE88-4816-B86D-92E5C9551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23B2CCB5-744A-4A55-8AB1-2059543A93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77422" y="2908334"/>
            <a:ext cx="3660779" cy="1643861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6A276DB-C0D9-4B41-9379-FECBAC8F3298}"/>
              </a:ext>
            </a:extLst>
          </p:cNvPr>
          <p:cNvCxnSpPr>
            <a:cxnSpLocks/>
          </p:cNvCxnSpPr>
          <p:nvPr/>
        </p:nvCxnSpPr>
        <p:spPr>
          <a:xfrm rot="5400000">
            <a:off x="2256219" y="2165623"/>
            <a:ext cx="2335163" cy="1803667"/>
          </a:xfrm>
          <a:prstGeom prst="bentConnector3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54E9E2E-CB71-46CA-B222-E833ABF8C980}"/>
              </a:ext>
            </a:extLst>
          </p:cNvPr>
          <p:cNvCxnSpPr>
            <a:cxnSpLocks/>
          </p:cNvCxnSpPr>
          <p:nvPr/>
        </p:nvCxnSpPr>
        <p:spPr>
          <a:xfrm>
            <a:off x="5252133" y="1899875"/>
            <a:ext cx="0" cy="3308229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F8EA2E8-2F81-46F4-AA2E-833A9805FC04}"/>
              </a:ext>
            </a:extLst>
          </p:cNvPr>
          <p:cNvCxnSpPr>
            <a:cxnSpLocks/>
          </p:cNvCxnSpPr>
          <p:nvPr/>
        </p:nvCxnSpPr>
        <p:spPr>
          <a:xfrm>
            <a:off x="6888327" y="1987115"/>
            <a:ext cx="0" cy="2160681"/>
          </a:xfrm>
          <a:prstGeom prst="straightConnector1">
            <a:avLst/>
          </a:prstGeom>
          <a:ln>
            <a:solidFill>
              <a:srgbClr val="7D9D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7E8F3BC4-5610-4F21-BD41-B07B71609CF8}"/>
              </a:ext>
            </a:extLst>
          </p:cNvPr>
          <p:cNvSpPr/>
          <p:nvPr/>
        </p:nvSpPr>
        <p:spPr>
          <a:xfrm>
            <a:off x="3919286" y="1802844"/>
            <a:ext cx="4347293" cy="1056108"/>
          </a:xfrm>
          <a:prstGeom prst="roundRect">
            <a:avLst/>
          </a:prstGeom>
          <a:solidFill>
            <a:srgbClr val="73A0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FCDB76-FED1-4AE1-BDC7-E8D0CD1380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62" y="1080735"/>
            <a:ext cx="4666140" cy="2426392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18"/>
          <p:cNvSpPr txBox="1"/>
          <p:nvPr/>
        </p:nvSpPr>
        <p:spPr>
          <a:xfrm>
            <a:off x="2526399" y="1875113"/>
            <a:ext cx="8287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rgbClr val="505050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EC092F-6555-4A73-B0C0-2CAB34F3A432}"/>
              </a:ext>
            </a:extLst>
          </p:cNvPr>
          <p:cNvGrpSpPr/>
          <p:nvPr/>
        </p:nvGrpSpPr>
        <p:grpSpPr>
          <a:xfrm>
            <a:off x="1487649" y="724357"/>
            <a:ext cx="2724148" cy="523220"/>
            <a:chOff x="5234603" y="901264"/>
            <a:chExt cx="2724148" cy="52322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ACC7948-393E-4318-8FE2-55CDCA3753D6}"/>
                </a:ext>
              </a:extLst>
            </p:cNvPr>
            <p:cNvCxnSpPr>
              <a:cxnSpLocks/>
            </p:cNvCxnSpPr>
            <p:nvPr/>
          </p:nvCxnSpPr>
          <p:spPr>
            <a:xfrm>
              <a:off x="5466897" y="1261251"/>
              <a:ext cx="2244847" cy="19474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D693242C-5E80-48BE-A4CA-D4BD0B22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603" y="901264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組織管理架構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F1A82F35-0E01-4F15-8725-60DA0B3F9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" y="394665"/>
            <a:ext cx="1023327" cy="1228484"/>
          </a:xfrm>
          <a:prstGeom prst="rect">
            <a:avLst/>
          </a:prstGeom>
        </p:spPr>
      </p:pic>
      <p:pic>
        <p:nvPicPr>
          <p:cNvPr id="33" name="圖片 32" descr="一張含有 螢幕擷取畫面 的圖片&#10;&#10;自動產生的描述">
            <a:extLst>
              <a:ext uri="{FF2B5EF4-FFF2-40B4-BE49-F238E27FC236}">
                <a16:creationId xmlns:a16="http://schemas.microsoft.com/office/drawing/2014/main" id="{8D889982-A9F6-1F42-BF7E-E257587E6C2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44" y="1424048"/>
            <a:ext cx="8130207" cy="509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042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1A55EF7-62BA-427D-BCB3-C31347C71C59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2227758" y="1822874"/>
            <a:ext cx="0" cy="4341176"/>
          </a:xfrm>
          <a:prstGeom prst="straightConnector1">
            <a:avLst/>
          </a:prstGeom>
          <a:ln>
            <a:solidFill>
              <a:srgbClr val="73A0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2100348" y="1822874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4764" y="2418296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104764" y="3016217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100348" y="4212059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00348" y="4820589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24" name="文本框 118"/>
          <p:cNvSpPr txBox="1"/>
          <p:nvPr/>
        </p:nvSpPr>
        <p:spPr>
          <a:xfrm>
            <a:off x="2477496" y="1790697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提供受刑人家庭重建之服務</a:t>
            </a:r>
          </a:p>
        </p:txBody>
      </p:sp>
      <p:sp>
        <p:nvSpPr>
          <p:cNvPr id="26" name="文本框 118"/>
          <p:cNvSpPr txBox="1"/>
          <p:nvPr/>
        </p:nvSpPr>
        <p:spPr>
          <a:xfrm>
            <a:off x="2486993" y="2385523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提供老人各項福利之服務</a:t>
            </a:r>
          </a:p>
        </p:txBody>
      </p:sp>
      <p:sp>
        <p:nvSpPr>
          <p:cNvPr id="28" name="文本框 118"/>
          <p:cNvSpPr txBox="1"/>
          <p:nvPr/>
        </p:nvSpPr>
        <p:spPr>
          <a:xfrm>
            <a:off x="2486993" y="3028219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提供失能者居家照顧之服務</a:t>
            </a:r>
          </a:p>
        </p:txBody>
      </p:sp>
      <p:sp>
        <p:nvSpPr>
          <p:cNvPr id="30" name="文本框 118"/>
          <p:cNvSpPr txBox="1"/>
          <p:nvPr/>
        </p:nvSpPr>
        <p:spPr>
          <a:xfrm>
            <a:off x="2477495" y="3614138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提供單親家庭之服務</a:t>
            </a:r>
          </a:p>
        </p:txBody>
      </p:sp>
      <p:sp>
        <p:nvSpPr>
          <p:cNvPr id="32" name="文本框 118"/>
          <p:cNvSpPr txBox="1"/>
          <p:nvPr/>
        </p:nvSpPr>
        <p:spPr>
          <a:xfrm>
            <a:off x="2486993" y="4187665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提供親子及托嬰之服務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DEC092F-6555-4A73-B0C0-2CAB34F3A432}"/>
              </a:ext>
            </a:extLst>
          </p:cNvPr>
          <p:cNvGrpSpPr/>
          <p:nvPr/>
        </p:nvGrpSpPr>
        <p:grpSpPr>
          <a:xfrm>
            <a:off x="1959825" y="693950"/>
            <a:ext cx="4010299" cy="523220"/>
            <a:chOff x="5198961" y="871127"/>
            <a:chExt cx="4010299" cy="52322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ACC7948-393E-4318-8FE2-55CDCA3753D6}"/>
                </a:ext>
              </a:extLst>
            </p:cNvPr>
            <p:cNvCxnSpPr>
              <a:cxnSpLocks/>
            </p:cNvCxnSpPr>
            <p:nvPr/>
          </p:nvCxnSpPr>
          <p:spPr>
            <a:xfrm>
              <a:off x="5466897" y="1261251"/>
              <a:ext cx="3432060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D693242C-5E80-48BE-A4CA-D4BD0B22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8961" y="871127"/>
              <a:ext cx="401029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組織服務對象與內容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33" name="图片 33">
            <a:extLst>
              <a:ext uri="{FF2B5EF4-FFF2-40B4-BE49-F238E27FC236}">
                <a16:creationId xmlns:a16="http://schemas.microsoft.com/office/drawing/2014/main" id="{9411ED64-D450-7C48-A989-B1DC83FBFA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17507" flipV="1">
            <a:off x="704255" y="523836"/>
            <a:ext cx="1302701" cy="584930"/>
          </a:xfrm>
          <a:prstGeom prst="rect">
            <a:avLst/>
          </a:prstGeom>
        </p:spPr>
      </p:pic>
      <p:sp>
        <p:nvSpPr>
          <p:cNvPr id="35" name="文本框 118">
            <a:extLst>
              <a:ext uri="{FF2B5EF4-FFF2-40B4-BE49-F238E27FC236}">
                <a16:creationId xmlns:a16="http://schemas.microsoft.com/office/drawing/2014/main" id="{AB05396C-5615-0247-ACD1-651A56148D83}"/>
              </a:ext>
            </a:extLst>
          </p:cNvPr>
          <p:cNvSpPr txBox="1"/>
          <p:nvPr/>
        </p:nvSpPr>
        <p:spPr>
          <a:xfrm>
            <a:off x="2477494" y="4803413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提供照顧服務員、外籍看護等訓練課程</a:t>
            </a:r>
          </a:p>
        </p:txBody>
      </p:sp>
      <p:sp>
        <p:nvSpPr>
          <p:cNvPr id="36" name="椭圆 11">
            <a:extLst>
              <a:ext uri="{FF2B5EF4-FFF2-40B4-BE49-F238E27FC236}">
                <a16:creationId xmlns:a16="http://schemas.microsoft.com/office/drawing/2014/main" id="{37759BFF-99C9-5C48-A36C-B4F9C5A61D38}"/>
              </a:ext>
            </a:extLst>
          </p:cNvPr>
          <p:cNvSpPr/>
          <p:nvPr/>
        </p:nvSpPr>
        <p:spPr>
          <a:xfrm>
            <a:off x="2100348" y="3614138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9" name="椭圆 22">
            <a:extLst>
              <a:ext uri="{FF2B5EF4-FFF2-40B4-BE49-F238E27FC236}">
                <a16:creationId xmlns:a16="http://schemas.microsoft.com/office/drawing/2014/main" id="{C01AC8A7-D9B2-7340-8FD1-758E31ACACEF}"/>
              </a:ext>
            </a:extLst>
          </p:cNvPr>
          <p:cNvSpPr/>
          <p:nvPr/>
        </p:nvSpPr>
        <p:spPr>
          <a:xfrm>
            <a:off x="2100348" y="5404905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0" name="椭圆 22">
            <a:extLst>
              <a:ext uri="{FF2B5EF4-FFF2-40B4-BE49-F238E27FC236}">
                <a16:creationId xmlns:a16="http://schemas.microsoft.com/office/drawing/2014/main" id="{FBB430BF-3BCA-8646-88D5-40B0246556EB}"/>
              </a:ext>
            </a:extLst>
          </p:cNvPr>
          <p:cNvSpPr/>
          <p:nvPr/>
        </p:nvSpPr>
        <p:spPr>
          <a:xfrm>
            <a:off x="2105429" y="6016420"/>
            <a:ext cx="254819" cy="25481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41" name="文本框 118">
            <a:extLst>
              <a:ext uri="{FF2B5EF4-FFF2-40B4-BE49-F238E27FC236}">
                <a16:creationId xmlns:a16="http://schemas.microsoft.com/office/drawing/2014/main" id="{16B9B206-4A8A-0046-B158-045BAA46298D}"/>
              </a:ext>
            </a:extLst>
          </p:cNvPr>
          <p:cNvSpPr txBox="1"/>
          <p:nvPr/>
        </p:nvSpPr>
        <p:spPr>
          <a:xfrm>
            <a:off x="2486993" y="5387203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社會福利服務宣導</a:t>
            </a:r>
          </a:p>
        </p:txBody>
      </p:sp>
      <p:sp>
        <p:nvSpPr>
          <p:cNvPr id="42" name="文本框 118">
            <a:extLst>
              <a:ext uri="{FF2B5EF4-FFF2-40B4-BE49-F238E27FC236}">
                <a16:creationId xmlns:a16="http://schemas.microsoft.com/office/drawing/2014/main" id="{9F140413-1431-A84D-8566-A9982069ADF1}"/>
              </a:ext>
            </a:extLst>
          </p:cNvPr>
          <p:cNvSpPr txBox="1"/>
          <p:nvPr/>
        </p:nvSpPr>
        <p:spPr>
          <a:xfrm>
            <a:off x="2486993" y="6023349"/>
            <a:ext cx="828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505050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社會服務工作專業知識之分析、研究、推展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0" grpId="0"/>
      <p:bldP spid="32" grpId="0"/>
      <p:bldP spid="35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270A0E66-F383-4933-BA92-5B5C3839D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-14483"/>
            <a:ext cx="4941709" cy="6887444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5500508" y="1636215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509652" y="3182198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801254" y="1294841"/>
            <a:ext cx="800219" cy="15984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目</a:t>
            </a:r>
            <a:r>
              <a:rPr lang="zh-TW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錄</a:t>
            </a:r>
          </a:p>
        </p:txBody>
      </p:sp>
      <p:sp>
        <p:nvSpPr>
          <p:cNvPr id="24" name="TextBox 13"/>
          <p:cNvSpPr txBox="1">
            <a:spLocks noChangeArrowheads="1"/>
          </p:cNvSpPr>
          <p:nvPr/>
        </p:nvSpPr>
        <p:spPr bwMode="auto">
          <a:xfrm>
            <a:off x="3580859" y="2534276"/>
            <a:ext cx="246221" cy="122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>
              <a:spcBef>
                <a:spcPct val="20000"/>
              </a:spcBef>
            </a:pPr>
            <a:r>
              <a:rPr lang="en-US" altLang="zh-CN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rPr>
              <a:t>CONTENTS</a:t>
            </a:r>
          </a:p>
        </p:txBody>
      </p:sp>
      <p:sp>
        <p:nvSpPr>
          <p:cNvPr id="25" name="文本框 15"/>
          <p:cNvSpPr txBox="1">
            <a:spLocks noChangeArrowheads="1"/>
          </p:cNvSpPr>
          <p:nvPr/>
        </p:nvSpPr>
        <p:spPr bwMode="auto">
          <a:xfrm>
            <a:off x="6318858" y="1129086"/>
            <a:ext cx="346757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背景與目的</a:t>
            </a:r>
          </a:p>
        </p:txBody>
      </p:sp>
      <p:sp>
        <p:nvSpPr>
          <p:cNvPr id="40" name="文本框 18"/>
          <p:cNvSpPr txBox="1">
            <a:spLocks noChangeArrowheads="1"/>
          </p:cNvSpPr>
          <p:nvPr/>
        </p:nvSpPr>
        <p:spPr bwMode="auto">
          <a:xfrm>
            <a:off x="5318881" y="2727902"/>
            <a:ext cx="8384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02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  <p:sp>
        <p:nvSpPr>
          <p:cNvPr id="42" name="文本框 14"/>
          <p:cNvSpPr txBox="1">
            <a:spLocks noChangeArrowheads="1"/>
          </p:cNvSpPr>
          <p:nvPr/>
        </p:nvSpPr>
        <p:spPr bwMode="auto">
          <a:xfrm>
            <a:off x="5176231" y="1188144"/>
            <a:ext cx="11237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01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  <p:sp>
        <p:nvSpPr>
          <p:cNvPr id="19" name="文本框 15">
            <a:extLst>
              <a:ext uri="{FF2B5EF4-FFF2-40B4-BE49-F238E27FC236}">
                <a16:creationId xmlns:a16="http://schemas.microsoft.com/office/drawing/2014/main" id="{90CDC7BB-53FE-4271-985A-8D7E494F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4014" y="2755218"/>
            <a:ext cx="37311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buNone/>
            </a:pP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系統或實驗設計</a:t>
            </a:r>
            <a:endParaRPr lang="zh-TW" altLang="zh-TW" sz="36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2" name="直接连接符 36">
            <a:extLst>
              <a:ext uri="{FF2B5EF4-FFF2-40B4-BE49-F238E27FC236}">
                <a16:creationId xmlns:a16="http://schemas.microsoft.com/office/drawing/2014/main" id="{AB6D3334-2954-8740-8C5E-5004BC4CDC3E}"/>
              </a:ext>
            </a:extLst>
          </p:cNvPr>
          <p:cNvCxnSpPr/>
          <p:nvPr/>
        </p:nvCxnSpPr>
        <p:spPr>
          <a:xfrm>
            <a:off x="5501246" y="4823714"/>
            <a:ext cx="457200" cy="0"/>
          </a:xfrm>
          <a:prstGeom prst="line">
            <a:avLst/>
          </a:prstGeom>
          <a:ln w="76200">
            <a:solidFill>
              <a:srgbClr val="C2D2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0">
            <a:extLst>
              <a:ext uri="{FF2B5EF4-FFF2-40B4-BE49-F238E27FC236}">
                <a16:creationId xmlns:a16="http://schemas.microsoft.com/office/drawing/2014/main" id="{047A3712-90D9-0C4B-888D-68B5A9219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254" y="4387506"/>
            <a:ext cx="11237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03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  <p:sp>
        <p:nvSpPr>
          <p:cNvPr id="29" name="文本框 15">
            <a:extLst>
              <a:ext uri="{FF2B5EF4-FFF2-40B4-BE49-F238E27FC236}">
                <a16:creationId xmlns:a16="http://schemas.microsoft.com/office/drawing/2014/main" id="{3FA01595-3947-E148-BA2D-7808DDA1C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858" y="4325950"/>
            <a:ext cx="49417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實作成果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94359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1440653" y="2654083"/>
            <a:ext cx="1266190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 dirty="0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C4D5CE-2C74-46C6-B2B1-EB6DF50E241E}"/>
              </a:ext>
            </a:extLst>
          </p:cNvPr>
          <p:cNvGrpSpPr/>
          <p:nvPr/>
        </p:nvGrpSpPr>
        <p:grpSpPr>
          <a:xfrm>
            <a:off x="2073748" y="695198"/>
            <a:ext cx="3928548" cy="523220"/>
            <a:chOff x="5312884" y="872375"/>
            <a:chExt cx="3928548" cy="52322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7C6591C-CE55-474A-B8C0-9B925420BD64}"/>
                </a:ext>
              </a:extLst>
            </p:cNvPr>
            <p:cNvCxnSpPr>
              <a:cxnSpLocks/>
            </p:cNvCxnSpPr>
            <p:nvPr/>
          </p:nvCxnSpPr>
          <p:spPr>
            <a:xfrm>
              <a:off x="5466897" y="1261251"/>
              <a:ext cx="3620522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39">
              <a:extLst>
                <a:ext uri="{FF2B5EF4-FFF2-40B4-BE49-F238E27FC236}">
                  <a16:creationId xmlns:a16="http://schemas.microsoft.com/office/drawing/2014/main" id="{7064DCB6-FA52-467E-BADE-93C0250301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884" y="872375"/>
              <a:ext cx="39285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受訪者服務單位之簡介</a:t>
              </a:r>
              <a:endPara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7A865787-674F-400E-9855-B7786E409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" y="394665"/>
            <a:ext cx="1023327" cy="1228484"/>
          </a:xfrm>
          <a:prstGeom prst="rect">
            <a:avLst/>
          </a:prstGeom>
        </p:spPr>
      </p:pic>
      <p:sp>
        <p:nvSpPr>
          <p:cNvPr id="24" name="tiny-cute-cloud_16641">
            <a:extLst>
              <a:ext uri="{FF2B5EF4-FFF2-40B4-BE49-F238E27FC236}">
                <a16:creationId xmlns:a16="http://schemas.microsoft.com/office/drawing/2014/main" id="{A4623690-3B0E-40D2-8D1B-EEED56E8FE97}"/>
              </a:ext>
            </a:extLst>
          </p:cNvPr>
          <p:cNvSpPr>
            <a:spLocks noChangeAspect="1"/>
          </p:cNvSpPr>
          <p:nvPr/>
        </p:nvSpPr>
        <p:spPr bwMode="auto">
          <a:xfrm>
            <a:off x="1053962" y="3030374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</p:sp>
      <p:sp>
        <p:nvSpPr>
          <p:cNvPr id="26" name="tiny-cute-cloud_16641">
            <a:extLst>
              <a:ext uri="{FF2B5EF4-FFF2-40B4-BE49-F238E27FC236}">
                <a16:creationId xmlns:a16="http://schemas.microsoft.com/office/drawing/2014/main" id="{0FD91FCC-0F06-4969-875F-6A1055D0B4BE}"/>
              </a:ext>
            </a:extLst>
          </p:cNvPr>
          <p:cNvSpPr>
            <a:spLocks noChangeAspect="1"/>
          </p:cNvSpPr>
          <p:nvPr/>
        </p:nvSpPr>
        <p:spPr bwMode="auto">
          <a:xfrm>
            <a:off x="4572667" y="4019319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</p:sp>
      <p:sp>
        <p:nvSpPr>
          <p:cNvPr id="28" name="tiny-cute-cloud_16641">
            <a:extLst>
              <a:ext uri="{FF2B5EF4-FFF2-40B4-BE49-F238E27FC236}">
                <a16:creationId xmlns:a16="http://schemas.microsoft.com/office/drawing/2014/main" id="{995EE8D9-28F9-4E7D-83AF-E2F9B10C6CE7}"/>
              </a:ext>
            </a:extLst>
          </p:cNvPr>
          <p:cNvSpPr>
            <a:spLocks noChangeAspect="1"/>
          </p:cNvSpPr>
          <p:nvPr/>
        </p:nvSpPr>
        <p:spPr bwMode="auto">
          <a:xfrm>
            <a:off x="2227761" y="4934318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</p:sp>
      <p:sp>
        <p:nvSpPr>
          <p:cNvPr id="29" name="TextBox 9">
            <a:extLst>
              <a:ext uri="{FF2B5EF4-FFF2-40B4-BE49-F238E27FC236}">
                <a16:creationId xmlns:a16="http://schemas.microsoft.com/office/drawing/2014/main" id="{B883E7FE-FD3D-4D63-AED6-E9024A2B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684" y="4399212"/>
            <a:ext cx="1602328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2" tIns="34281" rIns="68562" bIns="34281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家庭關係重建</a:t>
            </a:r>
          </a:p>
        </p:txBody>
      </p:sp>
      <p:sp>
        <p:nvSpPr>
          <p:cNvPr id="30" name="tiny-cute-cloud_16641">
            <a:extLst>
              <a:ext uri="{FF2B5EF4-FFF2-40B4-BE49-F238E27FC236}">
                <a16:creationId xmlns:a16="http://schemas.microsoft.com/office/drawing/2014/main" id="{2D723AE1-4E44-4292-BC56-2634ADEEE918}"/>
              </a:ext>
            </a:extLst>
          </p:cNvPr>
          <p:cNvSpPr>
            <a:spLocks noChangeAspect="1"/>
          </p:cNvSpPr>
          <p:nvPr/>
        </p:nvSpPr>
        <p:spPr bwMode="auto">
          <a:xfrm>
            <a:off x="6476119" y="2709024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9597774-E305-C246-B8A8-863D2AAB0657}"/>
              </a:ext>
            </a:extLst>
          </p:cNvPr>
          <p:cNvSpPr txBox="1"/>
          <p:nvPr/>
        </p:nvSpPr>
        <p:spPr>
          <a:xfrm>
            <a:off x="2227761" y="1541273"/>
            <a:ext cx="6542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對象：</a:t>
            </a:r>
            <a:r>
              <a:rPr kumimoji="1" lang="en-US" altLang="zh-TW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25</a:t>
            </a:r>
            <a:r>
              <a:rPr kumimoji="1" lang="zh-TW" altLang="en-US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歲以下，在學兒少的受刑人家庭。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2DEBA17-D290-0A42-B3E9-4E384081A131}"/>
              </a:ext>
            </a:extLst>
          </p:cNvPr>
          <p:cNvSpPr txBox="1"/>
          <p:nvPr/>
        </p:nvSpPr>
        <p:spPr>
          <a:xfrm>
            <a:off x="2248420" y="2152017"/>
            <a:ext cx="2060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HanziPen SC" panose="03000300000000000000" pitchFamily="66" charset="-122"/>
                <a:ea typeface="HanziPen SC" panose="03000300000000000000" pitchFamily="66" charset="-122"/>
              </a:rPr>
              <a:t>服務內容：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F9BDE3-546B-1C40-A4C8-3F9814049754}"/>
              </a:ext>
            </a:extLst>
          </p:cNvPr>
          <p:cNvSpPr txBox="1"/>
          <p:nvPr/>
        </p:nvSpPr>
        <p:spPr>
          <a:xfrm>
            <a:off x="1358819" y="3619209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經濟援助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DF5B6E-3CDC-F546-8D38-69DCD522E416}"/>
              </a:ext>
            </a:extLst>
          </p:cNvPr>
          <p:cNvSpPr txBox="1"/>
          <p:nvPr/>
        </p:nvSpPr>
        <p:spPr>
          <a:xfrm>
            <a:off x="3105807" y="31846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31" name="tiny-cute-cloud_16641">
            <a:extLst>
              <a:ext uri="{FF2B5EF4-FFF2-40B4-BE49-F238E27FC236}">
                <a16:creationId xmlns:a16="http://schemas.microsoft.com/office/drawing/2014/main" id="{A7BED273-C771-474C-A8B7-F77A09D03FB4}"/>
              </a:ext>
            </a:extLst>
          </p:cNvPr>
          <p:cNvSpPr>
            <a:spLocks noChangeAspect="1"/>
          </p:cNvSpPr>
          <p:nvPr/>
        </p:nvSpPr>
        <p:spPr bwMode="auto">
          <a:xfrm>
            <a:off x="9927692" y="3897803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</p:sp>
      <p:sp>
        <p:nvSpPr>
          <p:cNvPr id="32" name="tiny-cute-cloud_16641">
            <a:extLst>
              <a:ext uri="{FF2B5EF4-FFF2-40B4-BE49-F238E27FC236}">
                <a16:creationId xmlns:a16="http://schemas.microsoft.com/office/drawing/2014/main" id="{0A4F7F2F-1057-224F-A2AA-688C6E109EDD}"/>
              </a:ext>
            </a:extLst>
          </p:cNvPr>
          <p:cNvSpPr>
            <a:spLocks noChangeAspect="1"/>
          </p:cNvSpPr>
          <p:nvPr/>
        </p:nvSpPr>
        <p:spPr bwMode="auto">
          <a:xfrm>
            <a:off x="7698314" y="5168687"/>
            <a:ext cx="1852363" cy="1228484"/>
          </a:xfrm>
          <a:custGeom>
            <a:avLst/>
            <a:gdLst>
              <a:gd name="T0" fmla="*/ 1067 w 4022"/>
              <a:gd name="T1" fmla="*/ 2672 h 2672"/>
              <a:gd name="T2" fmla="*/ 3249 w 4022"/>
              <a:gd name="T3" fmla="*/ 2672 h 2672"/>
              <a:gd name="T4" fmla="*/ 4022 w 4022"/>
              <a:gd name="T5" fmla="*/ 1955 h 2672"/>
              <a:gd name="T6" fmla="*/ 3503 w 4022"/>
              <a:gd name="T7" fmla="*/ 1252 h 2672"/>
              <a:gd name="T8" fmla="*/ 3503 w 4022"/>
              <a:gd name="T9" fmla="*/ 1179 h 2672"/>
              <a:gd name="T10" fmla="*/ 2325 w 4022"/>
              <a:gd name="T11" fmla="*/ 0 h 2672"/>
              <a:gd name="T12" fmla="*/ 1348 w 4022"/>
              <a:gd name="T13" fmla="*/ 519 h 2672"/>
              <a:gd name="T14" fmla="*/ 1067 w 4022"/>
              <a:gd name="T15" fmla="*/ 481 h 2672"/>
              <a:gd name="T16" fmla="*/ 0 w 4022"/>
              <a:gd name="T17" fmla="*/ 1548 h 2672"/>
              <a:gd name="T18" fmla="*/ 1067 w 4022"/>
              <a:gd name="T19" fmla="*/ 2672 h 2672"/>
              <a:gd name="T20" fmla="*/ 1067 w 4022"/>
              <a:gd name="T21" fmla="*/ 989 h 2672"/>
              <a:gd name="T22" fmla="*/ 1341 w 4022"/>
              <a:gd name="T23" fmla="*/ 1060 h 2672"/>
              <a:gd name="T24" fmla="*/ 1594 w 4022"/>
              <a:gd name="T25" fmla="*/ 1203 h 2672"/>
              <a:gd name="T26" fmla="*/ 1701 w 4022"/>
              <a:gd name="T27" fmla="*/ 933 h 2672"/>
              <a:gd name="T28" fmla="*/ 2325 w 4022"/>
              <a:gd name="T29" fmla="*/ 508 h 2672"/>
              <a:gd name="T30" fmla="*/ 2995 w 4022"/>
              <a:gd name="T31" fmla="*/ 1179 h 2672"/>
              <a:gd name="T32" fmla="*/ 2995 w 4022"/>
              <a:gd name="T33" fmla="*/ 1642 h 2672"/>
              <a:gd name="T34" fmla="*/ 3197 w 4022"/>
              <a:gd name="T35" fmla="*/ 1684 h 2672"/>
              <a:gd name="T36" fmla="*/ 3515 w 4022"/>
              <a:gd name="T37" fmla="*/ 1955 h 2672"/>
              <a:gd name="T38" fmla="*/ 3249 w 4022"/>
              <a:gd name="T39" fmla="*/ 2164 h 2672"/>
              <a:gd name="T40" fmla="*/ 1067 w 4022"/>
              <a:gd name="T41" fmla="*/ 2164 h 2672"/>
              <a:gd name="T42" fmla="*/ 508 w 4022"/>
              <a:gd name="T43" fmla="*/ 1548 h 2672"/>
              <a:gd name="T44" fmla="*/ 1067 w 4022"/>
              <a:gd name="T45" fmla="*/ 989 h 2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22" h="2672">
                <a:moveTo>
                  <a:pt x="1067" y="2672"/>
                </a:moveTo>
                <a:lnTo>
                  <a:pt x="3249" y="2672"/>
                </a:lnTo>
                <a:cubicBezTo>
                  <a:pt x="3697" y="2672"/>
                  <a:pt x="4022" y="2371"/>
                  <a:pt x="4022" y="1955"/>
                </a:cubicBezTo>
                <a:cubicBezTo>
                  <a:pt x="4022" y="1577"/>
                  <a:pt x="3750" y="1358"/>
                  <a:pt x="3503" y="1252"/>
                </a:cubicBezTo>
                <a:lnTo>
                  <a:pt x="3503" y="1179"/>
                </a:lnTo>
                <a:cubicBezTo>
                  <a:pt x="3503" y="529"/>
                  <a:pt x="2974" y="0"/>
                  <a:pt x="2325" y="0"/>
                </a:cubicBezTo>
                <a:cubicBezTo>
                  <a:pt x="1925" y="0"/>
                  <a:pt x="1564" y="198"/>
                  <a:pt x="1348" y="519"/>
                </a:cubicBezTo>
                <a:cubicBezTo>
                  <a:pt x="1257" y="494"/>
                  <a:pt x="1163" y="481"/>
                  <a:pt x="1067" y="481"/>
                </a:cubicBezTo>
                <a:cubicBezTo>
                  <a:pt x="479" y="481"/>
                  <a:pt x="0" y="960"/>
                  <a:pt x="0" y="1548"/>
                </a:cubicBezTo>
                <a:cubicBezTo>
                  <a:pt x="0" y="2157"/>
                  <a:pt x="489" y="2672"/>
                  <a:pt x="1067" y="2672"/>
                </a:cubicBezTo>
                <a:close/>
                <a:moveTo>
                  <a:pt x="1067" y="989"/>
                </a:moveTo>
                <a:cubicBezTo>
                  <a:pt x="1164" y="989"/>
                  <a:pt x="1256" y="1013"/>
                  <a:pt x="1341" y="1060"/>
                </a:cubicBezTo>
                <a:lnTo>
                  <a:pt x="1594" y="1203"/>
                </a:lnTo>
                <a:lnTo>
                  <a:pt x="1701" y="933"/>
                </a:lnTo>
                <a:cubicBezTo>
                  <a:pt x="1803" y="675"/>
                  <a:pt x="2048" y="508"/>
                  <a:pt x="2325" y="508"/>
                </a:cubicBezTo>
                <a:cubicBezTo>
                  <a:pt x="2695" y="508"/>
                  <a:pt x="2995" y="809"/>
                  <a:pt x="2995" y="1179"/>
                </a:cubicBezTo>
                <a:lnTo>
                  <a:pt x="2995" y="1642"/>
                </a:lnTo>
                <a:lnTo>
                  <a:pt x="3197" y="1684"/>
                </a:lnTo>
                <a:cubicBezTo>
                  <a:pt x="3201" y="1685"/>
                  <a:pt x="3515" y="1759"/>
                  <a:pt x="3515" y="1955"/>
                </a:cubicBezTo>
                <a:cubicBezTo>
                  <a:pt x="3515" y="2154"/>
                  <a:pt x="3293" y="2164"/>
                  <a:pt x="3249" y="2164"/>
                </a:cubicBezTo>
                <a:lnTo>
                  <a:pt x="1067" y="2164"/>
                </a:lnTo>
                <a:cubicBezTo>
                  <a:pt x="774" y="2164"/>
                  <a:pt x="508" y="1871"/>
                  <a:pt x="508" y="1548"/>
                </a:cubicBezTo>
                <a:cubicBezTo>
                  <a:pt x="508" y="1240"/>
                  <a:pt x="759" y="989"/>
                  <a:pt x="1067" y="989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F3E4A0B-9232-4441-950F-D6871D459864}"/>
              </a:ext>
            </a:extLst>
          </p:cNvPr>
          <p:cNvSpPr txBox="1"/>
          <p:nvPr/>
        </p:nvSpPr>
        <p:spPr>
          <a:xfrm>
            <a:off x="1518866" y="5523153"/>
            <a:ext cx="33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兒少生活評估與照顧者舒壓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4EA311-F932-0044-8488-F3B1DACCBB7A}"/>
              </a:ext>
            </a:extLst>
          </p:cNvPr>
          <p:cNvSpPr txBox="1"/>
          <p:nvPr/>
        </p:nvSpPr>
        <p:spPr>
          <a:xfrm>
            <a:off x="6780976" y="3293921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法律諮詢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1E827C-612D-014B-8524-61DB0C55E063}"/>
              </a:ext>
            </a:extLst>
          </p:cNvPr>
          <p:cNvSpPr txBox="1"/>
          <p:nvPr/>
        </p:nvSpPr>
        <p:spPr>
          <a:xfrm>
            <a:off x="8023624" y="5762692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成長團體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1EE656E-D178-634A-8F72-8534759B837A}"/>
              </a:ext>
            </a:extLst>
          </p:cNvPr>
          <p:cNvSpPr txBox="1"/>
          <p:nvPr/>
        </p:nvSpPr>
        <p:spPr>
          <a:xfrm>
            <a:off x="10232549" y="4448071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HanziPen SC" panose="03000300000000000000" pitchFamily="66" charset="-122"/>
                <a:ea typeface="HanziPen SC" panose="03000300000000000000" pitchFamily="66" charset="-122"/>
              </a:rPr>
              <a:t>志工關懷</a:t>
            </a:r>
          </a:p>
        </p:txBody>
      </p:sp>
    </p:spTree>
    <p:extLst>
      <p:ext uri="{BB962C8B-B14F-4D97-AF65-F5344CB8AC3E}">
        <p14:creationId xmlns:p14="http://schemas.microsoft.com/office/powerpoint/2010/main" val="9517173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468800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1" y="1105281"/>
            <a:ext cx="2291189" cy="551417"/>
            <a:chOff x="1353578" y="785170"/>
            <a:chExt cx="2291189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13352" y="915754"/>
              <a:ext cx="1771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常碰到的困難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64055"/>
            <a:ext cx="2300630" cy="551417"/>
            <a:chOff x="1353576" y="1992993"/>
            <a:chExt cx="2300630" cy="551417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1992993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353576" y="2119364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需具備的專業知識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2327566" cy="551417"/>
            <a:chOff x="1353575" y="3153291"/>
            <a:chExt cx="2327566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2291189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80511" y="3281118"/>
              <a:ext cx="23006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如何習得工作專業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785436" y="5270872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什麼時候會覺得專業不足，如何克服</a:t>
            </a:r>
          </a:p>
        </p:txBody>
      </p:sp>
      <p:sp>
        <p:nvSpPr>
          <p:cNvPr id="20" name="矩形 19"/>
          <p:cNvSpPr/>
          <p:nvPr/>
        </p:nvSpPr>
        <p:spPr>
          <a:xfrm>
            <a:off x="4360846" y="1053003"/>
            <a:ext cx="45594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與總督導，合作不愉快。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60846" y="3820248"/>
            <a:ext cx="52273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督導的協助、職前訓練、自己慢慢摸索。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4360846" y="2539708"/>
            <a:ext cx="4152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了解司法流程、家庭會談的能力。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6640550" y="5123794"/>
            <a:ext cx="5590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不知道該怎麼下手個案時，而克服的方式就是自己想辦法。</a:t>
            </a:r>
          </a:p>
        </p:txBody>
      </p:sp>
    </p:spTree>
    <p:extLst>
      <p:ext uri="{BB962C8B-B14F-4D97-AF65-F5344CB8AC3E}">
        <p14:creationId xmlns:p14="http://schemas.microsoft.com/office/powerpoint/2010/main" val="28566439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296956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2" y="1105281"/>
            <a:ext cx="3005946" cy="551417"/>
            <a:chOff x="1353578" y="785170"/>
            <a:chExt cx="3605035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3605035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68939" y="898520"/>
              <a:ext cx="2829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政策制度的問題與困難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64055"/>
            <a:ext cx="2979010" cy="551417"/>
            <a:chOff x="1353576" y="1992993"/>
            <a:chExt cx="2979010" cy="551417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1992993"/>
              <a:ext cx="2979010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8106" y="2138005"/>
              <a:ext cx="256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上級階層的重視程度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2979010" cy="551417"/>
            <a:chOff x="1353575" y="3153291"/>
            <a:chExt cx="2979010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2979010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43575" y="3281118"/>
              <a:ext cx="2829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機構的行政制度與文化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120232" y="5231515"/>
            <a:ext cx="2036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方案的評鑑制度</a:t>
            </a:r>
          </a:p>
        </p:txBody>
      </p:sp>
      <p:sp>
        <p:nvSpPr>
          <p:cNvPr id="20" name="矩形 19"/>
          <p:cNvSpPr/>
          <p:nvPr/>
        </p:nvSpPr>
        <p:spPr>
          <a:xfrm>
            <a:off x="4812551" y="1072133"/>
            <a:ext cx="45594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政府補助很少、有撈不到的個案。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12551" y="3781861"/>
            <a:ext cx="65641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多是由主任負責與機構溝通，所以與機構較無接觸。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4812551" y="2593816"/>
            <a:ext cx="362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不受重視，但不至於邊緣化。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4812551" y="5071959"/>
            <a:ext cx="55905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未評鑑過，今年才會開始。</a:t>
            </a:r>
          </a:p>
        </p:txBody>
      </p:sp>
    </p:spTree>
    <p:extLst>
      <p:ext uri="{BB962C8B-B14F-4D97-AF65-F5344CB8AC3E}">
        <p14:creationId xmlns:p14="http://schemas.microsoft.com/office/powerpoint/2010/main" val="16176179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2969569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2" y="1105281"/>
            <a:ext cx="2280731" cy="551417"/>
            <a:chOff x="1353578" y="785170"/>
            <a:chExt cx="3605035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3605035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79791" y="902158"/>
              <a:ext cx="24419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與哪些機構合作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95801"/>
            <a:ext cx="1661075" cy="519671"/>
            <a:chOff x="1353576" y="2024739"/>
            <a:chExt cx="1661075" cy="519671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2024739"/>
              <a:ext cx="1661075" cy="519671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98106" y="2138005"/>
              <a:ext cx="12426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合作內容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1981186" cy="551417"/>
            <a:chOff x="1353575" y="3153291"/>
            <a:chExt cx="1981186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1981186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43575" y="3281118"/>
              <a:ext cx="1771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合作的困難點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867716" y="5260430"/>
            <a:ext cx="2565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機構間的競爭與合作</a:t>
            </a:r>
          </a:p>
        </p:txBody>
      </p:sp>
      <p:sp>
        <p:nvSpPr>
          <p:cNvPr id="20" name="矩形 19"/>
          <p:cNvSpPr/>
          <p:nvPr/>
        </p:nvSpPr>
        <p:spPr>
          <a:xfrm>
            <a:off x="4037196" y="1068381"/>
            <a:ext cx="41135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社福中心、監理所、學校、早療。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733611" y="3774014"/>
            <a:ext cx="65641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釐清期待或是可以做的事情。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3702081" y="2327268"/>
            <a:ext cx="69942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社福中心：轉介、處遇等。</a:t>
            </a:r>
            <a:endParaRPr kumimoji="1"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監理所：返家、入監會談。</a:t>
            </a:r>
            <a:endParaRPr kumimoji="1" lang="en-US" altLang="zh-TW" sz="2000" dirty="0">
              <a:solidFill>
                <a:schemeClr val="tx1">
                  <a:lumMod val="85000"/>
                  <a:lumOff val="1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學校：與學校社工或老師合作、諮商、其他精細照顧。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4763713" y="5076479"/>
            <a:ext cx="14463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全台唯一。</a:t>
            </a:r>
          </a:p>
        </p:txBody>
      </p:sp>
    </p:spTree>
    <p:extLst>
      <p:ext uri="{BB962C8B-B14F-4D97-AF65-F5344CB8AC3E}">
        <p14:creationId xmlns:p14="http://schemas.microsoft.com/office/powerpoint/2010/main" val="387286605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649729" y="5123794"/>
            <a:ext cx="4634581" cy="551417"/>
          </a:xfrm>
          <a:custGeom>
            <a:avLst/>
            <a:gdLst>
              <a:gd name="connsiteX0" fmla="*/ 3587750 w 3857172"/>
              <a:gd name="connsiteY0" fmla="*/ 0 h 538845"/>
              <a:gd name="connsiteX1" fmla="*/ 3857172 w 3857172"/>
              <a:gd name="connsiteY1" fmla="*/ 269422 h 538845"/>
              <a:gd name="connsiteX2" fmla="*/ 3587750 w 3857172"/>
              <a:gd name="connsiteY2" fmla="*/ 538844 h 538845"/>
              <a:gd name="connsiteX3" fmla="*/ 3575957 w 3857172"/>
              <a:gd name="connsiteY3" fmla="*/ 537655 h 538845"/>
              <a:gd name="connsiteX4" fmla="*/ 3575957 w 3857172"/>
              <a:gd name="connsiteY4" fmla="*/ 538844 h 538845"/>
              <a:gd name="connsiteX5" fmla="*/ 281214 w 3857172"/>
              <a:gd name="connsiteY5" fmla="*/ 538844 h 538845"/>
              <a:gd name="connsiteX6" fmla="*/ 281214 w 3857172"/>
              <a:gd name="connsiteY6" fmla="*/ 537656 h 538845"/>
              <a:gd name="connsiteX7" fmla="*/ 269422 w 3857172"/>
              <a:gd name="connsiteY7" fmla="*/ 538845 h 538845"/>
              <a:gd name="connsiteX8" fmla="*/ 0 w 3857172"/>
              <a:gd name="connsiteY8" fmla="*/ 269423 h 538845"/>
              <a:gd name="connsiteX9" fmla="*/ 269422 w 3857172"/>
              <a:gd name="connsiteY9" fmla="*/ 1 h 538845"/>
              <a:gd name="connsiteX10" fmla="*/ 287426 w 3857172"/>
              <a:gd name="connsiteY10" fmla="*/ 1816 h 538845"/>
              <a:gd name="connsiteX11" fmla="*/ 3569736 w 3857172"/>
              <a:gd name="connsiteY11" fmla="*/ 1816 h 538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7172" h="538845">
                <a:moveTo>
                  <a:pt x="3587750" y="0"/>
                </a:moveTo>
                <a:cubicBezTo>
                  <a:pt x="3736548" y="0"/>
                  <a:pt x="3857172" y="120624"/>
                  <a:pt x="3857172" y="269422"/>
                </a:cubicBezTo>
                <a:cubicBezTo>
                  <a:pt x="3857172" y="418220"/>
                  <a:pt x="3736548" y="538844"/>
                  <a:pt x="3587750" y="538844"/>
                </a:cubicBezTo>
                <a:lnTo>
                  <a:pt x="3575957" y="537655"/>
                </a:lnTo>
                <a:lnTo>
                  <a:pt x="3575957" y="538844"/>
                </a:lnTo>
                <a:lnTo>
                  <a:pt x="281214" y="538844"/>
                </a:lnTo>
                <a:lnTo>
                  <a:pt x="281214" y="537656"/>
                </a:lnTo>
                <a:lnTo>
                  <a:pt x="269422" y="538845"/>
                </a:lnTo>
                <a:cubicBezTo>
                  <a:pt x="120624" y="538845"/>
                  <a:pt x="0" y="418221"/>
                  <a:pt x="0" y="269423"/>
                </a:cubicBezTo>
                <a:cubicBezTo>
                  <a:pt x="0" y="120625"/>
                  <a:pt x="120624" y="1"/>
                  <a:pt x="269422" y="1"/>
                </a:cubicBezTo>
                <a:lnTo>
                  <a:pt x="287426" y="1816"/>
                </a:lnTo>
                <a:lnTo>
                  <a:pt x="3569736" y="1816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" name="Freeform 118"/>
          <p:cNvSpPr>
            <a:spLocks noEditPoints="1"/>
          </p:cNvSpPr>
          <p:nvPr/>
        </p:nvSpPr>
        <p:spPr bwMode="auto">
          <a:xfrm>
            <a:off x="751922" y="1128469"/>
            <a:ext cx="441325" cy="441326"/>
          </a:xfrm>
          <a:custGeom>
            <a:avLst/>
            <a:gdLst>
              <a:gd name="T0" fmla="*/ 80 w 85"/>
              <a:gd name="T1" fmla="*/ 53 h 85"/>
              <a:gd name="T2" fmla="*/ 80 w 85"/>
              <a:gd name="T3" fmla="*/ 80 h 85"/>
              <a:gd name="T4" fmla="*/ 74 w 85"/>
              <a:gd name="T5" fmla="*/ 85 h 85"/>
              <a:gd name="T6" fmla="*/ 10 w 85"/>
              <a:gd name="T7" fmla="*/ 85 h 85"/>
              <a:gd name="T8" fmla="*/ 5 w 85"/>
              <a:gd name="T9" fmla="*/ 80 h 85"/>
              <a:gd name="T10" fmla="*/ 5 w 85"/>
              <a:gd name="T11" fmla="*/ 53 h 85"/>
              <a:gd name="T12" fmla="*/ 17 w 85"/>
              <a:gd name="T13" fmla="*/ 56 h 85"/>
              <a:gd name="T14" fmla="*/ 17 w 85"/>
              <a:gd name="T15" fmla="*/ 60 h 85"/>
              <a:gd name="T16" fmla="*/ 20 w 85"/>
              <a:gd name="T17" fmla="*/ 60 h 85"/>
              <a:gd name="T18" fmla="*/ 20 w 85"/>
              <a:gd name="T19" fmla="*/ 68 h 85"/>
              <a:gd name="T20" fmla="*/ 27 w 85"/>
              <a:gd name="T21" fmla="*/ 68 h 85"/>
              <a:gd name="T22" fmla="*/ 27 w 85"/>
              <a:gd name="T23" fmla="*/ 60 h 85"/>
              <a:gd name="T24" fmla="*/ 30 w 85"/>
              <a:gd name="T25" fmla="*/ 60 h 85"/>
              <a:gd name="T26" fmla="*/ 30 w 85"/>
              <a:gd name="T27" fmla="*/ 57 h 85"/>
              <a:gd name="T28" fmla="*/ 54 w 85"/>
              <a:gd name="T29" fmla="*/ 57 h 85"/>
              <a:gd name="T30" fmla="*/ 54 w 85"/>
              <a:gd name="T31" fmla="*/ 60 h 85"/>
              <a:gd name="T32" fmla="*/ 57 w 85"/>
              <a:gd name="T33" fmla="*/ 60 h 85"/>
              <a:gd name="T34" fmla="*/ 57 w 85"/>
              <a:gd name="T35" fmla="*/ 68 h 85"/>
              <a:gd name="T36" fmla="*/ 63 w 85"/>
              <a:gd name="T37" fmla="*/ 68 h 85"/>
              <a:gd name="T38" fmla="*/ 63 w 85"/>
              <a:gd name="T39" fmla="*/ 60 h 85"/>
              <a:gd name="T40" fmla="*/ 66 w 85"/>
              <a:gd name="T41" fmla="*/ 60 h 85"/>
              <a:gd name="T42" fmla="*/ 66 w 85"/>
              <a:gd name="T43" fmla="*/ 56 h 85"/>
              <a:gd name="T44" fmla="*/ 80 w 85"/>
              <a:gd name="T45" fmla="*/ 53 h 85"/>
              <a:gd name="T46" fmla="*/ 31 w 85"/>
              <a:gd name="T47" fmla="*/ 0 h 85"/>
              <a:gd name="T48" fmla="*/ 54 w 85"/>
              <a:gd name="T49" fmla="*/ 0 h 85"/>
              <a:gd name="T50" fmla="*/ 61 w 85"/>
              <a:gd name="T51" fmla="*/ 7 h 85"/>
              <a:gd name="T52" fmla="*/ 61 w 85"/>
              <a:gd name="T53" fmla="*/ 16 h 85"/>
              <a:gd name="T54" fmla="*/ 53 w 85"/>
              <a:gd name="T55" fmla="*/ 16 h 85"/>
              <a:gd name="T56" fmla="*/ 53 w 85"/>
              <a:gd name="T57" fmla="*/ 8 h 85"/>
              <a:gd name="T58" fmla="*/ 32 w 85"/>
              <a:gd name="T59" fmla="*/ 8 h 85"/>
              <a:gd name="T60" fmla="*/ 32 w 85"/>
              <a:gd name="T61" fmla="*/ 16 h 85"/>
              <a:gd name="T62" fmla="*/ 24 w 85"/>
              <a:gd name="T63" fmla="*/ 16 h 85"/>
              <a:gd name="T64" fmla="*/ 24 w 85"/>
              <a:gd name="T65" fmla="*/ 7 h 85"/>
              <a:gd name="T66" fmla="*/ 31 w 85"/>
              <a:gd name="T67" fmla="*/ 0 h 85"/>
              <a:gd name="T68" fmla="*/ 0 w 85"/>
              <a:gd name="T69" fmla="*/ 20 h 85"/>
              <a:gd name="T70" fmla="*/ 0 w 85"/>
              <a:gd name="T71" fmla="*/ 48 h 85"/>
              <a:gd name="T72" fmla="*/ 85 w 85"/>
              <a:gd name="T73" fmla="*/ 48 h 85"/>
              <a:gd name="T74" fmla="*/ 85 w 85"/>
              <a:gd name="T75" fmla="*/ 20 h 85"/>
              <a:gd name="T76" fmla="*/ 0 w 85"/>
              <a:gd name="T77" fmla="*/ 2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85" h="85">
                <a:moveTo>
                  <a:pt x="80" y="53"/>
                </a:moveTo>
                <a:cubicBezTo>
                  <a:pt x="80" y="80"/>
                  <a:pt x="80" y="80"/>
                  <a:pt x="80" y="80"/>
                </a:cubicBezTo>
                <a:cubicBezTo>
                  <a:pt x="80" y="83"/>
                  <a:pt x="78" y="85"/>
                  <a:pt x="74" y="85"/>
                </a:cubicBezTo>
                <a:cubicBezTo>
                  <a:pt x="10" y="85"/>
                  <a:pt x="10" y="85"/>
                  <a:pt x="10" y="85"/>
                </a:cubicBezTo>
                <a:cubicBezTo>
                  <a:pt x="7" y="85"/>
                  <a:pt x="5" y="83"/>
                  <a:pt x="5" y="80"/>
                </a:cubicBezTo>
                <a:cubicBezTo>
                  <a:pt x="5" y="53"/>
                  <a:pt x="5" y="53"/>
                  <a:pt x="5" y="53"/>
                </a:cubicBezTo>
                <a:cubicBezTo>
                  <a:pt x="9" y="54"/>
                  <a:pt x="13" y="55"/>
                  <a:pt x="17" y="56"/>
                </a:cubicBezTo>
                <a:cubicBezTo>
                  <a:pt x="17" y="60"/>
                  <a:pt x="17" y="60"/>
                  <a:pt x="17" y="60"/>
                </a:cubicBezTo>
                <a:cubicBezTo>
                  <a:pt x="20" y="60"/>
                  <a:pt x="20" y="60"/>
                  <a:pt x="20" y="60"/>
                </a:cubicBezTo>
                <a:cubicBezTo>
                  <a:pt x="20" y="68"/>
                  <a:pt x="20" y="68"/>
                  <a:pt x="20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7" y="60"/>
                  <a:pt x="27" y="60"/>
                  <a:pt x="27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57"/>
                  <a:pt x="30" y="57"/>
                  <a:pt x="30" y="57"/>
                </a:cubicBezTo>
                <a:cubicBezTo>
                  <a:pt x="38" y="58"/>
                  <a:pt x="46" y="58"/>
                  <a:pt x="54" y="57"/>
                </a:cubicBezTo>
                <a:cubicBezTo>
                  <a:pt x="54" y="60"/>
                  <a:pt x="54" y="60"/>
                  <a:pt x="54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8"/>
                  <a:pt x="57" y="68"/>
                  <a:pt x="57" y="68"/>
                </a:cubicBezTo>
                <a:cubicBezTo>
                  <a:pt x="63" y="68"/>
                  <a:pt x="63" y="68"/>
                  <a:pt x="63" y="68"/>
                </a:cubicBezTo>
                <a:cubicBezTo>
                  <a:pt x="63" y="60"/>
                  <a:pt x="63" y="60"/>
                  <a:pt x="63" y="60"/>
                </a:cubicBezTo>
                <a:cubicBezTo>
                  <a:pt x="66" y="60"/>
                  <a:pt x="66" y="60"/>
                  <a:pt x="66" y="60"/>
                </a:cubicBezTo>
                <a:cubicBezTo>
                  <a:pt x="66" y="56"/>
                  <a:pt x="66" y="56"/>
                  <a:pt x="66" y="56"/>
                </a:cubicBezTo>
                <a:cubicBezTo>
                  <a:pt x="71" y="55"/>
                  <a:pt x="75" y="54"/>
                  <a:pt x="80" y="53"/>
                </a:cubicBezTo>
                <a:close/>
                <a:moveTo>
                  <a:pt x="31" y="0"/>
                </a:moveTo>
                <a:cubicBezTo>
                  <a:pt x="54" y="0"/>
                  <a:pt x="54" y="0"/>
                  <a:pt x="54" y="0"/>
                </a:cubicBezTo>
                <a:cubicBezTo>
                  <a:pt x="58" y="0"/>
                  <a:pt x="61" y="3"/>
                  <a:pt x="61" y="7"/>
                </a:cubicBezTo>
                <a:cubicBezTo>
                  <a:pt x="61" y="16"/>
                  <a:pt x="61" y="16"/>
                  <a:pt x="61" y="16"/>
                </a:cubicBezTo>
                <a:cubicBezTo>
                  <a:pt x="53" y="16"/>
                  <a:pt x="53" y="16"/>
                  <a:pt x="53" y="16"/>
                </a:cubicBezTo>
                <a:cubicBezTo>
                  <a:pt x="53" y="8"/>
                  <a:pt x="53" y="8"/>
                  <a:pt x="53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16"/>
                  <a:pt x="32" y="16"/>
                  <a:pt x="32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3"/>
                  <a:pt x="27" y="0"/>
                  <a:pt x="31" y="0"/>
                </a:cubicBezTo>
                <a:close/>
                <a:moveTo>
                  <a:pt x="0" y="20"/>
                </a:moveTo>
                <a:cubicBezTo>
                  <a:pt x="0" y="48"/>
                  <a:pt x="0" y="48"/>
                  <a:pt x="0" y="48"/>
                </a:cubicBezTo>
                <a:cubicBezTo>
                  <a:pt x="27" y="55"/>
                  <a:pt x="56" y="55"/>
                  <a:pt x="85" y="48"/>
                </a:cubicBezTo>
                <a:cubicBezTo>
                  <a:pt x="85" y="20"/>
                  <a:pt x="85" y="20"/>
                  <a:pt x="85" y="20"/>
                </a:cubicBezTo>
                <a:lnTo>
                  <a:pt x="0" y="20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3" name="Freeform 127"/>
          <p:cNvSpPr>
            <a:spLocks noEditPoints="1"/>
          </p:cNvSpPr>
          <p:nvPr/>
        </p:nvSpPr>
        <p:spPr bwMode="auto">
          <a:xfrm>
            <a:off x="777323" y="2495801"/>
            <a:ext cx="390524" cy="406948"/>
          </a:xfrm>
          <a:custGeom>
            <a:avLst/>
            <a:gdLst>
              <a:gd name="T0" fmla="*/ 81 w 94"/>
              <a:gd name="T1" fmla="*/ 57 h 98"/>
              <a:gd name="T2" fmla="*/ 81 w 94"/>
              <a:gd name="T3" fmla="*/ 95 h 98"/>
              <a:gd name="T4" fmla="*/ 81 w 94"/>
              <a:gd name="T5" fmla="*/ 98 h 98"/>
              <a:gd name="T6" fmla="*/ 78 w 94"/>
              <a:gd name="T7" fmla="*/ 98 h 98"/>
              <a:gd name="T8" fmla="*/ 67 w 94"/>
              <a:gd name="T9" fmla="*/ 98 h 98"/>
              <a:gd name="T10" fmla="*/ 67 w 94"/>
              <a:gd name="T11" fmla="*/ 68 h 98"/>
              <a:gd name="T12" fmla="*/ 62 w 94"/>
              <a:gd name="T13" fmla="*/ 64 h 98"/>
              <a:gd name="T14" fmla="*/ 49 w 94"/>
              <a:gd name="T15" fmla="*/ 64 h 98"/>
              <a:gd name="T16" fmla="*/ 45 w 94"/>
              <a:gd name="T17" fmla="*/ 68 h 98"/>
              <a:gd name="T18" fmla="*/ 45 w 94"/>
              <a:gd name="T19" fmla="*/ 98 h 98"/>
              <a:gd name="T20" fmla="*/ 15 w 94"/>
              <a:gd name="T21" fmla="*/ 98 h 98"/>
              <a:gd name="T22" fmla="*/ 12 w 94"/>
              <a:gd name="T23" fmla="*/ 98 h 98"/>
              <a:gd name="T24" fmla="*/ 12 w 94"/>
              <a:gd name="T25" fmla="*/ 95 h 98"/>
              <a:gd name="T26" fmla="*/ 12 w 94"/>
              <a:gd name="T27" fmla="*/ 57 h 98"/>
              <a:gd name="T28" fmla="*/ 3 w 94"/>
              <a:gd name="T29" fmla="*/ 57 h 98"/>
              <a:gd name="T30" fmla="*/ 0 w 94"/>
              <a:gd name="T31" fmla="*/ 50 h 98"/>
              <a:gd name="T32" fmla="*/ 44 w 94"/>
              <a:gd name="T33" fmla="*/ 3 h 98"/>
              <a:gd name="T34" fmla="*/ 47 w 94"/>
              <a:gd name="T35" fmla="*/ 0 h 98"/>
              <a:gd name="T36" fmla="*/ 50 w 94"/>
              <a:gd name="T37" fmla="*/ 3 h 98"/>
              <a:gd name="T38" fmla="*/ 94 w 94"/>
              <a:gd name="T39" fmla="*/ 50 h 98"/>
              <a:gd name="T40" fmla="*/ 90 w 94"/>
              <a:gd name="T41" fmla="*/ 57 h 98"/>
              <a:gd name="T42" fmla="*/ 81 w 94"/>
              <a:gd name="T43" fmla="*/ 57 h 98"/>
              <a:gd name="T44" fmla="*/ 74 w 94"/>
              <a:gd name="T45" fmla="*/ 8 h 98"/>
              <a:gd name="T46" fmla="*/ 77 w 94"/>
              <a:gd name="T47" fmla="*/ 8 h 98"/>
              <a:gd name="T48" fmla="*/ 77 w 94"/>
              <a:gd name="T49" fmla="*/ 2 h 98"/>
              <a:gd name="T50" fmla="*/ 61 w 94"/>
              <a:gd name="T51" fmla="*/ 2 h 98"/>
              <a:gd name="T52" fmla="*/ 61 w 94"/>
              <a:gd name="T53" fmla="*/ 8 h 98"/>
              <a:gd name="T54" fmla="*/ 64 w 94"/>
              <a:gd name="T55" fmla="*/ 8 h 98"/>
              <a:gd name="T56" fmla="*/ 64 w 94"/>
              <a:gd name="T57" fmla="*/ 13 h 98"/>
              <a:gd name="T58" fmla="*/ 74 w 94"/>
              <a:gd name="T59" fmla="*/ 25 h 98"/>
              <a:gd name="T60" fmla="*/ 74 w 94"/>
              <a:gd name="T61" fmla="*/ 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98">
                <a:moveTo>
                  <a:pt x="81" y="57"/>
                </a:moveTo>
                <a:cubicBezTo>
                  <a:pt x="81" y="95"/>
                  <a:pt x="81" y="95"/>
                  <a:pt x="81" y="95"/>
                </a:cubicBezTo>
                <a:cubicBezTo>
                  <a:pt x="81" y="98"/>
                  <a:pt x="81" y="98"/>
                  <a:pt x="81" y="98"/>
                </a:cubicBezTo>
                <a:cubicBezTo>
                  <a:pt x="78" y="98"/>
                  <a:pt x="78" y="98"/>
                  <a:pt x="78" y="98"/>
                </a:cubicBezTo>
                <a:cubicBezTo>
                  <a:pt x="67" y="98"/>
                  <a:pt x="67" y="98"/>
                  <a:pt x="67" y="98"/>
                </a:cubicBezTo>
                <a:cubicBezTo>
                  <a:pt x="67" y="68"/>
                  <a:pt x="67" y="68"/>
                  <a:pt x="67" y="68"/>
                </a:cubicBezTo>
                <a:cubicBezTo>
                  <a:pt x="67" y="66"/>
                  <a:pt x="65" y="64"/>
                  <a:pt x="62" y="64"/>
                </a:cubicBezTo>
                <a:cubicBezTo>
                  <a:pt x="49" y="64"/>
                  <a:pt x="49" y="64"/>
                  <a:pt x="49" y="64"/>
                </a:cubicBezTo>
                <a:cubicBezTo>
                  <a:pt x="47" y="64"/>
                  <a:pt x="45" y="66"/>
                  <a:pt x="45" y="68"/>
                </a:cubicBezTo>
                <a:cubicBezTo>
                  <a:pt x="45" y="98"/>
                  <a:pt x="45" y="98"/>
                  <a:pt x="45" y="98"/>
                </a:cubicBezTo>
                <a:cubicBezTo>
                  <a:pt x="15" y="98"/>
                  <a:pt x="15" y="98"/>
                  <a:pt x="15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2" y="95"/>
                  <a:pt x="12" y="95"/>
                  <a:pt x="12" y="95"/>
                </a:cubicBezTo>
                <a:cubicBezTo>
                  <a:pt x="12" y="57"/>
                  <a:pt x="12" y="57"/>
                  <a:pt x="12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0" y="50"/>
                  <a:pt x="0" y="50"/>
                  <a:pt x="0" y="50"/>
                </a:cubicBezTo>
                <a:cubicBezTo>
                  <a:pt x="44" y="3"/>
                  <a:pt x="44" y="3"/>
                  <a:pt x="44" y="3"/>
                </a:cubicBezTo>
                <a:cubicBezTo>
                  <a:pt x="47" y="0"/>
                  <a:pt x="47" y="0"/>
                  <a:pt x="47" y="0"/>
                </a:cubicBezTo>
                <a:cubicBezTo>
                  <a:pt x="50" y="3"/>
                  <a:pt x="50" y="3"/>
                  <a:pt x="50" y="3"/>
                </a:cubicBezTo>
                <a:cubicBezTo>
                  <a:pt x="94" y="50"/>
                  <a:pt x="94" y="50"/>
                  <a:pt x="94" y="50"/>
                </a:cubicBezTo>
                <a:cubicBezTo>
                  <a:pt x="90" y="57"/>
                  <a:pt x="90" y="57"/>
                  <a:pt x="90" y="57"/>
                </a:cubicBezTo>
                <a:cubicBezTo>
                  <a:pt x="81" y="57"/>
                  <a:pt x="81" y="57"/>
                  <a:pt x="81" y="57"/>
                </a:cubicBezTo>
                <a:close/>
                <a:moveTo>
                  <a:pt x="74" y="8"/>
                </a:moveTo>
                <a:cubicBezTo>
                  <a:pt x="77" y="8"/>
                  <a:pt x="77" y="8"/>
                  <a:pt x="77" y="8"/>
                </a:cubicBezTo>
                <a:cubicBezTo>
                  <a:pt x="77" y="2"/>
                  <a:pt x="77" y="2"/>
                  <a:pt x="77" y="2"/>
                </a:cubicBezTo>
                <a:cubicBezTo>
                  <a:pt x="61" y="2"/>
                  <a:pt x="61" y="2"/>
                  <a:pt x="61" y="2"/>
                </a:cubicBezTo>
                <a:cubicBezTo>
                  <a:pt x="61" y="8"/>
                  <a:pt x="61" y="8"/>
                  <a:pt x="61" y="8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13"/>
                  <a:pt x="64" y="13"/>
                  <a:pt x="64" y="13"/>
                </a:cubicBezTo>
                <a:cubicBezTo>
                  <a:pt x="74" y="25"/>
                  <a:pt x="74" y="25"/>
                  <a:pt x="74" y="25"/>
                </a:cubicBezTo>
                <a:lnTo>
                  <a:pt x="74" y="8"/>
                </a:ln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" name="Freeform 132"/>
          <p:cNvSpPr>
            <a:spLocks noEditPoints="1"/>
          </p:cNvSpPr>
          <p:nvPr/>
        </p:nvSpPr>
        <p:spPr bwMode="auto">
          <a:xfrm>
            <a:off x="777323" y="5289172"/>
            <a:ext cx="339725" cy="220663"/>
          </a:xfrm>
          <a:custGeom>
            <a:avLst/>
            <a:gdLst>
              <a:gd name="T0" fmla="*/ 13 w 94"/>
              <a:gd name="T1" fmla="*/ 0 h 61"/>
              <a:gd name="T2" fmla="*/ 82 w 94"/>
              <a:gd name="T3" fmla="*/ 0 h 61"/>
              <a:gd name="T4" fmla="*/ 89 w 94"/>
              <a:gd name="T5" fmla="*/ 2 h 61"/>
              <a:gd name="T6" fmla="*/ 47 w 94"/>
              <a:gd name="T7" fmla="*/ 33 h 61"/>
              <a:gd name="T8" fmla="*/ 6 w 94"/>
              <a:gd name="T9" fmla="*/ 2 h 61"/>
              <a:gd name="T10" fmla="*/ 13 w 94"/>
              <a:gd name="T11" fmla="*/ 0 h 61"/>
              <a:gd name="T12" fmla="*/ 94 w 94"/>
              <a:gd name="T13" fmla="*/ 9 h 61"/>
              <a:gd name="T14" fmla="*/ 67 w 94"/>
              <a:gd name="T15" fmla="*/ 29 h 61"/>
              <a:gd name="T16" fmla="*/ 93 w 94"/>
              <a:gd name="T17" fmla="*/ 53 h 61"/>
              <a:gd name="T18" fmla="*/ 94 w 94"/>
              <a:gd name="T19" fmla="*/ 48 h 61"/>
              <a:gd name="T20" fmla="*/ 94 w 94"/>
              <a:gd name="T21" fmla="*/ 12 h 61"/>
              <a:gd name="T22" fmla="*/ 94 w 94"/>
              <a:gd name="T23" fmla="*/ 9 h 61"/>
              <a:gd name="T24" fmla="*/ 87 w 94"/>
              <a:gd name="T25" fmla="*/ 60 h 61"/>
              <a:gd name="T26" fmla="*/ 82 w 94"/>
              <a:gd name="T27" fmla="*/ 61 h 61"/>
              <a:gd name="T28" fmla="*/ 13 w 94"/>
              <a:gd name="T29" fmla="*/ 61 h 61"/>
              <a:gd name="T30" fmla="*/ 6 w 94"/>
              <a:gd name="T31" fmla="*/ 59 h 61"/>
              <a:gd name="T32" fmla="*/ 34 w 94"/>
              <a:gd name="T33" fmla="*/ 34 h 61"/>
              <a:gd name="T34" fmla="*/ 44 w 94"/>
              <a:gd name="T35" fmla="*/ 42 h 61"/>
              <a:gd name="T36" fmla="*/ 47 w 94"/>
              <a:gd name="T37" fmla="*/ 44 h 61"/>
              <a:gd name="T38" fmla="*/ 50 w 94"/>
              <a:gd name="T39" fmla="*/ 42 h 61"/>
              <a:gd name="T40" fmla="*/ 60 w 94"/>
              <a:gd name="T41" fmla="*/ 35 h 61"/>
              <a:gd name="T42" fmla="*/ 87 w 94"/>
              <a:gd name="T43" fmla="*/ 60 h 61"/>
              <a:gd name="T44" fmla="*/ 1 w 94"/>
              <a:gd name="T45" fmla="*/ 52 h 61"/>
              <a:gd name="T46" fmla="*/ 27 w 94"/>
              <a:gd name="T47" fmla="*/ 29 h 61"/>
              <a:gd name="T48" fmla="*/ 1 w 94"/>
              <a:gd name="T49" fmla="*/ 9 h 61"/>
              <a:gd name="T50" fmla="*/ 0 w 94"/>
              <a:gd name="T51" fmla="*/ 12 h 61"/>
              <a:gd name="T52" fmla="*/ 0 w 94"/>
              <a:gd name="T53" fmla="*/ 48 h 61"/>
              <a:gd name="T54" fmla="*/ 1 w 94"/>
              <a:gd name="T55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94" h="61">
                <a:moveTo>
                  <a:pt x="13" y="0"/>
                </a:moveTo>
                <a:cubicBezTo>
                  <a:pt x="82" y="0"/>
                  <a:pt x="82" y="0"/>
                  <a:pt x="82" y="0"/>
                </a:cubicBezTo>
                <a:cubicBezTo>
                  <a:pt x="84" y="0"/>
                  <a:pt x="87" y="1"/>
                  <a:pt x="89" y="2"/>
                </a:cubicBezTo>
                <a:cubicBezTo>
                  <a:pt x="47" y="33"/>
                  <a:pt x="47" y="33"/>
                  <a:pt x="47" y="33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3" y="0"/>
                </a:cubicBezTo>
                <a:close/>
                <a:moveTo>
                  <a:pt x="94" y="9"/>
                </a:moveTo>
                <a:cubicBezTo>
                  <a:pt x="67" y="29"/>
                  <a:pt x="67" y="29"/>
                  <a:pt x="67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94" y="52"/>
                  <a:pt x="94" y="50"/>
                  <a:pt x="94" y="48"/>
                </a:cubicBezTo>
                <a:cubicBezTo>
                  <a:pt x="94" y="12"/>
                  <a:pt x="94" y="12"/>
                  <a:pt x="94" y="12"/>
                </a:cubicBezTo>
                <a:cubicBezTo>
                  <a:pt x="94" y="11"/>
                  <a:pt x="94" y="10"/>
                  <a:pt x="94" y="9"/>
                </a:cubicBezTo>
                <a:close/>
                <a:moveTo>
                  <a:pt x="87" y="60"/>
                </a:moveTo>
                <a:cubicBezTo>
                  <a:pt x="85" y="60"/>
                  <a:pt x="84" y="61"/>
                  <a:pt x="82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0" y="61"/>
                  <a:pt x="8" y="60"/>
                  <a:pt x="6" y="59"/>
                </a:cubicBezTo>
                <a:cubicBezTo>
                  <a:pt x="34" y="34"/>
                  <a:pt x="34" y="34"/>
                  <a:pt x="34" y="34"/>
                </a:cubicBezTo>
                <a:cubicBezTo>
                  <a:pt x="44" y="42"/>
                  <a:pt x="44" y="42"/>
                  <a:pt x="44" y="42"/>
                </a:cubicBezTo>
                <a:cubicBezTo>
                  <a:pt x="47" y="44"/>
                  <a:pt x="47" y="44"/>
                  <a:pt x="47" y="44"/>
                </a:cubicBezTo>
                <a:cubicBezTo>
                  <a:pt x="50" y="42"/>
                  <a:pt x="50" y="42"/>
                  <a:pt x="50" y="42"/>
                </a:cubicBezTo>
                <a:cubicBezTo>
                  <a:pt x="60" y="35"/>
                  <a:pt x="60" y="35"/>
                  <a:pt x="60" y="35"/>
                </a:cubicBezTo>
                <a:cubicBezTo>
                  <a:pt x="87" y="60"/>
                  <a:pt x="87" y="60"/>
                  <a:pt x="87" y="60"/>
                </a:cubicBezTo>
                <a:close/>
                <a:moveTo>
                  <a:pt x="1" y="52"/>
                </a:moveTo>
                <a:cubicBezTo>
                  <a:pt x="27" y="29"/>
                  <a:pt x="27" y="29"/>
                  <a:pt x="27" y="29"/>
                </a:cubicBezTo>
                <a:cubicBezTo>
                  <a:pt x="1" y="9"/>
                  <a:pt x="1" y="9"/>
                  <a:pt x="1" y="9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9"/>
                  <a:pt x="0" y="51"/>
                  <a:pt x="1" y="52"/>
                </a:cubicBezTo>
                <a:close/>
              </a:path>
            </a:pathLst>
          </a:custGeom>
          <a:solidFill>
            <a:srgbClr val="B1CC71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Freeform 154"/>
          <p:cNvSpPr>
            <a:spLocks noEditPoints="1"/>
          </p:cNvSpPr>
          <p:nvPr/>
        </p:nvSpPr>
        <p:spPr bwMode="auto">
          <a:xfrm>
            <a:off x="815319" y="3930263"/>
            <a:ext cx="328612" cy="336550"/>
          </a:xfrm>
          <a:custGeom>
            <a:avLst/>
            <a:gdLst>
              <a:gd name="T0" fmla="*/ 80 w 91"/>
              <a:gd name="T1" fmla="*/ 44 h 93"/>
              <a:gd name="T2" fmla="*/ 87 w 91"/>
              <a:gd name="T3" fmla="*/ 37 h 93"/>
              <a:gd name="T4" fmla="*/ 87 w 91"/>
              <a:gd name="T5" fmla="*/ 23 h 93"/>
              <a:gd name="T6" fmla="*/ 68 w 91"/>
              <a:gd name="T7" fmla="*/ 4 h 93"/>
              <a:gd name="T8" fmla="*/ 54 w 91"/>
              <a:gd name="T9" fmla="*/ 4 h 93"/>
              <a:gd name="T10" fmla="*/ 47 w 91"/>
              <a:gd name="T11" fmla="*/ 11 h 93"/>
              <a:gd name="T12" fmla="*/ 80 w 91"/>
              <a:gd name="T13" fmla="*/ 44 h 93"/>
              <a:gd name="T14" fmla="*/ 52 w 91"/>
              <a:gd name="T15" fmla="*/ 23 h 93"/>
              <a:gd name="T16" fmla="*/ 68 w 91"/>
              <a:gd name="T17" fmla="*/ 39 h 93"/>
              <a:gd name="T18" fmla="*/ 77 w 91"/>
              <a:gd name="T19" fmla="*/ 48 h 93"/>
              <a:gd name="T20" fmla="*/ 43 w 91"/>
              <a:gd name="T21" fmla="*/ 81 h 93"/>
              <a:gd name="T22" fmla="*/ 34 w 91"/>
              <a:gd name="T23" fmla="*/ 73 h 93"/>
              <a:gd name="T24" fmla="*/ 19 w 91"/>
              <a:gd name="T25" fmla="*/ 59 h 93"/>
              <a:gd name="T26" fmla="*/ 41 w 91"/>
              <a:gd name="T27" fmla="*/ 37 h 93"/>
              <a:gd name="T28" fmla="*/ 39 w 91"/>
              <a:gd name="T29" fmla="*/ 34 h 93"/>
              <a:gd name="T30" fmla="*/ 16 w 91"/>
              <a:gd name="T31" fmla="*/ 57 h 93"/>
              <a:gd name="T32" fmla="*/ 10 w 91"/>
              <a:gd name="T33" fmla="*/ 48 h 93"/>
              <a:gd name="T34" fmla="*/ 43 w 91"/>
              <a:gd name="T35" fmla="*/ 14 h 93"/>
              <a:gd name="T36" fmla="*/ 52 w 91"/>
              <a:gd name="T37" fmla="*/ 23 h 93"/>
              <a:gd name="T38" fmla="*/ 4 w 91"/>
              <a:gd name="T39" fmla="*/ 69 h 93"/>
              <a:gd name="T40" fmla="*/ 0 w 91"/>
              <a:gd name="T41" fmla="*/ 86 h 93"/>
              <a:gd name="T42" fmla="*/ 6 w 91"/>
              <a:gd name="T43" fmla="*/ 93 h 93"/>
              <a:gd name="T44" fmla="*/ 24 w 91"/>
              <a:gd name="T45" fmla="*/ 89 h 93"/>
              <a:gd name="T46" fmla="*/ 4 w 91"/>
              <a:gd name="T47" fmla="*/ 69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1" h="93">
                <a:moveTo>
                  <a:pt x="80" y="44"/>
                </a:moveTo>
                <a:cubicBezTo>
                  <a:pt x="87" y="37"/>
                  <a:pt x="87" y="37"/>
                  <a:pt x="87" y="37"/>
                </a:cubicBezTo>
                <a:cubicBezTo>
                  <a:pt x="91" y="33"/>
                  <a:pt x="91" y="27"/>
                  <a:pt x="87" y="23"/>
                </a:cubicBezTo>
                <a:cubicBezTo>
                  <a:pt x="68" y="4"/>
                  <a:pt x="68" y="4"/>
                  <a:pt x="68" y="4"/>
                </a:cubicBezTo>
                <a:cubicBezTo>
                  <a:pt x="64" y="0"/>
                  <a:pt x="58" y="0"/>
                  <a:pt x="54" y="4"/>
                </a:cubicBezTo>
                <a:cubicBezTo>
                  <a:pt x="47" y="11"/>
                  <a:pt x="47" y="11"/>
                  <a:pt x="47" y="11"/>
                </a:cubicBezTo>
                <a:cubicBezTo>
                  <a:pt x="80" y="44"/>
                  <a:pt x="80" y="44"/>
                  <a:pt x="80" y="44"/>
                </a:cubicBezTo>
                <a:close/>
                <a:moveTo>
                  <a:pt x="52" y="23"/>
                </a:moveTo>
                <a:cubicBezTo>
                  <a:pt x="68" y="39"/>
                  <a:pt x="68" y="39"/>
                  <a:pt x="68" y="39"/>
                </a:cubicBezTo>
                <a:cubicBezTo>
                  <a:pt x="77" y="48"/>
                  <a:pt x="77" y="48"/>
                  <a:pt x="77" y="48"/>
                </a:cubicBezTo>
                <a:cubicBezTo>
                  <a:pt x="43" y="81"/>
                  <a:pt x="43" y="81"/>
                  <a:pt x="43" y="81"/>
                </a:cubicBezTo>
                <a:cubicBezTo>
                  <a:pt x="35" y="83"/>
                  <a:pt x="33" y="79"/>
                  <a:pt x="34" y="73"/>
                </a:cubicBezTo>
                <a:cubicBezTo>
                  <a:pt x="26" y="72"/>
                  <a:pt x="20" y="68"/>
                  <a:pt x="19" y="59"/>
                </a:cubicBezTo>
                <a:cubicBezTo>
                  <a:pt x="41" y="37"/>
                  <a:pt x="41" y="37"/>
                  <a:pt x="41" y="37"/>
                </a:cubicBezTo>
                <a:cubicBezTo>
                  <a:pt x="39" y="34"/>
                  <a:pt x="39" y="34"/>
                  <a:pt x="39" y="34"/>
                </a:cubicBezTo>
                <a:cubicBezTo>
                  <a:pt x="16" y="57"/>
                  <a:pt x="16" y="57"/>
                  <a:pt x="16" y="57"/>
                </a:cubicBezTo>
                <a:cubicBezTo>
                  <a:pt x="10" y="58"/>
                  <a:pt x="9" y="54"/>
                  <a:pt x="10" y="48"/>
                </a:cubicBezTo>
                <a:cubicBezTo>
                  <a:pt x="21" y="37"/>
                  <a:pt x="32" y="26"/>
                  <a:pt x="43" y="14"/>
                </a:cubicBezTo>
                <a:cubicBezTo>
                  <a:pt x="52" y="23"/>
                  <a:pt x="52" y="23"/>
                  <a:pt x="52" y="23"/>
                </a:cubicBezTo>
                <a:close/>
                <a:moveTo>
                  <a:pt x="4" y="69"/>
                </a:moveTo>
                <a:cubicBezTo>
                  <a:pt x="0" y="86"/>
                  <a:pt x="0" y="86"/>
                  <a:pt x="0" y="86"/>
                </a:cubicBezTo>
                <a:cubicBezTo>
                  <a:pt x="6" y="93"/>
                  <a:pt x="6" y="93"/>
                  <a:pt x="6" y="93"/>
                </a:cubicBezTo>
                <a:cubicBezTo>
                  <a:pt x="24" y="89"/>
                  <a:pt x="24" y="89"/>
                  <a:pt x="24" y="89"/>
                </a:cubicBezTo>
                <a:lnTo>
                  <a:pt x="4" y="69"/>
                </a:lnTo>
                <a:close/>
              </a:path>
            </a:pathLst>
          </a:custGeom>
          <a:solidFill>
            <a:srgbClr val="7D9D72"/>
          </a:solidFill>
          <a:ln>
            <a:noFill/>
          </a:ln>
        </p:spPr>
        <p:txBody>
          <a:bodyPr lIns="80296" tIns="40148" rIns="80296" bIns="4014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sz="1580">
              <a:solidFill>
                <a:prstClr val="black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B4F65D7-C25C-4A41-8DC7-5864FD6159CC}"/>
              </a:ext>
            </a:extLst>
          </p:cNvPr>
          <p:cNvGrpSpPr/>
          <p:nvPr/>
        </p:nvGrpSpPr>
        <p:grpSpPr>
          <a:xfrm>
            <a:off x="1613352" y="1105281"/>
            <a:ext cx="2564510" cy="551417"/>
            <a:chOff x="1353578" y="785170"/>
            <a:chExt cx="4053590" cy="551417"/>
          </a:xfrm>
        </p:grpSpPr>
        <p:sp>
          <p:nvSpPr>
            <p:cNvPr id="5" name="任意多边形 4"/>
            <p:cNvSpPr/>
            <p:nvPr/>
          </p:nvSpPr>
          <p:spPr>
            <a:xfrm>
              <a:off x="1353578" y="785170"/>
              <a:ext cx="4053590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579791" y="902158"/>
              <a:ext cx="36364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相關組織間的互動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4E57124F-DB29-0A4F-9820-0EE37B17D679}"/>
              </a:ext>
            </a:extLst>
          </p:cNvPr>
          <p:cNvGrpSpPr/>
          <p:nvPr/>
        </p:nvGrpSpPr>
        <p:grpSpPr>
          <a:xfrm>
            <a:off x="1640288" y="2495801"/>
            <a:ext cx="2809656" cy="519671"/>
            <a:chOff x="1353576" y="2024739"/>
            <a:chExt cx="2809656" cy="519671"/>
          </a:xfrm>
        </p:grpSpPr>
        <p:sp>
          <p:nvSpPr>
            <p:cNvPr id="9" name="任意多边形 8"/>
            <p:cNvSpPr/>
            <p:nvPr/>
          </p:nvSpPr>
          <p:spPr>
            <a:xfrm>
              <a:off x="1353576" y="2024739"/>
              <a:ext cx="2809656" cy="519671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B1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519276" y="2138005"/>
              <a:ext cx="2565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組織資源與網絡建立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996BC37-9CFC-3740-9BF0-76D47AF47967}"/>
              </a:ext>
            </a:extLst>
          </p:cNvPr>
          <p:cNvGrpSpPr/>
          <p:nvPr/>
        </p:nvGrpSpPr>
        <p:grpSpPr>
          <a:xfrm>
            <a:off x="1613352" y="3822829"/>
            <a:ext cx="4506594" cy="551417"/>
            <a:chOff x="1353575" y="3153291"/>
            <a:chExt cx="4506594" cy="551417"/>
          </a:xfrm>
        </p:grpSpPr>
        <p:sp>
          <p:nvSpPr>
            <p:cNvPr id="10" name="任意多边形 9"/>
            <p:cNvSpPr/>
            <p:nvPr/>
          </p:nvSpPr>
          <p:spPr>
            <a:xfrm>
              <a:off x="1353575" y="3153291"/>
              <a:ext cx="4482648" cy="551417"/>
            </a:xfrm>
            <a:custGeom>
              <a:avLst/>
              <a:gdLst>
                <a:gd name="connsiteX0" fmla="*/ 3587750 w 3857172"/>
                <a:gd name="connsiteY0" fmla="*/ 0 h 538845"/>
                <a:gd name="connsiteX1" fmla="*/ 3857172 w 3857172"/>
                <a:gd name="connsiteY1" fmla="*/ 269422 h 538845"/>
                <a:gd name="connsiteX2" fmla="*/ 3587750 w 3857172"/>
                <a:gd name="connsiteY2" fmla="*/ 538844 h 538845"/>
                <a:gd name="connsiteX3" fmla="*/ 3575957 w 3857172"/>
                <a:gd name="connsiteY3" fmla="*/ 537655 h 538845"/>
                <a:gd name="connsiteX4" fmla="*/ 3575957 w 3857172"/>
                <a:gd name="connsiteY4" fmla="*/ 538844 h 538845"/>
                <a:gd name="connsiteX5" fmla="*/ 281214 w 3857172"/>
                <a:gd name="connsiteY5" fmla="*/ 538844 h 538845"/>
                <a:gd name="connsiteX6" fmla="*/ 281214 w 3857172"/>
                <a:gd name="connsiteY6" fmla="*/ 537656 h 538845"/>
                <a:gd name="connsiteX7" fmla="*/ 269422 w 3857172"/>
                <a:gd name="connsiteY7" fmla="*/ 538845 h 538845"/>
                <a:gd name="connsiteX8" fmla="*/ 0 w 3857172"/>
                <a:gd name="connsiteY8" fmla="*/ 269423 h 538845"/>
                <a:gd name="connsiteX9" fmla="*/ 269422 w 3857172"/>
                <a:gd name="connsiteY9" fmla="*/ 1 h 538845"/>
                <a:gd name="connsiteX10" fmla="*/ 287426 w 3857172"/>
                <a:gd name="connsiteY10" fmla="*/ 1816 h 538845"/>
                <a:gd name="connsiteX11" fmla="*/ 3569736 w 3857172"/>
                <a:gd name="connsiteY11" fmla="*/ 1816 h 5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57172" h="538845">
                  <a:moveTo>
                    <a:pt x="3587750" y="0"/>
                  </a:moveTo>
                  <a:cubicBezTo>
                    <a:pt x="3736548" y="0"/>
                    <a:pt x="3857172" y="120624"/>
                    <a:pt x="3857172" y="269422"/>
                  </a:cubicBezTo>
                  <a:cubicBezTo>
                    <a:pt x="3857172" y="418220"/>
                    <a:pt x="3736548" y="538844"/>
                    <a:pt x="3587750" y="538844"/>
                  </a:cubicBezTo>
                  <a:lnTo>
                    <a:pt x="3575957" y="537655"/>
                  </a:lnTo>
                  <a:lnTo>
                    <a:pt x="3575957" y="538844"/>
                  </a:lnTo>
                  <a:lnTo>
                    <a:pt x="281214" y="538844"/>
                  </a:lnTo>
                  <a:lnTo>
                    <a:pt x="281214" y="537656"/>
                  </a:lnTo>
                  <a:lnTo>
                    <a:pt x="269422" y="538845"/>
                  </a:lnTo>
                  <a:cubicBezTo>
                    <a:pt x="120624" y="538845"/>
                    <a:pt x="0" y="418221"/>
                    <a:pt x="0" y="269423"/>
                  </a:cubicBezTo>
                  <a:cubicBezTo>
                    <a:pt x="0" y="120625"/>
                    <a:pt x="120624" y="1"/>
                    <a:pt x="269422" y="1"/>
                  </a:cubicBezTo>
                  <a:lnTo>
                    <a:pt x="287426" y="1816"/>
                  </a:lnTo>
                  <a:lnTo>
                    <a:pt x="3569736" y="1816"/>
                  </a:lnTo>
                  <a:close/>
                </a:path>
              </a:pathLst>
            </a:custGeom>
            <a:solidFill>
              <a:srgbClr val="7D9D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entury Gothic" panose="020B0502020202020204" pitchFamily="34" charset="0"/>
                <a:ea typeface="思源黑体 CN Normal" panose="020B0400000000000000" pitchFamily="34" charset="-122"/>
                <a:sym typeface="Century Gothic" panose="020B0502020202020204" pitchFamily="34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443575" y="3281118"/>
              <a:ext cx="4416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與其他機構的人員，是否有私下往來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804652" y="5260430"/>
            <a:ext cx="4416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與密切合作的機構，有何感想與建議</a:t>
            </a:r>
          </a:p>
        </p:txBody>
      </p:sp>
      <p:sp>
        <p:nvSpPr>
          <p:cNvPr id="20" name="矩形 19"/>
          <p:cNvSpPr/>
          <p:nvPr/>
        </p:nvSpPr>
        <p:spPr>
          <a:xfrm>
            <a:off x="4432842" y="834250"/>
            <a:ext cx="75804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脆家服務組的委外社工，會定期去義老博會，互相打個照面。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與學校社工，在不同單位聚，看當時需求，互相合作。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87565" y="3761680"/>
            <a:ext cx="65641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有，因為是合作夥伴。</a:t>
            </a:r>
            <a:endParaRPr lang="zh-CN" altLang="en-US" sz="2000" dirty="0"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E2F356-A376-DF48-8D26-1602E1081A56}"/>
              </a:ext>
            </a:extLst>
          </p:cNvPr>
          <p:cNvSpPr txBox="1"/>
          <p:nvPr/>
        </p:nvSpPr>
        <p:spPr>
          <a:xfrm>
            <a:off x="4536814" y="2600769"/>
            <a:ext cx="3623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很好，可以知道當地的資源。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48F965B-DF56-3147-A225-088416B1D76E}"/>
              </a:ext>
            </a:extLst>
          </p:cNvPr>
          <p:cNvSpPr txBox="1"/>
          <p:nvPr/>
        </p:nvSpPr>
        <p:spPr>
          <a:xfrm>
            <a:off x="6999890" y="52814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8D04A58-FF24-1C47-A772-43EB75F52EFD}"/>
              </a:ext>
            </a:extLst>
          </p:cNvPr>
          <p:cNvSpPr txBox="1"/>
          <p:nvPr/>
        </p:nvSpPr>
        <p:spPr>
          <a:xfrm>
            <a:off x="6439233" y="5096782"/>
            <a:ext cx="38287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 dirty="0">
                <a:solidFill>
                  <a:schemeClr val="bg2">
                    <a:lumMod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社會局，一起合作的夥伴。</a:t>
            </a:r>
          </a:p>
        </p:txBody>
      </p:sp>
    </p:spTree>
    <p:extLst>
      <p:ext uri="{BB962C8B-B14F-4D97-AF65-F5344CB8AC3E}">
        <p14:creationId xmlns:p14="http://schemas.microsoft.com/office/powerpoint/2010/main" val="37321505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2545559" y="3099768"/>
            <a:ext cx="9007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機構與政府部門間的互動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04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600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3BD98FC7-DBDA-A146-B928-252A115B00EA}"/>
              </a:ext>
            </a:extLst>
          </p:cNvPr>
          <p:cNvGrpSpPr/>
          <p:nvPr/>
        </p:nvGrpSpPr>
        <p:grpSpPr>
          <a:xfrm>
            <a:off x="1088995" y="414234"/>
            <a:ext cx="1384129" cy="1382367"/>
            <a:chOff x="1651411" y="1976892"/>
            <a:chExt cx="1384129" cy="1382367"/>
          </a:xfrm>
        </p:grpSpPr>
        <p:sp>
          <p:nvSpPr>
            <p:cNvPr id="34" name="up-arrow_275200">
              <a:extLst>
                <a:ext uri="{FF2B5EF4-FFF2-40B4-BE49-F238E27FC236}">
                  <a16:creationId xmlns:a16="http://schemas.microsoft.com/office/drawing/2014/main" id="{D6DB3083-B48A-42D9-9B5F-5B07F59A794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51411" y="1976892"/>
              <a:ext cx="1384129" cy="1382367"/>
            </a:xfrm>
            <a:custGeom>
              <a:avLst/>
              <a:gdLst>
                <a:gd name="T0" fmla="*/ 6826 w 6849"/>
                <a:gd name="T1" fmla="*/ 6677 h 6851"/>
                <a:gd name="T2" fmla="*/ 3526 w 6849"/>
                <a:gd name="T3" fmla="*/ 77 h 6851"/>
                <a:gd name="T4" fmla="*/ 3323 w 6849"/>
                <a:gd name="T5" fmla="*/ 77 h 6851"/>
                <a:gd name="T6" fmla="*/ 23 w 6849"/>
                <a:gd name="T7" fmla="*/ 6677 h 6851"/>
                <a:gd name="T8" fmla="*/ 49 w 6849"/>
                <a:gd name="T9" fmla="*/ 6812 h 6851"/>
                <a:gd name="T10" fmla="*/ 187 w 6849"/>
                <a:gd name="T11" fmla="*/ 6822 h 6851"/>
                <a:gd name="T12" fmla="*/ 3424 w 6849"/>
                <a:gd name="T13" fmla="*/ 4702 h 6851"/>
                <a:gd name="T14" fmla="*/ 6662 w 6849"/>
                <a:gd name="T15" fmla="*/ 6822 h 6851"/>
                <a:gd name="T16" fmla="*/ 6724 w 6849"/>
                <a:gd name="T17" fmla="*/ 6841 h 6851"/>
                <a:gd name="T18" fmla="*/ 6800 w 6849"/>
                <a:gd name="T19" fmla="*/ 6812 h 6851"/>
                <a:gd name="T20" fmla="*/ 6826 w 6849"/>
                <a:gd name="T21" fmla="*/ 6677 h 6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49" h="6851">
                  <a:moveTo>
                    <a:pt x="6826" y="6677"/>
                  </a:moveTo>
                  <a:lnTo>
                    <a:pt x="3526" y="77"/>
                  </a:lnTo>
                  <a:cubicBezTo>
                    <a:pt x="3488" y="0"/>
                    <a:pt x="3361" y="0"/>
                    <a:pt x="3323" y="77"/>
                  </a:cubicBezTo>
                  <a:lnTo>
                    <a:pt x="23" y="6677"/>
                  </a:lnTo>
                  <a:cubicBezTo>
                    <a:pt x="0" y="6722"/>
                    <a:pt x="11" y="6778"/>
                    <a:pt x="49" y="6812"/>
                  </a:cubicBezTo>
                  <a:cubicBezTo>
                    <a:pt x="88" y="6847"/>
                    <a:pt x="144" y="6851"/>
                    <a:pt x="187" y="6822"/>
                  </a:cubicBezTo>
                  <a:lnTo>
                    <a:pt x="3424" y="4702"/>
                  </a:lnTo>
                  <a:lnTo>
                    <a:pt x="6662" y="6822"/>
                  </a:lnTo>
                  <a:cubicBezTo>
                    <a:pt x="6681" y="6835"/>
                    <a:pt x="6702" y="6841"/>
                    <a:pt x="6724" y="6841"/>
                  </a:cubicBezTo>
                  <a:cubicBezTo>
                    <a:pt x="6751" y="6841"/>
                    <a:pt x="6778" y="6831"/>
                    <a:pt x="6800" y="6812"/>
                  </a:cubicBezTo>
                  <a:cubicBezTo>
                    <a:pt x="6838" y="6778"/>
                    <a:pt x="6849" y="6722"/>
                    <a:pt x="6826" y="66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  <p:sp>
          <p:nvSpPr>
            <p:cNvPr id="12302" name="Text Placeholder 3"/>
            <p:cNvSpPr txBox="1"/>
            <p:nvPr/>
          </p:nvSpPr>
          <p:spPr bwMode="auto">
            <a:xfrm>
              <a:off x="2151856" y="2413759"/>
              <a:ext cx="400050" cy="43180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01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B73D2A0-A802-554E-AFA8-A1123F4F75FB}"/>
              </a:ext>
            </a:extLst>
          </p:cNvPr>
          <p:cNvGrpSpPr/>
          <p:nvPr/>
        </p:nvGrpSpPr>
        <p:grpSpPr>
          <a:xfrm>
            <a:off x="4346025" y="1975898"/>
            <a:ext cx="1384129" cy="1382367"/>
            <a:chOff x="4105266" y="1967589"/>
            <a:chExt cx="1384129" cy="1382367"/>
          </a:xfrm>
        </p:grpSpPr>
        <p:sp>
          <p:nvSpPr>
            <p:cNvPr id="36" name="up-arrow_275200">
              <a:extLst>
                <a:ext uri="{FF2B5EF4-FFF2-40B4-BE49-F238E27FC236}">
                  <a16:creationId xmlns:a16="http://schemas.microsoft.com/office/drawing/2014/main" id="{365344BA-04E7-4BF2-8197-3B848F381B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105266" y="1967589"/>
              <a:ext cx="1384129" cy="1382367"/>
            </a:xfrm>
            <a:custGeom>
              <a:avLst/>
              <a:gdLst>
                <a:gd name="T0" fmla="*/ 6826 w 6849"/>
                <a:gd name="T1" fmla="*/ 6677 h 6851"/>
                <a:gd name="T2" fmla="*/ 3526 w 6849"/>
                <a:gd name="T3" fmla="*/ 77 h 6851"/>
                <a:gd name="T4" fmla="*/ 3323 w 6849"/>
                <a:gd name="T5" fmla="*/ 77 h 6851"/>
                <a:gd name="T6" fmla="*/ 23 w 6849"/>
                <a:gd name="T7" fmla="*/ 6677 h 6851"/>
                <a:gd name="T8" fmla="*/ 49 w 6849"/>
                <a:gd name="T9" fmla="*/ 6812 h 6851"/>
                <a:gd name="T10" fmla="*/ 187 w 6849"/>
                <a:gd name="T11" fmla="*/ 6822 h 6851"/>
                <a:gd name="T12" fmla="*/ 3424 w 6849"/>
                <a:gd name="T13" fmla="*/ 4702 h 6851"/>
                <a:gd name="T14" fmla="*/ 6662 w 6849"/>
                <a:gd name="T15" fmla="*/ 6822 h 6851"/>
                <a:gd name="T16" fmla="*/ 6724 w 6849"/>
                <a:gd name="T17" fmla="*/ 6841 h 6851"/>
                <a:gd name="T18" fmla="*/ 6800 w 6849"/>
                <a:gd name="T19" fmla="*/ 6812 h 6851"/>
                <a:gd name="T20" fmla="*/ 6826 w 6849"/>
                <a:gd name="T21" fmla="*/ 6677 h 6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49" h="6851">
                  <a:moveTo>
                    <a:pt x="6826" y="6677"/>
                  </a:moveTo>
                  <a:lnTo>
                    <a:pt x="3526" y="77"/>
                  </a:lnTo>
                  <a:cubicBezTo>
                    <a:pt x="3488" y="0"/>
                    <a:pt x="3361" y="0"/>
                    <a:pt x="3323" y="77"/>
                  </a:cubicBezTo>
                  <a:lnTo>
                    <a:pt x="23" y="6677"/>
                  </a:lnTo>
                  <a:cubicBezTo>
                    <a:pt x="0" y="6722"/>
                    <a:pt x="11" y="6778"/>
                    <a:pt x="49" y="6812"/>
                  </a:cubicBezTo>
                  <a:cubicBezTo>
                    <a:pt x="88" y="6847"/>
                    <a:pt x="144" y="6851"/>
                    <a:pt x="187" y="6822"/>
                  </a:cubicBezTo>
                  <a:lnTo>
                    <a:pt x="3424" y="4702"/>
                  </a:lnTo>
                  <a:lnTo>
                    <a:pt x="6662" y="6822"/>
                  </a:lnTo>
                  <a:cubicBezTo>
                    <a:pt x="6681" y="6835"/>
                    <a:pt x="6702" y="6841"/>
                    <a:pt x="6724" y="6841"/>
                  </a:cubicBezTo>
                  <a:cubicBezTo>
                    <a:pt x="6751" y="6841"/>
                    <a:pt x="6778" y="6831"/>
                    <a:pt x="6800" y="6812"/>
                  </a:cubicBezTo>
                  <a:cubicBezTo>
                    <a:pt x="6838" y="6778"/>
                    <a:pt x="6849" y="6722"/>
                    <a:pt x="6826" y="6677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</p:sp>
        <p:sp>
          <p:nvSpPr>
            <p:cNvPr id="12303" name="Text Placeholder 3"/>
            <p:cNvSpPr txBox="1"/>
            <p:nvPr/>
          </p:nvSpPr>
          <p:spPr bwMode="auto">
            <a:xfrm>
              <a:off x="4600114" y="2413759"/>
              <a:ext cx="401637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02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9B435B-CC9F-414B-9636-4D42669DAA7A}"/>
              </a:ext>
            </a:extLst>
          </p:cNvPr>
          <p:cNvGrpSpPr/>
          <p:nvPr/>
        </p:nvGrpSpPr>
        <p:grpSpPr>
          <a:xfrm>
            <a:off x="8610213" y="241184"/>
            <a:ext cx="1384129" cy="1382367"/>
            <a:chOff x="6587195" y="1978552"/>
            <a:chExt cx="1384129" cy="1382367"/>
          </a:xfrm>
        </p:grpSpPr>
        <p:sp>
          <p:nvSpPr>
            <p:cNvPr id="35" name="up-arrow_275200">
              <a:extLst>
                <a:ext uri="{FF2B5EF4-FFF2-40B4-BE49-F238E27FC236}">
                  <a16:creationId xmlns:a16="http://schemas.microsoft.com/office/drawing/2014/main" id="{65DD1E16-1412-4F97-AD35-0302A5D1ED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87195" y="1978552"/>
              <a:ext cx="1384129" cy="1382367"/>
            </a:xfrm>
            <a:custGeom>
              <a:avLst/>
              <a:gdLst>
                <a:gd name="T0" fmla="*/ 6826 w 6849"/>
                <a:gd name="T1" fmla="*/ 6677 h 6851"/>
                <a:gd name="T2" fmla="*/ 3526 w 6849"/>
                <a:gd name="T3" fmla="*/ 77 h 6851"/>
                <a:gd name="T4" fmla="*/ 3323 w 6849"/>
                <a:gd name="T5" fmla="*/ 77 h 6851"/>
                <a:gd name="T6" fmla="*/ 23 w 6849"/>
                <a:gd name="T7" fmla="*/ 6677 h 6851"/>
                <a:gd name="T8" fmla="*/ 49 w 6849"/>
                <a:gd name="T9" fmla="*/ 6812 h 6851"/>
                <a:gd name="T10" fmla="*/ 187 w 6849"/>
                <a:gd name="T11" fmla="*/ 6822 h 6851"/>
                <a:gd name="T12" fmla="*/ 3424 w 6849"/>
                <a:gd name="T13" fmla="*/ 4702 h 6851"/>
                <a:gd name="T14" fmla="*/ 6662 w 6849"/>
                <a:gd name="T15" fmla="*/ 6822 h 6851"/>
                <a:gd name="T16" fmla="*/ 6724 w 6849"/>
                <a:gd name="T17" fmla="*/ 6841 h 6851"/>
                <a:gd name="T18" fmla="*/ 6800 w 6849"/>
                <a:gd name="T19" fmla="*/ 6812 h 6851"/>
                <a:gd name="T20" fmla="*/ 6826 w 6849"/>
                <a:gd name="T21" fmla="*/ 6677 h 6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49" h="6851">
                  <a:moveTo>
                    <a:pt x="6826" y="6677"/>
                  </a:moveTo>
                  <a:lnTo>
                    <a:pt x="3526" y="77"/>
                  </a:lnTo>
                  <a:cubicBezTo>
                    <a:pt x="3488" y="0"/>
                    <a:pt x="3361" y="0"/>
                    <a:pt x="3323" y="77"/>
                  </a:cubicBezTo>
                  <a:lnTo>
                    <a:pt x="23" y="6677"/>
                  </a:lnTo>
                  <a:cubicBezTo>
                    <a:pt x="0" y="6722"/>
                    <a:pt x="11" y="6778"/>
                    <a:pt x="49" y="6812"/>
                  </a:cubicBezTo>
                  <a:cubicBezTo>
                    <a:pt x="88" y="6847"/>
                    <a:pt x="144" y="6851"/>
                    <a:pt x="187" y="6822"/>
                  </a:cubicBezTo>
                  <a:lnTo>
                    <a:pt x="3424" y="4702"/>
                  </a:lnTo>
                  <a:lnTo>
                    <a:pt x="6662" y="6822"/>
                  </a:lnTo>
                  <a:cubicBezTo>
                    <a:pt x="6681" y="6835"/>
                    <a:pt x="6702" y="6841"/>
                    <a:pt x="6724" y="6841"/>
                  </a:cubicBezTo>
                  <a:cubicBezTo>
                    <a:pt x="6751" y="6841"/>
                    <a:pt x="6778" y="6831"/>
                    <a:pt x="6800" y="6812"/>
                  </a:cubicBezTo>
                  <a:cubicBezTo>
                    <a:pt x="6838" y="6778"/>
                    <a:pt x="6849" y="6722"/>
                    <a:pt x="6826" y="667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</p:sp>
        <p:sp>
          <p:nvSpPr>
            <p:cNvPr id="12304" name="Text Placeholder 3"/>
            <p:cNvSpPr txBox="1"/>
            <p:nvPr/>
          </p:nvSpPr>
          <p:spPr bwMode="auto">
            <a:xfrm>
              <a:off x="7066584" y="2413759"/>
              <a:ext cx="4000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121729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latin typeface="Century Gothic" panose="020B0502020202020204" pitchFamily="34" charset="0"/>
                  <a:ea typeface="思源黑体 CN Normal" panose="020B0400000000000000" pitchFamily="34" charset="-122"/>
                  <a:sym typeface="Century Gothic" panose="020B0502020202020204" pitchFamily="34" charset="0"/>
                </a:rPr>
                <a:t>03</a:t>
              </a:r>
            </a:p>
          </p:txBody>
        </p:sp>
      </p:grpSp>
      <p:sp>
        <p:nvSpPr>
          <p:cNvPr id="12307" name="TextBox 13"/>
          <p:cNvSpPr txBox="1">
            <a:spLocks noChangeArrowheads="1"/>
          </p:cNvSpPr>
          <p:nvPr/>
        </p:nvSpPr>
        <p:spPr bwMode="auto">
          <a:xfrm>
            <a:off x="290039" y="2496341"/>
            <a:ext cx="2998851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經費、法規政策議題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309" name="TextBox 13"/>
          <p:cNvSpPr txBox="1">
            <a:spLocks noChangeArrowheads="1"/>
          </p:cNvSpPr>
          <p:nvPr/>
        </p:nvSpPr>
        <p:spPr bwMode="auto">
          <a:xfrm>
            <a:off x="3323599" y="4006335"/>
            <a:ext cx="3352779" cy="155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沒有愉快的程度，需要看成敗、與政府間的橋樑。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2310" name="TextBox 13"/>
          <p:cNvSpPr txBox="1">
            <a:spLocks noChangeArrowheads="1"/>
          </p:cNvSpPr>
          <p:nvPr/>
        </p:nvSpPr>
        <p:spPr bwMode="auto">
          <a:xfrm>
            <a:off x="5959191" y="1836145"/>
            <a:ext cx="6686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政府部門的整合，對執行有何影響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12311" name="TextBox 13"/>
          <p:cNvSpPr txBox="1">
            <a:spLocks noChangeArrowheads="1"/>
          </p:cNvSpPr>
          <p:nvPr/>
        </p:nvSpPr>
        <p:spPr bwMode="auto">
          <a:xfrm>
            <a:off x="7388550" y="2415718"/>
            <a:ext cx="414886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沒有所謂的整合，個案系統的資料需要一段時間才會轉過來，滿不方便的，就算是立即系統，也不會是正確的。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C5C6AFC-2BB9-4B6D-B7CC-57FBC26A2A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sp>
        <p:nvSpPr>
          <p:cNvPr id="24" name="TextBox 13">
            <a:extLst>
              <a:ext uri="{FF2B5EF4-FFF2-40B4-BE49-F238E27FC236}">
                <a16:creationId xmlns:a16="http://schemas.microsoft.com/office/drawing/2014/main" id="{75D1C98A-EC3D-EB4E-883C-95DF10105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795" y="1933320"/>
            <a:ext cx="3302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因為什麼與政府合作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8516757F-73B4-0E43-A602-9E68A227F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553" y="3476346"/>
            <a:ext cx="383453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互動經驗、感想、建議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9259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216791" y="3145935"/>
            <a:ext cx="1208846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實務工作中經常面臨的問題與困境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05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072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8423ACF-59B8-4048-B41C-65071EAE3393}"/>
              </a:ext>
            </a:extLst>
          </p:cNvPr>
          <p:cNvGrpSpPr/>
          <p:nvPr/>
        </p:nvGrpSpPr>
        <p:grpSpPr>
          <a:xfrm>
            <a:off x="3023178" y="915019"/>
            <a:ext cx="5060342" cy="5027961"/>
            <a:chOff x="2964976" y="1129145"/>
            <a:chExt cx="5060342" cy="5027961"/>
          </a:xfrm>
        </p:grpSpPr>
        <p:cxnSp>
          <p:nvCxnSpPr>
            <p:cNvPr id="5" name="直接连接符 4"/>
            <p:cNvCxnSpPr>
              <a:cxnSpLocks/>
            </p:cNvCxnSpPr>
            <p:nvPr/>
          </p:nvCxnSpPr>
          <p:spPr>
            <a:xfrm>
              <a:off x="3981462" y="3908822"/>
              <a:ext cx="3123272" cy="155638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cxnSpLocks/>
            </p:cNvCxnSpPr>
            <p:nvPr/>
          </p:nvCxnSpPr>
          <p:spPr>
            <a:xfrm>
              <a:off x="7377193" y="1844298"/>
              <a:ext cx="64879" cy="334853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cxnSpLocks/>
            </p:cNvCxnSpPr>
            <p:nvPr/>
          </p:nvCxnSpPr>
          <p:spPr>
            <a:xfrm flipV="1">
              <a:off x="3703947" y="1816259"/>
              <a:ext cx="3491799" cy="1880234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391E016-972D-4272-BAF3-7E95866CB33A}"/>
                </a:ext>
              </a:extLst>
            </p:cNvPr>
            <p:cNvSpPr/>
            <p:nvPr/>
          </p:nvSpPr>
          <p:spPr>
            <a:xfrm>
              <a:off x="6762791" y="1129145"/>
              <a:ext cx="1203335" cy="1203335"/>
            </a:xfrm>
            <a:prstGeom prst="ellipse">
              <a:avLst/>
            </a:prstGeom>
            <a:solidFill>
              <a:srgbClr val="73A06A"/>
            </a:solidFill>
            <a:ln>
              <a:solidFill>
                <a:srgbClr val="B1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56A56DBD-BFB4-4B9B-945A-C7D413FCC054}"/>
                </a:ext>
              </a:extLst>
            </p:cNvPr>
            <p:cNvSpPr/>
            <p:nvPr/>
          </p:nvSpPr>
          <p:spPr>
            <a:xfrm rot="20267027">
              <a:off x="3901576" y="1581156"/>
              <a:ext cx="3811177" cy="3285497"/>
            </a:xfrm>
            <a:prstGeom prst="triangle">
              <a:avLst/>
            </a:prstGeom>
            <a:solidFill>
              <a:srgbClr val="73A0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man-with-speech-bubble_61915">
              <a:extLst>
                <a:ext uri="{FF2B5EF4-FFF2-40B4-BE49-F238E27FC236}">
                  <a16:creationId xmlns:a16="http://schemas.microsoft.com/office/drawing/2014/main" id="{DAD2598C-4C65-4E7D-86C4-510808C3D2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073793" y="1455808"/>
              <a:ext cx="628914" cy="562679"/>
            </a:xfrm>
            <a:custGeom>
              <a:avLst/>
              <a:gdLst>
                <a:gd name="connsiteX0" fmla="*/ 463671 w 605578"/>
                <a:gd name="connsiteY0" fmla="*/ 107894 h 541801"/>
                <a:gd name="connsiteX1" fmla="*/ 482512 w 605578"/>
                <a:gd name="connsiteY1" fmla="*/ 126700 h 541801"/>
                <a:gd name="connsiteX2" fmla="*/ 463671 w 605578"/>
                <a:gd name="connsiteY2" fmla="*/ 145506 h 541801"/>
                <a:gd name="connsiteX3" fmla="*/ 444830 w 605578"/>
                <a:gd name="connsiteY3" fmla="*/ 126700 h 541801"/>
                <a:gd name="connsiteX4" fmla="*/ 463671 w 605578"/>
                <a:gd name="connsiteY4" fmla="*/ 107894 h 541801"/>
                <a:gd name="connsiteX5" fmla="*/ 403126 w 605578"/>
                <a:gd name="connsiteY5" fmla="*/ 107894 h 541801"/>
                <a:gd name="connsiteX6" fmla="*/ 421967 w 605578"/>
                <a:gd name="connsiteY6" fmla="*/ 126700 h 541801"/>
                <a:gd name="connsiteX7" fmla="*/ 403126 w 605578"/>
                <a:gd name="connsiteY7" fmla="*/ 145506 h 541801"/>
                <a:gd name="connsiteX8" fmla="*/ 384285 w 605578"/>
                <a:gd name="connsiteY8" fmla="*/ 126700 h 541801"/>
                <a:gd name="connsiteX9" fmla="*/ 403126 w 605578"/>
                <a:gd name="connsiteY9" fmla="*/ 107894 h 541801"/>
                <a:gd name="connsiteX10" fmla="*/ 342581 w 605578"/>
                <a:gd name="connsiteY10" fmla="*/ 107894 h 541801"/>
                <a:gd name="connsiteX11" fmla="*/ 361422 w 605578"/>
                <a:gd name="connsiteY11" fmla="*/ 126700 h 541801"/>
                <a:gd name="connsiteX12" fmla="*/ 342581 w 605578"/>
                <a:gd name="connsiteY12" fmla="*/ 145506 h 541801"/>
                <a:gd name="connsiteX13" fmla="*/ 323740 w 605578"/>
                <a:gd name="connsiteY13" fmla="*/ 126700 h 541801"/>
                <a:gd name="connsiteX14" fmla="*/ 342581 w 605578"/>
                <a:gd name="connsiteY14" fmla="*/ 107894 h 541801"/>
                <a:gd name="connsiteX15" fmla="*/ 326516 w 605578"/>
                <a:gd name="connsiteY15" fmla="*/ 30226 h 541801"/>
                <a:gd name="connsiteX16" fmla="*/ 235140 w 605578"/>
                <a:gd name="connsiteY16" fmla="*/ 97785 h 541801"/>
                <a:gd name="connsiteX17" fmla="*/ 244249 w 605578"/>
                <a:gd name="connsiteY17" fmla="*/ 97406 h 541801"/>
                <a:gd name="connsiteX18" fmla="*/ 275941 w 605578"/>
                <a:gd name="connsiteY18" fmla="*/ 105745 h 541801"/>
                <a:gd name="connsiteX19" fmla="*/ 292356 w 605578"/>
                <a:gd name="connsiteY19" fmla="*/ 117874 h 541801"/>
                <a:gd name="connsiteX20" fmla="*/ 306779 w 605578"/>
                <a:gd name="connsiteY20" fmla="*/ 127539 h 541801"/>
                <a:gd name="connsiteX21" fmla="*/ 321676 w 605578"/>
                <a:gd name="connsiteY21" fmla="*/ 168756 h 541801"/>
                <a:gd name="connsiteX22" fmla="*/ 321676 w 605578"/>
                <a:gd name="connsiteY22" fmla="*/ 208174 h 541801"/>
                <a:gd name="connsiteX23" fmla="*/ 322530 w 605578"/>
                <a:gd name="connsiteY23" fmla="*/ 208458 h 541801"/>
                <a:gd name="connsiteX24" fmla="*/ 329267 w 605578"/>
                <a:gd name="connsiteY24" fmla="*/ 218123 h 541801"/>
                <a:gd name="connsiteX25" fmla="*/ 329362 w 605578"/>
                <a:gd name="connsiteY25" fmla="*/ 221060 h 541801"/>
                <a:gd name="connsiteX26" fmla="*/ 398914 w 605578"/>
                <a:gd name="connsiteY26" fmla="*/ 221060 h 541801"/>
                <a:gd name="connsiteX27" fmla="*/ 398914 w 605578"/>
                <a:gd name="connsiteY27" fmla="*/ 287956 h 541801"/>
                <a:gd name="connsiteX28" fmla="*/ 466379 w 605578"/>
                <a:gd name="connsiteY28" fmla="*/ 221060 h 541801"/>
                <a:gd name="connsiteX29" fmla="*/ 479758 w 605578"/>
                <a:gd name="connsiteY29" fmla="*/ 221060 h 541801"/>
                <a:gd name="connsiteX30" fmla="*/ 575404 w 605578"/>
                <a:gd name="connsiteY30" fmla="*/ 125644 h 541801"/>
                <a:gd name="connsiteX31" fmla="*/ 479758 w 605578"/>
                <a:gd name="connsiteY31" fmla="*/ 30226 h 541801"/>
                <a:gd name="connsiteX32" fmla="*/ 326516 w 605578"/>
                <a:gd name="connsiteY32" fmla="*/ 0 h 541801"/>
                <a:gd name="connsiteX33" fmla="*/ 479758 w 605578"/>
                <a:gd name="connsiteY33" fmla="*/ 0 h 541801"/>
                <a:gd name="connsiteX34" fmla="*/ 605578 w 605578"/>
                <a:gd name="connsiteY34" fmla="*/ 125644 h 541801"/>
                <a:gd name="connsiteX35" fmla="*/ 479758 w 605578"/>
                <a:gd name="connsiteY35" fmla="*/ 251287 h 541801"/>
                <a:gd name="connsiteX36" fmla="*/ 478809 w 605578"/>
                <a:gd name="connsiteY36" fmla="*/ 251287 h 541801"/>
                <a:gd name="connsiteX37" fmla="*/ 412009 w 605578"/>
                <a:gd name="connsiteY37" fmla="*/ 317519 h 541801"/>
                <a:gd name="connsiteX38" fmla="*/ 394075 w 605578"/>
                <a:gd name="connsiteY38" fmla="*/ 324910 h 541801"/>
                <a:gd name="connsiteX39" fmla="*/ 384397 w 605578"/>
                <a:gd name="connsiteY39" fmla="*/ 323015 h 541801"/>
                <a:gd name="connsiteX40" fmla="*/ 368645 w 605578"/>
                <a:gd name="connsiteY40" fmla="*/ 299611 h 541801"/>
                <a:gd name="connsiteX41" fmla="*/ 368645 w 605578"/>
                <a:gd name="connsiteY41" fmla="*/ 251287 h 541801"/>
                <a:gd name="connsiteX42" fmla="*/ 326516 w 605578"/>
                <a:gd name="connsiteY42" fmla="*/ 251287 h 541801"/>
                <a:gd name="connsiteX43" fmla="*/ 324333 w 605578"/>
                <a:gd name="connsiteY43" fmla="*/ 251287 h 541801"/>
                <a:gd name="connsiteX44" fmla="*/ 317501 w 605578"/>
                <a:gd name="connsiteY44" fmla="*/ 260194 h 541801"/>
                <a:gd name="connsiteX45" fmla="*/ 314275 w 605578"/>
                <a:gd name="connsiteY45" fmla="*/ 271090 h 541801"/>
                <a:gd name="connsiteX46" fmla="*/ 306589 w 605578"/>
                <a:gd name="connsiteY46" fmla="*/ 297621 h 541801"/>
                <a:gd name="connsiteX47" fmla="*/ 298144 w 605578"/>
                <a:gd name="connsiteY47" fmla="*/ 339218 h 541801"/>
                <a:gd name="connsiteX48" fmla="*/ 298334 w 605578"/>
                <a:gd name="connsiteY48" fmla="*/ 339313 h 541801"/>
                <a:gd name="connsiteX49" fmla="*/ 308867 w 605578"/>
                <a:gd name="connsiteY49" fmla="*/ 353621 h 541801"/>
                <a:gd name="connsiteX50" fmla="*/ 309626 w 605578"/>
                <a:gd name="connsiteY50" fmla="*/ 355895 h 541801"/>
                <a:gd name="connsiteX51" fmla="*/ 315793 w 605578"/>
                <a:gd name="connsiteY51" fmla="*/ 373235 h 541801"/>
                <a:gd name="connsiteX52" fmla="*/ 319399 w 605578"/>
                <a:gd name="connsiteY52" fmla="*/ 375509 h 541801"/>
                <a:gd name="connsiteX53" fmla="*/ 324808 w 605578"/>
                <a:gd name="connsiteY53" fmla="*/ 377593 h 541801"/>
                <a:gd name="connsiteX54" fmla="*/ 427001 w 605578"/>
                <a:gd name="connsiteY54" fmla="*/ 422222 h 541801"/>
                <a:gd name="connsiteX55" fmla="*/ 464766 w 605578"/>
                <a:gd name="connsiteY55" fmla="*/ 534884 h 541801"/>
                <a:gd name="connsiteX56" fmla="*/ 463058 w 605578"/>
                <a:gd name="connsiteY56" fmla="*/ 539717 h 541801"/>
                <a:gd name="connsiteX57" fmla="*/ 458408 w 605578"/>
                <a:gd name="connsiteY57" fmla="*/ 541801 h 541801"/>
                <a:gd name="connsiteX58" fmla="*/ 232388 w 605578"/>
                <a:gd name="connsiteY58" fmla="*/ 541801 h 541801"/>
                <a:gd name="connsiteX59" fmla="*/ 6367 w 605578"/>
                <a:gd name="connsiteY59" fmla="*/ 541801 h 541801"/>
                <a:gd name="connsiteX60" fmla="*/ 1623 w 605578"/>
                <a:gd name="connsiteY60" fmla="*/ 539717 h 541801"/>
                <a:gd name="connsiteX61" fmla="*/ 10 w 605578"/>
                <a:gd name="connsiteY61" fmla="*/ 534884 h 541801"/>
                <a:gd name="connsiteX62" fmla="*/ 37775 w 605578"/>
                <a:gd name="connsiteY62" fmla="*/ 422222 h 541801"/>
                <a:gd name="connsiteX63" fmla="*/ 139968 w 605578"/>
                <a:gd name="connsiteY63" fmla="*/ 377593 h 541801"/>
                <a:gd name="connsiteX64" fmla="*/ 145377 w 605578"/>
                <a:gd name="connsiteY64" fmla="*/ 375509 h 541801"/>
                <a:gd name="connsiteX65" fmla="*/ 148982 w 605578"/>
                <a:gd name="connsiteY65" fmla="*/ 373235 h 541801"/>
                <a:gd name="connsiteX66" fmla="*/ 155150 w 605578"/>
                <a:gd name="connsiteY66" fmla="*/ 355895 h 541801"/>
                <a:gd name="connsiteX67" fmla="*/ 155814 w 605578"/>
                <a:gd name="connsiteY67" fmla="*/ 353621 h 541801"/>
                <a:gd name="connsiteX68" fmla="*/ 166441 w 605578"/>
                <a:gd name="connsiteY68" fmla="*/ 339313 h 541801"/>
                <a:gd name="connsiteX69" fmla="*/ 166631 w 605578"/>
                <a:gd name="connsiteY69" fmla="*/ 339218 h 541801"/>
                <a:gd name="connsiteX70" fmla="*/ 158186 w 605578"/>
                <a:gd name="connsiteY70" fmla="*/ 297621 h 541801"/>
                <a:gd name="connsiteX71" fmla="*/ 150500 w 605578"/>
                <a:gd name="connsiteY71" fmla="*/ 271090 h 541801"/>
                <a:gd name="connsiteX72" fmla="*/ 147179 w 605578"/>
                <a:gd name="connsiteY72" fmla="*/ 260194 h 541801"/>
                <a:gd name="connsiteX73" fmla="*/ 135508 w 605578"/>
                <a:gd name="connsiteY73" fmla="*/ 218123 h 541801"/>
                <a:gd name="connsiteX74" fmla="*/ 142245 w 605578"/>
                <a:gd name="connsiteY74" fmla="*/ 208458 h 541801"/>
                <a:gd name="connsiteX75" fmla="*/ 143099 w 605578"/>
                <a:gd name="connsiteY75" fmla="*/ 208174 h 541801"/>
                <a:gd name="connsiteX76" fmla="*/ 143194 w 605578"/>
                <a:gd name="connsiteY76" fmla="*/ 168756 h 541801"/>
                <a:gd name="connsiteX77" fmla="*/ 143099 w 605578"/>
                <a:gd name="connsiteY77" fmla="*/ 168756 h 541801"/>
                <a:gd name="connsiteX78" fmla="*/ 143099 w 605578"/>
                <a:gd name="connsiteY78" fmla="*/ 168567 h 541801"/>
                <a:gd name="connsiteX79" fmla="*/ 169288 w 605578"/>
                <a:gd name="connsiteY79" fmla="*/ 119106 h 541801"/>
                <a:gd name="connsiteX80" fmla="*/ 202593 w 605578"/>
                <a:gd name="connsiteY80" fmla="*/ 103944 h 541801"/>
                <a:gd name="connsiteX81" fmla="*/ 326516 w 605578"/>
                <a:gd name="connsiteY81" fmla="*/ 0 h 541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605578" h="541801">
                  <a:moveTo>
                    <a:pt x="463671" y="107894"/>
                  </a:moveTo>
                  <a:cubicBezTo>
                    <a:pt x="474077" y="107894"/>
                    <a:pt x="482512" y="116314"/>
                    <a:pt x="482512" y="126700"/>
                  </a:cubicBezTo>
                  <a:cubicBezTo>
                    <a:pt x="482512" y="137086"/>
                    <a:pt x="474077" y="145506"/>
                    <a:pt x="463671" y="145506"/>
                  </a:cubicBezTo>
                  <a:cubicBezTo>
                    <a:pt x="453265" y="145506"/>
                    <a:pt x="444830" y="137086"/>
                    <a:pt x="444830" y="126700"/>
                  </a:cubicBezTo>
                  <a:cubicBezTo>
                    <a:pt x="444830" y="116314"/>
                    <a:pt x="453265" y="107894"/>
                    <a:pt x="463671" y="107894"/>
                  </a:cubicBezTo>
                  <a:close/>
                  <a:moveTo>
                    <a:pt x="403126" y="107894"/>
                  </a:moveTo>
                  <a:cubicBezTo>
                    <a:pt x="413532" y="107894"/>
                    <a:pt x="421967" y="116314"/>
                    <a:pt x="421967" y="126700"/>
                  </a:cubicBezTo>
                  <a:cubicBezTo>
                    <a:pt x="421967" y="137086"/>
                    <a:pt x="413532" y="145506"/>
                    <a:pt x="403126" y="145506"/>
                  </a:cubicBezTo>
                  <a:cubicBezTo>
                    <a:pt x="392720" y="145506"/>
                    <a:pt x="384285" y="137086"/>
                    <a:pt x="384285" y="126700"/>
                  </a:cubicBezTo>
                  <a:cubicBezTo>
                    <a:pt x="384285" y="116314"/>
                    <a:pt x="392720" y="107894"/>
                    <a:pt x="403126" y="107894"/>
                  </a:cubicBezTo>
                  <a:close/>
                  <a:moveTo>
                    <a:pt x="342581" y="107894"/>
                  </a:moveTo>
                  <a:cubicBezTo>
                    <a:pt x="352987" y="107894"/>
                    <a:pt x="361422" y="116314"/>
                    <a:pt x="361422" y="126700"/>
                  </a:cubicBezTo>
                  <a:cubicBezTo>
                    <a:pt x="361422" y="137086"/>
                    <a:pt x="352987" y="145506"/>
                    <a:pt x="342581" y="145506"/>
                  </a:cubicBezTo>
                  <a:cubicBezTo>
                    <a:pt x="332175" y="145506"/>
                    <a:pt x="323740" y="137086"/>
                    <a:pt x="323740" y="126700"/>
                  </a:cubicBezTo>
                  <a:cubicBezTo>
                    <a:pt x="323740" y="116314"/>
                    <a:pt x="332175" y="107894"/>
                    <a:pt x="342581" y="107894"/>
                  </a:cubicBezTo>
                  <a:close/>
                  <a:moveTo>
                    <a:pt x="326516" y="30226"/>
                  </a:moveTo>
                  <a:cubicBezTo>
                    <a:pt x="283532" y="30226"/>
                    <a:pt x="247095" y="58652"/>
                    <a:pt x="235140" y="97785"/>
                  </a:cubicBezTo>
                  <a:cubicBezTo>
                    <a:pt x="238745" y="97501"/>
                    <a:pt x="241877" y="97406"/>
                    <a:pt x="244249" y="97406"/>
                  </a:cubicBezTo>
                  <a:cubicBezTo>
                    <a:pt x="251935" y="97406"/>
                    <a:pt x="270343" y="98259"/>
                    <a:pt x="275941" y="105745"/>
                  </a:cubicBezTo>
                  <a:cubicBezTo>
                    <a:pt x="278503" y="109251"/>
                    <a:pt x="285525" y="113610"/>
                    <a:pt x="292356" y="117874"/>
                  </a:cubicBezTo>
                  <a:cubicBezTo>
                    <a:pt x="297290" y="121001"/>
                    <a:pt x="302319" y="124127"/>
                    <a:pt x="306779" y="127539"/>
                  </a:cubicBezTo>
                  <a:cubicBezTo>
                    <a:pt x="316742" y="135214"/>
                    <a:pt x="321676" y="148763"/>
                    <a:pt x="321676" y="168756"/>
                  </a:cubicBezTo>
                  <a:lnTo>
                    <a:pt x="321676" y="208174"/>
                  </a:lnTo>
                  <a:cubicBezTo>
                    <a:pt x="321961" y="208269"/>
                    <a:pt x="322246" y="208363"/>
                    <a:pt x="322530" y="208458"/>
                  </a:cubicBezTo>
                  <a:cubicBezTo>
                    <a:pt x="326611" y="210353"/>
                    <a:pt x="328698" y="209500"/>
                    <a:pt x="329267" y="218123"/>
                  </a:cubicBezTo>
                  <a:cubicBezTo>
                    <a:pt x="329267" y="218976"/>
                    <a:pt x="329362" y="220018"/>
                    <a:pt x="329362" y="221060"/>
                  </a:cubicBezTo>
                  <a:lnTo>
                    <a:pt x="398914" y="221060"/>
                  </a:lnTo>
                  <a:lnTo>
                    <a:pt x="398914" y="287956"/>
                  </a:lnTo>
                  <a:lnTo>
                    <a:pt x="466379" y="221060"/>
                  </a:lnTo>
                  <a:lnTo>
                    <a:pt x="479758" y="221060"/>
                  </a:lnTo>
                  <a:cubicBezTo>
                    <a:pt x="532515" y="221060"/>
                    <a:pt x="575404" y="178326"/>
                    <a:pt x="575404" y="125644"/>
                  </a:cubicBezTo>
                  <a:cubicBezTo>
                    <a:pt x="575404" y="73055"/>
                    <a:pt x="532515" y="30226"/>
                    <a:pt x="479758" y="30226"/>
                  </a:cubicBezTo>
                  <a:close/>
                  <a:moveTo>
                    <a:pt x="326516" y="0"/>
                  </a:moveTo>
                  <a:lnTo>
                    <a:pt x="479758" y="0"/>
                  </a:lnTo>
                  <a:cubicBezTo>
                    <a:pt x="549120" y="0"/>
                    <a:pt x="605578" y="56378"/>
                    <a:pt x="605578" y="125644"/>
                  </a:cubicBezTo>
                  <a:cubicBezTo>
                    <a:pt x="605578" y="194908"/>
                    <a:pt x="549120" y="251287"/>
                    <a:pt x="479758" y="251287"/>
                  </a:cubicBezTo>
                  <a:lnTo>
                    <a:pt x="478809" y="251287"/>
                  </a:lnTo>
                  <a:lnTo>
                    <a:pt x="412009" y="317519"/>
                  </a:lnTo>
                  <a:cubicBezTo>
                    <a:pt x="407264" y="322257"/>
                    <a:pt x="400812" y="324910"/>
                    <a:pt x="394075" y="324910"/>
                  </a:cubicBezTo>
                  <a:cubicBezTo>
                    <a:pt x="390754" y="324910"/>
                    <a:pt x="387433" y="324247"/>
                    <a:pt x="384397" y="323015"/>
                  </a:cubicBezTo>
                  <a:cubicBezTo>
                    <a:pt x="374813" y="319036"/>
                    <a:pt x="368645" y="309844"/>
                    <a:pt x="368645" y="299611"/>
                  </a:cubicBezTo>
                  <a:lnTo>
                    <a:pt x="368645" y="251287"/>
                  </a:lnTo>
                  <a:lnTo>
                    <a:pt x="326516" y="251287"/>
                  </a:lnTo>
                  <a:cubicBezTo>
                    <a:pt x="325757" y="251287"/>
                    <a:pt x="325092" y="251287"/>
                    <a:pt x="324333" y="251287"/>
                  </a:cubicBezTo>
                  <a:cubicBezTo>
                    <a:pt x="322625" y="255172"/>
                    <a:pt x="320443" y="258393"/>
                    <a:pt x="317501" y="260194"/>
                  </a:cubicBezTo>
                  <a:cubicBezTo>
                    <a:pt x="315983" y="261804"/>
                    <a:pt x="314939" y="266258"/>
                    <a:pt x="314275" y="271090"/>
                  </a:cubicBezTo>
                  <a:cubicBezTo>
                    <a:pt x="313137" y="280376"/>
                    <a:pt x="311808" y="290799"/>
                    <a:pt x="306589" y="297621"/>
                  </a:cubicBezTo>
                  <a:cubicBezTo>
                    <a:pt x="294729" y="313256"/>
                    <a:pt x="297860" y="337323"/>
                    <a:pt x="298144" y="339218"/>
                  </a:cubicBezTo>
                  <a:cubicBezTo>
                    <a:pt x="298144" y="339218"/>
                    <a:pt x="298239" y="339218"/>
                    <a:pt x="298334" y="339313"/>
                  </a:cubicBezTo>
                  <a:cubicBezTo>
                    <a:pt x="305546" y="342534"/>
                    <a:pt x="307538" y="348978"/>
                    <a:pt x="308867" y="353621"/>
                  </a:cubicBezTo>
                  <a:lnTo>
                    <a:pt x="309626" y="355895"/>
                  </a:lnTo>
                  <a:cubicBezTo>
                    <a:pt x="311524" y="362054"/>
                    <a:pt x="313326" y="367739"/>
                    <a:pt x="315793" y="373235"/>
                  </a:cubicBezTo>
                  <a:cubicBezTo>
                    <a:pt x="316078" y="373708"/>
                    <a:pt x="317501" y="374845"/>
                    <a:pt x="319399" y="375509"/>
                  </a:cubicBezTo>
                  <a:lnTo>
                    <a:pt x="324808" y="377593"/>
                  </a:lnTo>
                  <a:cubicBezTo>
                    <a:pt x="358872" y="390669"/>
                    <a:pt x="394170" y="404124"/>
                    <a:pt x="427001" y="422222"/>
                  </a:cubicBezTo>
                  <a:cubicBezTo>
                    <a:pt x="457934" y="439373"/>
                    <a:pt x="464481" y="531947"/>
                    <a:pt x="464766" y="534884"/>
                  </a:cubicBezTo>
                  <a:cubicBezTo>
                    <a:pt x="464861" y="536685"/>
                    <a:pt x="464291" y="538390"/>
                    <a:pt x="463058" y="539717"/>
                  </a:cubicBezTo>
                  <a:cubicBezTo>
                    <a:pt x="461919" y="541043"/>
                    <a:pt x="460211" y="541801"/>
                    <a:pt x="458408" y="541801"/>
                  </a:cubicBezTo>
                  <a:lnTo>
                    <a:pt x="232388" y="541801"/>
                  </a:lnTo>
                  <a:lnTo>
                    <a:pt x="6367" y="541801"/>
                  </a:lnTo>
                  <a:cubicBezTo>
                    <a:pt x="4564" y="541801"/>
                    <a:pt x="2857" y="541043"/>
                    <a:pt x="1623" y="539717"/>
                  </a:cubicBezTo>
                  <a:cubicBezTo>
                    <a:pt x="484" y="538390"/>
                    <a:pt x="-85" y="536685"/>
                    <a:pt x="10" y="534884"/>
                  </a:cubicBezTo>
                  <a:cubicBezTo>
                    <a:pt x="295" y="531947"/>
                    <a:pt x="6842" y="439373"/>
                    <a:pt x="37775" y="422222"/>
                  </a:cubicBezTo>
                  <a:cubicBezTo>
                    <a:pt x="70606" y="404124"/>
                    <a:pt x="105809" y="390669"/>
                    <a:pt x="139968" y="377593"/>
                  </a:cubicBezTo>
                  <a:lnTo>
                    <a:pt x="145377" y="375509"/>
                  </a:lnTo>
                  <a:cubicBezTo>
                    <a:pt x="147274" y="374845"/>
                    <a:pt x="148698" y="373708"/>
                    <a:pt x="148982" y="373235"/>
                  </a:cubicBezTo>
                  <a:cubicBezTo>
                    <a:pt x="151449" y="367739"/>
                    <a:pt x="153252" y="362054"/>
                    <a:pt x="155150" y="355895"/>
                  </a:cubicBezTo>
                  <a:lnTo>
                    <a:pt x="155814" y="353621"/>
                  </a:lnTo>
                  <a:cubicBezTo>
                    <a:pt x="157237" y="348978"/>
                    <a:pt x="159135" y="342534"/>
                    <a:pt x="166441" y="339313"/>
                  </a:cubicBezTo>
                  <a:cubicBezTo>
                    <a:pt x="166536" y="339218"/>
                    <a:pt x="166631" y="339218"/>
                    <a:pt x="166631" y="339218"/>
                  </a:cubicBezTo>
                  <a:cubicBezTo>
                    <a:pt x="166916" y="337323"/>
                    <a:pt x="170047" y="313256"/>
                    <a:pt x="158186" y="297621"/>
                  </a:cubicBezTo>
                  <a:cubicBezTo>
                    <a:pt x="152968" y="290799"/>
                    <a:pt x="151639" y="280376"/>
                    <a:pt x="150500" y="271090"/>
                  </a:cubicBezTo>
                  <a:cubicBezTo>
                    <a:pt x="149836" y="266163"/>
                    <a:pt x="148793" y="261804"/>
                    <a:pt x="147179" y="260194"/>
                  </a:cubicBezTo>
                  <a:cubicBezTo>
                    <a:pt x="136647" y="253750"/>
                    <a:pt x="134939" y="227883"/>
                    <a:pt x="135508" y="218123"/>
                  </a:cubicBezTo>
                  <a:cubicBezTo>
                    <a:pt x="136078" y="209500"/>
                    <a:pt x="138165" y="210353"/>
                    <a:pt x="142245" y="208458"/>
                  </a:cubicBezTo>
                  <a:cubicBezTo>
                    <a:pt x="142530" y="208363"/>
                    <a:pt x="142815" y="208269"/>
                    <a:pt x="143099" y="208174"/>
                  </a:cubicBezTo>
                  <a:lnTo>
                    <a:pt x="143194" y="168756"/>
                  </a:lnTo>
                  <a:lnTo>
                    <a:pt x="143099" y="168756"/>
                  </a:lnTo>
                  <a:cubicBezTo>
                    <a:pt x="143099" y="168756"/>
                    <a:pt x="143099" y="168662"/>
                    <a:pt x="143099" y="168567"/>
                  </a:cubicBezTo>
                  <a:cubicBezTo>
                    <a:pt x="143953" y="145068"/>
                    <a:pt x="152019" y="129813"/>
                    <a:pt x="169288" y="119106"/>
                  </a:cubicBezTo>
                  <a:cubicBezTo>
                    <a:pt x="180675" y="111999"/>
                    <a:pt x="192061" y="107166"/>
                    <a:pt x="202593" y="103944"/>
                  </a:cubicBezTo>
                  <a:cubicBezTo>
                    <a:pt x="212936" y="45008"/>
                    <a:pt x="264555" y="0"/>
                    <a:pt x="32651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3B3BB41-2534-4E94-A49B-53A301B1BF25}"/>
                </a:ext>
              </a:extLst>
            </p:cNvPr>
            <p:cNvSpPr/>
            <p:nvPr/>
          </p:nvSpPr>
          <p:spPr>
            <a:xfrm>
              <a:off x="6821983" y="4953771"/>
              <a:ext cx="1203335" cy="1203335"/>
            </a:xfrm>
            <a:prstGeom prst="ellipse">
              <a:avLst/>
            </a:prstGeom>
            <a:solidFill>
              <a:srgbClr val="73A06A"/>
            </a:solidFill>
            <a:ln>
              <a:solidFill>
                <a:srgbClr val="B1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2B33144-C512-4973-9C23-112D55A64129}"/>
                </a:ext>
              </a:extLst>
            </p:cNvPr>
            <p:cNvSpPr/>
            <p:nvPr/>
          </p:nvSpPr>
          <p:spPr>
            <a:xfrm>
              <a:off x="2964976" y="3148779"/>
              <a:ext cx="1203335" cy="1203335"/>
            </a:xfrm>
            <a:prstGeom prst="ellipse">
              <a:avLst/>
            </a:prstGeom>
            <a:solidFill>
              <a:srgbClr val="73A06A"/>
            </a:solidFill>
            <a:ln>
              <a:solidFill>
                <a:srgbClr val="B1CC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phone-tablet-and-laptop_81043">
              <a:extLst>
                <a:ext uri="{FF2B5EF4-FFF2-40B4-BE49-F238E27FC236}">
                  <a16:creationId xmlns:a16="http://schemas.microsoft.com/office/drawing/2014/main" id="{01357070-1268-483F-A885-3CE8A3EE77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24018" y="5284511"/>
              <a:ext cx="609685" cy="499595"/>
            </a:xfrm>
            <a:custGeom>
              <a:avLst/>
              <a:gdLst>
                <a:gd name="connsiteX0" fmla="*/ 73776 w 605733"/>
                <a:gd name="connsiteY0" fmla="*/ 463060 h 496357"/>
                <a:gd name="connsiteX1" fmla="*/ 63223 w 605733"/>
                <a:gd name="connsiteY1" fmla="*/ 473595 h 496357"/>
                <a:gd name="connsiteX2" fmla="*/ 66709 w 605733"/>
                <a:gd name="connsiteY2" fmla="*/ 481402 h 496357"/>
                <a:gd name="connsiteX3" fmla="*/ 73776 w 605733"/>
                <a:gd name="connsiteY3" fmla="*/ 484223 h 496357"/>
                <a:gd name="connsiteX4" fmla="*/ 80937 w 605733"/>
                <a:gd name="connsiteY4" fmla="*/ 481402 h 496357"/>
                <a:gd name="connsiteX5" fmla="*/ 84423 w 605733"/>
                <a:gd name="connsiteY5" fmla="*/ 473595 h 496357"/>
                <a:gd name="connsiteX6" fmla="*/ 73776 w 605733"/>
                <a:gd name="connsiteY6" fmla="*/ 463060 h 496357"/>
                <a:gd name="connsiteX7" fmla="*/ 211779 w 605733"/>
                <a:gd name="connsiteY7" fmla="*/ 386666 h 496357"/>
                <a:gd name="connsiteX8" fmla="*/ 198683 w 605733"/>
                <a:gd name="connsiteY8" fmla="*/ 399740 h 496357"/>
                <a:gd name="connsiteX9" fmla="*/ 200190 w 605733"/>
                <a:gd name="connsiteY9" fmla="*/ 405572 h 496357"/>
                <a:gd name="connsiteX10" fmla="*/ 211779 w 605733"/>
                <a:gd name="connsiteY10" fmla="*/ 412814 h 496357"/>
                <a:gd name="connsiteX11" fmla="*/ 223273 w 605733"/>
                <a:gd name="connsiteY11" fmla="*/ 405572 h 496357"/>
                <a:gd name="connsiteX12" fmla="*/ 224875 w 605733"/>
                <a:gd name="connsiteY12" fmla="*/ 399740 h 496357"/>
                <a:gd name="connsiteX13" fmla="*/ 211779 w 605733"/>
                <a:gd name="connsiteY13" fmla="*/ 386666 h 496357"/>
                <a:gd name="connsiteX14" fmla="*/ 354026 w 605733"/>
                <a:gd name="connsiteY14" fmla="*/ 306536 h 496357"/>
                <a:gd name="connsiteX15" fmla="*/ 593016 w 605733"/>
                <a:gd name="connsiteY15" fmla="*/ 306536 h 496357"/>
                <a:gd name="connsiteX16" fmla="*/ 605733 w 605733"/>
                <a:gd name="connsiteY16" fmla="*/ 319144 h 496357"/>
                <a:gd name="connsiteX17" fmla="*/ 572574 w 605733"/>
                <a:gd name="connsiteY17" fmla="*/ 352262 h 496357"/>
                <a:gd name="connsiteX18" fmla="*/ 354026 w 605733"/>
                <a:gd name="connsiteY18" fmla="*/ 352262 h 496357"/>
                <a:gd name="connsiteX19" fmla="*/ 30057 w 605733"/>
                <a:gd name="connsiteY19" fmla="*/ 292249 h 496357"/>
                <a:gd name="connsiteX20" fmla="*/ 30057 w 605733"/>
                <a:gd name="connsiteY20" fmla="*/ 451303 h 496357"/>
                <a:gd name="connsiteX21" fmla="*/ 117495 w 605733"/>
                <a:gd name="connsiteY21" fmla="*/ 451303 h 496357"/>
                <a:gd name="connsiteX22" fmla="*/ 117495 w 605733"/>
                <a:gd name="connsiteY22" fmla="*/ 292249 h 496357"/>
                <a:gd name="connsiteX23" fmla="*/ 25157 w 605733"/>
                <a:gd name="connsiteY23" fmla="*/ 262150 h 496357"/>
                <a:gd name="connsiteX24" fmla="*/ 122489 w 605733"/>
                <a:gd name="connsiteY24" fmla="*/ 262150 h 496357"/>
                <a:gd name="connsiteX25" fmla="*/ 147552 w 605733"/>
                <a:gd name="connsiteY25" fmla="*/ 287264 h 496357"/>
                <a:gd name="connsiteX26" fmla="*/ 147552 w 605733"/>
                <a:gd name="connsiteY26" fmla="*/ 471337 h 496357"/>
                <a:gd name="connsiteX27" fmla="*/ 122489 w 605733"/>
                <a:gd name="connsiteY27" fmla="*/ 496357 h 496357"/>
                <a:gd name="connsiteX28" fmla="*/ 25157 w 605733"/>
                <a:gd name="connsiteY28" fmla="*/ 496357 h 496357"/>
                <a:gd name="connsiteX29" fmla="*/ 0 w 605733"/>
                <a:gd name="connsiteY29" fmla="*/ 471337 h 496357"/>
                <a:gd name="connsiteX30" fmla="*/ 0 w 605733"/>
                <a:gd name="connsiteY30" fmla="*/ 287264 h 496357"/>
                <a:gd name="connsiteX31" fmla="*/ 25157 w 605733"/>
                <a:gd name="connsiteY31" fmla="*/ 262150 h 496357"/>
                <a:gd name="connsiteX32" fmla="*/ 141305 w 605733"/>
                <a:gd name="connsiteY32" fmla="*/ 137603 h 496357"/>
                <a:gd name="connsiteX33" fmla="*/ 282252 w 605733"/>
                <a:gd name="connsiteY33" fmla="*/ 137603 h 496357"/>
                <a:gd name="connsiteX34" fmla="*/ 323895 w 605733"/>
                <a:gd name="connsiteY34" fmla="*/ 179176 h 496357"/>
                <a:gd name="connsiteX35" fmla="*/ 323895 w 605733"/>
                <a:gd name="connsiteY35" fmla="*/ 389488 h 496357"/>
                <a:gd name="connsiteX36" fmla="*/ 282252 w 605733"/>
                <a:gd name="connsiteY36" fmla="*/ 431155 h 496357"/>
                <a:gd name="connsiteX37" fmla="*/ 172679 w 605733"/>
                <a:gd name="connsiteY37" fmla="*/ 431155 h 496357"/>
                <a:gd name="connsiteX38" fmla="*/ 172679 w 605733"/>
                <a:gd name="connsiteY38" fmla="*/ 374533 h 496357"/>
                <a:gd name="connsiteX39" fmla="*/ 283759 w 605733"/>
                <a:gd name="connsiteY39" fmla="*/ 374533 h 496357"/>
                <a:gd name="connsiteX40" fmla="*/ 283759 w 605733"/>
                <a:gd name="connsiteY40" fmla="*/ 179176 h 496357"/>
                <a:gd name="connsiteX41" fmla="*/ 282252 w 605733"/>
                <a:gd name="connsiteY41" fmla="*/ 177671 h 496357"/>
                <a:gd name="connsiteX42" fmla="*/ 141305 w 605733"/>
                <a:gd name="connsiteY42" fmla="*/ 177671 h 496357"/>
                <a:gd name="connsiteX43" fmla="*/ 139704 w 605733"/>
                <a:gd name="connsiteY43" fmla="*/ 179176 h 496357"/>
                <a:gd name="connsiteX44" fmla="*/ 139704 w 605733"/>
                <a:gd name="connsiteY44" fmla="*/ 240313 h 496357"/>
                <a:gd name="connsiteX45" fmla="*/ 122462 w 605733"/>
                <a:gd name="connsiteY45" fmla="*/ 237115 h 496357"/>
                <a:gd name="connsiteX46" fmla="*/ 99568 w 605733"/>
                <a:gd name="connsiteY46" fmla="*/ 237115 h 496357"/>
                <a:gd name="connsiteX47" fmla="*/ 99568 w 605733"/>
                <a:gd name="connsiteY47" fmla="*/ 179176 h 496357"/>
                <a:gd name="connsiteX48" fmla="*/ 141305 w 605733"/>
                <a:gd name="connsiteY48" fmla="*/ 137603 h 496357"/>
                <a:gd name="connsiteX49" fmla="*/ 208945 w 605733"/>
                <a:gd name="connsiteY49" fmla="*/ 0 h 496357"/>
                <a:gd name="connsiteX50" fmla="*/ 533286 w 605733"/>
                <a:gd name="connsiteY50" fmla="*/ 0 h 496357"/>
                <a:gd name="connsiteX51" fmla="*/ 572003 w 605733"/>
                <a:gd name="connsiteY51" fmla="*/ 38752 h 496357"/>
                <a:gd name="connsiteX52" fmla="*/ 572003 w 605733"/>
                <a:gd name="connsiteY52" fmla="*/ 258563 h 496357"/>
                <a:gd name="connsiteX53" fmla="*/ 533286 w 605733"/>
                <a:gd name="connsiteY53" fmla="*/ 297221 h 496357"/>
                <a:gd name="connsiteX54" fmla="*/ 354017 w 605733"/>
                <a:gd name="connsiteY54" fmla="*/ 297221 h 496357"/>
                <a:gd name="connsiteX55" fmla="*/ 354017 w 605733"/>
                <a:gd name="connsiteY55" fmla="*/ 257905 h 496357"/>
                <a:gd name="connsiteX56" fmla="*/ 531873 w 605733"/>
                <a:gd name="connsiteY56" fmla="*/ 257153 h 496357"/>
                <a:gd name="connsiteX57" fmla="*/ 531873 w 605733"/>
                <a:gd name="connsiteY57" fmla="*/ 38752 h 496357"/>
                <a:gd name="connsiteX58" fmla="*/ 208945 w 605733"/>
                <a:gd name="connsiteY58" fmla="*/ 40068 h 496357"/>
                <a:gd name="connsiteX59" fmla="*/ 209321 w 605733"/>
                <a:gd name="connsiteY59" fmla="*/ 107507 h 496357"/>
                <a:gd name="connsiteX60" fmla="*/ 170133 w 605733"/>
                <a:gd name="connsiteY60" fmla="*/ 107507 h 496357"/>
                <a:gd name="connsiteX61" fmla="*/ 170133 w 605733"/>
                <a:gd name="connsiteY61" fmla="*/ 38752 h 496357"/>
                <a:gd name="connsiteX62" fmla="*/ 208945 w 605733"/>
                <a:gd name="connsiteY62" fmla="*/ 0 h 49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605733" h="496357">
                  <a:moveTo>
                    <a:pt x="73776" y="463060"/>
                  </a:moveTo>
                  <a:cubicBezTo>
                    <a:pt x="67934" y="463060"/>
                    <a:pt x="63223" y="467763"/>
                    <a:pt x="63223" y="473595"/>
                  </a:cubicBezTo>
                  <a:cubicBezTo>
                    <a:pt x="63223" y="476699"/>
                    <a:pt x="64542" y="479426"/>
                    <a:pt x="66709" y="481402"/>
                  </a:cubicBezTo>
                  <a:cubicBezTo>
                    <a:pt x="68594" y="483095"/>
                    <a:pt x="71044" y="484223"/>
                    <a:pt x="73776" y="484223"/>
                  </a:cubicBezTo>
                  <a:cubicBezTo>
                    <a:pt x="76508" y="484223"/>
                    <a:pt x="79052" y="483095"/>
                    <a:pt x="80937" y="481402"/>
                  </a:cubicBezTo>
                  <a:cubicBezTo>
                    <a:pt x="83010" y="479426"/>
                    <a:pt x="84423" y="476699"/>
                    <a:pt x="84423" y="473595"/>
                  </a:cubicBezTo>
                  <a:cubicBezTo>
                    <a:pt x="84423" y="467763"/>
                    <a:pt x="79618" y="463060"/>
                    <a:pt x="73776" y="463060"/>
                  </a:cubicBezTo>
                  <a:close/>
                  <a:moveTo>
                    <a:pt x="211779" y="386666"/>
                  </a:moveTo>
                  <a:cubicBezTo>
                    <a:pt x="204524" y="386666"/>
                    <a:pt x="198683" y="392498"/>
                    <a:pt x="198683" y="399740"/>
                  </a:cubicBezTo>
                  <a:cubicBezTo>
                    <a:pt x="198683" y="401903"/>
                    <a:pt x="199248" y="403784"/>
                    <a:pt x="200190" y="405572"/>
                  </a:cubicBezTo>
                  <a:cubicBezTo>
                    <a:pt x="202357" y="409804"/>
                    <a:pt x="206691" y="412814"/>
                    <a:pt x="211779" y="412814"/>
                  </a:cubicBezTo>
                  <a:cubicBezTo>
                    <a:pt x="216866" y="412814"/>
                    <a:pt x="221106" y="409804"/>
                    <a:pt x="223273" y="405572"/>
                  </a:cubicBezTo>
                  <a:cubicBezTo>
                    <a:pt x="224215" y="403784"/>
                    <a:pt x="224875" y="401903"/>
                    <a:pt x="224875" y="399740"/>
                  </a:cubicBezTo>
                  <a:cubicBezTo>
                    <a:pt x="224875" y="392498"/>
                    <a:pt x="218939" y="386666"/>
                    <a:pt x="211779" y="386666"/>
                  </a:cubicBezTo>
                  <a:close/>
                  <a:moveTo>
                    <a:pt x="354026" y="306536"/>
                  </a:moveTo>
                  <a:lnTo>
                    <a:pt x="593016" y="306536"/>
                  </a:lnTo>
                  <a:cubicBezTo>
                    <a:pt x="600081" y="306536"/>
                    <a:pt x="605733" y="312181"/>
                    <a:pt x="605733" y="319144"/>
                  </a:cubicBezTo>
                  <a:cubicBezTo>
                    <a:pt x="605733" y="337396"/>
                    <a:pt x="590849" y="352262"/>
                    <a:pt x="572574" y="352262"/>
                  </a:cubicBezTo>
                  <a:lnTo>
                    <a:pt x="354026" y="352262"/>
                  </a:lnTo>
                  <a:close/>
                  <a:moveTo>
                    <a:pt x="30057" y="292249"/>
                  </a:moveTo>
                  <a:lnTo>
                    <a:pt x="30057" y="451303"/>
                  </a:lnTo>
                  <a:lnTo>
                    <a:pt x="117495" y="451303"/>
                  </a:lnTo>
                  <a:lnTo>
                    <a:pt x="117495" y="292249"/>
                  </a:lnTo>
                  <a:close/>
                  <a:moveTo>
                    <a:pt x="25157" y="262150"/>
                  </a:moveTo>
                  <a:lnTo>
                    <a:pt x="122489" y="262150"/>
                  </a:lnTo>
                  <a:cubicBezTo>
                    <a:pt x="136340" y="262150"/>
                    <a:pt x="147552" y="273437"/>
                    <a:pt x="147552" y="287264"/>
                  </a:cubicBezTo>
                  <a:lnTo>
                    <a:pt x="147552" y="471337"/>
                  </a:lnTo>
                  <a:cubicBezTo>
                    <a:pt x="147552" y="485164"/>
                    <a:pt x="136340" y="496357"/>
                    <a:pt x="122489" y="496357"/>
                  </a:cubicBezTo>
                  <a:lnTo>
                    <a:pt x="25157" y="496357"/>
                  </a:lnTo>
                  <a:cubicBezTo>
                    <a:pt x="11307" y="496357"/>
                    <a:pt x="0" y="485164"/>
                    <a:pt x="0" y="471337"/>
                  </a:cubicBezTo>
                  <a:lnTo>
                    <a:pt x="0" y="287264"/>
                  </a:lnTo>
                  <a:cubicBezTo>
                    <a:pt x="0" y="273437"/>
                    <a:pt x="11307" y="262150"/>
                    <a:pt x="25157" y="262150"/>
                  </a:cubicBezTo>
                  <a:close/>
                  <a:moveTo>
                    <a:pt x="141305" y="137603"/>
                  </a:moveTo>
                  <a:lnTo>
                    <a:pt x="282252" y="137603"/>
                  </a:lnTo>
                  <a:cubicBezTo>
                    <a:pt x="305240" y="137603"/>
                    <a:pt x="323895" y="156226"/>
                    <a:pt x="323895" y="179176"/>
                  </a:cubicBezTo>
                  <a:lnTo>
                    <a:pt x="323895" y="389488"/>
                  </a:lnTo>
                  <a:cubicBezTo>
                    <a:pt x="323895" y="412438"/>
                    <a:pt x="305240" y="431155"/>
                    <a:pt x="282252" y="431155"/>
                  </a:cubicBezTo>
                  <a:lnTo>
                    <a:pt x="172679" y="431155"/>
                  </a:lnTo>
                  <a:lnTo>
                    <a:pt x="172679" y="374533"/>
                  </a:lnTo>
                  <a:lnTo>
                    <a:pt x="283759" y="374533"/>
                  </a:lnTo>
                  <a:lnTo>
                    <a:pt x="283759" y="179176"/>
                  </a:lnTo>
                  <a:cubicBezTo>
                    <a:pt x="283759" y="178330"/>
                    <a:pt x="283100" y="177671"/>
                    <a:pt x="282252" y="177671"/>
                  </a:cubicBezTo>
                  <a:lnTo>
                    <a:pt x="141305" y="177671"/>
                  </a:lnTo>
                  <a:cubicBezTo>
                    <a:pt x="140363" y="177671"/>
                    <a:pt x="139704" y="178330"/>
                    <a:pt x="139704" y="179176"/>
                  </a:cubicBezTo>
                  <a:lnTo>
                    <a:pt x="139704" y="240313"/>
                  </a:lnTo>
                  <a:cubicBezTo>
                    <a:pt x="134334" y="238338"/>
                    <a:pt x="128492" y="237115"/>
                    <a:pt x="122462" y="237115"/>
                  </a:cubicBezTo>
                  <a:lnTo>
                    <a:pt x="99568" y="237115"/>
                  </a:lnTo>
                  <a:lnTo>
                    <a:pt x="99568" y="179176"/>
                  </a:lnTo>
                  <a:cubicBezTo>
                    <a:pt x="99568" y="156226"/>
                    <a:pt x="118317" y="137603"/>
                    <a:pt x="141305" y="137603"/>
                  </a:cubicBezTo>
                  <a:close/>
                  <a:moveTo>
                    <a:pt x="208945" y="0"/>
                  </a:moveTo>
                  <a:lnTo>
                    <a:pt x="533286" y="0"/>
                  </a:lnTo>
                  <a:cubicBezTo>
                    <a:pt x="554670" y="0"/>
                    <a:pt x="572003" y="17401"/>
                    <a:pt x="572003" y="38752"/>
                  </a:cubicBezTo>
                  <a:lnTo>
                    <a:pt x="572003" y="258563"/>
                  </a:lnTo>
                  <a:cubicBezTo>
                    <a:pt x="572003" y="279820"/>
                    <a:pt x="554670" y="297221"/>
                    <a:pt x="533286" y="297221"/>
                  </a:cubicBezTo>
                  <a:lnTo>
                    <a:pt x="354017" y="297221"/>
                  </a:lnTo>
                  <a:lnTo>
                    <a:pt x="354017" y="257905"/>
                  </a:lnTo>
                  <a:lnTo>
                    <a:pt x="531873" y="257153"/>
                  </a:lnTo>
                  <a:lnTo>
                    <a:pt x="531873" y="38752"/>
                  </a:lnTo>
                  <a:lnTo>
                    <a:pt x="208945" y="40068"/>
                  </a:lnTo>
                  <a:lnTo>
                    <a:pt x="209321" y="107507"/>
                  </a:lnTo>
                  <a:lnTo>
                    <a:pt x="170133" y="107507"/>
                  </a:lnTo>
                  <a:lnTo>
                    <a:pt x="170133" y="38752"/>
                  </a:lnTo>
                  <a:cubicBezTo>
                    <a:pt x="170133" y="17401"/>
                    <a:pt x="187561" y="0"/>
                    <a:pt x="208945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</p:sp>
        <p:sp>
          <p:nvSpPr>
            <p:cNvPr id="44" name="banker_385664">
              <a:extLst>
                <a:ext uri="{FF2B5EF4-FFF2-40B4-BE49-F238E27FC236}">
                  <a16:creationId xmlns:a16="http://schemas.microsoft.com/office/drawing/2014/main" id="{92E36FCC-8881-49FF-83D3-B9706F3AB8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7657" y="3422276"/>
              <a:ext cx="609685" cy="548433"/>
            </a:xfrm>
            <a:custGeom>
              <a:avLst/>
              <a:gdLst>
                <a:gd name="connsiteX0" fmla="*/ 54024 w 607568"/>
                <a:gd name="connsiteY0" fmla="*/ 450648 h 546529"/>
                <a:gd name="connsiteX1" fmla="*/ 54024 w 607568"/>
                <a:gd name="connsiteY1" fmla="*/ 486637 h 546529"/>
                <a:gd name="connsiteX2" fmla="*/ 241819 w 607568"/>
                <a:gd name="connsiteY2" fmla="*/ 486637 h 546529"/>
                <a:gd name="connsiteX3" fmla="*/ 241819 w 607568"/>
                <a:gd name="connsiteY3" fmla="*/ 450648 h 546529"/>
                <a:gd name="connsiteX4" fmla="*/ 54024 w 607568"/>
                <a:gd name="connsiteY4" fmla="*/ 390756 h 546529"/>
                <a:gd name="connsiteX5" fmla="*/ 54024 w 607568"/>
                <a:gd name="connsiteY5" fmla="*/ 426744 h 546529"/>
                <a:gd name="connsiteX6" fmla="*/ 241819 w 607568"/>
                <a:gd name="connsiteY6" fmla="*/ 426744 h 546529"/>
                <a:gd name="connsiteX7" fmla="*/ 241819 w 607568"/>
                <a:gd name="connsiteY7" fmla="*/ 390756 h 546529"/>
                <a:gd name="connsiteX8" fmla="*/ 54024 w 607568"/>
                <a:gd name="connsiteY8" fmla="*/ 330863 h 546529"/>
                <a:gd name="connsiteX9" fmla="*/ 54024 w 607568"/>
                <a:gd name="connsiteY9" fmla="*/ 366852 h 546529"/>
                <a:gd name="connsiteX10" fmla="*/ 241819 w 607568"/>
                <a:gd name="connsiteY10" fmla="*/ 366852 h 546529"/>
                <a:gd name="connsiteX11" fmla="*/ 241819 w 607568"/>
                <a:gd name="connsiteY11" fmla="*/ 330863 h 546529"/>
                <a:gd name="connsiteX12" fmla="*/ 0 w 607568"/>
                <a:gd name="connsiteY12" fmla="*/ 270971 h 546529"/>
                <a:gd name="connsiteX13" fmla="*/ 340611 w 607568"/>
                <a:gd name="connsiteY13" fmla="*/ 270971 h 546529"/>
                <a:gd name="connsiteX14" fmla="*/ 290948 w 607568"/>
                <a:gd name="connsiteY14" fmla="*/ 356811 h 546529"/>
                <a:gd name="connsiteX15" fmla="*/ 285964 w 607568"/>
                <a:gd name="connsiteY15" fmla="*/ 365519 h 546529"/>
                <a:gd name="connsiteX16" fmla="*/ 286142 w 607568"/>
                <a:gd name="connsiteY16" fmla="*/ 375472 h 546529"/>
                <a:gd name="connsiteX17" fmla="*/ 287566 w 607568"/>
                <a:gd name="connsiteY17" fmla="*/ 452247 h 546529"/>
                <a:gd name="connsiteX18" fmla="*/ 288634 w 607568"/>
                <a:gd name="connsiteY18" fmla="*/ 511962 h 546529"/>
                <a:gd name="connsiteX19" fmla="*/ 340967 w 607568"/>
                <a:gd name="connsiteY19" fmla="*/ 483082 h 546529"/>
                <a:gd name="connsiteX20" fmla="*/ 408342 w 607568"/>
                <a:gd name="connsiteY20" fmla="*/ 445849 h 546529"/>
                <a:gd name="connsiteX21" fmla="*/ 417064 w 607568"/>
                <a:gd name="connsiteY21" fmla="*/ 441051 h 546529"/>
                <a:gd name="connsiteX22" fmla="*/ 422048 w 607568"/>
                <a:gd name="connsiteY22" fmla="*/ 432431 h 546529"/>
                <a:gd name="connsiteX23" fmla="*/ 504999 w 607568"/>
                <a:gd name="connsiteY23" fmla="*/ 288921 h 546529"/>
                <a:gd name="connsiteX24" fmla="*/ 515412 w 607568"/>
                <a:gd name="connsiteY24" fmla="*/ 270971 h 546529"/>
                <a:gd name="connsiteX25" fmla="*/ 606016 w 607568"/>
                <a:gd name="connsiteY25" fmla="*/ 270971 h 546529"/>
                <a:gd name="connsiteX26" fmla="*/ 606016 w 607568"/>
                <a:gd name="connsiteY26" fmla="*/ 546529 h 546529"/>
                <a:gd name="connsiteX27" fmla="*/ 0 w 607568"/>
                <a:gd name="connsiteY27" fmla="*/ 546529 h 546529"/>
                <a:gd name="connsiteX28" fmla="*/ 490871 w 607568"/>
                <a:gd name="connsiteY28" fmla="*/ 82985 h 546529"/>
                <a:gd name="connsiteX29" fmla="*/ 559584 w 607568"/>
                <a:gd name="connsiteY29" fmla="*/ 122621 h 546529"/>
                <a:gd name="connsiteX30" fmla="*/ 473870 w 607568"/>
                <a:gd name="connsiteY30" fmla="*/ 270946 h 546529"/>
                <a:gd name="connsiteX31" fmla="*/ 390915 w 607568"/>
                <a:gd name="connsiteY31" fmla="*/ 414382 h 546529"/>
                <a:gd name="connsiteX32" fmla="*/ 323537 w 607568"/>
                <a:gd name="connsiteY32" fmla="*/ 451619 h 546529"/>
                <a:gd name="connsiteX33" fmla="*/ 322202 w 607568"/>
                <a:gd name="connsiteY33" fmla="*/ 374835 h 546529"/>
                <a:gd name="connsiteX34" fmla="*/ 382193 w 607568"/>
                <a:gd name="connsiteY34" fmla="*/ 270946 h 546529"/>
                <a:gd name="connsiteX35" fmla="*/ 538846 w 607568"/>
                <a:gd name="connsiteY35" fmla="*/ 0 h 546529"/>
                <a:gd name="connsiteX36" fmla="*/ 607568 w 607568"/>
                <a:gd name="connsiteY36" fmla="*/ 39630 h 546529"/>
                <a:gd name="connsiteX37" fmla="*/ 577569 w 607568"/>
                <a:gd name="connsiteY37" fmla="*/ 91523 h 546529"/>
                <a:gd name="connsiteX38" fmla="*/ 508847 w 607568"/>
                <a:gd name="connsiteY38" fmla="*/ 51893 h 546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7568" h="546529">
                  <a:moveTo>
                    <a:pt x="54024" y="450648"/>
                  </a:moveTo>
                  <a:lnTo>
                    <a:pt x="54024" y="486637"/>
                  </a:lnTo>
                  <a:lnTo>
                    <a:pt x="241819" y="486637"/>
                  </a:lnTo>
                  <a:lnTo>
                    <a:pt x="241819" y="450648"/>
                  </a:lnTo>
                  <a:close/>
                  <a:moveTo>
                    <a:pt x="54024" y="390756"/>
                  </a:moveTo>
                  <a:lnTo>
                    <a:pt x="54024" y="426744"/>
                  </a:lnTo>
                  <a:lnTo>
                    <a:pt x="241819" y="426744"/>
                  </a:lnTo>
                  <a:lnTo>
                    <a:pt x="241819" y="390756"/>
                  </a:lnTo>
                  <a:close/>
                  <a:moveTo>
                    <a:pt x="54024" y="330863"/>
                  </a:moveTo>
                  <a:lnTo>
                    <a:pt x="54024" y="366852"/>
                  </a:lnTo>
                  <a:lnTo>
                    <a:pt x="241819" y="366852"/>
                  </a:lnTo>
                  <a:lnTo>
                    <a:pt x="241819" y="330863"/>
                  </a:lnTo>
                  <a:close/>
                  <a:moveTo>
                    <a:pt x="0" y="270971"/>
                  </a:moveTo>
                  <a:lnTo>
                    <a:pt x="340611" y="270971"/>
                  </a:lnTo>
                  <a:lnTo>
                    <a:pt x="290948" y="356811"/>
                  </a:lnTo>
                  <a:lnTo>
                    <a:pt x="285964" y="365519"/>
                  </a:lnTo>
                  <a:lnTo>
                    <a:pt x="286142" y="375472"/>
                  </a:lnTo>
                  <a:lnTo>
                    <a:pt x="287566" y="452247"/>
                  </a:lnTo>
                  <a:lnTo>
                    <a:pt x="288634" y="511962"/>
                  </a:lnTo>
                  <a:lnTo>
                    <a:pt x="340967" y="483082"/>
                  </a:lnTo>
                  <a:lnTo>
                    <a:pt x="408342" y="445849"/>
                  </a:lnTo>
                  <a:lnTo>
                    <a:pt x="417064" y="441051"/>
                  </a:lnTo>
                  <a:lnTo>
                    <a:pt x="422048" y="432431"/>
                  </a:lnTo>
                  <a:lnTo>
                    <a:pt x="504999" y="288921"/>
                  </a:lnTo>
                  <a:lnTo>
                    <a:pt x="515412" y="270971"/>
                  </a:lnTo>
                  <a:lnTo>
                    <a:pt x="606016" y="270971"/>
                  </a:lnTo>
                  <a:lnTo>
                    <a:pt x="606016" y="546529"/>
                  </a:lnTo>
                  <a:lnTo>
                    <a:pt x="0" y="546529"/>
                  </a:lnTo>
                  <a:close/>
                  <a:moveTo>
                    <a:pt x="490871" y="82985"/>
                  </a:moveTo>
                  <a:lnTo>
                    <a:pt x="559584" y="122621"/>
                  </a:lnTo>
                  <a:lnTo>
                    <a:pt x="473870" y="270946"/>
                  </a:lnTo>
                  <a:lnTo>
                    <a:pt x="390915" y="414382"/>
                  </a:lnTo>
                  <a:lnTo>
                    <a:pt x="323537" y="451619"/>
                  </a:lnTo>
                  <a:lnTo>
                    <a:pt x="322202" y="374835"/>
                  </a:lnTo>
                  <a:lnTo>
                    <a:pt x="382193" y="270946"/>
                  </a:lnTo>
                  <a:close/>
                  <a:moveTo>
                    <a:pt x="538846" y="0"/>
                  </a:moveTo>
                  <a:lnTo>
                    <a:pt x="607568" y="39630"/>
                  </a:lnTo>
                  <a:lnTo>
                    <a:pt x="577569" y="91523"/>
                  </a:lnTo>
                  <a:lnTo>
                    <a:pt x="508847" y="51893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</p:sp>
      </p:grpSp>
      <p:sp>
        <p:nvSpPr>
          <p:cNvPr id="19" name="矩形 18"/>
          <p:cNvSpPr/>
          <p:nvPr/>
        </p:nvSpPr>
        <p:spPr>
          <a:xfrm>
            <a:off x="655447" y="2670378"/>
            <a:ext cx="2589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募款對象是受刑人的孩子，但社會大眾聽到受刑人，就不太願意給予幫助。</a:t>
            </a:r>
          </a:p>
        </p:txBody>
      </p:sp>
      <p:sp>
        <p:nvSpPr>
          <p:cNvPr id="20" name="矩形 19"/>
          <p:cNvSpPr/>
          <p:nvPr/>
        </p:nvSpPr>
        <p:spPr>
          <a:xfrm>
            <a:off x="7791905" y="1161828"/>
            <a:ext cx="4403533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在師大發表時事，但近一兩年沒有做，比較多從事研究教案、調查受刑人家庭的需求。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853322" y="643580"/>
            <a:ext cx="382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做過的政策倡導活動</a:t>
            </a:r>
          </a:p>
        </p:txBody>
      </p:sp>
      <p:sp>
        <p:nvSpPr>
          <p:cNvPr id="22" name="矩形 21"/>
          <p:cNvSpPr/>
          <p:nvPr/>
        </p:nvSpPr>
        <p:spPr>
          <a:xfrm>
            <a:off x="7836520" y="4859016"/>
            <a:ext cx="431430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財務報表：放在官網。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責信：調查補助時會去確認。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611039" y="4264431"/>
            <a:ext cx="43143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財務透明化與責信</a:t>
            </a:r>
          </a:p>
        </p:txBody>
      </p:sp>
      <p:sp>
        <p:nvSpPr>
          <p:cNvPr id="27" name="文本框 20">
            <a:extLst>
              <a:ext uri="{FF2B5EF4-FFF2-40B4-BE49-F238E27FC236}">
                <a16:creationId xmlns:a16="http://schemas.microsoft.com/office/drawing/2014/main" id="{23B14A37-E403-124D-918F-BBB7E5D9919B}"/>
              </a:ext>
            </a:extLst>
          </p:cNvPr>
          <p:cNvSpPr txBox="1"/>
          <p:nvPr/>
        </p:nvSpPr>
        <p:spPr>
          <a:xfrm>
            <a:off x="-364558" y="2037569"/>
            <a:ext cx="4404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募款時，遇到的困難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462903" y="3236822"/>
            <a:ext cx="12088467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受訪者對自我、機構、政策的省思與期待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06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061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592407" y="3019646"/>
            <a:ext cx="9007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rPr>
              <a:t>背景與目的</a:t>
            </a: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27575"/>
      </p:ext>
    </p:extLst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9">
            <a:extLst>
              <a:ext uri="{FF2B5EF4-FFF2-40B4-BE49-F238E27FC236}">
                <a16:creationId xmlns:a16="http://schemas.microsoft.com/office/drawing/2014/main" id="{03275E42-7B2A-4440-867D-03085B6B3E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799160"/>
            <a:ext cx="12192000" cy="205884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01391" y="986140"/>
            <a:ext cx="10189218" cy="3241783"/>
            <a:chOff x="-26" y="1708"/>
            <a:chExt cx="19220" cy="5064"/>
          </a:xfrm>
        </p:grpSpPr>
        <p:sp>
          <p:nvSpPr>
            <p:cNvPr id="88" name="文本框 87"/>
            <p:cNvSpPr txBox="1"/>
            <p:nvPr/>
          </p:nvSpPr>
          <p:spPr>
            <a:xfrm>
              <a:off x="11940" y="2246"/>
              <a:ext cx="7254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對政府政策的期待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-26" y="1708"/>
              <a:ext cx="5436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單位的問題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60" y="5752"/>
              <a:ext cx="10636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r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若要從事此領域，需要努力的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492" y="5859"/>
              <a:ext cx="4702" cy="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/>
              <a:r>
                <a:rPr lang="zh-CN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anziPen SC" panose="03000300000000000000" pitchFamily="66" charset="-122"/>
                  <a:ea typeface="HanziPen SC" panose="03000300000000000000" pitchFamily="66" charset="-122"/>
                  <a:sym typeface="Century Gothic" panose="020B0502020202020204" pitchFamily="34" charset="0"/>
                </a:rPr>
                <a:t>需要的態度</a:t>
              </a:r>
              <a:endParaRPr lang="zh-CN" altLang="da-DK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endParaRPr>
            </a:p>
          </p:txBody>
        </p:sp>
      </p:grpSp>
      <p:sp>
        <p:nvSpPr>
          <p:cNvPr id="24" name="文本框 4">
            <a:extLst>
              <a:ext uri="{FF2B5EF4-FFF2-40B4-BE49-F238E27FC236}">
                <a16:creationId xmlns:a16="http://schemas.microsoft.com/office/drawing/2014/main" id="{E35CC190-8109-864E-8E3D-803EE8E26A59}"/>
              </a:ext>
            </a:extLst>
          </p:cNvPr>
          <p:cNvSpPr txBox="1"/>
          <p:nvPr/>
        </p:nvSpPr>
        <p:spPr>
          <a:xfrm>
            <a:off x="6872659" y="2019543"/>
            <a:ext cx="4790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希望政府能對此族群，能入更多的心力。</a:t>
            </a:r>
            <a:endParaRPr lang="zh-CN" altLang="da-DK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D85074-24B9-0A4C-AC8B-432AE606F8C9}"/>
              </a:ext>
            </a:extLst>
          </p:cNvPr>
          <p:cNvSpPr txBox="1"/>
          <p:nvPr/>
        </p:nvSpPr>
        <p:spPr>
          <a:xfrm>
            <a:off x="8934609" y="4370815"/>
            <a:ext cx="201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</a:rPr>
              <a:t>謙卑、認命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74979FF-503C-E340-9A0C-A074F502212C}"/>
              </a:ext>
            </a:extLst>
          </p:cNvPr>
          <p:cNvSpPr txBox="1"/>
          <p:nvPr/>
        </p:nvSpPr>
        <p:spPr>
          <a:xfrm>
            <a:off x="2442301" y="4227923"/>
            <a:ext cx="2723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所有課程都須努力</a:t>
            </a:r>
            <a:endParaRPr lang="zh-CN" altLang="da-DK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endParaRPr kumimoji="1" lang="zh-TW" altLang="en-US" sz="24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2BFBE8-D526-884B-9F6F-9480C63A95DB}"/>
              </a:ext>
            </a:extLst>
          </p:cNvPr>
          <p:cNvSpPr txBox="1"/>
          <p:nvPr/>
        </p:nvSpPr>
        <p:spPr>
          <a:xfrm>
            <a:off x="233902" y="1718076"/>
            <a:ext cx="5638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受刑人的家庭，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比較沒有人重視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倡議，因為不是照護起家，是私立工作起家。</a:t>
            </a:r>
            <a:endParaRPr lang="zh-CN" altLang="da-DK" sz="2400" dirty="0">
              <a:solidFill>
                <a:schemeClr val="tx1">
                  <a:lumMod val="65000"/>
                  <a:lumOff val="3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  <a:p>
            <a:endParaRPr kumimoji="1" lang="zh-TW" altLang="en-US" sz="24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5214B90C-8F07-416B-B585-C4BD8CBB14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74215" y="3564136"/>
            <a:ext cx="954557" cy="8941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AC95710-3801-43DF-BE3B-9C46028A75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7F216F-00C9-4B37-AEB9-9F59BEEBFC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22DB4597-4BD9-4802-8425-F33C1667E1AB}"/>
              </a:ext>
            </a:extLst>
          </p:cNvPr>
          <p:cNvSpPr/>
          <p:nvPr/>
        </p:nvSpPr>
        <p:spPr>
          <a:xfrm>
            <a:off x="4941709" y="1106014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448BEF-72E3-435B-ADBB-5FF37986C3BF}"/>
              </a:ext>
            </a:extLst>
          </p:cNvPr>
          <p:cNvSpPr/>
          <p:nvPr/>
        </p:nvSpPr>
        <p:spPr>
          <a:xfrm rot="16200000">
            <a:off x="5588169" y="1760380"/>
            <a:ext cx="1015663" cy="369704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algn="ctr"/>
            <a:r>
              <a:rPr lang="en-US" altLang="zh-C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Thank you</a:t>
            </a:r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 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F711AE4-BFF6-4203-93DA-5F1A72A2E55A}"/>
              </a:ext>
            </a:extLst>
          </p:cNvPr>
          <p:cNvCxnSpPr/>
          <p:nvPr/>
        </p:nvCxnSpPr>
        <p:spPr>
          <a:xfrm flipH="1">
            <a:off x="4470654" y="856633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3D37016-B094-4AE6-9C8A-79119B88AF24}"/>
              </a:ext>
            </a:extLst>
          </p:cNvPr>
          <p:cNvSpPr/>
          <p:nvPr/>
        </p:nvSpPr>
        <p:spPr>
          <a:xfrm>
            <a:off x="6864326" y="4320269"/>
            <a:ext cx="514665" cy="514665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5BC8C20-62B0-4CE2-8D65-3FCCC555E288}"/>
              </a:ext>
            </a:extLst>
          </p:cNvPr>
          <p:cNvCxnSpPr/>
          <p:nvPr/>
        </p:nvCxnSpPr>
        <p:spPr>
          <a:xfrm flipH="1">
            <a:off x="5759127" y="4084741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4788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動機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背景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54932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目標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57136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15"/>
          <p:cNvSpPr txBox="1">
            <a:spLocks noChangeArrowheads="1"/>
          </p:cNvSpPr>
          <p:nvPr/>
        </p:nvSpPr>
        <p:spPr bwMode="auto">
          <a:xfrm>
            <a:off x="1706436" y="3022825"/>
            <a:ext cx="90071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TW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系統或實驗設計</a:t>
            </a:r>
            <a:endParaRPr lang="zh-TW" altLang="zh-TW" sz="6000" dirty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5807" y="1387989"/>
            <a:ext cx="1634836" cy="1634836"/>
          </a:xfrm>
          <a:prstGeom prst="ellipse">
            <a:avLst/>
          </a:prstGeom>
          <a:solidFill>
            <a:srgbClr val="BBD5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1B5AC"/>
              </a:solidFill>
              <a:latin typeface="Century Gothic" panose="020B0502020202020204" pitchFamily="34" charset="0"/>
              <a:ea typeface="思源黑体 CN Normal" panose="020B04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31" name="文本框 14"/>
          <p:cNvSpPr txBox="1">
            <a:spLocks noChangeArrowheads="1"/>
          </p:cNvSpPr>
          <p:nvPr/>
        </p:nvSpPr>
        <p:spPr bwMode="auto">
          <a:xfrm>
            <a:off x="3772950" y="2205407"/>
            <a:ext cx="24370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anziPen SC" panose="03000300000000000000" pitchFamily="66" charset="-122"/>
                <a:ea typeface="HanziPen SC" panose="03000300000000000000" pitchFamily="66" charset="-122"/>
                <a:sym typeface="Century Gothic" panose="020B0502020202020204" pitchFamily="34" charset="0"/>
              </a:rPr>
              <a:t>PART  02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anziPen SC" panose="03000300000000000000" pitchFamily="66" charset="-122"/>
              <a:ea typeface="HanziPen SC" panose="03000300000000000000" pitchFamily="66" charset="-122"/>
              <a:sym typeface="Century Gothic" panose="020B0502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774837" y="1013916"/>
            <a:ext cx="1884218" cy="2008909"/>
          </a:xfrm>
          <a:prstGeom prst="line">
            <a:avLst/>
          </a:prstGeom>
          <a:ln>
            <a:solidFill>
              <a:srgbClr val="B1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F826EE88-CCC7-4783-9AD5-001269A33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025" y="0"/>
            <a:ext cx="4930975" cy="687248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9B74118-6CB5-49A9-9C2E-38B4B15D37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47445">
            <a:off x="397731" y="4391802"/>
            <a:ext cx="2130345" cy="23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910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資料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231471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72115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9ED0A36-CC45-404A-8664-F44EF6A0B5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3481"/>
          <a:stretch/>
        </p:blipFill>
        <p:spPr>
          <a:xfrm>
            <a:off x="0" y="4806411"/>
            <a:ext cx="12192000" cy="205884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720715" y="756795"/>
            <a:ext cx="1576663" cy="523220"/>
            <a:chOff x="-1463588" y="764290"/>
            <a:chExt cx="2724148" cy="523220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-815543" y="1176409"/>
              <a:ext cx="1428061" cy="0"/>
            </a:xfrm>
            <a:prstGeom prst="line">
              <a:avLst/>
            </a:prstGeom>
            <a:ln w="127000">
              <a:solidFill>
                <a:srgbClr val="C2D2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-1463588" y="764290"/>
              <a:ext cx="2724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  <a:sym typeface="Century Gothic" panose="020B0502020202020204" pitchFamily="34" charset="0"/>
                </a:rPr>
                <a:t>模組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Century Gothic" panose="020B0502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0DD44254-3930-4384-9D24-35A83F1976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V="1">
            <a:off x="464938" y="603791"/>
            <a:ext cx="1302701" cy="58493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C016B7-232F-A24A-B3FD-5CEAB6AB9C7F}"/>
              </a:ext>
            </a:extLst>
          </p:cNvPr>
          <p:cNvSpPr txBox="1"/>
          <p:nvPr/>
        </p:nvSpPr>
        <p:spPr>
          <a:xfrm>
            <a:off x="1408754" y="2146629"/>
            <a:ext cx="9581947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kumimoji="1" lang="en-US" altLang="zh-TW" sz="2400" dirty="0">
              <a:latin typeface="HanziPen SC" panose="03000300000000000000" pitchFamily="66" charset="-122"/>
              <a:ea typeface="HanziPen SC" panose="03000300000000000000" pitchFamily="66" charset="-122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9D4BF9B-865F-4431-B893-A3DDABF26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786" y="1280015"/>
            <a:ext cx="8424653" cy="573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04220"/>
      </p:ext>
    </p:ext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文艺汇报清新总结PPT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842</Words>
  <Application>Microsoft Office PowerPoint</Application>
  <PresentationFormat>寬螢幕</PresentationFormat>
  <Paragraphs>157</Paragraphs>
  <Slides>31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8" baseType="lpstr">
      <vt:lpstr>HanziPen SC</vt:lpstr>
      <vt:lpstr>標楷體</vt:lpstr>
      <vt:lpstr>Arial</vt:lpstr>
      <vt:lpstr>Calibri</vt:lpstr>
      <vt:lpstr>Calibri Light</vt:lpstr>
      <vt:lpstr>Century Gothic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佑任 林</cp:lastModifiedBy>
  <cp:revision>116</cp:revision>
  <dcterms:created xsi:type="dcterms:W3CDTF">2016-09-11T10:28:00Z</dcterms:created>
  <dcterms:modified xsi:type="dcterms:W3CDTF">2020-07-06T11:48:28Z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