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75" r:id="rId12"/>
    <p:sldId id="267" r:id="rId13"/>
    <p:sldId id="268" r:id="rId14"/>
    <p:sldId id="272" r:id="rId15"/>
    <p:sldId id="273" r:id="rId16"/>
    <p:sldId id="269" r:id="rId17"/>
    <p:sldId id="270" r:id="rId18"/>
    <p:sldId id="271" r:id="rId19"/>
    <p:sldId id="276" r:id="rId20"/>
    <p:sldId id="278" r:id="rId21"/>
    <p:sldId id="277" r:id="rId22"/>
    <p:sldId id="266" r:id="rId23"/>
    <p:sldId id="274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216" autoAdjust="0"/>
  </p:normalViewPr>
  <p:slideViewPr>
    <p:cSldViewPr snapToGrid="0">
      <p:cViewPr varScale="1">
        <p:scale>
          <a:sx n="60" d="100"/>
          <a:sy n="60" d="100"/>
        </p:scale>
        <p:origin x="666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884D-CF9C-498C-8F09-CC25657E25A2}" type="datetimeFigureOut">
              <a:rPr lang="de-DE" smtClean="0"/>
              <a:t>26.06.2018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B2159-553F-44D2-A7EA-4585E9EF0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757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Kante löschen ist problematisch</a:t>
            </a:r>
          </a:p>
          <a:p>
            <a:r>
              <a:rPr lang="de-DE" dirty="0"/>
              <a:t>Für Ausbreitungsgraphen ausreichend</a:t>
            </a:r>
          </a:p>
          <a:p>
            <a:r>
              <a:rPr lang="de-DE" dirty="0"/>
              <a:t>Existiert Kante vor dem Zeitpunkt 1? Jedes </a:t>
            </a:r>
            <a:r>
              <a:rPr lang="de-DE" dirty="0" err="1"/>
              <a:t>Prop</a:t>
            </a:r>
            <a:r>
              <a:rPr lang="de-DE" dirty="0"/>
              <a:t> einzeln versioniert, niedrigste Gültigkeitsdauer gleich mit Kanten/Knoten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B2159-553F-44D2-A7EA-4585E9EF0B5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047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Out </a:t>
            </a:r>
            <a:r>
              <a:rPr lang="de-DE" dirty="0" err="1"/>
              <a:t>degree</a:t>
            </a:r>
            <a:r>
              <a:rPr lang="de-DE" dirty="0"/>
              <a:t> kein wirklicher Property, können stand </a:t>
            </a:r>
            <a:r>
              <a:rPr lang="de-DE" dirty="0" err="1"/>
              <a:t>alone</a:t>
            </a:r>
            <a:r>
              <a:rPr lang="de-DE" dirty="0"/>
              <a:t>, können aus Struktur kommen </a:t>
            </a:r>
            <a:r>
              <a:rPr lang="de-DE" dirty="0" err="1"/>
              <a:t>etc</a:t>
            </a:r>
            <a:r>
              <a:rPr lang="de-DE" dirty="0"/>
              <a:t>, was alles möglich?</a:t>
            </a:r>
          </a:p>
          <a:p>
            <a:r>
              <a:rPr lang="de-DE" dirty="0" err="1"/>
              <a:t>Matriellisierete</a:t>
            </a:r>
            <a:r>
              <a:rPr lang="de-DE" dirty="0"/>
              <a:t>  Sicht / Caches / View Maintenance / </a:t>
            </a:r>
            <a:r>
              <a:rPr lang="de-DE" dirty="0" err="1"/>
              <a:t>Graphproblem</a:t>
            </a:r>
            <a:r>
              <a:rPr lang="de-DE" dirty="0"/>
              <a:t> anders dazu? Vorausberechnung von Sichten / Fest vs. Variable konkreter Definieren /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B2159-553F-44D2-A7EA-4585E9EF0B5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5601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Teil der Historie wird man speichern müssen, Minimum ist was man aktuell hat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B2159-553F-44D2-A7EA-4585E9EF0B5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077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Je Knoten MAX Wert mitführen und bei 1 Vergleich jeweils und wenn neues Maximum, dann MAX Wert erneuern. Eventuell interessante Information und Verknüpfung zu </a:t>
            </a:r>
            <a:r>
              <a:rPr lang="de-DE" dirty="0" err="1"/>
              <a:t>Sune</a:t>
            </a:r>
            <a:r>
              <a:rPr lang="de-DE" dirty="0"/>
              <a:t> Lehman denkbar. Strukturelle vs. Werte // </a:t>
            </a:r>
            <a:r>
              <a:rPr lang="de-DE" dirty="0" err="1"/>
              <a:t>nachbarschafts</a:t>
            </a:r>
            <a:r>
              <a:rPr lang="de-DE" dirty="0"/>
              <a:t>, n-</a:t>
            </a:r>
            <a:r>
              <a:rPr lang="de-DE" dirty="0" err="1"/>
              <a:t>hop</a:t>
            </a:r>
            <a:r>
              <a:rPr lang="de-DE" dirty="0"/>
              <a:t> oder beliebig iterativ // wie viel voraus berechnen und wie viel bei Bedarf? Optimierungsprobleme, was </a:t>
            </a:r>
            <a:r>
              <a:rPr lang="de-DE" dirty="0" err="1"/>
              <a:t>is</a:t>
            </a:r>
            <a:r>
              <a:rPr lang="de-DE" dirty="0"/>
              <a:t> Optimierungsziel? Wie weit herausberechnen // </a:t>
            </a:r>
            <a:r>
              <a:rPr lang="de-DE" dirty="0" err="1"/>
              <a:t>TGraph</a:t>
            </a:r>
            <a:r>
              <a:rPr lang="de-DE" dirty="0"/>
              <a:t> beliebige Iterationen//  //  welche Aggregate erlauben sie // kann </a:t>
            </a:r>
            <a:r>
              <a:rPr lang="de-DE" dirty="0" err="1"/>
              <a:t>TGRaph</a:t>
            </a:r>
            <a:r>
              <a:rPr lang="de-DE" dirty="0"/>
              <a:t> geschachtelte </a:t>
            </a:r>
            <a:r>
              <a:rPr lang="de-DE" dirty="0" err="1"/>
              <a:t>Agg</a:t>
            </a:r>
            <a:r>
              <a:rPr lang="de-DE" dirty="0"/>
              <a:t>? Beliebige Iterationen? Aggregieren über mehrere Ebenen einzelner Knoten, dann in </a:t>
            </a:r>
            <a:r>
              <a:rPr lang="de-DE" dirty="0" err="1"/>
              <a:t>Communitiy</a:t>
            </a:r>
            <a:r>
              <a:rPr lang="de-DE" dirty="0"/>
              <a:t> rein und die können </a:t>
            </a:r>
            <a:r>
              <a:rPr lang="de-DE" dirty="0" err="1"/>
              <a:t>overlapping</a:t>
            </a:r>
            <a:r>
              <a:rPr lang="de-DE" dirty="0"/>
              <a:t> sein, dann ganzer </a:t>
            </a:r>
            <a:r>
              <a:rPr lang="de-DE" dirty="0" err="1"/>
              <a:t>graph</a:t>
            </a:r>
            <a:r>
              <a:rPr lang="de-DE" dirty="0"/>
              <a:t>, je ebene eigene </a:t>
            </a:r>
            <a:r>
              <a:rPr lang="de-DE" dirty="0" err="1"/>
              <a:t>aggregate</a:t>
            </a:r>
            <a:r>
              <a:rPr lang="de-DE" dirty="0"/>
              <a:t>, auf einer ebene sollte es schon inkrementell möglich sein, </a:t>
            </a:r>
            <a:r>
              <a:rPr lang="de-DE" dirty="0" err="1"/>
              <a:t>sont</a:t>
            </a:r>
            <a:r>
              <a:rPr lang="de-DE" dirty="0"/>
              <a:t> verloren, </a:t>
            </a:r>
            <a:r>
              <a:rPr lang="de-DE" dirty="0" err="1"/>
              <a:t>src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– auf </a:t>
            </a:r>
            <a:r>
              <a:rPr lang="de-DE" dirty="0" err="1"/>
              <a:t>graphen</a:t>
            </a:r>
            <a:r>
              <a:rPr lang="de-DE" dirty="0"/>
              <a:t>, mehrfach </a:t>
            </a:r>
            <a:r>
              <a:rPr lang="de-DE" dirty="0" err="1"/>
              <a:t>agg</a:t>
            </a:r>
            <a:r>
              <a:rPr lang="de-DE" dirty="0"/>
              <a:t> und übereinander a) </a:t>
            </a:r>
            <a:r>
              <a:rPr lang="de-DE" dirty="0" err="1"/>
              <a:t>hierarchie</a:t>
            </a:r>
            <a:r>
              <a:rPr lang="de-DE" dirty="0"/>
              <a:t> führt welche </a:t>
            </a:r>
            <a:r>
              <a:rPr lang="de-DE" dirty="0" err="1"/>
              <a:t>aggregate</a:t>
            </a:r>
            <a:r>
              <a:rPr lang="de-DE" dirty="0"/>
              <a:t> passen auf welche anderen // decken sich die </a:t>
            </a:r>
            <a:r>
              <a:rPr lang="de-DE" dirty="0" err="1"/>
              <a:t>anforderungen</a:t>
            </a:r>
            <a:r>
              <a:rPr lang="de-DE" dirty="0"/>
              <a:t> mit den arbeiten?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B2159-553F-44D2-A7EA-4585E9EF0B5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5179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Auch wenn </a:t>
            </a:r>
            <a:r>
              <a:rPr lang="de-DE" dirty="0" err="1"/>
              <a:t>core</a:t>
            </a:r>
            <a:r>
              <a:rPr lang="de-DE" dirty="0"/>
              <a:t> nicht </a:t>
            </a:r>
            <a:r>
              <a:rPr lang="de-DE" dirty="0" err="1"/>
              <a:t>akiv</a:t>
            </a:r>
            <a:r>
              <a:rPr lang="de-DE" dirty="0"/>
              <a:t>, dann trotzdem mitberechnen, weil </a:t>
            </a:r>
            <a:r>
              <a:rPr lang="de-DE" dirty="0" err="1"/>
              <a:t>core</a:t>
            </a:r>
            <a:r>
              <a:rPr lang="de-DE" dirty="0"/>
              <a:t> fest</a:t>
            </a:r>
          </a:p>
          <a:p>
            <a:r>
              <a:rPr lang="de-DE" dirty="0"/>
              <a:t>Überlappend </a:t>
            </a:r>
            <a:r>
              <a:rPr lang="de-DE" dirty="0" err="1"/>
              <a:t>berechnungen</a:t>
            </a:r>
            <a:r>
              <a:rPr lang="de-DE" dirty="0"/>
              <a:t> mit in die </a:t>
            </a:r>
            <a:r>
              <a:rPr lang="de-DE" dirty="0" err="1"/>
              <a:t>cores</a:t>
            </a:r>
            <a:r>
              <a:rPr lang="de-DE" dirty="0"/>
              <a:t> hinnehmen, was genau berechnet er darauf. </a:t>
            </a:r>
          </a:p>
          <a:p>
            <a:r>
              <a:rPr lang="de-DE" dirty="0"/>
              <a:t>Infos über </a:t>
            </a:r>
            <a:r>
              <a:rPr lang="de-DE" dirty="0" err="1"/>
              <a:t>substrukturen</a:t>
            </a:r>
            <a:r>
              <a:rPr lang="de-DE" dirty="0"/>
              <a:t> ? Irgendwas – aufeinander aufbauende </a:t>
            </a:r>
            <a:r>
              <a:rPr lang="de-DE" dirty="0" err="1"/>
              <a:t>aggregate</a:t>
            </a:r>
            <a:r>
              <a:rPr lang="de-DE" dirty="0"/>
              <a:t> knoten- trägt </a:t>
            </a:r>
            <a:r>
              <a:rPr lang="de-DE" dirty="0" err="1"/>
              <a:t>community</a:t>
            </a:r>
            <a:r>
              <a:rPr lang="de-DE" dirty="0"/>
              <a:t> bei, dann graph. Hat er auch sowas neben zeitlicher </a:t>
            </a:r>
            <a:r>
              <a:rPr lang="de-DE" dirty="0" err="1"/>
              <a:t>dynamik</a:t>
            </a:r>
            <a:r>
              <a:rPr lang="de-DE" dirty="0"/>
              <a:t>? </a:t>
            </a:r>
          </a:p>
          <a:p>
            <a:endParaRPr lang="de-DE" dirty="0"/>
          </a:p>
          <a:p>
            <a:r>
              <a:rPr lang="de-DE" dirty="0"/>
              <a:t>Automatische </a:t>
            </a:r>
            <a:r>
              <a:rPr lang="de-DE" dirty="0" err="1"/>
              <a:t>hierarchie</a:t>
            </a:r>
            <a:r>
              <a:rPr lang="de-DE" dirty="0"/>
              <a:t>, was gibt es, was fordern </a:t>
            </a:r>
            <a:r>
              <a:rPr lang="de-DE" dirty="0" err="1"/>
              <a:t>leute</a:t>
            </a:r>
            <a:r>
              <a:rPr lang="de-DE" dirty="0"/>
              <a:t>, was kann man ableiten, was können bestehende </a:t>
            </a:r>
            <a:r>
              <a:rPr lang="de-DE" dirty="0" err="1"/>
              <a:t>systeme</a:t>
            </a:r>
            <a:r>
              <a:rPr lang="de-DE" dirty="0"/>
              <a:t>, </a:t>
            </a:r>
            <a:r>
              <a:rPr lang="de-DE" dirty="0" err="1"/>
              <a:t>clustering</a:t>
            </a:r>
            <a:r>
              <a:rPr lang="de-DE" dirty="0"/>
              <a:t> mit zeitlich veränderlichen gewichten, </a:t>
            </a:r>
            <a:r>
              <a:rPr lang="de-DE" dirty="0" err="1"/>
              <a:t>adjazenzmatrix</a:t>
            </a:r>
            <a:r>
              <a:rPr lang="de-DE" dirty="0"/>
              <a:t> clustern, </a:t>
            </a:r>
            <a:r>
              <a:rPr lang="de-DE" dirty="0" err="1"/>
              <a:t>topic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, kanten hinzukommen, wegfallen, gewichte ändern, </a:t>
            </a:r>
            <a:r>
              <a:rPr lang="de-DE" dirty="0" err="1"/>
              <a:t>aggregate</a:t>
            </a:r>
            <a:r>
              <a:rPr lang="de-DE" dirty="0"/>
              <a:t> auf den </a:t>
            </a:r>
            <a:r>
              <a:rPr lang="de-DE" dirty="0" err="1"/>
              <a:t>clsutern</a:t>
            </a:r>
            <a:r>
              <a:rPr lang="de-DE" dirty="0"/>
              <a:t>. </a:t>
            </a:r>
            <a:r>
              <a:rPr lang="de-DE" dirty="0" err="1"/>
              <a:t>Clusern</a:t>
            </a:r>
            <a:r>
              <a:rPr lang="de-DE" dirty="0"/>
              <a:t> bestimmen ist ein </a:t>
            </a:r>
            <a:r>
              <a:rPr lang="de-DE" dirty="0" err="1"/>
              <a:t>problem</a:t>
            </a:r>
            <a:r>
              <a:rPr lang="de-DE" dirty="0"/>
              <a:t>, dann </a:t>
            </a:r>
            <a:r>
              <a:rPr lang="de-DE" dirty="0" err="1"/>
              <a:t>berechungen</a:t>
            </a:r>
            <a:r>
              <a:rPr lang="de-DE" dirty="0"/>
              <a:t> auf clustern. Use </a:t>
            </a:r>
            <a:r>
              <a:rPr lang="de-DE" dirty="0" err="1"/>
              <a:t>case</a:t>
            </a:r>
            <a:r>
              <a:rPr lang="de-DE" dirty="0"/>
              <a:t> : </a:t>
            </a:r>
            <a:r>
              <a:rPr lang="de-DE" dirty="0" err="1"/>
              <a:t>adjazenz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, </a:t>
            </a:r>
            <a:r>
              <a:rPr lang="de-DE" dirty="0" err="1"/>
              <a:t>communities</a:t>
            </a:r>
            <a:r>
              <a:rPr lang="de-DE" dirty="0"/>
              <a:t> bilden (</a:t>
            </a:r>
            <a:r>
              <a:rPr lang="de-DE" dirty="0" err="1"/>
              <a:t>clustering</a:t>
            </a:r>
            <a:r>
              <a:rPr lang="de-DE" dirty="0"/>
              <a:t>), </a:t>
            </a:r>
            <a:r>
              <a:rPr lang="de-DE" dirty="0" err="1"/>
              <a:t>graph</a:t>
            </a:r>
            <a:r>
              <a:rPr lang="de-DE" dirty="0"/>
              <a:t> iterativ, weil immer gewichte ändern, dann auf </a:t>
            </a:r>
            <a:r>
              <a:rPr lang="de-DE" dirty="0" err="1"/>
              <a:t>communities</a:t>
            </a:r>
            <a:r>
              <a:rPr lang="de-DE" dirty="0"/>
              <a:t> </a:t>
            </a:r>
            <a:r>
              <a:rPr lang="de-DE" dirty="0" err="1"/>
              <a:t>aggregate</a:t>
            </a:r>
            <a:r>
              <a:rPr lang="de-DE" dirty="0"/>
              <a:t>, dann über </a:t>
            </a:r>
            <a:r>
              <a:rPr lang="de-DE" dirty="0" err="1"/>
              <a:t>communities</a:t>
            </a:r>
            <a:r>
              <a:rPr lang="de-DE" dirty="0"/>
              <a:t> aggregieren – gibt’s noch andere, die solche </a:t>
            </a:r>
            <a:r>
              <a:rPr lang="de-DE" dirty="0" err="1"/>
              <a:t>probleme</a:t>
            </a:r>
            <a:r>
              <a:rPr lang="de-DE" dirty="0"/>
              <a:t>. Was brauch ich, wie deckt es der Markt ab. Use </a:t>
            </a:r>
            <a:r>
              <a:rPr lang="de-DE" dirty="0" err="1"/>
              <a:t>case</a:t>
            </a:r>
            <a:r>
              <a:rPr lang="de-DE" dirty="0"/>
              <a:t> aus </a:t>
            </a:r>
            <a:r>
              <a:rPr lang="de-DE" dirty="0" err="1"/>
              <a:t>literatur</a:t>
            </a:r>
            <a:r>
              <a:rPr lang="de-DE" dirty="0"/>
              <a:t> gestützt oder nicht. Wie gut sind die </a:t>
            </a:r>
            <a:r>
              <a:rPr lang="de-DE" dirty="0" err="1"/>
              <a:t>anforderungen</a:t>
            </a:r>
            <a:r>
              <a:rPr lang="de-DE" dirty="0"/>
              <a:t> motiviert?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B2159-553F-44D2-A7EA-4585E9EF0B5F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188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34373B-4560-4D76-8EC9-CBC3F4819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7FC050-1D28-45B0-9D66-7C02D63BE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2F3C79-4832-4982-B5BC-761E85FB4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26.06.2018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C490AE-B3C5-43DE-A50E-AA6CCCBB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B91E96-03BE-4E51-84A4-1603BB718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64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E92A9-88EF-411A-925C-05286FB1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2882A0-EDCD-4446-BC38-76C50205F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232B8D-4E02-4DF1-ADE8-A0B0C2BA4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26.06.2018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CB6F94-4E84-4EE3-8D4F-3B96926BE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F7E6E0-9242-451D-A490-79231B530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736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A0F1CA2-4A6C-41FD-B5D5-B708EDD582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96DBC3-BA2B-4575-83C3-F53DE97A0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D7F939-3C3F-4163-8CFE-D14DF603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26.06.2018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0D6812-8514-4473-803A-1DE99E498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9F85A8-60E0-4D8D-83F1-5C544CE7A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04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4FE6C0-7759-4C15-8BEF-923DE7B8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52A19E-DA3B-438E-8D7C-F195F198E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AD7FDC-A8A7-408C-8C74-0BBDB26C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26.06.2018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262A4A-10E7-493C-8947-C7C6633F1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A98377-E6A8-406C-A194-69ABF4B7E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01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C68857-A082-485F-A76A-06B790B78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AF6FF4-F90A-4C8E-8ED7-1B00A9F72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97A013-B1EA-443B-97E6-3EEDEF836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26.06.2018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1E5E36-FC00-4DCA-9C26-E11A2789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C2B162-DA60-4338-8E0F-8505BEBD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34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3B1F11-DF2D-43F4-A957-77CE5A360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25BF5B-0C09-4004-A614-98E66C934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18F6B0-925A-40A2-8A2D-6D82F7F10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AA284F-AB87-4763-86EB-2E62616C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26.06.2018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78A117-A069-47F1-A568-97C411231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28B52E-E331-41A6-A45F-5E89624B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87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24A8ED-52AA-4C46-AFEA-C3E998D2D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49D008-3DA1-4BDF-B095-46D96FC26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6D384E-A82D-471C-B302-D802B3F1D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81AFA49-EF76-43E9-A7BC-B58098267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F168C4A-EB7E-4E4C-BCEB-D4CD22791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070F6E6-7988-4F87-95C1-03444F8A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26.06.2018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E040DAD-E801-4ED6-A2BC-82548FF05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EEE6BA5-1262-4862-845A-6E7E006A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45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4D78D-8B80-4961-A794-205FEC0BE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0FEFD23-DE9A-4B25-BB04-91E2F50B4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26.06.2018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E850A6-12BF-4240-9483-7C452FCBD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5881604-C305-49F5-930B-1775C4716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0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7B401A-E11B-4E1E-A341-A287400D7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26.06.2018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B0942AB-6C0E-4314-A7B0-7ED80FCF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AB6EEA-E972-4DB1-9AB4-3771503F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783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93675-034C-42E3-AF13-4C6FB3F28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A3C67C-B5C9-4DCC-B8BE-EA59D63DA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4ADEBC-F07F-4034-90DD-48983AB24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539C10-B041-4314-AD1B-FF5FA5BA8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26.06.2018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AA3FAB-532A-429C-B4BD-78D4FA35B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75631A-E80B-4ECD-977B-3FD642A67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607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EB581A-2FC3-402E-A966-0B71619B5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6B1696B-3F31-4728-B8B5-AD126CF40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D21595-0820-4CA4-AED2-F33AC31B7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FF59DC-7133-4F2A-BE66-4A1CA7208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26.06.2018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F0BCCD-47B8-4388-A7CC-1279A1EF4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7657A7-FB13-47E9-9CFE-3F9C5E1E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66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1F35351-D535-4D42-9DE3-EF44F582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C8657A-D6DC-41C3-8170-B8D00122C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EF931D-3E4C-4874-9A30-23F1A66B8E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B1791-49E8-42BA-A706-CD3267C31A09}" type="datetimeFigureOut">
              <a:rPr lang="de-DE" smtClean="0"/>
              <a:t>26.06.2018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DBE768-C5C6-42B7-BCF1-C30A6DA6E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CE1653-2A0F-42AE-B5A5-F8DCB679A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64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mashuai.buaa.edu.cn/pubs/cikm-demo2016.pdf" TargetMode="External"/><Relationship Id="rId2" Type="http://schemas.openxmlformats.org/officeDocument/2006/relationships/hyperlink" Target="https://www-cs.stanford.edu/~jure/pubs/cesna-icdm13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3E6868-9D09-4B08-BAA7-C433BCAA6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Erarbeitung der Bewertungs-</a:t>
            </a:r>
            <a:br>
              <a:rPr lang="de-DE" dirty="0"/>
            </a:br>
            <a:r>
              <a:rPr lang="de-DE" dirty="0" err="1"/>
              <a:t>matrix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304969-97E7-4673-929E-7C415E4E2D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Kurzpräsentation für das Meeting am 4. Juni 2018</a:t>
            </a:r>
          </a:p>
        </p:txBody>
      </p:sp>
    </p:spTree>
    <p:extLst>
      <p:ext uri="{BB962C8B-B14F-4D97-AF65-F5344CB8AC3E}">
        <p14:creationId xmlns:p14="http://schemas.microsoft.com/office/powerpoint/2010/main" val="56164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0C3F5-E63D-4259-A5B0-CB9C04B45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Matrix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5ACAAD-A6C2-4DFE-B596-4B2B8371F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Bsphafte</a:t>
            </a:r>
            <a:r>
              <a:rPr lang="de-DE" dirty="0"/>
              <a:t> Matrix skizzieren</a:t>
            </a:r>
          </a:p>
        </p:txBody>
      </p:sp>
    </p:spTree>
    <p:extLst>
      <p:ext uri="{BB962C8B-B14F-4D97-AF65-F5344CB8AC3E}">
        <p14:creationId xmlns:p14="http://schemas.microsoft.com/office/powerpoint/2010/main" val="2872599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40A56-41C2-4DDD-856B-E3D546F0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Temporaler Graph nach [2]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E5D7CF-FCAE-40C4-BEC3-D213D60C8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Graph G = (V,E)</a:t>
            </a:r>
          </a:p>
          <a:p>
            <a:r>
              <a:rPr lang="de-DE" dirty="0"/>
              <a:t>Knoten v = (</a:t>
            </a:r>
            <a:r>
              <a:rPr lang="de-DE" dirty="0" err="1"/>
              <a:t>id</a:t>
            </a:r>
            <a:r>
              <a:rPr lang="de-DE" dirty="0"/>
              <a:t>, P, </a:t>
            </a:r>
            <a:r>
              <a:rPr lang="de-DE" dirty="0" err="1"/>
              <a:t>DynP</a:t>
            </a:r>
            <a:r>
              <a:rPr lang="de-DE" dirty="0"/>
              <a:t>) ∈ V</a:t>
            </a:r>
          </a:p>
          <a:p>
            <a:pPr lvl="1"/>
            <a:r>
              <a:rPr lang="de-DE" dirty="0"/>
              <a:t>P ist ein Set von statischen Properties (unveränderlich)</a:t>
            </a:r>
          </a:p>
          <a:p>
            <a:pPr lvl="1"/>
            <a:r>
              <a:rPr lang="de-DE" dirty="0" err="1"/>
              <a:t>DynP</a:t>
            </a:r>
            <a:r>
              <a:rPr lang="de-DE" dirty="0"/>
              <a:t> ist ein Set von dynamischen </a:t>
            </a:r>
            <a:r>
              <a:rPr lang="de-DE" dirty="0" err="1"/>
              <a:t>Proporties</a:t>
            </a:r>
            <a:endParaRPr lang="de-DE" dirty="0"/>
          </a:p>
          <a:p>
            <a:pPr lvl="2"/>
            <a:r>
              <a:rPr lang="de-DE" dirty="0" err="1"/>
              <a:t>dp</a:t>
            </a:r>
            <a:r>
              <a:rPr lang="de-DE" dirty="0"/>
              <a:t> = (</a:t>
            </a:r>
            <a:r>
              <a:rPr lang="de-DE" dirty="0" err="1"/>
              <a:t>name</a:t>
            </a:r>
            <a:r>
              <a:rPr lang="de-DE" dirty="0"/>
              <a:t>, </a:t>
            </a:r>
            <a:r>
              <a:rPr lang="de-DE" dirty="0" err="1"/>
              <a:t>vlist</a:t>
            </a:r>
            <a:r>
              <a:rPr lang="de-DE" dirty="0"/>
              <a:t>) ∈ </a:t>
            </a:r>
            <a:r>
              <a:rPr lang="de-DE" dirty="0" err="1"/>
              <a:t>DynP</a:t>
            </a:r>
            <a:r>
              <a:rPr lang="de-DE" dirty="0"/>
              <a:t>, mit </a:t>
            </a:r>
            <a:r>
              <a:rPr lang="de-DE" dirty="0" err="1"/>
              <a:t>vlist</a:t>
            </a:r>
            <a:r>
              <a:rPr lang="de-DE" dirty="0"/>
              <a:t> als Liste von (t, </a:t>
            </a:r>
            <a:r>
              <a:rPr lang="de-DE" dirty="0" err="1"/>
              <a:t>value</a:t>
            </a:r>
            <a:r>
              <a:rPr lang="de-DE" dirty="0"/>
              <a:t>), wobei t bedeutet, dass ab Zeitpunkt t der entsprechende Wert gültig ist. Bei Liste mit (t1, value1), (t2, value2), …, (</a:t>
            </a:r>
            <a:r>
              <a:rPr lang="de-DE" dirty="0" err="1"/>
              <a:t>tn</a:t>
            </a:r>
            <a:r>
              <a:rPr lang="de-DE" dirty="0"/>
              <a:t>, </a:t>
            </a:r>
            <a:r>
              <a:rPr lang="de-DE" dirty="0" err="1"/>
              <a:t>value</a:t>
            </a:r>
            <a:r>
              <a:rPr lang="de-DE" dirty="0"/>
              <a:t> n) gilt t1 &lt; t2 … &lt; </a:t>
            </a:r>
            <a:r>
              <a:rPr lang="de-DE" dirty="0" err="1"/>
              <a:t>tn</a:t>
            </a:r>
            <a:r>
              <a:rPr lang="de-DE" dirty="0"/>
              <a:t> . D.h. </a:t>
            </a:r>
            <a:r>
              <a:rPr lang="de-DE" dirty="0" err="1"/>
              <a:t>tn</a:t>
            </a:r>
            <a:r>
              <a:rPr lang="de-DE" dirty="0"/>
              <a:t> ist stets der aktuelle Wert.</a:t>
            </a:r>
          </a:p>
          <a:p>
            <a:pPr lvl="2"/>
            <a:endParaRPr lang="de-DE" dirty="0"/>
          </a:p>
          <a:p>
            <a:r>
              <a:rPr lang="de-DE" dirty="0"/>
              <a:t>Kante e = (</a:t>
            </a:r>
            <a:r>
              <a:rPr lang="de-DE" dirty="0" err="1"/>
              <a:t>id</a:t>
            </a:r>
            <a:r>
              <a:rPr lang="de-DE" dirty="0"/>
              <a:t>, </a:t>
            </a:r>
            <a:r>
              <a:rPr lang="de-DE" dirty="0" err="1"/>
              <a:t>vs</a:t>
            </a:r>
            <a:r>
              <a:rPr lang="de-DE" dirty="0"/>
              <a:t>, </a:t>
            </a:r>
            <a:r>
              <a:rPr lang="de-DE" dirty="0" err="1"/>
              <a:t>ve</a:t>
            </a:r>
            <a:r>
              <a:rPr lang="de-DE" dirty="0"/>
              <a:t>, P, </a:t>
            </a:r>
            <a:r>
              <a:rPr lang="de-DE" dirty="0" err="1"/>
              <a:t>DynP</a:t>
            </a:r>
            <a:r>
              <a:rPr lang="de-DE" dirty="0"/>
              <a:t>) ∈ E</a:t>
            </a:r>
          </a:p>
          <a:p>
            <a:pPr lvl="1"/>
            <a:r>
              <a:rPr lang="de-DE" dirty="0"/>
              <a:t>Vs und </a:t>
            </a:r>
            <a:r>
              <a:rPr lang="de-DE" dirty="0" err="1"/>
              <a:t>ve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und end Knoten, </a:t>
            </a:r>
            <a:r>
              <a:rPr lang="de-DE" dirty="0" err="1"/>
              <a:t>ty</a:t>
            </a:r>
            <a:r>
              <a:rPr lang="de-DE" dirty="0"/>
              <a:t> Typ der Kante, P und </a:t>
            </a:r>
            <a:r>
              <a:rPr lang="de-DE" dirty="0" err="1"/>
              <a:t>DynP</a:t>
            </a:r>
            <a:r>
              <a:rPr lang="de-DE" dirty="0"/>
              <a:t> wie bei Knoten (dynamische Property z.B. „</a:t>
            </a:r>
            <a:r>
              <a:rPr lang="de-DE" dirty="0" err="1"/>
              <a:t>isValid</a:t>
            </a:r>
            <a:r>
              <a:rPr lang="de-DE" dirty="0"/>
              <a:t>“ mit </a:t>
            </a:r>
            <a:r>
              <a:rPr lang="de-DE" dirty="0" err="1"/>
              <a:t>true</a:t>
            </a:r>
            <a:r>
              <a:rPr lang="de-DE" dirty="0"/>
              <a:t> und </a:t>
            </a:r>
            <a:r>
              <a:rPr lang="de-DE" dirty="0" err="1"/>
              <a:t>false</a:t>
            </a:r>
            <a:r>
              <a:rPr lang="de-DE" dirty="0"/>
              <a:t> je Zeitpunkt t einbauen, um auch zu einem Zeitpunkt nicht existierende Kante realisieren zu können</a:t>
            </a:r>
          </a:p>
          <a:p>
            <a:pPr marL="914400" lvl="2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4740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36BC27-AE58-40CA-B63E-755AD3EE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Bestandteile Graph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BE963E-EDC9-4A38-82F9-86E8A410D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692"/>
            <a:ext cx="10515600" cy="4682271"/>
          </a:xfrm>
        </p:spPr>
        <p:txBody>
          <a:bodyPr>
            <a:normAutofit lnSpcReduction="10000"/>
          </a:bodyPr>
          <a:lstStyle/>
          <a:p>
            <a:r>
              <a:rPr lang="de-DE" dirty="0"/>
              <a:t>Kanten, Knoten</a:t>
            </a:r>
          </a:p>
          <a:p>
            <a:r>
              <a:rPr lang="de-DE" dirty="0"/>
              <a:t>Attribute/Properties eines Knoten:</a:t>
            </a:r>
          </a:p>
          <a:p>
            <a:pPr lvl="1"/>
            <a:r>
              <a:rPr lang="de-DE" dirty="0"/>
              <a:t>Feste Properties wie z.B. In-/ und Out-Degree</a:t>
            </a:r>
          </a:p>
          <a:p>
            <a:pPr lvl="1"/>
            <a:r>
              <a:rPr lang="de-DE" dirty="0"/>
              <a:t>Variable Properties je nach Anwendungsfall</a:t>
            </a:r>
          </a:p>
          <a:p>
            <a:r>
              <a:rPr lang="de-DE" dirty="0"/>
              <a:t>Teilgraph jeder Form denkbar – AGG-</a:t>
            </a:r>
            <a:r>
              <a:rPr lang="de-DE" dirty="0" err="1"/>
              <a:t>Fkt</a:t>
            </a:r>
            <a:r>
              <a:rPr lang="de-DE" dirty="0"/>
              <a:t>. auf </a:t>
            </a:r>
          </a:p>
          <a:p>
            <a:pPr lvl="1"/>
            <a:r>
              <a:rPr lang="de-DE" dirty="0"/>
              <a:t>einen Knoten – COUNT eingehende Kanten</a:t>
            </a:r>
          </a:p>
          <a:p>
            <a:pPr lvl="1"/>
            <a:r>
              <a:rPr lang="de-DE" dirty="0"/>
              <a:t>eine Gruppe von Knoten – SUM auf </a:t>
            </a:r>
            <a:r>
              <a:rPr lang="de-DE" dirty="0" err="1"/>
              <a:t>Proporty</a:t>
            </a:r>
            <a:r>
              <a:rPr lang="de-DE" dirty="0"/>
              <a:t> „X“ aller Knoten der Gruppe</a:t>
            </a:r>
          </a:p>
          <a:p>
            <a:pPr lvl="1"/>
            <a:r>
              <a:rPr lang="de-DE" dirty="0"/>
              <a:t>alle Knoten des Graphen</a:t>
            </a:r>
          </a:p>
          <a:p>
            <a:r>
              <a:rPr lang="de-DE" dirty="0" err="1"/>
              <a:t>Timestamps</a:t>
            </a:r>
            <a:r>
              <a:rPr lang="de-DE" dirty="0"/>
              <a:t> oder Zeitintervalle, die anzeigen, ob Kante zwischen 2 Knoten aktiv</a:t>
            </a:r>
          </a:p>
          <a:p>
            <a:pPr lvl="1"/>
            <a:r>
              <a:rPr lang="de-DE" dirty="0"/>
              <a:t>Entscheidung für Zeitintervalle, die je Kante nicht überlappen dürfen</a:t>
            </a:r>
          </a:p>
          <a:p>
            <a:pPr lvl="1"/>
            <a:r>
              <a:rPr lang="de-DE" dirty="0"/>
              <a:t>Auch </a:t>
            </a:r>
            <a:r>
              <a:rPr lang="de-DE" dirty="0" err="1"/>
              <a:t>Timestamp</a:t>
            </a:r>
            <a:r>
              <a:rPr lang="de-DE" dirty="0"/>
              <a:t> okay, der sich auf Intervall mappen lässt</a:t>
            </a:r>
          </a:p>
        </p:txBody>
      </p:sp>
    </p:spTree>
    <p:extLst>
      <p:ext uri="{BB962C8B-B14F-4D97-AF65-F5344CB8AC3E}">
        <p14:creationId xmlns:p14="http://schemas.microsoft.com/office/powerpoint/2010/main" val="3473946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96F704-428F-4920-AD88-E389F7FC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Mögliche Modellierungen des Zeitaspekts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A0B7DE-740F-4800-86F1-E4827D27C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Je Kante eine Funktion, die angibt, ob Kante zu bestimmten Zeitpunkt aktiv (Presence)</a:t>
            </a:r>
          </a:p>
          <a:p>
            <a:pPr lvl="1"/>
            <a:r>
              <a:rPr lang="de-DE" dirty="0" err="1"/>
              <a:t>isValid</a:t>
            </a:r>
            <a:r>
              <a:rPr lang="de-DE" dirty="0"/>
              <a:t> bei </a:t>
            </a:r>
            <a:r>
              <a:rPr lang="de-DE" dirty="0" err="1"/>
              <a:t>Tgraph</a:t>
            </a:r>
            <a:r>
              <a:rPr lang="de-DE" dirty="0"/>
              <a:t> z.B.</a:t>
            </a:r>
          </a:p>
          <a:p>
            <a:r>
              <a:rPr lang="de-DE" dirty="0"/>
              <a:t>Je Kante k eine Art Dauer, die Informationstransport von Knoten A via k zu Knoten B braucht (</a:t>
            </a:r>
            <a:r>
              <a:rPr lang="de-DE" dirty="0" err="1"/>
              <a:t>Latency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weglassen</a:t>
            </a:r>
          </a:p>
          <a:p>
            <a:r>
              <a:rPr lang="de-DE" dirty="0"/>
              <a:t>Presence und </a:t>
            </a:r>
            <a:r>
              <a:rPr lang="de-DE" dirty="0" err="1"/>
              <a:t>Latency</a:t>
            </a:r>
            <a:r>
              <a:rPr lang="de-DE" dirty="0"/>
              <a:t> auch für Knoten denkbar</a:t>
            </a:r>
          </a:p>
          <a:p>
            <a:r>
              <a:rPr lang="de-DE" dirty="0"/>
              <a:t>Mehrere nicht ineinander übergehende Zeitintervalle je Kante möglich („Verbindung entsteht, wird getrennt, entsteht wieder“)</a:t>
            </a:r>
          </a:p>
          <a:p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Für die Repräsentation des Graphen je </a:t>
            </a:r>
            <a:r>
              <a:rPr lang="de-DE" dirty="0" err="1"/>
              <a:t>Relationship</a:t>
            </a:r>
            <a:r>
              <a:rPr lang="de-DE" dirty="0"/>
              <a:t> Source und Target Knoten sowie Zeitintervall nötig</a:t>
            </a:r>
          </a:p>
        </p:txBody>
      </p:sp>
    </p:spTree>
    <p:extLst>
      <p:ext uri="{BB962C8B-B14F-4D97-AF65-F5344CB8AC3E}">
        <p14:creationId xmlns:p14="http://schemas.microsoft.com/office/powerpoint/2010/main" val="1854919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E77A7-1894-405F-A145-F474D8F1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„Community Level“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BD3421-2EA8-4E4D-BFC5-A55B28F0F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Welche Community Level werden betrachtet?</a:t>
            </a:r>
          </a:p>
          <a:p>
            <a:pPr lvl="1"/>
            <a:r>
              <a:rPr lang="de-DE" dirty="0"/>
              <a:t>Ganzer Graph</a:t>
            </a:r>
          </a:p>
          <a:p>
            <a:pPr lvl="1"/>
            <a:r>
              <a:rPr lang="de-DE" dirty="0"/>
              <a:t>Communities</a:t>
            </a:r>
          </a:p>
          <a:p>
            <a:pPr lvl="2"/>
            <a:r>
              <a:rPr lang="de-DE" dirty="0"/>
              <a:t>Community als Ansammlung von Knoten, die durch mehr Kanten untereinander verbunden sind als zu restlichen Knoten im Graph</a:t>
            </a:r>
          </a:p>
          <a:p>
            <a:pPr lvl="2"/>
            <a:r>
              <a:rPr lang="de-DE" dirty="0"/>
              <a:t>2 Herangehensweisen für das Bilden von Communities: </a:t>
            </a:r>
          </a:p>
          <a:p>
            <a:pPr marL="1371600" lvl="3" indent="0">
              <a:buNone/>
            </a:pPr>
            <a:r>
              <a:rPr lang="de-DE" dirty="0"/>
              <a:t>a) Clustering </a:t>
            </a:r>
            <a:r>
              <a:rPr lang="de-DE" dirty="0" err="1"/>
              <a:t>algorithms</a:t>
            </a:r>
            <a:r>
              <a:rPr lang="de-DE" dirty="0"/>
              <a:t> (Knoten mit gleichen Attributen) oder b) Community </a:t>
            </a:r>
            <a:r>
              <a:rPr lang="de-DE" dirty="0" err="1"/>
              <a:t>Detection</a:t>
            </a:r>
            <a:r>
              <a:rPr lang="de-DE" dirty="0"/>
              <a:t> (Knoten dichter miteinander verbunden als mit anderen) [1]</a:t>
            </a:r>
          </a:p>
          <a:p>
            <a:pPr lvl="2"/>
            <a:r>
              <a:rPr lang="de-DE" dirty="0"/>
              <a:t>Wie wird Community </a:t>
            </a:r>
            <a:r>
              <a:rPr lang="de-DE" dirty="0" err="1"/>
              <a:t>Detection</a:t>
            </a:r>
            <a:r>
              <a:rPr lang="de-DE" dirty="0"/>
              <a:t> durchgeführt? Z.B. Label Propagation Algorithmus auf statischem Graphen – </a:t>
            </a:r>
            <a:r>
              <a:rPr lang="de-DE" dirty="0" err="1"/>
              <a:t>Detection</a:t>
            </a:r>
            <a:r>
              <a:rPr lang="de-DE" dirty="0"/>
              <a:t> einmal zu Beginn auf ganzem Graphen oder je Snapshot neu? Geeignete Methode Modell finden</a:t>
            </a:r>
          </a:p>
        </p:txBody>
      </p:sp>
    </p:spTree>
    <p:extLst>
      <p:ext uri="{BB962C8B-B14F-4D97-AF65-F5344CB8AC3E}">
        <p14:creationId xmlns:p14="http://schemas.microsoft.com/office/powerpoint/2010/main" val="2587583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DDDEDB-25FF-497E-A386-5833DCDC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„Community Level“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209D8D-9C18-4D20-9E78-99E6E6A9D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Welche Community Level werden betrachtet?</a:t>
            </a:r>
          </a:p>
          <a:p>
            <a:pPr lvl="2"/>
            <a:r>
              <a:rPr lang="de-DE" dirty="0"/>
              <a:t>Einzelner Knoten – 2  Hauptuntersuchungsmerkmale (plus weitere):</a:t>
            </a:r>
          </a:p>
          <a:p>
            <a:pPr lvl="3"/>
            <a:r>
              <a:rPr lang="de-DE" dirty="0"/>
              <a:t>In wie vielen Snapshots existiert Snapshot überhaupt (Existenz als Voraussetzung für Aggregatsberechnung)</a:t>
            </a:r>
          </a:p>
          <a:p>
            <a:pPr lvl="3"/>
            <a:r>
              <a:rPr lang="de-DE" dirty="0"/>
              <a:t>Anzahl In- und Out-Degree (COUNT)</a:t>
            </a:r>
          </a:p>
          <a:p>
            <a:pPr lvl="3"/>
            <a:r>
              <a:rPr lang="de-DE" dirty="0"/>
              <a:t>(immer Teil der gleichen Community?)</a:t>
            </a:r>
          </a:p>
          <a:p>
            <a:pPr lvl="3"/>
            <a:r>
              <a:rPr lang="de-DE" dirty="0"/>
              <a:t>(Teil wie vieler Communities? – </a:t>
            </a:r>
            <a:r>
              <a:rPr lang="de-DE" dirty="0" err="1"/>
              <a:t>Sune</a:t>
            </a:r>
            <a:r>
              <a:rPr lang="de-DE" dirty="0"/>
              <a:t>)</a:t>
            </a:r>
          </a:p>
          <a:p>
            <a:pPr lvl="3"/>
            <a:r>
              <a:rPr lang="de-DE" dirty="0"/>
              <a:t>(zu welchem Zeitpunkt war der höchste „Degree-Count“? (MAX)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0381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395ADC-EF33-4D6A-8505-474D45E05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Aggregate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07EFB3-AF2C-4342-BF57-1B30D92A4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Multi-Level Aggregate</a:t>
            </a:r>
          </a:p>
          <a:p>
            <a:pPr lvl="1"/>
            <a:r>
              <a:rPr lang="de-DE" dirty="0"/>
              <a:t>First-level und </a:t>
            </a:r>
            <a:r>
              <a:rPr lang="de-DE" dirty="0" err="1"/>
              <a:t>second</a:t>
            </a:r>
            <a:r>
              <a:rPr lang="de-DE" dirty="0"/>
              <a:t>-level </a:t>
            </a:r>
            <a:r>
              <a:rPr lang="de-DE" dirty="0" err="1"/>
              <a:t>aggregates</a:t>
            </a:r>
            <a:endParaRPr lang="de-DE" dirty="0"/>
          </a:p>
          <a:p>
            <a:r>
              <a:rPr lang="de-DE" dirty="0"/>
              <a:t>First-Level Aggregate SUM und COUNT</a:t>
            </a:r>
          </a:p>
          <a:p>
            <a:r>
              <a:rPr lang="de-DE" dirty="0"/>
              <a:t>Second-Level Aggregat in der Arbeit MAX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8977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6368E9-E87E-4C13-8327-4B2C1B1B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Berechnungs-Ansätze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68E98C-AA40-4964-95F0-BC8046A3B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Iterativ vs. Inkrementell [3] [4]</a:t>
            </a:r>
          </a:p>
          <a:p>
            <a:r>
              <a:rPr lang="de-DE" dirty="0"/>
              <a:t>Snapshot vs. Stream vs. </a:t>
            </a:r>
            <a:r>
              <a:rPr lang="de-DE" dirty="0" err="1"/>
              <a:t>Sliding</a:t>
            </a:r>
            <a:r>
              <a:rPr lang="de-DE" dirty="0"/>
              <a:t> </a:t>
            </a:r>
            <a:r>
              <a:rPr lang="de-DE" dirty="0" err="1"/>
              <a:t>Window</a:t>
            </a:r>
            <a:endParaRPr lang="de-DE" dirty="0"/>
          </a:p>
          <a:p>
            <a:r>
              <a:rPr lang="de-DE" dirty="0" err="1"/>
              <a:t>Reactive</a:t>
            </a:r>
            <a:r>
              <a:rPr lang="de-DE" dirty="0"/>
              <a:t> Aggregator: Framework für inkrementelle </a:t>
            </a:r>
            <a:r>
              <a:rPr lang="de-DE" dirty="0" err="1"/>
              <a:t>Sliding-Window</a:t>
            </a:r>
            <a:r>
              <a:rPr lang="de-DE" dirty="0"/>
              <a:t> Aggregation</a:t>
            </a:r>
          </a:p>
          <a:p>
            <a:endParaRPr lang="de-DE" dirty="0"/>
          </a:p>
          <a:p>
            <a:r>
              <a:rPr lang="de-DE" dirty="0"/>
              <a:t>Snapshot selbst zu einem exakten Zeitpunkt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8171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93ADA-768F-4885-86C4-0EE90A0BE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Sune</a:t>
            </a:r>
            <a:r>
              <a:rPr lang="de-DE" dirty="0"/>
              <a:t> Lehmann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BCBA02-9916-42B5-83F6-2C3200083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Knoten kann Teil mehrerer Gruppen/Communities sein</a:t>
            </a:r>
          </a:p>
          <a:p>
            <a:r>
              <a:rPr lang="de-DE" dirty="0"/>
              <a:t>Immer wieder auftauchende Gruppen bilden sog. Cores</a:t>
            </a:r>
          </a:p>
          <a:p>
            <a:r>
              <a:rPr lang="de-DE" dirty="0"/>
              <a:t>Core als Fundamente sozialer </a:t>
            </a:r>
            <a:r>
              <a:rPr lang="de-DE" dirty="0" err="1"/>
              <a:t>Netwerke</a:t>
            </a:r>
            <a:endParaRPr lang="de-DE" dirty="0"/>
          </a:p>
          <a:p>
            <a:r>
              <a:rPr lang="de-DE" dirty="0"/>
              <a:t>Das tatsächliche zu einem bestimmten Zeitpunkt Zusammenfinden mehrerer Knoten eines Cores wird als sog. </a:t>
            </a:r>
            <a:r>
              <a:rPr lang="de-DE" dirty="0" err="1"/>
              <a:t>Gatherings</a:t>
            </a:r>
            <a:r>
              <a:rPr lang="de-DE" dirty="0"/>
              <a:t> bezeichnet</a:t>
            </a:r>
          </a:p>
          <a:p>
            <a:r>
              <a:rPr lang="de-DE" dirty="0" err="1"/>
              <a:t>Gatherings</a:t>
            </a:r>
            <a:r>
              <a:rPr lang="de-DE" dirty="0"/>
              <a:t> stellen Instanzen der Cores dar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Cores und deren Aktivierung als Grund für dynamische Netzwerke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Bei der „richtigen Gruppierung“ der Knoten diese Erkenntnis beachten, dass Knoten Teil mehrerer Communities sein kann. Zu welcher dann zuordnen? Oder Teil mehrerer?</a:t>
            </a:r>
          </a:p>
          <a:p>
            <a:r>
              <a:rPr lang="de-DE" dirty="0" err="1"/>
              <a:t>Pmfischer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9550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6D3AE4-A5F3-43DB-9DE9-79083EF5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TGraph</a:t>
            </a:r>
            <a:r>
              <a:rPr lang="de-DE" dirty="0"/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BEEEC5-9C3A-4B5C-BBAD-E70C959DA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83504"/>
          </a:xfrm>
        </p:spPr>
        <p:txBody>
          <a:bodyPr>
            <a:normAutofit fontScale="47500" lnSpcReduction="20000"/>
          </a:bodyPr>
          <a:lstStyle/>
          <a:p>
            <a:r>
              <a:rPr lang="de-DE" dirty="0"/>
              <a:t>Optimierungsziel:</a:t>
            </a:r>
          </a:p>
          <a:p>
            <a:pPr lvl="1"/>
            <a:r>
              <a:rPr lang="de-DE" dirty="0"/>
              <a:t>Knoten und Kanten selbst ändern sich wenig über die Zeit, während sich die Properties der Knoten und Kanten häufig ändern (argumentieren damit, dass z.B. Straßen zw. 2 Städten gleich bleiben, aber die Verkehrsbedingungen sich häufig ändern)</a:t>
            </a:r>
          </a:p>
          <a:p>
            <a:r>
              <a:rPr lang="de-DE" dirty="0"/>
              <a:t>Data </a:t>
            </a:r>
            <a:r>
              <a:rPr lang="de-DE" dirty="0" err="1"/>
              <a:t>model</a:t>
            </a:r>
            <a:r>
              <a:rPr lang="de-DE" dirty="0"/>
              <a:t> </a:t>
            </a:r>
          </a:p>
          <a:p>
            <a:r>
              <a:rPr lang="de-DE" dirty="0"/>
              <a:t>Erweiterung von neo4j: während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properties</a:t>
            </a:r>
            <a:r>
              <a:rPr lang="de-DE" dirty="0"/>
              <a:t> in DPS gespeichert sind, sind Knoten, Kanten und statische </a:t>
            </a:r>
            <a:r>
              <a:rPr lang="de-DE" dirty="0" err="1"/>
              <a:t>Properies</a:t>
            </a:r>
            <a:r>
              <a:rPr lang="de-DE" dirty="0"/>
              <a:t> in neo4j gespeichert</a:t>
            </a:r>
          </a:p>
          <a:p>
            <a:r>
              <a:rPr lang="de-DE" dirty="0" err="1"/>
              <a:t>TGRaph</a:t>
            </a:r>
            <a:r>
              <a:rPr lang="de-DE" dirty="0"/>
              <a:t> dann kombiniert neo4j und DPS</a:t>
            </a:r>
          </a:p>
          <a:p>
            <a:r>
              <a:rPr lang="de-DE" dirty="0"/>
              <a:t>Zu Beginn alle Daten in das System</a:t>
            </a:r>
          </a:p>
          <a:p>
            <a:r>
              <a:rPr lang="de-DE" dirty="0"/>
              <a:t>Für </a:t>
            </a:r>
            <a:r>
              <a:rPr lang="de-DE" dirty="0" err="1"/>
              <a:t>DynProp</a:t>
            </a:r>
            <a:r>
              <a:rPr lang="de-DE" dirty="0"/>
              <a:t> ist </a:t>
            </a:r>
            <a:r>
              <a:rPr lang="de-DE" dirty="0" err="1"/>
              <a:t>create</a:t>
            </a:r>
            <a:r>
              <a:rPr lang="de-DE" dirty="0"/>
              <a:t>, update und </a:t>
            </a:r>
            <a:r>
              <a:rPr lang="de-DE" dirty="0" err="1"/>
              <a:t>delete</a:t>
            </a:r>
            <a:r>
              <a:rPr lang="de-DE" dirty="0"/>
              <a:t> möglich</a:t>
            </a:r>
          </a:p>
          <a:p>
            <a:pPr lvl="1"/>
            <a:r>
              <a:rPr lang="de-DE" dirty="0"/>
              <a:t>Update ist </a:t>
            </a:r>
            <a:r>
              <a:rPr lang="de-DE" dirty="0" err="1"/>
              <a:t>eig</a:t>
            </a:r>
            <a:r>
              <a:rPr lang="de-DE" dirty="0"/>
              <a:t> ein neues </a:t>
            </a:r>
            <a:r>
              <a:rPr lang="de-DE" dirty="0" err="1"/>
              <a:t>insert</a:t>
            </a:r>
            <a:r>
              <a:rPr lang="de-DE" dirty="0"/>
              <a:t> und bei </a:t>
            </a:r>
            <a:r>
              <a:rPr lang="de-DE" dirty="0" err="1"/>
              <a:t>delete</a:t>
            </a:r>
            <a:r>
              <a:rPr lang="de-DE" dirty="0"/>
              <a:t> gibt es eine </a:t>
            </a:r>
            <a:r>
              <a:rPr lang="de-DE" dirty="0" err="1"/>
              <a:t>deleted</a:t>
            </a:r>
            <a:r>
              <a:rPr lang="de-DE" dirty="0"/>
              <a:t> Markierung</a:t>
            </a:r>
          </a:p>
          <a:p>
            <a:r>
              <a:rPr lang="de-DE" dirty="0"/>
              <a:t>Knoten sind Punkte, an denen sich 2 Straßen treffen und Straßen selbst sind Verbindungen. Länge z.B. statische Property, 4 </a:t>
            </a:r>
            <a:r>
              <a:rPr lang="de-DE" dirty="0" err="1"/>
              <a:t>DynProperties</a:t>
            </a:r>
            <a:r>
              <a:rPr lang="de-DE" dirty="0"/>
              <a:t>: </a:t>
            </a:r>
            <a:r>
              <a:rPr lang="de-DE" dirty="0" err="1"/>
              <a:t>travel</a:t>
            </a:r>
            <a:r>
              <a:rPr lang="de-DE" dirty="0"/>
              <a:t> time, </a:t>
            </a:r>
            <a:r>
              <a:rPr lang="de-DE" dirty="0" err="1"/>
              <a:t>vehicle</a:t>
            </a:r>
            <a:r>
              <a:rPr lang="de-DE" dirty="0"/>
              <a:t> </a:t>
            </a:r>
            <a:r>
              <a:rPr lang="de-DE" dirty="0" err="1"/>
              <a:t>count</a:t>
            </a:r>
            <a:r>
              <a:rPr lang="de-DE" dirty="0"/>
              <a:t>, </a:t>
            </a:r>
            <a:r>
              <a:rPr lang="de-DE" dirty="0" err="1"/>
              <a:t>traffic</a:t>
            </a:r>
            <a:r>
              <a:rPr lang="de-DE" dirty="0"/>
              <a:t> </a:t>
            </a:r>
            <a:r>
              <a:rPr lang="de-DE" dirty="0" err="1"/>
              <a:t>condition</a:t>
            </a:r>
            <a:r>
              <a:rPr lang="de-DE" dirty="0"/>
              <a:t>, stau </a:t>
            </a:r>
            <a:r>
              <a:rPr lang="de-DE" dirty="0" err="1"/>
              <a:t>segmente</a:t>
            </a:r>
            <a:r>
              <a:rPr lang="de-DE" dirty="0"/>
              <a:t> </a:t>
            </a:r>
            <a:r>
              <a:rPr lang="de-DE" dirty="0" err="1"/>
              <a:t>count</a:t>
            </a:r>
            <a:endParaRPr lang="de-DE" dirty="0"/>
          </a:p>
          <a:p>
            <a:r>
              <a:rPr lang="de-DE" dirty="0"/>
              <a:t>Alle 5 </a:t>
            </a:r>
            <a:r>
              <a:rPr lang="de-DE" dirty="0" err="1"/>
              <a:t>minuten</a:t>
            </a:r>
            <a:r>
              <a:rPr lang="de-DE" dirty="0"/>
              <a:t> werden Werte aktualisiert</a:t>
            </a:r>
          </a:p>
          <a:p>
            <a:r>
              <a:rPr lang="de-DE" dirty="0"/>
              <a:t>Als Use Cases: </a:t>
            </a:r>
            <a:r>
              <a:rPr lang="de-DE" dirty="0" err="1"/>
              <a:t>historical</a:t>
            </a:r>
            <a:r>
              <a:rPr lang="de-DE" dirty="0"/>
              <a:t> </a:t>
            </a:r>
            <a:r>
              <a:rPr lang="de-DE" dirty="0" err="1"/>
              <a:t>traffic</a:t>
            </a:r>
            <a:r>
              <a:rPr lang="de-DE" dirty="0"/>
              <a:t> </a:t>
            </a:r>
            <a:r>
              <a:rPr lang="de-DE" dirty="0" err="1"/>
              <a:t>condition</a:t>
            </a:r>
            <a:r>
              <a:rPr lang="de-DE" dirty="0"/>
              <a:t> </a:t>
            </a:r>
            <a:r>
              <a:rPr lang="de-DE" dirty="0" err="1"/>
              <a:t>queries</a:t>
            </a:r>
            <a:r>
              <a:rPr lang="de-DE" dirty="0"/>
              <a:t>, </a:t>
            </a:r>
            <a:r>
              <a:rPr lang="de-DE" dirty="0" err="1"/>
              <a:t>historical</a:t>
            </a:r>
            <a:r>
              <a:rPr lang="de-DE" dirty="0"/>
              <a:t> </a:t>
            </a:r>
            <a:r>
              <a:rPr lang="de-DE" dirty="0" err="1"/>
              <a:t>traffic</a:t>
            </a:r>
            <a:r>
              <a:rPr lang="de-DE" dirty="0"/>
              <a:t> </a:t>
            </a:r>
            <a:r>
              <a:rPr lang="de-DE" dirty="0" err="1"/>
              <a:t>condition</a:t>
            </a:r>
            <a:r>
              <a:rPr lang="de-DE" dirty="0"/>
              <a:t> </a:t>
            </a:r>
            <a:r>
              <a:rPr lang="de-DE" dirty="0" err="1"/>
              <a:t>aggregate</a:t>
            </a:r>
            <a:r>
              <a:rPr lang="de-DE" dirty="0"/>
              <a:t> </a:t>
            </a:r>
            <a:r>
              <a:rPr lang="de-DE" dirty="0" err="1"/>
              <a:t>queries</a:t>
            </a:r>
            <a:r>
              <a:rPr lang="de-DE" dirty="0"/>
              <a:t>, temporal </a:t>
            </a:r>
            <a:r>
              <a:rPr lang="de-DE" dirty="0" err="1"/>
              <a:t>shortest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queries</a:t>
            </a:r>
            <a:r>
              <a:rPr lang="de-DE" dirty="0"/>
              <a:t>.</a:t>
            </a:r>
          </a:p>
          <a:p>
            <a:r>
              <a:rPr lang="de-DE" dirty="0"/>
              <a:t>Beliebige Iteration über Graphen, zwei Knoten auswählen und Algorithmus laufen lassen</a:t>
            </a:r>
          </a:p>
          <a:p>
            <a:r>
              <a:rPr lang="de-DE" dirty="0"/>
              <a:t>Graph kann </a:t>
            </a:r>
            <a:r>
              <a:rPr lang="de-DE" dirty="0" err="1"/>
              <a:t>directed</a:t>
            </a:r>
            <a:r>
              <a:rPr lang="de-DE" dirty="0"/>
              <a:t> und </a:t>
            </a:r>
            <a:r>
              <a:rPr lang="de-DE" dirty="0" err="1"/>
              <a:t>undirected</a:t>
            </a:r>
            <a:r>
              <a:rPr lang="de-DE" dirty="0"/>
              <a:t> sein</a:t>
            </a:r>
          </a:p>
          <a:p>
            <a:r>
              <a:rPr lang="de-DE" dirty="0"/>
              <a:t>Fazit: keine inkrementelle Berechnung in unserem gesuchten Sinn – auf historischen dynamischen Daten Berechnungen durchführen, aber wie die Berechnung dann durchgeführt wird, darüber ist nichts bekannt.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394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DC141-DE16-44B8-AD71-3852B937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Cluster gibt es?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7BFE94-50EC-449E-A833-D938F790C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Dynamische Eigenschaften</a:t>
            </a:r>
          </a:p>
          <a:p>
            <a:r>
              <a:rPr lang="de-DE" dirty="0"/>
              <a:t>Graph-Struktur</a:t>
            </a:r>
          </a:p>
          <a:p>
            <a:r>
              <a:rPr lang="de-DE" dirty="0"/>
              <a:t>Berechnungsmodelle</a:t>
            </a:r>
          </a:p>
          <a:p>
            <a:r>
              <a:rPr lang="de-DE" dirty="0"/>
              <a:t>Realisierung der temporalen Eigenschaft</a:t>
            </a:r>
          </a:p>
          <a:p>
            <a:r>
              <a:rPr lang="de-DE" dirty="0"/>
              <a:t>Code</a:t>
            </a:r>
          </a:p>
          <a:p>
            <a:r>
              <a:rPr lang="de-DE" dirty="0"/>
              <a:t>Aggregate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2808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BDE2E1-D615-4399-936C-609247726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Kineograph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5F3DD9-BA0E-4298-B640-3AFC13302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1713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6C37D-FFF2-4F49-A0AC-9C578A3E6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869"/>
            <a:ext cx="10515600" cy="848321"/>
          </a:xfrm>
        </p:spPr>
        <p:txBody>
          <a:bodyPr/>
          <a:lstStyle/>
          <a:p>
            <a:pPr algn="ctr"/>
            <a:r>
              <a:rPr lang="de-DE" dirty="0"/>
              <a:t>Definition feste/variable Properties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418A5E6-E46E-4F3A-9187-00A513284481}"/>
              </a:ext>
            </a:extLst>
          </p:cNvPr>
          <p:cNvSpPr/>
          <p:nvPr/>
        </p:nvSpPr>
        <p:spPr>
          <a:xfrm>
            <a:off x="4813300" y="1389576"/>
            <a:ext cx="18161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Formen von Properties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E6BF900-A8DA-4911-80F1-D9F089E54A85}"/>
              </a:ext>
            </a:extLst>
          </p:cNvPr>
          <p:cNvSpPr/>
          <p:nvPr/>
        </p:nvSpPr>
        <p:spPr>
          <a:xfrm>
            <a:off x="292100" y="3497264"/>
            <a:ext cx="2540000" cy="104933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Speziell in der Anwendung FEST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272F748-D908-46DE-96E2-F88BE20D0BDD}"/>
              </a:ext>
            </a:extLst>
          </p:cNvPr>
          <p:cNvSpPr/>
          <p:nvPr/>
        </p:nvSpPr>
        <p:spPr>
          <a:xfrm>
            <a:off x="7912100" y="2136776"/>
            <a:ext cx="1816100" cy="914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variabel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DF09571-716D-495C-9267-AF03929D61B5}"/>
              </a:ext>
            </a:extLst>
          </p:cNvPr>
          <p:cNvSpPr/>
          <p:nvPr/>
        </p:nvSpPr>
        <p:spPr>
          <a:xfrm>
            <a:off x="1638300" y="2136776"/>
            <a:ext cx="18161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fest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A0AB884-17A4-43A9-BD96-89138AD63390}"/>
              </a:ext>
            </a:extLst>
          </p:cNvPr>
          <p:cNvSpPr/>
          <p:nvPr/>
        </p:nvSpPr>
        <p:spPr>
          <a:xfrm>
            <a:off x="3117851" y="3429000"/>
            <a:ext cx="2895600" cy="1117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immer FEST</a:t>
            </a:r>
          </a:p>
          <a:p>
            <a:pPr algn="ctr"/>
            <a:r>
              <a:rPr lang="de-DE" dirty="0"/>
              <a:t>(*wenn man sie mitführen möchte)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11DD66D-4437-4DDE-AD2F-68474BF26C8B}"/>
              </a:ext>
            </a:extLst>
          </p:cNvPr>
          <p:cNvSpPr/>
          <p:nvPr/>
        </p:nvSpPr>
        <p:spPr>
          <a:xfrm>
            <a:off x="9550400" y="3429000"/>
            <a:ext cx="2540000" cy="1117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Speziell in der Anwendung VARIABEL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28205F5-702B-4660-A977-75690611FF17}"/>
              </a:ext>
            </a:extLst>
          </p:cNvPr>
          <p:cNvSpPr/>
          <p:nvPr/>
        </p:nvSpPr>
        <p:spPr>
          <a:xfrm>
            <a:off x="6369049" y="3429000"/>
            <a:ext cx="2895600" cy="1117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immer VARIABEL</a:t>
            </a:r>
          </a:p>
          <a:p>
            <a:pPr algn="ctr"/>
            <a:r>
              <a:rPr lang="de-DE" dirty="0"/>
              <a:t>(*wenn man sie mitführen möchte)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BB2F328-E3F8-4EAE-8227-379DE9207754}"/>
              </a:ext>
            </a:extLst>
          </p:cNvPr>
          <p:cNvCxnSpPr>
            <a:stCxn id="4" idx="2"/>
            <a:endCxn id="8" idx="6"/>
          </p:cNvCxnSpPr>
          <p:nvPr/>
        </p:nvCxnSpPr>
        <p:spPr>
          <a:xfrm flipH="1">
            <a:off x="3454400" y="1846776"/>
            <a:ext cx="1358900" cy="74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367DD404-FE50-46D1-93F0-B170C9BB97CF}"/>
              </a:ext>
            </a:extLst>
          </p:cNvPr>
          <p:cNvCxnSpPr>
            <a:stCxn id="8" idx="3"/>
            <a:endCxn id="6" idx="0"/>
          </p:cNvCxnSpPr>
          <p:nvPr/>
        </p:nvCxnSpPr>
        <p:spPr>
          <a:xfrm flipH="1">
            <a:off x="1562100" y="2917265"/>
            <a:ext cx="342162" cy="57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54BA3AE8-864F-4274-8785-CD794CABCD40}"/>
              </a:ext>
            </a:extLst>
          </p:cNvPr>
          <p:cNvCxnSpPr>
            <a:stCxn id="8" idx="5"/>
          </p:cNvCxnSpPr>
          <p:nvPr/>
        </p:nvCxnSpPr>
        <p:spPr>
          <a:xfrm>
            <a:off x="3188438" y="2917265"/>
            <a:ext cx="659662" cy="57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60CEDE1-0D7D-4953-9300-0C620AE4A294}"/>
              </a:ext>
            </a:extLst>
          </p:cNvPr>
          <p:cNvCxnSpPr>
            <a:stCxn id="7" idx="3"/>
            <a:endCxn id="14" idx="0"/>
          </p:cNvCxnSpPr>
          <p:nvPr/>
        </p:nvCxnSpPr>
        <p:spPr>
          <a:xfrm flipH="1">
            <a:off x="7816849" y="2917265"/>
            <a:ext cx="361213" cy="5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73FC391D-FCB1-4C75-B84D-DE185801E885}"/>
              </a:ext>
            </a:extLst>
          </p:cNvPr>
          <p:cNvCxnSpPr>
            <a:stCxn id="7" idx="5"/>
            <a:endCxn id="12" idx="0"/>
          </p:cNvCxnSpPr>
          <p:nvPr/>
        </p:nvCxnSpPr>
        <p:spPr>
          <a:xfrm>
            <a:off x="9462238" y="2917265"/>
            <a:ext cx="1358162" cy="5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E9E939F1-7221-48C5-896A-7DE56F11C0E7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6629400" y="1846776"/>
            <a:ext cx="1282700" cy="74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870FE198-1A82-46AC-93B8-077572832018}"/>
              </a:ext>
            </a:extLst>
          </p:cNvPr>
          <p:cNvSpPr txBox="1"/>
          <p:nvPr/>
        </p:nvSpPr>
        <p:spPr>
          <a:xfrm>
            <a:off x="188198" y="4924424"/>
            <a:ext cx="2747804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z.B. eine Kante stellt </a:t>
            </a:r>
          </a:p>
          <a:p>
            <a:r>
              <a:rPr lang="de-DE" dirty="0"/>
              <a:t>eine Straße im Straßen- </a:t>
            </a:r>
          </a:p>
          <a:p>
            <a:r>
              <a:rPr lang="de-DE" dirty="0"/>
              <a:t>Verkehr dar:</a:t>
            </a:r>
          </a:p>
          <a:p>
            <a:pPr marL="285750" indent="-285750">
              <a:buFontTx/>
              <a:buChar char="-"/>
            </a:pPr>
            <a:r>
              <a:rPr lang="de-DE" dirty="0"/>
              <a:t>Property </a:t>
            </a:r>
            <a:r>
              <a:rPr lang="de-DE" i="1" dirty="0"/>
              <a:t>Länge der Str. </a:t>
            </a:r>
          </a:p>
          <a:p>
            <a:r>
              <a:rPr lang="de-DE" dirty="0"/>
              <a:t>      kann als fest betrachtet </a:t>
            </a:r>
          </a:p>
          <a:p>
            <a:r>
              <a:rPr lang="de-DE" dirty="0"/>
              <a:t>      werden</a:t>
            </a:r>
            <a:r>
              <a:rPr lang="de-DE" i="1" dirty="0"/>
              <a:t> </a:t>
            </a:r>
            <a:r>
              <a:rPr lang="de-DE" dirty="0"/>
              <a:t> 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FFDE6B1-A4EE-49A0-A8C5-69904C318F31}"/>
              </a:ext>
            </a:extLst>
          </p:cNvPr>
          <p:cNvSpPr txBox="1"/>
          <p:nvPr/>
        </p:nvSpPr>
        <p:spPr>
          <a:xfrm>
            <a:off x="3348196" y="4924424"/>
            <a:ext cx="2384820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z.B. Anzahl der aus-</a:t>
            </a:r>
          </a:p>
          <a:p>
            <a:r>
              <a:rPr lang="de-DE" dirty="0"/>
              <a:t>gehenden Kanten eines</a:t>
            </a:r>
          </a:p>
          <a:p>
            <a:r>
              <a:rPr lang="de-DE" dirty="0"/>
              <a:t>Knotens</a:t>
            </a:r>
          </a:p>
          <a:p>
            <a:r>
              <a:rPr lang="de-DE" dirty="0"/>
              <a:t>(Attribute, die sich in</a:t>
            </a:r>
          </a:p>
          <a:p>
            <a:r>
              <a:rPr lang="de-DE" dirty="0"/>
              <a:t>jeder Anwendung </a:t>
            </a:r>
          </a:p>
          <a:p>
            <a:r>
              <a:rPr lang="de-DE" dirty="0"/>
              <a:t>berechnen lassen)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8515167-3867-487E-BB40-712790761013}"/>
              </a:ext>
            </a:extLst>
          </p:cNvPr>
          <p:cNvCxnSpPr>
            <a:cxnSpLocks/>
            <a:stCxn id="6" idx="4"/>
            <a:endCxn id="27" idx="0"/>
          </p:cNvCxnSpPr>
          <p:nvPr/>
        </p:nvCxnSpPr>
        <p:spPr>
          <a:xfrm>
            <a:off x="1562100" y="4546600"/>
            <a:ext cx="0" cy="377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B1848175-915F-4CA7-8B2C-30A387C2C76D}"/>
              </a:ext>
            </a:extLst>
          </p:cNvPr>
          <p:cNvCxnSpPr>
            <a:cxnSpLocks/>
          </p:cNvCxnSpPr>
          <p:nvPr/>
        </p:nvCxnSpPr>
        <p:spPr>
          <a:xfrm>
            <a:off x="4709398" y="4546600"/>
            <a:ext cx="0" cy="377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B3BBCDD3-98AF-4B6F-ABFC-D71F5C96873D}"/>
              </a:ext>
            </a:extLst>
          </p:cNvPr>
          <p:cNvSpPr txBox="1"/>
          <p:nvPr/>
        </p:nvSpPr>
        <p:spPr>
          <a:xfrm>
            <a:off x="6644890" y="4924424"/>
            <a:ext cx="2451890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Alles, das nicht mit der</a:t>
            </a:r>
          </a:p>
          <a:p>
            <a:r>
              <a:rPr lang="de-DE" dirty="0"/>
              <a:t>Kategorie „immer fest“ </a:t>
            </a:r>
          </a:p>
          <a:p>
            <a:r>
              <a:rPr lang="de-DE" dirty="0"/>
              <a:t>abgedeckt werden kann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4475A75A-3EDA-4E2B-AC79-CCF0190B3E44}"/>
              </a:ext>
            </a:extLst>
          </p:cNvPr>
          <p:cNvCxnSpPr>
            <a:cxnSpLocks/>
          </p:cNvCxnSpPr>
          <p:nvPr/>
        </p:nvCxnSpPr>
        <p:spPr>
          <a:xfrm>
            <a:off x="10878594" y="4546600"/>
            <a:ext cx="0" cy="377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2F67206-D066-4D7C-B4BC-0A2674BBBAD5}"/>
              </a:ext>
            </a:extLst>
          </p:cNvPr>
          <p:cNvCxnSpPr>
            <a:cxnSpLocks/>
          </p:cNvCxnSpPr>
          <p:nvPr/>
        </p:nvCxnSpPr>
        <p:spPr>
          <a:xfrm>
            <a:off x="7865347" y="4546600"/>
            <a:ext cx="0" cy="377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C65F0D24-C534-40F3-93BF-60D0B8860199}"/>
              </a:ext>
            </a:extLst>
          </p:cNvPr>
          <p:cNvSpPr txBox="1"/>
          <p:nvPr/>
        </p:nvSpPr>
        <p:spPr>
          <a:xfrm>
            <a:off x="9342596" y="4924424"/>
            <a:ext cx="2364878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z.B. ein Knoten stellt </a:t>
            </a:r>
          </a:p>
          <a:p>
            <a:r>
              <a:rPr lang="de-DE" dirty="0"/>
              <a:t>einen Angestellten dar:</a:t>
            </a:r>
          </a:p>
          <a:p>
            <a:pPr marL="285750" indent="-285750">
              <a:buFontTx/>
              <a:buChar char="-"/>
            </a:pPr>
            <a:r>
              <a:rPr lang="de-DE" dirty="0"/>
              <a:t>Property </a:t>
            </a:r>
            <a:r>
              <a:rPr lang="de-DE" i="1" dirty="0"/>
              <a:t>Gehalt</a:t>
            </a:r>
          </a:p>
          <a:p>
            <a:r>
              <a:rPr lang="de-DE" dirty="0"/>
              <a:t>      kann als variabel</a:t>
            </a:r>
          </a:p>
          <a:p>
            <a:r>
              <a:rPr lang="de-DE" dirty="0"/>
              <a:t>      betrachtet </a:t>
            </a:r>
          </a:p>
          <a:p>
            <a:r>
              <a:rPr lang="de-DE" dirty="0"/>
              <a:t>      werden</a:t>
            </a:r>
            <a:r>
              <a:rPr lang="de-DE" i="1" dirty="0"/>
              <a:t> 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7907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BF222BBC-5767-4357-A3EB-414E1F8ED4BE}"/>
              </a:ext>
            </a:extLst>
          </p:cNvPr>
          <p:cNvSpPr/>
          <p:nvPr/>
        </p:nvSpPr>
        <p:spPr>
          <a:xfrm>
            <a:off x="949231" y="1999866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B5DEE552-D5FF-4F89-A78E-A7E476A35C25}"/>
              </a:ext>
            </a:extLst>
          </p:cNvPr>
          <p:cNvSpPr/>
          <p:nvPr/>
        </p:nvSpPr>
        <p:spPr>
          <a:xfrm>
            <a:off x="1885666" y="874015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905B754D-C6F3-45E4-B1CE-904D619E203C}"/>
              </a:ext>
            </a:extLst>
          </p:cNvPr>
          <p:cNvSpPr/>
          <p:nvPr/>
        </p:nvSpPr>
        <p:spPr>
          <a:xfrm>
            <a:off x="1380888" y="4455216"/>
            <a:ext cx="720000" cy="7200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8EAC30B3-26B2-442F-91BF-8E282E1565B2}"/>
              </a:ext>
            </a:extLst>
          </p:cNvPr>
          <p:cNvSpPr/>
          <p:nvPr/>
        </p:nvSpPr>
        <p:spPr>
          <a:xfrm>
            <a:off x="1083016" y="5669806"/>
            <a:ext cx="720000" cy="7200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62EB677C-79AF-4A9D-AAFD-C222BE6C03BD}"/>
              </a:ext>
            </a:extLst>
          </p:cNvPr>
          <p:cNvSpPr/>
          <p:nvPr/>
        </p:nvSpPr>
        <p:spPr>
          <a:xfrm>
            <a:off x="3052578" y="4095216"/>
            <a:ext cx="720000" cy="720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74449AD7-78E2-4EBF-BC56-A622344C50D5}"/>
              </a:ext>
            </a:extLst>
          </p:cNvPr>
          <p:cNvSpPr/>
          <p:nvPr/>
        </p:nvSpPr>
        <p:spPr>
          <a:xfrm>
            <a:off x="2965666" y="2958590"/>
            <a:ext cx="720000" cy="720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6225AB2-5684-49A4-88AD-51A3A776C5BD}"/>
              </a:ext>
            </a:extLst>
          </p:cNvPr>
          <p:cNvSpPr txBox="1"/>
          <p:nvPr/>
        </p:nvSpPr>
        <p:spPr>
          <a:xfrm>
            <a:off x="3325666" y="2279112"/>
            <a:ext cx="1418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Nils Petersen</a:t>
            </a:r>
          </a:p>
          <a:p>
            <a:r>
              <a:rPr lang="de-DE" dirty="0"/>
              <a:t>7,5 Millionen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586F54E-7547-4A16-920A-130FF3084EE2}"/>
              </a:ext>
            </a:extLst>
          </p:cNvPr>
          <p:cNvSpPr txBox="1"/>
          <p:nvPr/>
        </p:nvSpPr>
        <p:spPr>
          <a:xfrm>
            <a:off x="1803016" y="6091667"/>
            <a:ext cx="1754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Benjamin </a:t>
            </a:r>
            <a:r>
              <a:rPr lang="de-DE" dirty="0" err="1"/>
              <a:t>Pavard</a:t>
            </a:r>
            <a:endParaRPr lang="de-DE" dirty="0"/>
          </a:p>
          <a:p>
            <a:r>
              <a:rPr lang="de-DE" dirty="0"/>
              <a:t>30 Millionen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78F94A1-70B0-4A0B-8FF6-D01257A22DD9}"/>
              </a:ext>
            </a:extLst>
          </p:cNvPr>
          <p:cNvSpPr txBox="1"/>
          <p:nvPr/>
        </p:nvSpPr>
        <p:spPr>
          <a:xfrm>
            <a:off x="187227" y="4064590"/>
            <a:ext cx="1456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Mario Gomez</a:t>
            </a:r>
          </a:p>
          <a:p>
            <a:r>
              <a:rPr lang="de-DE" dirty="0"/>
              <a:t>6 Millionen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340477-AC72-4B10-A549-637652F3E0D4}"/>
              </a:ext>
            </a:extLst>
          </p:cNvPr>
          <p:cNvSpPr txBox="1"/>
          <p:nvPr/>
        </p:nvSpPr>
        <p:spPr>
          <a:xfrm>
            <a:off x="502373" y="2785276"/>
            <a:ext cx="1598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Thomas Müller</a:t>
            </a:r>
          </a:p>
          <a:p>
            <a:r>
              <a:rPr lang="de-DE" dirty="0"/>
              <a:t>60 Millionen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B77A07B-B8DC-43AF-9398-3060D293DAF2}"/>
              </a:ext>
            </a:extLst>
          </p:cNvPr>
          <p:cNvSpPr txBox="1"/>
          <p:nvPr/>
        </p:nvSpPr>
        <p:spPr>
          <a:xfrm>
            <a:off x="269924" y="404993"/>
            <a:ext cx="1539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Manuel Neuer</a:t>
            </a:r>
          </a:p>
          <a:p>
            <a:r>
              <a:rPr lang="de-DE" dirty="0"/>
              <a:t>35 Millionen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4967720-D0B8-4E96-97A6-B23B75E3AF1D}"/>
              </a:ext>
            </a:extLst>
          </p:cNvPr>
          <p:cNvSpPr txBox="1"/>
          <p:nvPr/>
        </p:nvSpPr>
        <p:spPr>
          <a:xfrm>
            <a:off x="3772578" y="4585510"/>
            <a:ext cx="1361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Marc Kempf</a:t>
            </a:r>
          </a:p>
          <a:p>
            <a:r>
              <a:rPr lang="de-DE" dirty="0"/>
              <a:t>4 Millionen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EDA113AF-4FC2-4117-B03C-93781B02044D}"/>
              </a:ext>
            </a:extLst>
          </p:cNvPr>
          <p:cNvCxnSpPr>
            <a:stCxn id="2" idx="7"/>
            <a:endCxn id="3" idx="3"/>
          </p:cNvCxnSpPr>
          <p:nvPr/>
        </p:nvCxnSpPr>
        <p:spPr>
          <a:xfrm flipV="1">
            <a:off x="1563789" y="1488573"/>
            <a:ext cx="427319" cy="616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D3921C3-1B53-41A4-80F8-7E123978AC98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V="1">
            <a:off x="1443016" y="5069774"/>
            <a:ext cx="43314" cy="6000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8859BA9E-8233-468F-B715-C9C4E48A8CA1}"/>
              </a:ext>
            </a:extLst>
          </p:cNvPr>
          <p:cNvCxnSpPr>
            <a:cxnSpLocks/>
            <a:stCxn id="6" idx="0"/>
            <a:endCxn id="7" idx="4"/>
          </p:cNvCxnSpPr>
          <p:nvPr/>
        </p:nvCxnSpPr>
        <p:spPr>
          <a:xfrm flipH="1" flipV="1">
            <a:off x="3325666" y="3678590"/>
            <a:ext cx="86912" cy="416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ussdiagramm: Verbinder 25">
            <a:extLst>
              <a:ext uri="{FF2B5EF4-FFF2-40B4-BE49-F238E27FC236}">
                <a16:creationId xmlns:a16="http://schemas.microsoft.com/office/drawing/2014/main" id="{597E203F-29CA-41A1-9CA9-13A1E9502A8C}"/>
              </a:ext>
            </a:extLst>
          </p:cNvPr>
          <p:cNvSpPr/>
          <p:nvPr/>
        </p:nvSpPr>
        <p:spPr>
          <a:xfrm>
            <a:off x="7567542" y="1895571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lussdiagramm: Verbinder 26">
            <a:extLst>
              <a:ext uri="{FF2B5EF4-FFF2-40B4-BE49-F238E27FC236}">
                <a16:creationId xmlns:a16="http://schemas.microsoft.com/office/drawing/2014/main" id="{52AF4961-6933-4C31-9597-42BB71E2FDA3}"/>
              </a:ext>
            </a:extLst>
          </p:cNvPr>
          <p:cNvSpPr/>
          <p:nvPr/>
        </p:nvSpPr>
        <p:spPr>
          <a:xfrm>
            <a:off x="8503977" y="769720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lussdiagramm: Verbinder 27">
            <a:extLst>
              <a:ext uri="{FF2B5EF4-FFF2-40B4-BE49-F238E27FC236}">
                <a16:creationId xmlns:a16="http://schemas.microsoft.com/office/drawing/2014/main" id="{A54CE2CB-44C9-44EE-BA82-D39CB7650903}"/>
              </a:ext>
            </a:extLst>
          </p:cNvPr>
          <p:cNvSpPr/>
          <p:nvPr/>
        </p:nvSpPr>
        <p:spPr>
          <a:xfrm>
            <a:off x="7999199" y="4350921"/>
            <a:ext cx="720000" cy="7200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lussdiagramm: Verbinder 29">
            <a:extLst>
              <a:ext uri="{FF2B5EF4-FFF2-40B4-BE49-F238E27FC236}">
                <a16:creationId xmlns:a16="http://schemas.microsoft.com/office/drawing/2014/main" id="{D20B5D22-45C3-47DE-A120-0EFCB8D3CC1F}"/>
              </a:ext>
            </a:extLst>
          </p:cNvPr>
          <p:cNvSpPr/>
          <p:nvPr/>
        </p:nvSpPr>
        <p:spPr>
          <a:xfrm>
            <a:off x="9223977" y="4949481"/>
            <a:ext cx="720000" cy="7200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Flussdiagramm: Verbinder 30">
            <a:extLst>
              <a:ext uri="{FF2B5EF4-FFF2-40B4-BE49-F238E27FC236}">
                <a16:creationId xmlns:a16="http://schemas.microsoft.com/office/drawing/2014/main" id="{2AB4E51C-152E-470F-A72F-294CAD943C8F}"/>
              </a:ext>
            </a:extLst>
          </p:cNvPr>
          <p:cNvSpPr/>
          <p:nvPr/>
        </p:nvSpPr>
        <p:spPr>
          <a:xfrm>
            <a:off x="9583977" y="2854295"/>
            <a:ext cx="720000" cy="720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44637D1-1E78-4D2D-8CF3-153C645D8319}"/>
              </a:ext>
            </a:extLst>
          </p:cNvPr>
          <p:cNvSpPr txBox="1"/>
          <p:nvPr/>
        </p:nvSpPr>
        <p:spPr>
          <a:xfrm>
            <a:off x="9943977" y="2174817"/>
            <a:ext cx="1418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Nils Petersen</a:t>
            </a:r>
          </a:p>
          <a:p>
            <a:r>
              <a:rPr lang="de-DE" dirty="0"/>
              <a:t>12 Millionen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AB376A8-5847-456D-B4C6-E5FD3A00C17B}"/>
              </a:ext>
            </a:extLst>
          </p:cNvPr>
          <p:cNvSpPr txBox="1"/>
          <p:nvPr/>
        </p:nvSpPr>
        <p:spPr>
          <a:xfrm>
            <a:off x="6805538" y="3960295"/>
            <a:ext cx="1456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Mario Gomez</a:t>
            </a:r>
          </a:p>
          <a:p>
            <a:r>
              <a:rPr lang="de-DE" dirty="0"/>
              <a:t>6 Millionen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38443C3-C268-4DA6-AE3D-BABC1B0E72BF}"/>
              </a:ext>
            </a:extLst>
          </p:cNvPr>
          <p:cNvSpPr txBox="1"/>
          <p:nvPr/>
        </p:nvSpPr>
        <p:spPr>
          <a:xfrm>
            <a:off x="7120684" y="2680981"/>
            <a:ext cx="1598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Thomas Müller</a:t>
            </a:r>
          </a:p>
          <a:p>
            <a:r>
              <a:rPr lang="de-DE" dirty="0"/>
              <a:t>60 Millionen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9F74734-EF3C-43BD-9FC8-639005D69594}"/>
              </a:ext>
            </a:extLst>
          </p:cNvPr>
          <p:cNvSpPr txBox="1"/>
          <p:nvPr/>
        </p:nvSpPr>
        <p:spPr>
          <a:xfrm>
            <a:off x="6873778" y="301507"/>
            <a:ext cx="1539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Manuel Neuer</a:t>
            </a:r>
          </a:p>
          <a:p>
            <a:r>
              <a:rPr lang="de-DE" dirty="0"/>
              <a:t>35 Millionen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FCA4647-85E2-4EF9-BD88-35736A8AB722}"/>
              </a:ext>
            </a:extLst>
          </p:cNvPr>
          <p:cNvSpPr txBox="1"/>
          <p:nvPr/>
        </p:nvSpPr>
        <p:spPr>
          <a:xfrm>
            <a:off x="10001685" y="5103115"/>
            <a:ext cx="1326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Wechsel:</a:t>
            </a:r>
          </a:p>
          <a:p>
            <a:r>
              <a:rPr lang="de-DE" dirty="0"/>
              <a:t>Marc Kempf</a:t>
            </a:r>
          </a:p>
          <a:p>
            <a:r>
              <a:rPr lang="de-DE" dirty="0"/>
              <a:t>4 Millionen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1A31653-E498-4AEF-9A6D-12FDCD110A23}"/>
              </a:ext>
            </a:extLst>
          </p:cNvPr>
          <p:cNvCxnSpPr>
            <a:stCxn id="26" idx="7"/>
            <a:endCxn id="27" idx="3"/>
          </p:cNvCxnSpPr>
          <p:nvPr/>
        </p:nvCxnSpPr>
        <p:spPr>
          <a:xfrm flipV="1">
            <a:off x="8182100" y="1384278"/>
            <a:ext cx="427319" cy="616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261CE57F-A0E3-4C82-8B2F-6116EF2F2550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8019938" y="4965479"/>
            <a:ext cx="84703" cy="543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83A4DD01-A5F2-4DAE-8C1D-16519993FFA6}"/>
              </a:ext>
            </a:extLst>
          </p:cNvPr>
          <p:cNvCxnSpPr>
            <a:cxnSpLocks/>
            <a:stCxn id="30" idx="0"/>
            <a:endCxn id="28" idx="6"/>
          </p:cNvCxnSpPr>
          <p:nvPr/>
        </p:nvCxnSpPr>
        <p:spPr>
          <a:xfrm flipH="1" flipV="1">
            <a:off x="8719199" y="4710921"/>
            <a:ext cx="864778" cy="2385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ussdiagramm: Verbinder 54">
            <a:extLst>
              <a:ext uri="{FF2B5EF4-FFF2-40B4-BE49-F238E27FC236}">
                <a16:creationId xmlns:a16="http://schemas.microsoft.com/office/drawing/2014/main" id="{A6272471-4F78-45CE-A73D-2F1B3D1ED838}"/>
              </a:ext>
            </a:extLst>
          </p:cNvPr>
          <p:cNvSpPr/>
          <p:nvPr/>
        </p:nvSpPr>
        <p:spPr>
          <a:xfrm>
            <a:off x="9930329" y="2496346"/>
            <a:ext cx="431657" cy="360000"/>
          </a:xfrm>
          <a:prstGeom prst="flowChartConnec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AE2D93D6-C62D-4322-A506-18A6C7C08284}"/>
              </a:ext>
            </a:extLst>
          </p:cNvPr>
          <p:cNvCxnSpPr>
            <a:cxnSpLocks/>
            <a:endCxn id="31" idx="5"/>
          </p:cNvCxnSpPr>
          <p:nvPr/>
        </p:nvCxnSpPr>
        <p:spPr>
          <a:xfrm flipH="1" flipV="1">
            <a:off x="10198535" y="3468853"/>
            <a:ext cx="48182" cy="509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Multiplikationszeichen 57">
            <a:extLst>
              <a:ext uri="{FF2B5EF4-FFF2-40B4-BE49-F238E27FC236}">
                <a16:creationId xmlns:a16="http://schemas.microsoft.com/office/drawing/2014/main" id="{61FF925F-4991-4D6B-AC6F-57A2D3DE48AB}"/>
              </a:ext>
            </a:extLst>
          </p:cNvPr>
          <p:cNvSpPr/>
          <p:nvPr/>
        </p:nvSpPr>
        <p:spPr>
          <a:xfrm>
            <a:off x="7498582" y="5121861"/>
            <a:ext cx="914400" cy="914400"/>
          </a:xfrm>
          <a:prstGeom prst="mathMultiply">
            <a:avLst/>
          </a:prstGeom>
          <a:solidFill>
            <a:srgbClr val="FFFF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Multiplikationszeichen 58">
            <a:extLst>
              <a:ext uri="{FF2B5EF4-FFF2-40B4-BE49-F238E27FC236}">
                <a16:creationId xmlns:a16="http://schemas.microsoft.com/office/drawing/2014/main" id="{A6651717-258A-48C0-AA53-906C24F08CF9}"/>
              </a:ext>
            </a:extLst>
          </p:cNvPr>
          <p:cNvSpPr/>
          <p:nvPr/>
        </p:nvSpPr>
        <p:spPr>
          <a:xfrm>
            <a:off x="9789517" y="3671110"/>
            <a:ext cx="914400" cy="914400"/>
          </a:xfrm>
          <a:prstGeom prst="mathMultiply">
            <a:avLst/>
          </a:prstGeom>
          <a:solidFill>
            <a:srgbClr val="FFFF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Pfeil: nach rechts 59">
            <a:extLst>
              <a:ext uri="{FF2B5EF4-FFF2-40B4-BE49-F238E27FC236}">
                <a16:creationId xmlns:a16="http://schemas.microsoft.com/office/drawing/2014/main" id="{E3526F6A-E1AE-4D31-BD87-99D52FFA0F05}"/>
              </a:ext>
            </a:extLst>
          </p:cNvPr>
          <p:cNvSpPr/>
          <p:nvPr/>
        </p:nvSpPr>
        <p:spPr>
          <a:xfrm>
            <a:off x="5167209" y="3443077"/>
            <a:ext cx="928791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02973E3-15BC-451D-AC12-4830C8AB3FBC}"/>
              </a:ext>
            </a:extLst>
          </p:cNvPr>
          <p:cNvSpPr txBox="1"/>
          <p:nvPr/>
        </p:nvSpPr>
        <p:spPr>
          <a:xfrm>
            <a:off x="3207224" y="404993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highlight>
                  <a:srgbClr val="FFFF00"/>
                </a:highlight>
              </a:rPr>
              <a:t>4. April 2018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60A769BE-8776-4C13-A60A-10B1EC6DB429}"/>
              </a:ext>
            </a:extLst>
          </p:cNvPr>
          <p:cNvSpPr txBox="1"/>
          <p:nvPr/>
        </p:nvSpPr>
        <p:spPr>
          <a:xfrm>
            <a:off x="9665204" y="232652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highlight>
                  <a:srgbClr val="FFFF00"/>
                </a:highlight>
              </a:rPr>
              <a:t>1. Juni 2018</a:t>
            </a:r>
          </a:p>
        </p:txBody>
      </p:sp>
      <p:sp>
        <p:nvSpPr>
          <p:cNvPr id="63" name="Sprechblase: oval 62">
            <a:extLst>
              <a:ext uri="{FF2B5EF4-FFF2-40B4-BE49-F238E27FC236}">
                <a16:creationId xmlns:a16="http://schemas.microsoft.com/office/drawing/2014/main" id="{F87996B5-9445-47A3-821E-ABBDDBF85D90}"/>
              </a:ext>
            </a:extLst>
          </p:cNvPr>
          <p:cNvSpPr/>
          <p:nvPr/>
        </p:nvSpPr>
        <p:spPr>
          <a:xfrm>
            <a:off x="9789517" y="1020191"/>
            <a:ext cx="2071659" cy="882068"/>
          </a:xfrm>
          <a:prstGeom prst="wedgeEllipse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Event: Nominiert für Nationalteam</a:t>
            </a:r>
          </a:p>
        </p:txBody>
      </p:sp>
    </p:spTree>
    <p:extLst>
      <p:ext uri="{BB962C8B-B14F-4D97-AF65-F5344CB8AC3E}">
        <p14:creationId xmlns:p14="http://schemas.microsoft.com/office/powerpoint/2010/main" val="291869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0F7A5-6603-4CDB-B988-4EEB9221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ED35C3-7671-4326-8451-546FA22C2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[1]: </a:t>
            </a:r>
            <a:r>
              <a:rPr lang="de-DE" dirty="0">
                <a:hlinkClick r:id="rId2"/>
              </a:rPr>
              <a:t>https://www-cs.stanford.edu/~jure/pubs/cesna-icdm13.pdf</a:t>
            </a:r>
            <a:endParaRPr lang="de-DE" dirty="0"/>
          </a:p>
          <a:p>
            <a:r>
              <a:rPr lang="de-DE" dirty="0"/>
              <a:t>[2]: </a:t>
            </a:r>
            <a:r>
              <a:rPr lang="de-DE" dirty="0">
                <a:hlinkClick r:id="rId3"/>
              </a:rPr>
              <a:t>http://mashuai.buaa.edu.cn/pubs/cikm-demo2016.pdf</a:t>
            </a:r>
            <a:r>
              <a:rPr lang="de-DE" dirty="0"/>
              <a:t> (</a:t>
            </a:r>
            <a:r>
              <a:rPr lang="de-DE" dirty="0" err="1"/>
              <a:t>TGraph</a:t>
            </a:r>
            <a:r>
              <a:rPr lang="de-DE" dirty="0"/>
              <a:t>)</a:t>
            </a:r>
          </a:p>
          <a:p>
            <a:r>
              <a:rPr lang="de-DE" dirty="0"/>
              <a:t>[3]: </a:t>
            </a:r>
            <a:r>
              <a:rPr lang="de-DE" dirty="0" err="1"/>
              <a:t>Bongki</a:t>
            </a:r>
            <a:r>
              <a:rPr lang="de-DE" dirty="0"/>
              <a:t> Moon, Inés Fernando Vega López, and </a:t>
            </a:r>
            <a:r>
              <a:rPr lang="de-DE" dirty="0" err="1"/>
              <a:t>Vijaykumar</a:t>
            </a:r>
            <a:r>
              <a:rPr lang="de-DE" dirty="0"/>
              <a:t> Immanuel. </a:t>
            </a:r>
            <a:r>
              <a:rPr lang="de-DE" dirty="0" err="1"/>
              <a:t>Scalable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large temporal </a:t>
            </a:r>
            <a:r>
              <a:rPr lang="de-DE" dirty="0" err="1"/>
              <a:t>aggregation</a:t>
            </a:r>
            <a:r>
              <a:rPr lang="de-DE" dirty="0"/>
              <a:t>. In </a:t>
            </a:r>
            <a:r>
              <a:rPr lang="de-DE" i="1" dirty="0"/>
              <a:t>ICDE</a:t>
            </a:r>
            <a:r>
              <a:rPr lang="de-DE" dirty="0"/>
              <a:t>, </a:t>
            </a:r>
            <a:r>
              <a:rPr lang="de-DE" dirty="0" err="1"/>
              <a:t>pages</a:t>
            </a:r>
            <a:r>
              <a:rPr lang="de-DE" dirty="0"/>
              <a:t> 145–154, 2000</a:t>
            </a:r>
          </a:p>
          <a:p>
            <a:r>
              <a:rPr lang="de-DE" dirty="0"/>
              <a:t>[4]: </a:t>
            </a:r>
            <a:r>
              <a:rPr lang="en-US" dirty="0"/>
              <a:t>Jun Yang and Jennifer </a:t>
            </a:r>
            <a:r>
              <a:rPr lang="en-US" dirty="0" err="1"/>
              <a:t>Widom</a:t>
            </a:r>
            <a:r>
              <a:rPr lang="en-US" dirty="0"/>
              <a:t>. Incremental computation and maintenance of </a:t>
            </a:r>
            <a:r>
              <a:rPr lang="de-DE" dirty="0"/>
              <a:t>temporal </a:t>
            </a:r>
            <a:r>
              <a:rPr lang="de-DE" dirty="0" err="1"/>
              <a:t>aggregates</a:t>
            </a:r>
            <a:r>
              <a:rPr lang="de-DE" dirty="0"/>
              <a:t>. </a:t>
            </a:r>
            <a:r>
              <a:rPr lang="de-DE" i="1" dirty="0"/>
              <a:t>VLDB J.</a:t>
            </a:r>
            <a:r>
              <a:rPr lang="de-DE" dirty="0"/>
              <a:t>, 12(3):262–283, 2003</a:t>
            </a:r>
          </a:p>
          <a:p>
            <a:r>
              <a:rPr lang="de-DE" dirty="0"/>
              <a:t>[5]: </a:t>
            </a:r>
            <a:r>
              <a:rPr lang="en-US" dirty="0"/>
              <a:t>Arvind </a:t>
            </a:r>
            <a:r>
              <a:rPr lang="en-US" dirty="0" err="1"/>
              <a:t>Arasu</a:t>
            </a:r>
            <a:r>
              <a:rPr lang="en-US" dirty="0"/>
              <a:t> and Jennifer </a:t>
            </a:r>
            <a:r>
              <a:rPr lang="en-US" dirty="0" err="1"/>
              <a:t>Widom</a:t>
            </a:r>
            <a:r>
              <a:rPr lang="en-US" dirty="0"/>
              <a:t>. Resource sharing in continuous </a:t>
            </a:r>
            <a:r>
              <a:rPr lang="en-US" dirty="0" err="1"/>
              <a:t>slidingwindow</a:t>
            </a:r>
            <a:r>
              <a:rPr lang="en-US" dirty="0"/>
              <a:t> aggregates. In </a:t>
            </a:r>
            <a:r>
              <a:rPr lang="en-US" i="1" dirty="0"/>
              <a:t>(e)Proceedings of the Thirtieth International Conference on Very Large Data Bases, Toronto, Canada, August 31 - September 3 2004</a:t>
            </a:r>
            <a:r>
              <a:rPr lang="en-US" dirty="0"/>
              <a:t>, </a:t>
            </a:r>
            <a:r>
              <a:rPr lang="de-DE" dirty="0" err="1"/>
              <a:t>pages</a:t>
            </a:r>
            <a:r>
              <a:rPr lang="de-DE" dirty="0"/>
              <a:t> 336–347, 2004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708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8182FA-FEC8-4FED-AD0F-CFD0EC4DF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Eigenschaften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FD4BBE-9FFD-481D-92BC-155FF37EE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Kanten und Knoten hinzufügen/wegnehmen möglich</a:t>
            </a:r>
          </a:p>
          <a:p>
            <a:r>
              <a:rPr lang="de-DE" dirty="0"/>
              <a:t>Gewichte der Kanten veränderbar</a:t>
            </a:r>
          </a:p>
          <a:p>
            <a:r>
              <a:rPr lang="de-DE" dirty="0"/>
              <a:t>Properties der Knoten veränderbar</a:t>
            </a:r>
          </a:p>
          <a:p>
            <a:r>
              <a:rPr lang="de-DE" dirty="0"/>
              <a:t>Weitere Spezialitäten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077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A3CFD-26BB-4951-BF4D-09DA5F70C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Graph-Struktur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3F4447-B0F9-4737-9665-09693C8AD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DAG?</a:t>
            </a:r>
          </a:p>
          <a:p>
            <a:r>
              <a:rPr lang="de-DE" dirty="0"/>
              <a:t>Kreise möglich?</a:t>
            </a:r>
          </a:p>
          <a:p>
            <a:r>
              <a:rPr lang="de-DE" dirty="0"/>
              <a:t>Generelle Operationen? (z.B. </a:t>
            </a:r>
            <a:r>
              <a:rPr lang="de-DE" dirty="0" err="1"/>
              <a:t>Windowing</a:t>
            </a:r>
            <a:r>
              <a:rPr lang="de-DE" dirty="0"/>
              <a:t> Model)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9138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72733-E50A-4711-B8AF-B347F89AE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Berechnungsmodelle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D52815-7171-4AF5-81F1-FABCE0C60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Inkrementell</a:t>
            </a:r>
          </a:p>
          <a:p>
            <a:r>
              <a:rPr lang="de-DE" dirty="0"/>
              <a:t>Iterativ</a:t>
            </a:r>
          </a:p>
          <a:p>
            <a:r>
              <a:rPr lang="de-DE" dirty="0"/>
              <a:t>Parallele Datenverarbeitung? Synchron / asynchron (Tornado)</a:t>
            </a:r>
          </a:p>
        </p:txBody>
      </p:sp>
    </p:spTree>
    <p:extLst>
      <p:ext uri="{BB962C8B-B14F-4D97-AF65-F5344CB8AC3E}">
        <p14:creationId xmlns:p14="http://schemas.microsoft.com/office/powerpoint/2010/main" val="317611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7ADB2-8107-4ED2-AE94-2FF532A3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der temporalen Eigenschaft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396863-E093-4B8D-9C69-8B11D2EAB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Snapshot Technik vs. Time </a:t>
            </a:r>
            <a:r>
              <a:rPr lang="de-DE" dirty="0" err="1"/>
              <a:t>Window</a:t>
            </a:r>
            <a:endParaRPr lang="de-DE" dirty="0"/>
          </a:p>
          <a:p>
            <a:r>
              <a:rPr lang="de-DE" dirty="0"/>
              <a:t>Deltas zw. Snapshots verfügbar</a:t>
            </a:r>
          </a:p>
          <a:p>
            <a:r>
              <a:rPr lang="de-DE" dirty="0"/>
              <a:t>Historie verfügbar oder kann nur aktueller Zeitpunkt betrachtet werden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3281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BBF50-FDBD-4534-9EB2-39E4E0DB6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54C547-4163-4D5F-87C2-D87AFD102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Verfügbar</a:t>
            </a:r>
          </a:p>
          <a:p>
            <a:r>
              <a:rPr lang="de-DE" dirty="0"/>
              <a:t>Nicht </a:t>
            </a:r>
            <a:r>
              <a:rPr lang="de-DE" dirty="0" err="1"/>
              <a:t>verfügabr</a:t>
            </a:r>
            <a:endParaRPr lang="de-DE" dirty="0"/>
          </a:p>
          <a:p>
            <a:r>
              <a:rPr lang="de-DE" dirty="0"/>
              <a:t>Ist die Idee selbst implementierbar?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1313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A55A29-AB5D-45A0-AB3A-48642C45F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Aggregate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5FA2CA-01AD-4A52-8539-37AE35225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Berechnung von Aggregaten ein Thema?</a:t>
            </a:r>
          </a:p>
          <a:p>
            <a:r>
              <a:rPr lang="de-DE" dirty="0"/>
              <a:t>Berechnung von Aggregaten umsetzbar?</a:t>
            </a:r>
          </a:p>
        </p:txBody>
      </p:sp>
    </p:spTree>
    <p:extLst>
      <p:ext uri="{BB962C8B-B14F-4D97-AF65-F5344CB8AC3E}">
        <p14:creationId xmlns:p14="http://schemas.microsoft.com/office/powerpoint/2010/main" val="3533119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C0DCAD-6C32-4824-8209-0FBAB04A7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-Do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7246E0-1F75-4806-8725-76B517EE3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präzise Problembeschreibung für "Aggregate auf temporalen Graphen" </a:t>
            </a:r>
          </a:p>
          <a:p>
            <a:endParaRPr lang="de-DE" dirty="0"/>
          </a:p>
          <a:p>
            <a:r>
              <a:rPr lang="de-DE" dirty="0"/>
              <a:t>Use </a:t>
            </a:r>
            <a:r>
              <a:rPr lang="de-DE" dirty="0" err="1"/>
              <a:t>cases</a:t>
            </a:r>
            <a:r>
              <a:rPr lang="de-DE" dirty="0"/>
              <a:t> festlegen</a:t>
            </a:r>
          </a:p>
        </p:txBody>
      </p:sp>
    </p:spTree>
    <p:extLst>
      <p:ext uri="{BB962C8B-B14F-4D97-AF65-F5344CB8AC3E}">
        <p14:creationId xmlns:p14="http://schemas.microsoft.com/office/powerpoint/2010/main" val="923207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1765</Words>
  <Application>Microsoft Office PowerPoint</Application>
  <PresentationFormat>Breitbild</PresentationFormat>
  <Paragraphs>202</Paragraphs>
  <Slides>23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</vt:lpstr>
      <vt:lpstr>Erarbeitung der Bewertungs- matrix</vt:lpstr>
      <vt:lpstr>Welche Cluster gibt es?</vt:lpstr>
      <vt:lpstr>Dynamische Eigenschaften </vt:lpstr>
      <vt:lpstr>Graph-Struktur </vt:lpstr>
      <vt:lpstr>Berechnungsmodelle </vt:lpstr>
      <vt:lpstr>Realisierung der temporalen Eigenschaft </vt:lpstr>
      <vt:lpstr>Code </vt:lpstr>
      <vt:lpstr>Aggregate</vt:lpstr>
      <vt:lpstr>To-Do</vt:lpstr>
      <vt:lpstr>Die Matrix</vt:lpstr>
      <vt:lpstr>Temporaler Graph nach [2]</vt:lpstr>
      <vt:lpstr>Bestandteile Graph</vt:lpstr>
      <vt:lpstr>Mögliche Modellierungen des Zeitaspekts</vt:lpstr>
      <vt:lpstr>„Community Level“ (1)</vt:lpstr>
      <vt:lpstr>„Community Level“ (2)</vt:lpstr>
      <vt:lpstr>Aggregate</vt:lpstr>
      <vt:lpstr>Berechnungs-Ansätze</vt:lpstr>
      <vt:lpstr>Sune Lehmann</vt:lpstr>
      <vt:lpstr>TGraph </vt:lpstr>
      <vt:lpstr>Kineograph</vt:lpstr>
      <vt:lpstr>Definition feste/variable Properties</vt:lpstr>
      <vt:lpstr>PowerPoint-Präsentation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Erarbeitung der Bewertungs- matrix</dc:title>
  <dc:creator>Marc Aumueller</dc:creator>
  <cp:lastModifiedBy>Marc Aumueller</cp:lastModifiedBy>
  <cp:revision>60</cp:revision>
  <dcterms:created xsi:type="dcterms:W3CDTF">2018-05-29T18:39:45Z</dcterms:created>
  <dcterms:modified xsi:type="dcterms:W3CDTF">2018-06-26T13:54:54Z</dcterms:modified>
</cp:coreProperties>
</file>