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AD8A8-D842-4453-9535-551A0883A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B22D0A-ACF5-48A5-9D61-DCB96E76A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24652-B9E5-4FEC-A271-E8B91A2D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0E7B6-6B31-47AD-8960-845CE088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1C816-6A36-42EA-9FAD-403C4164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82C2B-6A2D-4BED-9FEF-885A39D4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CF87FF-DE35-4F9C-952B-072CBD6AF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8C9E3-4285-4952-8D6D-38502BCF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91D58-AD59-4636-A586-C408BE0B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2B731-EFEA-4059-A37A-600E74F9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93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EED5A4-DFFE-42E4-88C3-FC3EED110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AD5791-4DEE-46C3-9021-DC4CAF778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41846-3E99-410D-BE73-D43E6456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81F290-CF7F-4CBA-9DF4-C0C1D985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68E0F-B716-4B59-ABC8-3BCFBF9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7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38DCC-FC64-4A5F-ADD1-44B7C5E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F0317-CD28-4005-A2C8-0E466825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5D38C-0791-4688-9A7F-541FB656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8070-083E-4BBC-8A00-122A0452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8752F-0BFD-4867-B693-1F48D571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1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773DA-F606-4B08-AFCA-AFD18F20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7F986-B025-4E56-8820-C8FD488BB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858241-C465-4309-95A1-EC65C497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0B0BF-5124-49CE-A912-08308600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EE083-E15E-445C-9367-DC2F84BC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6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9DFFA-C92C-4170-943B-3C8DF08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28A8F-E95E-42A4-AFCE-2C972DD42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7ED728-485A-4CF7-BACA-815966AAF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0D2B29-2395-43EF-AA65-DEF18F52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1BB4E3-9574-489E-AEAD-CF3A0453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59E80-B195-43E7-B0A6-0AE4BE5A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2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40548-AA4D-4DAE-9009-964CDC65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D802EE-0646-4884-BB05-ABFD9C7CE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197E2-6AC9-4611-8362-B5E4E24D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6542E6-693E-4EED-88B7-F16642CAD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10E58A-0E78-4201-9B3F-719FDF90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F6DBE9-E051-4BA8-A893-D8C57818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4671B8-DB4A-4A9C-ABBC-5FBA7982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CE62A6-449A-44E2-8D52-4862458A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2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A6C05-D741-4C05-93F0-21A2A759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629FCC-89E0-45CE-941A-4C48C2CD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106B59-2C63-41B5-BE4D-F5AE343A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B4F4CE-E6C6-468C-9AE0-782C5D8D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26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8509AE-D080-4849-986C-CE5C451B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B6992A-AB73-4F9C-B3F6-3C198E6D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DD1B0A-F1D4-433F-91F2-476CC237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55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D9D9C-E438-40A0-8396-0D4C7DF0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7DA96-63A4-4778-9C06-0E5DB9D8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B4008B-81D4-457F-8656-C9B9A3C8D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CD2A90-342A-4925-8F37-555DCADD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9D6EF-D00C-444B-B6C6-FE50E110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692DB9-CFE1-4437-B066-12F43632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95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3E27C-863D-49B3-B7DA-D02B1A51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56A66E-13A2-49BB-982A-5D9B85C4A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7C5EC6-DA49-4AC9-80EF-E0C6F691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8A7D02-42D4-4132-98AB-E318D3FE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B07608-E43C-4CD2-BFD2-76A12013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857F0E-BA7A-45B5-BDCC-F6934FA2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3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459692-D07C-4672-B8E3-E24F1E6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B17595-E9E0-4F84-AE18-B2E697941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A58D95-91BC-445B-A492-E5239942C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2B06-65E8-45D3-9276-E563F4CE590E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E847D-AFA9-496B-8715-17B6ED85C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CEE59-C053-4E6C-AF99-638A00133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F27C-F8A8-4DA7-AAD9-4682AA666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43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648E157-676F-4F53-9D94-AC1BE81CCFD2}"/>
              </a:ext>
            </a:extLst>
          </p:cNvPr>
          <p:cNvCxnSpPr>
            <a:cxnSpLocks/>
          </p:cNvCxnSpPr>
          <p:nvPr/>
        </p:nvCxnSpPr>
        <p:spPr>
          <a:xfrm flipV="1">
            <a:off x="3200400" y="1612900"/>
            <a:ext cx="0" cy="260350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C13EB14-1B05-48C7-B92B-FD817EE2806E}"/>
              </a:ext>
            </a:extLst>
          </p:cNvPr>
          <p:cNvCxnSpPr/>
          <p:nvPr/>
        </p:nvCxnSpPr>
        <p:spPr>
          <a:xfrm>
            <a:off x="3200400" y="4216400"/>
            <a:ext cx="581660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BC3A0FD-4964-4D53-BBBD-3D7F703903BC}"/>
              </a:ext>
            </a:extLst>
          </p:cNvPr>
          <p:cNvSpPr txBox="1"/>
          <p:nvPr/>
        </p:nvSpPr>
        <p:spPr>
          <a:xfrm>
            <a:off x="3200398" y="3280371"/>
            <a:ext cx="25653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Wie viele Freunde hat Knoten A zum Zeitpunkt Juni 2018?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2800BF-A93C-4952-8C77-C9DBF8004C76}"/>
              </a:ext>
            </a:extLst>
          </p:cNvPr>
          <p:cNvSpPr txBox="1"/>
          <p:nvPr/>
        </p:nvSpPr>
        <p:spPr>
          <a:xfrm>
            <a:off x="5765793" y="3280372"/>
            <a:ext cx="256539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Wie viele Freunde hat Knoten A seit August 2016 hinzugewonnen?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060005B-C916-43FD-BFEE-FABABBF9B08D}"/>
              </a:ext>
            </a:extLst>
          </p:cNvPr>
          <p:cNvSpPr txBox="1"/>
          <p:nvPr/>
        </p:nvSpPr>
        <p:spPr>
          <a:xfrm>
            <a:off x="3200398" y="2344342"/>
            <a:ext cx="25653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Wie viele Personen sind Teil des Netzwerks zum Zeitpunkt Juni 2018?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D2C8F3A-69D2-4F7B-B78C-9022C9DAB289}"/>
              </a:ext>
            </a:extLst>
          </p:cNvPr>
          <p:cNvSpPr txBox="1"/>
          <p:nvPr/>
        </p:nvSpPr>
        <p:spPr>
          <a:xfrm>
            <a:off x="5765793" y="2344342"/>
            <a:ext cx="256539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Wie viele Personen kamen zum Netzwerk hinzu seit August 2016?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11FEAE-B656-4188-9252-9E4B2D1B045E}"/>
              </a:ext>
            </a:extLst>
          </p:cNvPr>
          <p:cNvSpPr txBox="1"/>
          <p:nvPr/>
        </p:nvSpPr>
        <p:spPr>
          <a:xfrm>
            <a:off x="2409797" y="257585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Global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01DAB0E-0020-4766-800F-1738D037E81A}"/>
              </a:ext>
            </a:extLst>
          </p:cNvPr>
          <p:cNvSpPr txBox="1"/>
          <p:nvPr/>
        </p:nvSpPr>
        <p:spPr>
          <a:xfrm>
            <a:off x="2837157" y="104826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Raum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47A273-0DFD-41A0-9F0F-4DD190D25CD8}"/>
              </a:ext>
            </a:extLst>
          </p:cNvPr>
          <p:cNvSpPr txBox="1"/>
          <p:nvPr/>
        </p:nvSpPr>
        <p:spPr>
          <a:xfrm>
            <a:off x="2471095" y="3513418"/>
            <a:ext cx="68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Lokal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3126F4-DD2D-4A22-8183-8D0CF67ACC8D}"/>
              </a:ext>
            </a:extLst>
          </p:cNvPr>
          <p:cNvSpPr txBox="1"/>
          <p:nvPr/>
        </p:nvSpPr>
        <p:spPr>
          <a:xfrm>
            <a:off x="3870297" y="4391959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Zeitpunkt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AD84BC8-620D-422F-BD83-F07D0FA5B30A}"/>
              </a:ext>
            </a:extLst>
          </p:cNvPr>
          <p:cNvSpPr txBox="1"/>
          <p:nvPr/>
        </p:nvSpPr>
        <p:spPr>
          <a:xfrm>
            <a:off x="6653190" y="4391959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Zeitraum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EFB1FD-1CFA-4524-8CA3-71F72285B480}"/>
              </a:ext>
            </a:extLst>
          </p:cNvPr>
          <p:cNvSpPr txBox="1"/>
          <p:nvPr/>
        </p:nvSpPr>
        <p:spPr>
          <a:xfrm>
            <a:off x="9253760" y="4031734"/>
            <a:ext cx="5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8F5AC62-3346-492A-ACE4-F9C516D31AC0}"/>
              </a:ext>
            </a:extLst>
          </p:cNvPr>
          <p:cNvSpPr txBox="1"/>
          <p:nvPr/>
        </p:nvSpPr>
        <p:spPr>
          <a:xfrm>
            <a:off x="4083922" y="5165129"/>
            <a:ext cx="336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Klassifizierung Raum/Zeit Abfragen nach [6]</a:t>
            </a:r>
          </a:p>
        </p:txBody>
      </p:sp>
    </p:spTree>
    <p:extLst>
      <p:ext uri="{BB962C8B-B14F-4D97-AF65-F5344CB8AC3E}">
        <p14:creationId xmlns:p14="http://schemas.microsoft.com/office/powerpoint/2010/main" val="55445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4FBAD-2902-4950-822F-B6188D70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de-DE" sz="3200" u="sng" dirty="0"/>
              <a:t>Shortest Temporal Path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120D2C8-13C4-4613-89C8-AE8EFDF55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120858"/>
              </p:ext>
            </p:extLst>
          </p:nvPr>
        </p:nvGraphicFramePr>
        <p:xfrm>
          <a:off x="7607300" y="965200"/>
          <a:ext cx="3479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67">
                  <a:extLst>
                    <a:ext uri="{9D8B030D-6E8A-4147-A177-3AD203B41FA5}">
                      <a16:colId xmlns:a16="http://schemas.microsoft.com/office/drawing/2014/main" val="307916521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3073879897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4263674997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2223753896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3662923133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1563813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2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8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6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1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7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53484"/>
                  </a:ext>
                </a:extLst>
              </a:tr>
            </a:tbl>
          </a:graphicData>
        </a:graphic>
      </p:graphicFrame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1990EA6D-9BF0-4E8F-8F64-0E01D1FC7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716454"/>
              </p:ext>
            </p:extLst>
          </p:nvPr>
        </p:nvGraphicFramePr>
        <p:xfrm>
          <a:off x="7607300" y="3959225"/>
          <a:ext cx="3479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67">
                  <a:extLst>
                    <a:ext uri="{9D8B030D-6E8A-4147-A177-3AD203B41FA5}">
                      <a16:colId xmlns:a16="http://schemas.microsoft.com/office/drawing/2014/main" val="307916521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3073879897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4263674997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2223753896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3662923133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1563813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2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8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6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1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7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53484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8BBC78FF-F1AC-4663-BD4D-36526D8554C4}"/>
              </a:ext>
            </a:extLst>
          </p:cNvPr>
          <p:cNvSpPr txBox="1"/>
          <p:nvPr/>
        </p:nvSpPr>
        <p:spPr>
          <a:xfrm>
            <a:off x="6989823" y="965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[1,3]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545442-F3AD-4236-962D-36D3F37A112E}"/>
              </a:ext>
            </a:extLst>
          </p:cNvPr>
          <p:cNvSpPr txBox="1"/>
          <p:nvPr/>
        </p:nvSpPr>
        <p:spPr>
          <a:xfrm>
            <a:off x="6989822" y="39592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[4,7]</a:t>
            </a:r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37C67B5A-7A9C-40C2-BC66-C3B2FCB86A7D}"/>
              </a:ext>
            </a:extLst>
          </p:cNvPr>
          <p:cNvSpPr/>
          <p:nvPr/>
        </p:nvSpPr>
        <p:spPr>
          <a:xfrm>
            <a:off x="778936" y="1836634"/>
            <a:ext cx="504000" cy="504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01446758-B4BD-400C-82D2-EE28433B7BB7}"/>
              </a:ext>
            </a:extLst>
          </p:cNvPr>
          <p:cNvSpPr/>
          <p:nvPr/>
        </p:nvSpPr>
        <p:spPr>
          <a:xfrm>
            <a:off x="3966580" y="2387434"/>
            <a:ext cx="504000" cy="504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2DB7ED67-3968-4E1D-AF7F-7991C55024C5}"/>
              </a:ext>
            </a:extLst>
          </p:cNvPr>
          <p:cNvSpPr/>
          <p:nvPr/>
        </p:nvSpPr>
        <p:spPr>
          <a:xfrm>
            <a:off x="763120" y="4143891"/>
            <a:ext cx="504000" cy="504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3F59FB73-21C3-44DB-B575-04DC3F474F7D}"/>
              </a:ext>
            </a:extLst>
          </p:cNvPr>
          <p:cNvSpPr/>
          <p:nvPr/>
        </p:nvSpPr>
        <p:spPr>
          <a:xfrm>
            <a:off x="3321907" y="4647891"/>
            <a:ext cx="504000" cy="504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39071C90-5E4B-454E-8ECD-CC7985B956A0}"/>
              </a:ext>
            </a:extLst>
          </p:cNvPr>
          <p:cNvSpPr/>
          <p:nvPr/>
        </p:nvSpPr>
        <p:spPr>
          <a:xfrm>
            <a:off x="5212604" y="3891891"/>
            <a:ext cx="504000" cy="504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410358F-4DCD-43E7-AF42-24DB9C81B38A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1209127" y="2266825"/>
            <a:ext cx="2757453" cy="372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DF6494-4B60-44AE-B59E-068BEDBE9FF3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1015120" y="2340634"/>
            <a:ext cx="15816" cy="1803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1192976-A378-41D8-A11C-B7C5DBBEC436}"/>
              </a:ext>
            </a:extLst>
          </p:cNvPr>
          <p:cNvCxnSpPr>
            <a:cxnSpLocks/>
            <a:stCxn id="10" idx="6"/>
            <a:endCxn id="9" idx="3"/>
          </p:cNvCxnSpPr>
          <p:nvPr/>
        </p:nvCxnSpPr>
        <p:spPr>
          <a:xfrm flipV="1">
            <a:off x="1267120" y="2817625"/>
            <a:ext cx="2773269" cy="1578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2529E7-202C-4C64-A4AC-B175F998E0B6}"/>
              </a:ext>
            </a:extLst>
          </p:cNvPr>
          <p:cNvCxnSpPr>
            <a:cxnSpLocks/>
            <a:stCxn id="9" idx="5"/>
            <a:endCxn id="20" idx="0"/>
          </p:cNvCxnSpPr>
          <p:nvPr/>
        </p:nvCxnSpPr>
        <p:spPr>
          <a:xfrm>
            <a:off x="4396771" y="2817625"/>
            <a:ext cx="1067833" cy="107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854ADF6-F82F-4274-BE07-2F84FFA56AF0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3573907" y="2891434"/>
            <a:ext cx="644673" cy="1756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991EB6C-8D27-452C-9F19-256BFAA4EC02}"/>
              </a:ext>
            </a:extLst>
          </p:cNvPr>
          <p:cNvCxnSpPr>
            <a:cxnSpLocks/>
            <a:stCxn id="20" idx="3"/>
            <a:endCxn id="19" idx="6"/>
          </p:cNvCxnSpPr>
          <p:nvPr/>
        </p:nvCxnSpPr>
        <p:spPr>
          <a:xfrm flipH="1">
            <a:off x="3825907" y="4322082"/>
            <a:ext cx="1460506" cy="577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5B98C868-6E8B-447D-9517-D305914E3A37}"/>
              </a:ext>
            </a:extLst>
          </p:cNvPr>
          <p:cNvCxnSpPr>
            <a:cxnSpLocks/>
            <a:stCxn id="8" idx="7"/>
            <a:endCxn id="9" idx="0"/>
          </p:cNvCxnSpPr>
          <p:nvPr/>
        </p:nvCxnSpPr>
        <p:spPr>
          <a:xfrm rot="16200000" flipH="1">
            <a:off x="2475357" y="644212"/>
            <a:ext cx="476991" cy="3009453"/>
          </a:xfrm>
          <a:prstGeom prst="curvedConnector3">
            <a:avLst>
              <a:gd name="adj1" fmla="val -6339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4A7D5A3-8BC2-4E89-BC01-A5E060B4EB4E}"/>
              </a:ext>
            </a:extLst>
          </p:cNvPr>
          <p:cNvSpPr txBox="1"/>
          <p:nvPr/>
        </p:nvSpPr>
        <p:spPr>
          <a:xfrm>
            <a:off x="3792486" y="38180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[1,3]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1137A04-BED2-4438-81DC-E7114FF43D6F}"/>
              </a:ext>
            </a:extLst>
          </p:cNvPr>
          <p:cNvSpPr txBox="1"/>
          <p:nvPr/>
        </p:nvSpPr>
        <p:spPr>
          <a:xfrm>
            <a:off x="4342111" y="46109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[1,3]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0C9219F-749D-4FF4-A825-DC664AB6F0F3}"/>
              </a:ext>
            </a:extLst>
          </p:cNvPr>
          <p:cNvSpPr txBox="1"/>
          <p:nvPr/>
        </p:nvSpPr>
        <p:spPr>
          <a:xfrm>
            <a:off x="2591457" y="160953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[1,3]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257C016-3826-462B-B108-D7921BACEB01}"/>
              </a:ext>
            </a:extLst>
          </p:cNvPr>
          <p:cNvSpPr txBox="1"/>
          <p:nvPr/>
        </p:nvSpPr>
        <p:spPr>
          <a:xfrm>
            <a:off x="1885556" y="241786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[4,7]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047E953-4FD4-4F81-B470-7D1424B3952E}"/>
              </a:ext>
            </a:extLst>
          </p:cNvPr>
          <p:cNvSpPr txBox="1"/>
          <p:nvPr/>
        </p:nvSpPr>
        <p:spPr>
          <a:xfrm>
            <a:off x="4544389" y="344464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[4,7]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DBD87B3-8261-4796-9A35-FD8F773D8145}"/>
              </a:ext>
            </a:extLst>
          </p:cNvPr>
          <p:cNvSpPr txBox="1"/>
          <p:nvPr/>
        </p:nvSpPr>
        <p:spPr>
          <a:xfrm>
            <a:off x="2190019" y="37696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[1,7]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E5B67B3-61DA-489F-BD15-F21B3D2F9DB1}"/>
              </a:ext>
            </a:extLst>
          </p:cNvPr>
          <p:cNvSpPr txBox="1"/>
          <p:nvPr/>
        </p:nvSpPr>
        <p:spPr>
          <a:xfrm>
            <a:off x="974197" y="3244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[1,7]</a:t>
            </a:r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AEF09075-ACA6-4B05-8930-77BE9587AD22}"/>
              </a:ext>
            </a:extLst>
          </p:cNvPr>
          <p:cNvSpPr/>
          <p:nvPr/>
        </p:nvSpPr>
        <p:spPr>
          <a:xfrm>
            <a:off x="2054119" y="1270412"/>
            <a:ext cx="432000" cy="432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2" name="Flussdiagramm: Verbinder 61">
            <a:extLst>
              <a:ext uri="{FF2B5EF4-FFF2-40B4-BE49-F238E27FC236}">
                <a16:creationId xmlns:a16="http://schemas.microsoft.com/office/drawing/2014/main" id="{498CF9F3-DC12-44F9-935E-3825D09FEEFE}"/>
              </a:ext>
            </a:extLst>
          </p:cNvPr>
          <p:cNvSpPr/>
          <p:nvPr/>
        </p:nvSpPr>
        <p:spPr>
          <a:xfrm>
            <a:off x="4647768" y="4215891"/>
            <a:ext cx="432000" cy="432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3" name="Flussdiagramm: Verbinder 62">
            <a:extLst>
              <a:ext uri="{FF2B5EF4-FFF2-40B4-BE49-F238E27FC236}">
                <a16:creationId xmlns:a16="http://schemas.microsoft.com/office/drawing/2014/main" id="{BE609184-BC69-48BD-93DD-BC3E719AE798}"/>
              </a:ext>
            </a:extLst>
          </p:cNvPr>
          <p:cNvSpPr/>
          <p:nvPr/>
        </p:nvSpPr>
        <p:spPr>
          <a:xfrm>
            <a:off x="3362295" y="4016862"/>
            <a:ext cx="432000" cy="432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4" name="Flussdiagramm: Verbinder 63">
            <a:extLst>
              <a:ext uri="{FF2B5EF4-FFF2-40B4-BE49-F238E27FC236}">
                <a16:creationId xmlns:a16="http://schemas.microsoft.com/office/drawing/2014/main" id="{F6E18E86-CD40-4209-ACB3-BA4560B28BC6}"/>
              </a:ext>
            </a:extLst>
          </p:cNvPr>
          <p:cNvSpPr/>
          <p:nvPr/>
        </p:nvSpPr>
        <p:spPr>
          <a:xfrm>
            <a:off x="4670120" y="2974240"/>
            <a:ext cx="432000" cy="432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5" name="Flussdiagramm: Verbinder 64">
            <a:extLst>
              <a:ext uri="{FF2B5EF4-FFF2-40B4-BE49-F238E27FC236}">
                <a16:creationId xmlns:a16="http://schemas.microsoft.com/office/drawing/2014/main" id="{BC04AAF6-1F53-4486-9DB2-D81D9DE3B1B0}"/>
              </a:ext>
            </a:extLst>
          </p:cNvPr>
          <p:cNvSpPr/>
          <p:nvPr/>
        </p:nvSpPr>
        <p:spPr>
          <a:xfrm>
            <a:off x="2653754" y="2299996"/>
            <a:ext cx="432000" cy="432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6" name="Flussdiagramm: Verbinder 65">
            <a:extLst>
              <a:ext uri="{FF2B5EF4-FFF2-40B4-BE49-F238E27FC236}">
                <a16:creationId xmlns:a16="http://schemas.microsoft.com/office/drawing/2014/main" id="{C86DA6D3-1054-4B18-9663-14744A54E958}"/>
              </a:ext>
            </a:extLst>
          </p:cNvPr>
          <p:cNvSpPr/>
          <p:nvPr/>
        </p:nvSpPr>
        <p:spPr>
          <a:xfrm>
            <a:off x="2790919" y="3242262"/>
            <a:ext cx="432000" cy="432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7" name="Flussdiagramm: Verbinder 66">
            <a:extLst>
              <a:ext uri="{FF2B5EF4-FFF2-40B4-BE49-F238E27FC236}">
                <a16:creationId xmlns:a16="http://schemas.microsoft.com/office/drawing/2014/main" id="{609D3984-8C09-4B4A-8FF9-4AB8F61F52C7}"/>
              </a:ext>
            </a:extLst>
          </p:cNvPr>
          <p:cNvSpPr/>
          <p:nvPr/>
        </p:nvSpPr>
        <p:spPr>
          <a:xfrm>
            <a:off x="717028" y="2780068"/>
            <a:ext cx="432000" cy="432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5404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0B29134C-B103-4EFE-A2DF-50681F498A89}"/>
              </a:ext>
            </a:extLst>
          </p:cNvPr>
          <p:cNvSpPr/>
          <p:nvPr/>
        </p:nvSpPr>
        <p:spPr>
          <a:xfrm>
            <a:off x="1599084" y="2273300"/>
            <a:ext cx="504000" cy="504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9B293B95-AA1A-4760-B410-22AB7FC5F075}"/>
              </a:ext>
            </a:extLst>
          </p:cNvPr>
          <p:cNvSpPr/>
          <p:nvPr/>
        </p:nvSpPr>
        <p:spPr>
          <a:xfrm>
            <a:off x="3332634" y="2273300"/>
            <a:ext cx="504000" cy="504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0D9B7BBB-85FD-4166-AC4B-A5E0ECEB0293}"/>
              </a:ext>
            </a:extLst>
          </p:cNvPr>
          <p:cNvSpPr/>
          <p:nvPr/>
        </p:nvSpPr>
        <p:spPr>
          <a:xfrm>
            <a:off x="5066184" y="2273300"/>
            <a:ext cx="504000" cy="504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7512528-5537-47F5-9FBA-06E4B185AE8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103084" y="2525300"/>
            <a:ext cx="1229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D8343D2-E4B9-4C31-8994-6EEC8B32F308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836634" y="2525300"/>
            <a:ext cx="1229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F049CB4-3070-46E5-BC51-573A18968C51}"/>
              </a:ext>
            </a:extLst>
          </p:cNvPr>
          <p:cNvSpPr txBox="1"/>
          <p:nvPr/>
        </p:nvSpPr>
        <p:spPr>
          <a:xfrm>
            <a:off x="2268857" y="208863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(1, 3, 7)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F2314BF-ED78-4528-9F43-2EC5B29CAA1A}"/>
              </a:ext>
            </a:extLst>
          </p:cNvPr>
          <p:cNvSpPr txBox="1"/>
          <p:nvPr/>
        </p:nvSpPr>
        <p:spPr>
          <a:xfrm>
            <a:off x="4109930" y="208863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(2, 5)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D5E88896-ECEA-48A7-944A-8D0C3E2E1D9E}"/>
              </a:ext>
            </a:extLst>
          </p:cNvPr>
          <p:cNvSpPr/>
          <p:nvPr/>
        </p:nvSpPr>
        <p:spPr>
          <a:xfrm>
            <a:off x="6820018" y="2273300"/>
            <a:ext cx="504000" cy="504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45363F38-C646-4AEF-9994-6D141A486480}"/>
              </a:ext>
            </a:extLst>
          </p:cNvPr>
          <p:cNvSpPr/>
          <p:nvPr/>
        </p:nvSpPr>
        <p:spPr>
          <a:xfrm>
            <a:off x="8553568" y="2273300"/>
            <a:ext cx="504000" cy="504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9A40DCE3-B523-4D88-B876-949A9111A890}"/>
              </a:ext>
            </a:extLst>
          </p:cNvPr>
          <p:cNvSpPr/>
          <p:nvPr/>
        </p:nvSpPr>
        <p:spPr>
          <a:xfrm>
            <a:off x="10287118" y="2273300"/>
            <a:ext cx="504000" cy="504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046E44A4-CD91-4EA7-B634-B95F67AB0BB1}"/>
              </a:ext>
            </a:extLst>
          </p:cNvPr>
          <p:cNvCxnSpPr>
            <a:cxnSpLocks/>
            <a:stCxn id="13" idx="7"/>
            <a:endCxn id="14" idx="1"/>
          </p:cNvCxnSpPr>
          <p:nvPr/>
        </p:nvCxnSpPr>
        <p:spPr>
          <a:xfrm rot="5400000" flipH="1" flipV="1">
            <a:off x="7938793" y="1658525"/>
            <a:ext cx="12700" cy="1377168"/>
          </a:xfrm>
          <a:prstGeom prst="curvedConnector3">
            <a:avLst>
              <a:gd name="adj1" fmla="val 2381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43DCECB2-673F-48D4-9768-FCA67BBBE7BD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>
          <a:xfrm rot="5400000" flipH="1" flipV="1">
            <a:off x="9672343" y="1658525"/>
            <a:ext cx="12700" cy="1377168"/>
          </a:xfrm>
          <a:prstGeom prst="curvedConnector3">
            <a:avLst>
              <a:gd name="adj1" fmla="val 2381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EC625BA7-D4D0-41E5-B995-83C45BDD381E}"/>
              </a:ext>
            </a:extLst>
          </p:cNvPr>
          <p:cNvCxnSpPr>
            <a:cxnSpLocks/>
            <a:stCxn id="13" idx="5"/>
            <a:endCxn id="14" idx="3"/>
          </p:cNvCxnSpPr>
          <p:nvPr/>
        </p:nvCxnSpPr>
        <p:spPr>
          <a:xfrm rot="16200000" flipH="1">
            <a:off x="7938793" y="2014907"/>
            <a:ext cx="12700" cy="1377168"/>
          </a:xfrm>
          <a:prstGeom prst="curvedConnector3">
            <a:avLst>
              <a:gd name="adj1" fmla="val 2381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268AA7A6-F49C-4983-BC7D-A6F1559444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72343" y="2027607"/>
            <a:ext cx="12700" cy="1377168"/>
          </a:xfrm>
          <a:prstGeom prst="curvedConnector3">
            <a:avLst>
              <a:gd name="adj1" fmla="val 2381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4D47CC7-E4FA-4E84-BC82-447792395C72}"/>
              </a:ext>
            </a:extLst>
          </p:cNvPr>
          <p:cNvSpPr txBox="1"/>
          <p:nvPr/>
        </p:nvSpPr>
        <p:spPr>
          <a:xfrm>
            <a:off x="7636403" y="16042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[1,4]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5017810-8C18-448F-90CC-BEDA79216EAE}"/>
              </a:ext>
            </a:extLst>
          </p:cNvPr>
          <p:cNvSpPr txBox="1"/>
          <p:nvPr/>
        </p:nvSpPr>
        <p:spPr>
          <a:xfrm>
            <a:off x="9369954" y="16085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[4,6]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60A24AB-AD01-4E32-91D2-F4FAF443826C}"/>
              </a:ext>
            </a:extLst>
          </p:cNvPr>
          <p:cNvSpPr txBox="1"/>
          <p:nvPr/>
        </p:nvSpPr>
        <p:spPr>
          <a:xfrm>
            <a:off x="7636403" y="305352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[6,10]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EC95CE5-2EA8-4EF0-9363-69CAACAA2879}"/>
              </a:ext>
            </a:extLst>
          </p:cNvPr>
          <p:cNvSpPr txBox="1"/>
          <p:nvPr/>
        </p:nvSpPr>
        <p:spPr>
          <a:xfrm>
            <a:off x="9369954" y="306007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[11,14]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03BF721-D88D-4274-9E9C-0A8D82B09B9F}"/>
              </a:ext>
            </a:extLst>
          </p:cNvPr>
          <p:cNvSpPr txBox="1"/>
          <p:nvPr/>
        </p:nvSpPr>
        <p:spPr>
          <a:xfrm>
            <a:off x="2103084" y="3238188"/>
            <a:ext cx="337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Abb. 1: Darstellung Zeitpunkt-Sequenz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4A7E953-C383-4B1A-AE0B-80EDE12580DD}"/>
              </a:ext>
            </a:extLst>
          </p:cNvPr>
          <p:cNvSpPr txBox="1"/>
          <p:nvPr/>
        </p:nvSpPr>
        <p:spPr>
          <a:xfrm>
            <a:off x="7438516" y="3809606"/>
            <a:ext cx="2874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Darstellung gültige Zeitintervalle</a:t>
            </a:r>
          </a:p>
        </p:txBody>
      </p:sp>
    </p:spTree>
    <p:extLst>
      <p:ext uri="{BB962C8B-B14F-4D97-AF65-F5344CB8AC3E}">
        <p14:creationId xmlns:p14="http://schemas.microsoft.com/office/powerpoint/2010/main" val="179443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3D7734A-447C-40E2-9FA6-7E714C231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76031"/>
              </p:ext>
            </p:extLst>
          </p:nvPr>
        </p:nvGraphicFramePr>
        <p:xfrm>
          <a:off x="2032000" y="1414780"/>
          <a:ext cx="8128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12745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658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Form Knoten und Kanten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Davon betroffene Knoten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6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Knoten Property ändert sich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Nur der Knoten selbst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7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Neuer 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Knoten, auf die der neue Knoten „zeigt“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6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Löschen eines Knotens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 Nachbarknoten, egal ob eingehende oder ausgehende Knoten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26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Kante wird gelöscht/hinzugefügt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Gerichteter Graph: nur Source </a:t>
                      </a:r>
                    </a:p>
                    <a:p>
                      <a:pPr algn="ctr"/>
                      <a:r>
                        <a:rPr lang="de-DE" dirty="0"/>
                        <a:t>Ungerichteter Graph: beide Knoten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8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Kanten Property ändert sich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Gerichteter Graph: nur Source</a:t>
                      </a:r>
                    </a:p>
                    <a:p>
                      <a:pPr algn="ctr"/>
                      <a:r>
                        <a:rPr lang="de-DE" dirty="0"/>
                        <a:t>Ungerichteter Graph: beide Knoten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5450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E2EDF4D-C163-4702-9351-3DA36EFB6910}"/>
              </a:ext>
            </a:extLst>
          </p:cNvPr>
          <p:cNvSpPr txBox="1"/>
          <p:nvPr/>
        </p:nvSpPr>
        <p:spPr>
          <a:xfrm>
            <a:off x="3380641" y="5135443"/>
            <a:ext cx="5430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Wie beeinflusst Knoten- und Kanten-Update die Nachbarknoten nach [7]</a:t>
            </a:r>
          </a:p>
        </p:txBody>
      </p:sp>
    </p:spTree>
    <p:extLst>
      <p:ext uri="{BB962C8B-B14F-4D97-AF65-F5344CB8AC3E}">
        <p14:creationId xmlns:p14="http://schemas.microsoft.com/office/powerpoint/2010/main" val="76765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2BD9A-13C8-4D30-9403-8CAD3025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7" y="256233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Telekom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F0CE8-550D-43DC-94CF-DB51D16C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7" y="964642"/>
            <a:ext cx="10911673" cy="563712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de-DE" dirty="0"/>
              <a:t>Zeitraum, in dem irgendein Vertragsverhältnis besteht (Kunde ist Telekom-Kunde generell)</a:t>
            </a:r>
          </a:p>
          <a:p>
            <a:pPr lvl="0"/>
            <a:r>
              <a:rPr lang="de-DE" dirty="0"/>
              <a:t>Kunde hat über den Zeitraum mehrere unterschiedliche Verträge (anfangs nur Internet und Festnetz, dann </a:t>
            </a:r>
            <a:r>
              <a:rPr lang="de-DE" dirty="0" err="1"/>
              <a:t>Internet+Festnetz+Fernsehen</a:t>
            </a:r>
            <a:r>
              <a:rPr lang="de-DE" dirty="0"/>
              <a:t>)</a:t>
            </a:r>
          </a:p>
          <a:p>
            <a:pPr lvl="0"/>
            <a:r>
              <a:rPr lang="de-DE" dirty="0"/>
              <a:t>Kunde hat Adresse (was ist bei Umzug?)</a:t>
            </a:r>
          </a:p>
          <a:p>
            <a:pPr lvl="0"/>
            <a:r>
              <a:rPr lang="de-DE" dirty="0"/>
              <a:t>Tarife ändern sich, sowohl innerhalb eines Vertrages (1. Jahr billiger als 2. Jahr) als bei Vertragswechsel</a:t>
            </a:r>
          </a:p>
          <a:p>
            <a:pPr lvl="0"/>
            <a:r>
              <a:rPr lang="de-DE" dirty="0"/>
              <a:t>Verschiedene Modellierungs-Szenarien:</a:t>
            </a:r>
          </a:p>
          <a:p>
            <a:pPr lvl="1"/>
            <a:r>
              <a:rPr lang="de-DE" sz="2600" dirty="0"/>
              <a:t>a) eine Kante für eine kontinuierliche Kundenbeziehung, Kunden-Knoten mit Attributen, die sich ändern können (z.B. Tarif, Preis, Adresse) – dann müssten die Attribute eine Art Listen sein, die für die jeweils gültigen Zeiträume, die entsprechenden Werte liefern</a:t>
            </a:r>
          </a:p>
          <a:p>
            <a:pPr lvl="1"/>
            <a:r>
              <a:rPr lang="de-DE" sz="2600" dirty="0"/>
              <a:t>b) je Vertrag eine Kante zum Kunden-Knoten. Kante mit Gültigkeitszeitraum und Knoten mit entsprechenden Attribute und Werten -&gt; je Vertragsänderung neue Kanten/neuer Knoten (evtl. im Graph doppelt gespeicherte Daten, wie Name und nicht veränderte Adresse)</a:t>
            </a:r>
          </a:p>
          <a:p>
            <a:pPr lvl="1"/>
            <a:r>
              <a:rPr lang="de-DE" sz="2600" dirty="0"/>
              <a:t>c) sobald neuer Kunde entsteht: neue Kante/neuer Knoten mit Stammdaten (was sind Stammdaten?), der nicht wieder gelöscht werden kann und von diesem Knoten aus neue Kanten (mit Gültigkeitszeitraum) jeweils für unterschiedliche Verträge [Stammdaten z.B. Name, Kundennummer, Adresse Wohnsitz // jeweilige Vertragsdaten z.B. Lieferadresse, Tarif, Preis)</a:t>
            </a:r>
          </a:p>
          <a:p>
            <a:pPr lvl="1"/>
            <a:endParaRPr lang="de-DE" dirty="0"/>
          </a:p>
          <a:p>
            <a:pPr lvl="0"/>
            <a:r>
              <a:rPr lang="de-DE" dirty="0"/>
              <a:t>mögliche Datenabfragen: AVG Preis aller Magenta M Kunden, SUM aller Einnahmen für PLZ 86150, welche Stadt in Deutschland MAX Einnahmen.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99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Breitbild</PresentationFormat>
  <Paragraphs>123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Shortest Temporal Path</vt:lpstr>
      <vt:lpstr>PowerPoint-Präsentation</vt:lpstr>
      <vt:lpstr>PowerPoint-Präsentation</vt:lpstr>
      <vt:lpstr>Telekom 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Aumueller</dc:creator>
  <cp:lastModifiedBy>Marc Aumueller</cp:lastModifiedBy>
  <cp:revision>12</cp:revision>
  <dcterms:created xsi:type="dcterms:W3CDTF">2018-07-16T13:06:52Z</dcterms:created>
  <dcterms:modified xsi:type="dcterms:W3CDTF">2018-07-18T07:19:09Z</dcterms:modified>
</cp:coreProperties>
</file>