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6A"/>
    <a:srgbClr val="18658F"/>
    <a:srgbClr val="76B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/>
    <p:restoredTop sz="94671"/>
  </p:normalViewPr>
  <p:slideViewPr>
    <p:cSldViewPr snapToGrid="0" snapToObjects="1">
      <p:cViewPr varScale="1">
        <p:scale>
          <a:sx n="190" d="100"/>
          <a:sy n="190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78EC-7F52-BC44-BCC8-749BDB275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C91E0-3B99-A24B-AF35-516E8DD24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42270-CD1A-3347-A686-723A0F4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81DF-2AB7-E945-AABC-FB280F7889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7C9C6-B5FD-B94A-BE92-7C0099F0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6C9B-55D4-FE40-95AD-527327D2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B7D-FAB4-E84E-8A54-BFAFE77A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303A-41AC-0346-8A9D-265E671E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F75DC-E29C-C345-8348-625CA2AB0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1B31-688D-9B4A-89FC-8543F43D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81DF-2AB7-E945-AABC-FB280F7889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9C7A4-E051-8249-876D-EDF56513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24EDE-625E-5F4D-9E68-6F55F9EB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B7D-FAB4-E84E-8A54-BFAFE77A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1E253-4F6D-A14C-92AF-0A746F6B6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C3473-7484-7447-BB71-3B5EF1D1E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333C-C1A6-754C-89F2-3128FB72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81DF-2AB7-E945-AABC-FB280F7889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4ECAF-4B77-CE47-8FF7-7960E6CB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498A-AE7C-1E4D-A169-5A56E0FB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B7D-FAB4-E84E-8A54-BFAFE77A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0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FA0D-4D82-1B4C-B5B1-B82E730D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215D-DE68-CF4E-9490-FA68B7AB7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CFE4-F12F-9040-8A54-97F8C3D6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81DF-2AB7-E945-AABC-FB280F7889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3519-9E5A-1B4F-B9B8-C1F3171F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6B491-5845-C14A-B68C-DF0D04A6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B7D-FAB4-E84E-8A54-BFAFE77A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F5A9-6DD0-6A41-8BD7-3B9DFDEA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6BD68-4DCD-0F48-B993-120637DEE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D921-3155-6C49-BB6F-DA4066BD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81DF-2AB7-E945-AABC-FB280F7889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F6B2-7F19-7748-B66A-977D12E2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AFC6-9C25-0E4C-86DC-CA6431FC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B7D-FAB4-E84E-8A54-BFAFE77A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0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812D-96E3-6A4F-A50A-111451E6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D7438-BA53-F24C-8CBC-01C664485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8A7B4-99EF-844D-9585-6173BAD56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0EB6F-156A-F742-8E7C-873C4B15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81DF-2AB7-E945-AABC-FB280F7889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62DA3-C435-AF41-8F9E-E8F933D8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93201-6AD6-C04F-8F3F-80A31B0A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B7D-FAB4-E84E-8A54-BFAFE77A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6EF0-FBF1-6548-9866-8A29D991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72D04-E1FD-3A40-8E47-3EDEC126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FC9FA-E612-804A-A5BE-E39E522CB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690F2-9C20-1149-AA59-7C2EB3D80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FF567-374B-9242-80F6-250BCE600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5F1C8-01BA-3742-B8E7-F37E12A8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81DF-2AB7-E945-AABC-FB280F7889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A3EED-AB05-5D4B-A9DD-49B9F4F7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F4722-6E5B-A644-BF16-07DDFC74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B7D-FAB4-E84E-8A54-BFAFE77A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4E04-8958-DA4C-81B7-6AC02C51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E52F4-27BA-8E42-9A3A-BE670A8D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81DF-2AB7-E945-AABC-FB280F7889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5F8E7-0481-9B49-A099-13C6C430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BE6C8-46C5-104F-BB95-8BC96652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B7D-FAB4-E84E-8A54-BFAFE77A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EFEE0-7F31-AB46-9328-48D9A852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81DF-2AB7-E945-AABC-FB280F7889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455E9-B140-364B-9A98-EC89A05D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3D030-2FC0-5641-BAC1-7A2193B6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B7D-FAB4-E84E-8A54-BFAFE77A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6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54AD-92C1-D64F-8D11-90FC9F88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FBABF-16CC-CA4C-A978-97E0A894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D7CB5-011B-3146-A141-63A5A9F1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DD607-68FF-0144-A1B8-92FD679C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81DF-2AB7-E945-AABC-FB280F7889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2B0DB-F8ED-FE48-82E2-BABC9F72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5EC6F-0E4E-8041-93D0-CCEA348D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B7D-FAB4-E84E-8A54-BFAFE77A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2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A4DA-2ADB-1F4D-A69C-D3AE75B4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01E87-34A7-4A41-A9A6-53D043881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DF6A1-C639-024B-B0EB-DF329D26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E869C-0017-2B40-83F8-9951732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81DF-2AB7-E945-AABC-FB280F7889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FB88D-DAE9-BF44-94A9-3C47BB9C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A37E4-766A-F14B-BF97-687C0CAB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4B7D-FAB4-E84E-8A54-BFAFE77A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8794A-DAD9-2748-AC17-BF464CBA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937A3-2745-1645-87DE-6739D71F6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62243-7CF1-ED4F-A015-ADC4C530D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781DF-2AB7-E945-AABC-FB280F7889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DA3DE-C680-E242-9889-C569636D4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82500-3B2E-9348-ACCE-0C37EDF77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4B7D-FAB4-E84E-8A54-BFAFE77A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BD64D5-B1A6-AD40-B2E2-F1CCB0CB1FFA}"/>
              </a:ext>
            </a:extLst>
          </p:cNvPr>
          <p:cNvSpPr/>
          <p:nvPr/>
        </p:nvSpPr>
        <p:spPr>
          <a:xfrm>
            <a:off x="0" y="0"/>
            <a:ext cx="12192000" cy="3200400"/>
          </a:xfrm>
          <a:prstGeom prst="rect">
            <a:avLst/>
          </a:prstGeom>
          <a:solidFill>
            <a:srgbClr val="002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368C74-CBEF-F040-B4AE-57DF91929E87}"/>
              </a:ext>
            </a:extLst>
          </p:cNvPr>
          <p:cNvSpPr/>
          <p:nvPr/>
        </p:nvSpPr>
        <p:spPr>
          <a:xfrm>
            <a:off x="0" y="3200400"/>
            <a:ext cx="12192000" cy="1828800"/>
          </a:xfrm>
          <a:prstGeom prst="rect">
            <a:avLst/>
          </a:prstGeom>
          <a:solidFill>
            <a:srgbClr val="186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15C932-CAD8-3049-AE34-2932EA3B4173}"/>
              </a:ext>
            </a:extLst>
          </p:cNvPr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76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410ACF-C1CA-E148-A1AC-2FD69B21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44" y="5105405"/>
            <a:ext cx="2695788" cy="15163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9ED1EC2-9C52-824D-B1E5-F8CBA684A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0" y="3301767"/>
            <a:ext cx="5398347" cy="3344561"/>
          </a:xfrm>
        </p:spPr>
        <p:txBody>
          <a:bodyPr wrap="none" anchor="ctr" anchorCtr="0">
            <a:no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Participants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Kershaw, Chris Riedel &amp; Ben Johnson</a:t>
            </a:r>
          </a:p>
          <a:p>
            <a:pPr algn="l"/>
            <a:r>
              <a:rPr lang="en-US" sz="20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National Center for Atmospheric Research</a:t>
            </a:r>
          </a:p>
          <a:p>
            <a:pPr algn="l"/>
            <a:endParaRPr lang="en-US" sz="2000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en-US" sz="500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Mentors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Raj Kumar, 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Carl Ponder &amp; Pranay </a:t>
            </a:r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Kommera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20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Nvidia Corporation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B9820-3412-7740-8A3A-3B64D24F8FC0}"/>
              </a:ext>
            </a:extLst>
          </p:cNvPr>
          <p:cNvSpPr txBox="1"/>
          <p:nvPr/>
        </p:nvSpPr>
        <p:spPr>
          <a:xfrm>
            <a:off x="2432304" y="914400"/>
            <a:ext cx="33149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DART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99F41-83A3-1A48-86F1-5EB304856CCD}"/>
              </a:ext>
            </a:extLst>
          </p:cNvPr>
          <p:cNvSpPr txBox="1"/>
          <p:nvPr/>
        </p:nvSpPr>
        <p:spPr>
          <a:xfrm>
            <a:off x="5842001" y="1060953"/>
            <a:ext cx="3963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Data Assimilation</a:t>
            </a:r>
          </a:p>
          <a:p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Research Testbed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97B5665-0D07-6F40-B08B-A0B2D8F6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007" y="3568753"/>
            <a:ext cx="933659" cy="10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9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352499-E24A-264F-9DB6-965D09777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35"/>
          <a:stretch/>
        </p:blipFill>
        <p:spPr>
          <a:xfrm>
            <a:off x="8587" y="2827867"/>
            <a:ext cx="6180546" cy="1202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41E82-B9FF-9846-9249-F49882DA4EAC}"/>
              </a:ext>
            </a:extLst>
          </p:cNvPr>
          <p:cNvSpPr txBox="1"/>
          <p:nvPr/>
        </p:nvSpPr>
        <p:spPr>
          <a:xfrm>
            <a:off x="0" y="245533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Poppins" pitchFamily="2" charset="77"/>
                <a:cs typeface="Poppins" pitchFamily="2" charset="77"/>
              </a:rPr>
              <a:t>What is data assimilation?</a:t>
            </a:r>
          </a:p>
        </p:txBody>
      </p:sp>
    </p:spTree>
    <p:extLst>
      <p:ext uri="{BB962C8B-B14F-4D97-AF65-F5344CB8AC3E}">
        <p14:creationId xmlns:p14="http://schemas.microsoft.com/office/powerpoint/2010/main" val="128045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352499-E24A-264F-9DB6-965D09777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" y="2827867"/>
            <a:ext cx="12174836" cy="1202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41E82-B9FF-9846-9249-F49882DA4EAC}"/>
              </a:ext>
            </a:extLst>
          </p:cNvPr>
          <p:cNvSpPr txBox="1"/>
          <p:nvPr/>
        </p:nvSpPr>
        <p:spPr>
          <a:xfrm>
            <a:off x="0" y="245533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Poppins" pitchFamily="2" charset="77"/>
                <a:cs typeface="Poppins" pitchFamily="2" charset="77"/>
              </a:rPr>
              <a:t>What is data assimilation?</a:t>
            </a:r>
          </a:p>
        </p:txBody>
      </p:sp>
    </p:spTree>
    <p:extLst>
      <p:ext uri="{BB962C8B-B14F-4D97-AF65-F5344CB8AC3E}">
        <p14:creationId xmlns:p14="http://schemas.microsoft.com/office/powerpoint/2010/main" val="39063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D983CD-BBD6-354E-9F98-280D2DA5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65663"/>
            <a:ext cx="12192000" cy="33266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7D329-6BA1-DD4F-BB32-0AA0423E2F52}"/>
              </a:ext>
            </a:extLst>
          </p:cNvPr>
          <p:cNvSpPr txBox="1"/>
          <p:nvPr/>
        </p:nvSpPr>
        <p:spPr>
          <a:xfrm>
            <a:off x="0" y="245533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Poppins" pitchFamily="2" charset="77"/>
                <a:cs typeface="Poppins" pitchFamily="2" charset="77"/>
              </a:rPr>
              <a:t>What is data assimilation?</a:t>
            </a:r>
          </a:p>
        </p:txBody>
      </p:sp>
    </p:spTree>
    <p:extLst>
      <p:ext uri="{BB962C8B-B14F-4D97-AF65-F5344CB8AC3E}">
        <p14:creationId xmlns:p14="http://schemas.microsoft.com/office/powerpoint/2010/main" val="9273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40F670-F8ED-D441-8FE5-4F583E297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65663"/>
            <a:ext cx="12192000" cy="3326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9686ED-EF31-3842-83D8-16722B89C4E9}"/>
              </a:ext>
            </a:extLst>
          </p:cNvPr>
          <p:cNvSpPr txBox="1"/>
          <p:nvPr/>
        </p:nvSpPr>
        <p:spPr>
          <a:xfrm>
            <a:off x="0" y="245533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Poppins" pitchFamily="2" charset="77"/>
                <a:cs typeface="Poppins" pitchFamily="2" charset="77"/>
              </a:rPr>
              <a:t>What is data assimilation?</a:t>
            </a:r>
          </a:p>
        </p:txBody>
      </p:sp>
    </p:spTree>
    <p:extLst>
      <p:ext uri="{BB962C8B-B14F-4D97-AF65-F5344CB8AC3E}">
        <p14:creationId xmlns:p14="http://schemas.microsoft.com/office/powerpoint/2010/main" val="318194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9A7FEE-58FA-8C49-9D21-8B2F083F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65663"/>
            <a:ext cx="12192000" cy="3326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CD85DF-79C8-8542-9F85-6CDE6EA9E02E}"/>
              </a:ext>
            </a:extLst>
          </p:cNvPr>
          <p:cNvSpPr txBox="1"/>
          <p:nvPr/>
        </p:nvSpPr>
        <p:spPr>
          <a:xfrm>
            <a:off x="0" y="245533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Poppins" pitchFamily="2" charset="77"/>
                <a:cs typeface="Poppins" pitchFamily="2" charset="77"/>
              </a:rPr>
              <a:t>What is data assimilation?</a:t>
            </a:r>
          </a:p>
        </p:txBody>
      </p:sp>
    </p:spTree>
    <p:extLst>
      <p:ext uri="{BB962C8B-B14F-4D97-AF65-F5344CB8AC3E}">
        <p14:creationId xmlns:p14="http://schemas.microsoft.com/office/powerpoint/2010/main" val="115502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D3B0B-1BD9-D643-B2E4-56C98C170150}"/>
              </a:ext>
            </a:extLst>
          </p:cNvPr>
          <p:cNvSpPr txBox="1"/>
          <p:nvPr/>
        </p:nvSpPr>
        <p:spPr>
          <a:xfrm>
            <a:off x="0" y="245533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Poppins" pitchFamily="2" charset="77"/>
                <a:cs typeface="Poppins" pitchFamily="2" charset="77"/>
              </a:rPr>
              <a:t>What is data assimilation?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07BFA-E5E7-0348-9BEB-E07EE87C1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86" t="6944"/>
          <a:stretch/>
        </p:blipFill>
        <p:spPr>
          <a:xfrm>
            <a:off x="1463040" y="2116666"/>
            <a:ext cx="9084733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8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E8370CF-F6C5-0441-87C4-BC45C4D22695}"/>
              </a:ext>
            </a:extLst>
          </p:cNvPr>
          <p:cNvSpPr/>
          <p:nvPr/>
        </p:nvSpPr>
        <p:spPr>
          <a:xfrm>
            <a:off x="0" y="4142997"/>
            <a:ext cx="12192000" cy="2715003"/>
          </a:xfrm>
          <a:prstGeom prst="rect">
            <a:avLst/>
          </a:prstGeom>
          <a:solidFill>
            <a:srgbClr val="76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E386C2-39B7-C24B-8405-AE526C6EE224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186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9CDF-E543-C246-9513-660021D1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26559"/>
            <a:ext cx="12192000" cy="12339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Written in FORTRAN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Implements algorithms currently used in weather forecasting and experimental techniques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Accommodates huge state vectors; one-way MPI communications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to improve DART’s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get_close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B5EC7-792C-8B43-8244-C720C4A016ED}"/>
              </a:ext>
            </a:extLst>
          </p:cNvPr>
          <p:cNvSpPr txBox="1"/>
          <p:nvPr/>
        </p:nvSpPr>
        <p:spPr>
          <a:xfrm>
            <a:off x="0" y="245533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What is DART?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EF15C-5532-B448-B2E7-9ABDC8FADD4E}"/>
              </a:ext>
            </a:extLst>
          </p:cNvPr>
          <p:cNvSpPr/>
          <p:nvPr/>
        </p:nvSpPr>
        <p:spPr>
          <a:xfrm>
            <a:off x="0" y="1296940"/>
            <a:ext cx="12192000" cy="2909455"/>
          </a:xfrm>
          <a:prstGeom prst="rect">
            <a:avLst/>
          </a:prstGeom>
          <a:solidFill>
            <a:srgbClr val="002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BA3C52-76A5-2746-866F-F0B839F7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413926"/>
            <a:ext cx="3474720" cy="15057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0552F6-8CBF-154E-891C-0B7E8E914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129" y="1413926"/>
            <a:ext cx="3474720" cy="15057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FBEC7E-A95F-BB45-AFA9-26425ED56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1" y="1413926"/>
            <a:ext cx="3474720" cy="15057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3E1C95-1018-3749-BEAE-27F630589F3E}"/>
              </a:ext>
            </a:extLst>
          </p:cNvPr>
          <p:cNvSpPr txBox="1"/>
          <p:nvPr/>
        </p:nvSpPr>
        <p:spPr>
          <a:xfrm>
            <a:off x="108374" y="2965821"/>
            <a:ext cx="36423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General-purpose codebase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Interfaces with atmospheric, oceanographic,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cryospheric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land surface &amp; space weather models.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A0433-8335-2847-8FA2-F8970E46C43B}"/>
              </a:ext>
            </a:extLst>
          </p:cNvPr>
          <p:cNvSpPr txBox="1"/>
          <p:nvPr/>
        </p:nvSpPr>
        <p:spPr>
          <a:xfrm>
            <a:off x="4240117" y="2965815"/>
            <a:ext cx="36423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Works with any type of observation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Satellites, weather balloons, undersea gliders, radar stations, GPS, etc. Each type can pose unique challenges.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58D1D3-8EF5-974D-B1C8-EEDD2A05249F}"/>
              </a:ext>
            </a:extLst>
          </p:cNvPr>
          <p:cNvSpPr txBox="1"/>
          <p:nvPr/>
        </p:nvSpPr>
        <p:spPr>
          <a:xfrm>
            <a:off x="8465012" y="2965809"/>
            <a:ext cx="36423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Range of users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Students use it to learn from conceptual models on their laptops. Experts run large-scale experiments.</a:t>
            </a:r>
          </a:p>
        </p:txBody>
      </p:sp>
    </p:spTree>
    <p:extLst>
      <p:ext uri="{BB962C8B-B14F-4D97-AF65-F5344CB8AC3E}">
        <p14:creationId xmlns:p14="http://schemas.microsoft.com/office/powerpoint/2010/main" val="138130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158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Poppins</vt:lpstr>
      <vt:lpstr>Poppins SemiBold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2021-12-01T23:47:02Z</dcterms:created>
  <dcterms:modified xsi:type="dcterms:W3CDTF">2021-12-02T03:39:01Z</dcterms:modified>
</cp:coreProperties>
</file>