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5176499"/>
          </a:xfrm>
          <a:prstGeom prst="rect">
            <a:avLst/>
          </a:prstGeom>
          <a:gradFill>
            <a:gsLst>
              <a:gs pos="0">
                <a:srgbClr val="003171"/>
              </a:gs>
              <a:gs pos="100000">
                <a:srgbClr val="549FFF"/>
              </a:gs>
            </a:gsLst>
            <a:lin ang="7920000" scaled="0"/>
          </a:gra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flipH="1">
            <a:off x="-3832" y="12039"/>
            <a:ext cx="10925833"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a:off x="14659" y="660"/>
            <a:ext cx="10500940"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tIns="45700">
            <a:noAutofit/>
          </a:bodyPr>
          <a:lstStyle/>
          <a:p>
            <a:pPr>
              <a:spcBef>
                <a:spcPts val="0"/>
              </a:spcBef>
              <a:buNone/>
            </a:pPr>
            <a:r>
              <a:t/>
            </a:r>
            <a:endParaRPr/>
          </a:p>
        </p:txBody>
      </p:sp>
      <p:sp>
        <p:nvSpPr>
          <p:cNvPr id="12" name="Shape 12"/>
          <p:cNvSpPr/>
          <p:nvPr/>
        </p:nvSpPr>
        <p:spPr>
          <a:xfrm>
            <a:off x="-846666" y="-661"/>
            <a:ext cx="2167466"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3" name="Shape 13"/>
          <p:cNvSpPr/>
          <p:nvPr/>
        </p:nvSpPr>
        <p:spPr>
          <a:xfrm flipH="1" rot="10800000">
            <a:off x="-524933" y="131"/>
            <a:ext cx="1403434"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4" name="Shape 14"/>
          <p:cNvSpPr txBox="1"/>
          <p:nvPr>
            <p:ph type="ctrTitle"/>
          </p:nvPr>
        </p:nvSpPr>
        <p:spPr>
          <a:xfrm>
            <a:off x="1082040" y="1242060"/>
            <a:ext cx="7050900" cy="1102500"/>
          </a:xfrm>
          <a:prstGeom prst="rect">
            <a:avLst/>
          </a:prstGeom>
        </p:spPr>
        <p:txBody>
          <a:bodyPr anchorCtr="0" anchor="b" bIns="91425" lIns="91425" rIns="91425" tIns="91425"/>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5" name="Shape 15"/>
          <p:cNvSpPr txBox="1"/>
          <p:nvPr>
            <p:ph idx="1" type="subTitle"/>
          </p:nvPr>
        </p:nvSpPr>
        <p:spPr>
          <a:xfrm>
            <a:off x="1082040" y="2423159"/>
            <a:ext cx="7035899" cy="694199"/>
          </a:xfrm>
          <a:prstGeom prst="rect">
            <a:avLst/>
          </a:prstGeom>
        </p:spPr>
        <p:txBody>
          <a:bodyPr anchorCtr="0" anchor="t" bIns="91425" lIns="91425" rIns="91425" tIns="91425"/>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idx="1" type="body"/>
          </p:nvPr>
        </p:nvSpPr>
        <p:spPr>
          <a:xfrm>
            <a:off x="457200" y="1244242"/>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1" name="Shape 21"/>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2" name="Shape 22"/>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7" name="Shape 27"/>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x="457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0" name="Shape 30"/>
          <p:cNvSpPr txBox="1"/>
          <p:nvPr>
            <p:ph idx="2" type="body"/>
          </p:nvPr>
        </p:nvSpPr>
        <p:spPr>
          <a:xfrm>
            <a:off x="4648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4" name="Shape 34"/>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5" name="Shape 35"/>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x="0" y="0"/>
          <a:ext cx="0" cy="0"/>
          <a:chOff x="0" y="0"/>
          <a:chExt cx="0" cy="0"/>
        </a:xfrm>
      </p:grpSpPr>
      <p:grpSp>
        <p:nvGrpSpPr>
          <p:cNvPr id="39" name="Shape 39"/>
          <p:cNvGrpSpPr/>
          <p:nvPr/>
        </p:nvGrpSpPr>
        <p:grpSpPr>
          <a:xfrm>
            <a:off x="-6264" y="3700039"/>
            <a:ext cx="9150267" cy="2325488"/>
            <a:chOff x="-6264" y="4933386"/>
            <a:chExt cx="9150267" cy="3100650"/>
          </a:xfrm>
        </p:grpSpPr>
        <p:sp>
          <p:nvSpPr>
            <p:cNvPr id="40" name="Shape 40"/>
            <p:cNvSpPr/>
            <p:nvPr/>
          </p:nvSpPr>
          <p:spPr>
            <a:xfrm>
              <a:off x="-7" y="5537200"/>
              <a:ext cx="9144008"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sp>
          <p:nvSpPr>
            <p:cNvPr id="41" name="Shape 41"/>
            <p:cNvSpPr/>
            <p:nvPr/>
          </p:nvSpPr>
          <p:spPr>
            <a:xfrm flipH="1" rot="5400000">
              <a:off x="3018543" y="1908578"/>
              <a:ext cx="3100650" cy="9150266"/>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42" name="Shape 42"/>
            <p:cNvSpPr/>
            <p:nvPr/>
          </p:nvSpPr>
          <p:spPr>
            <a:xfrm>
              <a:off x="-7" y="5740400"/>
              <a:ext cx="9144010"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grpSp>
      <p:sp>
        <p:nvSpPr>
          <p:cNvPr id="43" name="Shape 43"/>
          <p:cNvSpPr txBox="1"/>
          <p:nvPr>
            <p:ph idx="1" type="body"/>
          </p:nvPr>
        </p:nvSpPr>
        <p:spPr>
          <a:xfrm>
            <a:off x="1792288" y="4025503"/>
            <a:ext cx="5486399" cy="603599"/>
          </a:xfrm>
          <a:prstGeom prst="rect">
            <a:avLst/>
          </a:prstGeom>
        </p:spPr>
        <p:txBody>
          <a:bodyPr anchorCtr="0" anchor="ctr" bIns="91425" lIns="91425" rIns="91425" tIns="91425"/>
          <a:lstStyle>
            <a:lvl1pPr algn="ctr">
              <a:spcBef>
                <a:spcPts val="0"/>
              </a:spcBef>
              <a:buSzPct val="100000"/>
              <a:buNone/>
              <a:defRPr sz="2400"/>
            </a:lvl1pPr>
          </a:lstStyle>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x="0" y="0"/>
          <a:ext cx="0" cy="0"/>
          <a:chOff x="0" y="0"/>
          <a:chExt cx="0" cy="0"/>
        </a:xfrm>
      </p:grpSpPr>
      <p:sp>
        <p:nvSpPr>
          <p:cNvPr id="46" name="Shape 4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994200"/>
          </a:xfrm>
          <a:prstGeom prst="rect">
            <a:avLst/>
          </a:prstGeom>
          <a:noFill/>
          <a:ln>
            <a:noFill/>
          </a:ln>
        </p:spPr>
        <p:txBody>
          <a:bodyPr anchorCtr="0" anchor="b" bIns="91425" lIns="91425" rIns="91425" tIns="91425"/>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x="457200" y="1295400"/>
            <a:ext cx="8229600" cy="3394500"/>
          </a:xfrm>
          <a:prstGeom prst="rect">
            <a:avLst/>
          </a:prstGeom>
          <a:noFill/>
          <a:ln>
            <a:noFill/>
          </a:ln>
        </p:spPr>
        <p:txBody>
          <a:bodyPr anchorCtr="0" anchor="t" bIns="91425" lIns="91425" rIns="91425" tIns="91425"/>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2.png"/><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7.png"/><Relationship Id="rId3" Type="http://schemas.openxmlformats.org/officeDocument/2006/relationships/image" Target="../media/image05.png"/><Relationship Id="rId5"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ctrTitle"/>
          </p:nvPr>
        </p:nvSpPr>
        <p:spPr>
          <a:xfrm>
            <a:off x="1082040" y="1242060"/>
            <a:ext cx="7050900" cy="1102500"/>
          </a:xfrm>
          <a:prstGeom prst="rect">
            <a:avLst/>
          </a:prstGeom>
        </p:spPr>
        <p:txBody>
          <a:bodyPr anchorCtr="0" anchor="b" bIns="91425" lIns="91425" rIns="91425" tIns="91425">
            <a:noAutofit/>
          </a:bodyPr>
          <a:lstStyle/>
          <a:p>
            <a:pPr>
              <a:spcBef>
                <a:spcPts val="0"/>
              </a:spcBef>
              <a:buNone/>
            </a:pPr>
            <a:r>
              <a:rPr lang="en"/>
              <a:t>CS591 Final Project</a:t>
            </a:r>
          </a:p>
        </p:txBody>
      </p:sp>
      <p:sp>
        <p:nvSpPr>
          <p:cNvPr id="49" name="Shape 49"/>
          <p:cNvSpPr txBox="1"/>
          <p:nvPr>
            <p:ph idx="1" type="subTitle"/>
          </p:nvPr>
        </p:nvSpPr>
        <p:spPr>
          <a:xfrm>
            <a:off x="1082040" y="2423159"/>
            <a:ext cx="7035899" cy="694199"/>
          </a:xfrm>
          <a:prstGeom prst="rect">
            <a:avLst/>
          </a:prstGeom>
        </p:spPr>
        <p:txBody>
          <a:bodyPr anchorCtr="0" anchor="t" bIns="91425" lIns="91425" rIns="91425" tIns="91425">
            <a:noAutofit/>
          </a:bodyPr>
          <a:lstStyle/>
          <a:p>
            <a:pPr>
              <a:spcBef>
                <a:spcPts val="0"/>
              </a:spcBef>
              <a:buNone/>
            </a:pPr>
            <a:r>
              <a:rPr lang="en"/>
              <a:t>By Xi Zhang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rPr lang="en">
                <a:latin typeface="Calibri"/>
                <a:ea typeface="Calibri"/>
                <a:cs typeface="Calibri"/>
                <a:sym typeface="Calibri"/>
              </a:rPr>
              <a:t>From the above slide and results from notebook: all cuisines’ star are around 4.0 generally and the numbers are really close. Hence, we can conclude that yelp star does not related to cuisine type. It makes sense since yelp star is based on the taste as the primary factor. </a:t>
            </a:r>
          </a:p>
        </p:txBody>
      </p:sp>
      <p:sp>
        <p:nvSpPr>
          <p:cNvPr id="113" name="Shape 113"/>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Continuing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119" name="Shape 119"/>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Top Five Violations:</a:t>
            </a:r>
          </a:p>
        </p:txBody>
      </p:sp>
      <p:pic>
        <p:nvPicPr>
          <p:cNvPr id="120" name="Shape 120"/>
          <p:cNvPicPr preferRelativeResize="0"/>
          <p:nvPr/>
        </p:nvPicPr>
        <p:blipFill>
          <a:blip r:embed="rId3">
            <a:alphaModFix/>
          </a:blip>
          <a:stretch>
            <a:fillRect/>
          </a:stretch>
        </p:blipFill>
        <p:spPr>
          <a:xfrm>
            <a:off x="583225" y="1244251"/>
            <a:ext cx="7617824" cy="3860901"/>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126" name="Shape 126"/>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Continuing</a:t>
            </a:r>
          </a:p>
        </p:txBody>
      </p:sp>
      <p:pic>
        <p:nvPicPr>
          <p:cNvPr id="127" name="Shape 127"/>
          <p:cNvPicPr preferRelativeResize="0"/>
          <p:nvPr/>
        </p:nvPicPr>
        <p:blipFill>
          <a:blip r:embed="rId3">
            <a:alphaModFix/>
          </a:blip>
          <a:stretch>
            <a:fillRect/>
          </a:stretch>
        </p:blipFill>
        <p:spPr>
          <a:xfrm>
            <a:off x="374950" y="1515949"/>
            <a:ext cx="8185973" cy="25057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Calibri"/>
              <a:buAutoNum type="arabicPeriod"/>
            </a:pPr>
            <a:r>
              <a:rPr lang="en" sz="2400">
                <a:latin typeface="Calibri"/>
                <a:ea typeface="Calibri"/>
                <a:cs typeface="Calibri"/>
                <a:sym typeface="Calibri"/>
              </a:rPr>
              <a:t>Since the cuisine type is related to the grade inspected by city of NYC. Therefore, improving the restaurant environment such as cleanness will help the restaurants get better grade. (Solve the top five violations if they have) </a:t>
            </a:r>
          </a:p>
          <a:p>
            <a:pPr indent="-381000" lvl="0" marL="457200">
              <a:spcBef>
                <a:spcPts val="0"/>
              </a:spcBef>
              <a:buClr>
                <a:schemeClr val="dk2"/>
              </a:buClr>
              <a:buSzPct val="100000"/>
              <a:buFont typeface="Calibri"/>
              <a:buAutoNum type="arabicPeriod"/>
            </a:pPr>
            <a:r>
              <a:rPr lang="en" sz="2400">
                <a:latin typeface="Calibri"/>
                <a:ea typeface="Calibri"/>
                <a:cs typeface="Calibri"/>
                <a:sym typeface="Calibri"/>
              </a:rPr>
              <a:t>Since the results from yelp’s grade has huge difference with city of NYC. They might discuss together to better help the clients to choose the desired restaurants.</a:t>
            </a:r>
          </a:p>
        </p:txBody>
      </p:sp>
      <p:sp>
        <p:nvSpPr>
          <p:cNvPr id="133" name="Shape 133"/>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Suggestions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body"/>
          </p:nvPr>
        </p:nvSpPr>
        <p:spPr>
          <a:xfrm>
            <a:off x="217400" y="2568392"/>
            <a:ext cx="8229600" cy="3630300"/>
          </a:xfrm>
          <a:prstGeom prst="rect">
            <a:avLst/>
          </a:prstGeom>
        </p:spPr>
        <p:txBody>
          <a:bodyPr anchorCtr="0" anchor="t" bIns="91425" lIns="91425" rIns="91425" tIns="91425">
            <a:noAutofit/>
          </a:bodyPr>
          <a:lstStyle/>
          <a:p>
            <a:pPr lvl="0" rtl="0">
              <a:lnSpc>
                <a:spcPct val="100000"/>
              </a:lnSpc>
              <a:spcBef>
                <a:spcPts val="0"/>
              </a:spcBef>
              <a:buNone/>
            </a:pPr>
            <a:r>
              <a:rPr lang="en" sz="2400">
                <a:latin typeface="Calibri"/>
                <a:ea typeface="Calibri"/>
                <a:cs typeface="Calibri"/>
                <a:sym typeface="Calibri"/>
              </a:rPr>
              <a:t>NYC is one of the densest city in the world. This city contains a large quantity of restaurant. Therefore, the overall restaurant qualities are vital to the residents. Hence the restaurant grade is a good way to tell customers whether restaurants are good or not. After analyzing the data, give suggestion to restaurants for improving. </a:t>
            </a:r>
          </a:p>
        </p:txBody>
      </p:sp>
      <p:sp>
        <p:nvSpPr>
          <p:cNvPr id="55" name="Shape 55"/>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Introduction</a:t>
            </a:r>
          </a:p>
        </p:txBody>
      </p:sp>
      <p:pic>
        <p:nvPicPr>
          <p:cNvPr id="56" name="Shape 56"/>
          <p:cNvPicPr preferRelativeResize="0"/>
          <p:nvPr/>
        </p:nvPicPr>
        <p:blipFill>
          <a:blip r:embed="rId3">
            <a:alphaModFix/>
          </a:blip>
          <a:stretch>
            <a:fillRect/>
          </a:stretch>
        </p:blipFill>
        <p:spPr>
          <a:xfrm>
            <a:off x="3716473" y="320672"/>
            <a:ext cx="5081625" cy="21206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Calibri"/>
              <a:buAutoNum type="arabicPeriod"/>
            </a:pPr>
            <a:r>
              <a:rPr lang="en" sz="2400">
                <a:latin typeface="Calibri"/>
                <a:ea typeface="Calibri"/>
                <a:cs typeface="Calibri"/>
                <a:sym typeface="Calibri"/>
              </a:rPr>
              <a:t>Will different types of cuisines treat different in the inspection? My hypothesis: There exist a relationship between type of cuisine and restaurant overall grade. In other words, I believe that western foods (i.e. American, French) are easier to get better grade than non-western foods (i.e. asian foods for example)</a:t>
            </a:r>
          </a:p>
          <a:p>
            <a:pPr indent="-381000" lvl="0" marL="457200">
              <a:spcBef>
                <a:spcPts val="0"/>
              </a:spcBef>
              <a:buClr>
                <a:schemeClr val="dk2"/>
              </a:buClr>
              <a:buSzPct val="100000"/>
              <a:buFont typeface="Calibri"/>
              <a:buAutoNum type="arabicPeriod"/>
            </a:pPr>
            <a:r>
              <a:rPr lang="en" sz="2400">
                <a:latin typeface="Calibri"/>
                <a:ea typeface="Calibri"/>
                <a:cs typeface="Calibri"/>
                <a:sym typeface="Calibri"/>
              </a:rPr>
              <a:t>Combine with the yelp’s grading system, will higher yelp star helps the restaurant to get a better restaurant grade?</a:t>
            </a:r>
          </a:p>
        </p:txBody>
      </p:sp>
      <p:sp>
        <p:nvSpPr>
          <p:cNvPr id="62" name="Shape 62"/>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Hypotheses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idx="1" type="body"/>
          </p:nvPr>
        </p:nvSpPr>
        <p:spPr>
          <a:xfrm>
            <a:off x="457200" y="1244242"/>
            <a:ext cx="8229600" cy="3630300"/>
          </a:xfrm>
          <a:prstGeom prst="rect">
            <a:avLst/>
          </a:prstGeom>
        </p:spPr>
        <p:txBody>
          <a:bodyPr anchorCtr="0" anchor="t" bIns="91425" lIns="91425" rIns="91425" tIns="91425">
            <a:noAutofit/>
          </a:bodyPr>
          <a:lstStyle/>
          <a:p>
            <a:pPr rtl="0">
              <a:spcBef>
                <a:spcPts val="0"/>
              </a:spcBef>
              <a:buNone/>
            </a:pPr>
            <a:r>
              <a:rPr lang="en" sz="3000">
                <a:latin typeface="Calibri"/>
                <a:ea typeface="Calibri"/>
                <a:cs typeface="Calibri"/>
                <a:sym typeface="Calibri"/>
              </a:rPr>
              <a:t>Phase 1</a:t>
            </a:r>
            <a:r>
              <a:rPr lang="en" sz="2400">
                <a:latin typeface="Calibri"/>
                <a:ea typeface="Calibri"/>
                <a:cs typeface="Calibri"/>
                <a:sym typeface="Calibri"/>
              </a:rPr>
              <a:t>: The New York City dataset can be download directly online. Yelp scrapes via its API. </a:t>
            </a:r>
          </a:p>
          <a:p>
            <a:pPr rtl="0">
              <a:spcBef>
                <a:spcPts val="0"/>
              </a:spcBef>
              <a:buNone/>
            </a:pPr>
            <a:r>
              <a:rPr lang="en" sz="3000">
                <a:latin typeface="Calibri"/>
                <a:ea typeface="Calibri"/>
                <a:cs typeface="Calibri"/>
                <a:sym typeface="Calibri"/>
              </a:rPr>
              <a:t>Phase 2:</a:t>
            </a:r>
            <a:r>
              <a:rPr lang="en" sz="2400">
                <a:latin typeface="Calibri"/>
                <a:ea typeface="Calibri"/>
                <a:cs typeface="Calibri"/>
                <a:sym typeface="Calibri"/>
              </a:rPr>
              <a:t> Sort the data</a:t>
            </a:r>
          </a:p>
          <a:p>
            <a:pPr rtl="0">
              <a:spcBef>
                <a:spcPts val="0"/>
              </a:spcBef>
              <a:buNone/>
            </a:pPr>
            <a:r>
              <a:rPr lang="en" sz="3000">
                <a:latin typeface="Calibri"/>
                <a:ea typeface="Calibri"/>
                <a:cs typeface="Calibri"/>
                <a:sym typeface="Calibri"/>
              </a:rPr>
              <a:t>Phase 3:</a:t>
            </a:r>
            <a:r>
              <a:rPr lang="en" sz="2400">
                <a:latin typeface="Calibri"/>
                <a:ea typeface="Calibri"/>
                <a:cs typeface="Calibri"/>
                <a:sym typeface="Calibri"/>
              </a:rPr>
              <a:t> Use Chi-square to test whether there exist a relationship between type of cuisine and restaurant overall grade. (Hypothesis 1)</a:t>
            </a:r>
          </a:p>
          <a:p>
            <a:pPr>
              <a:spcBef>
                <a:spcPts val="0"/>
              </a:spcBef>
              <a:buNone/>
            </a:pPr>
            <a:r>
              <a:rPr lang="en" sz="3000">
                <a:latin typeface="Calibri"/>
                <a:ea typeface="Calibri"/>
                <a:cs typeface="Calibri"/>
                <a:sym typeface="Calibri"/>
              </a:rPr>
              <a:t>Phase 4: </a:t>
            </a:r>
            <a:r>
              <a:rPr lang="en" sz="2400">
                <a:latin typeface="Calibri"/>
                <a:ea typeface="Calibri"/>
                <a:cs typeface="Calibri"/>
                <a:sym typeface="Calibri"/>
              </a:rPr>
              <a:t>See whether yelp’s star will help the restaurants get better grades. (Hypothesis 2)</a:t>
            </a:r>
          </a:p>
        </p:txBody>
      </p:sp>
      <p:sp>
        <p:nvSpPr>
          <p:cNvPr id="68" name="Shape 68"/>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How it works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74" name="Shape 74"/>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Results for Hypothesis 1</a:t>
            </a:r>
          </a:p>
        </p:txBody>
      </p:sp>
      <p:pic>
        <p:nvPicPr>
          <p:cNvPr id="75" name="Shape 75"/>
          <p:cNvPicPr preferRelativeResize="0"/>
          <p:nvPr/>
        </p:nvPicPr>
        <p:blipFill>
          <a:blip r:embed="rId3">
            <a:alphaModFix/>
          </a:blip>
          <a:stretch>
            <a:fillRect/>
          </a:stretch>
        </p:blipFill>
        <p:spPr>
          <a:xfrm>
            <a:off x="212475" y="2239375"/>
            <a:ext cx="4859549" cy="1314450"/>
          </a:xfrm>
          <a:prstGeom prst="rect">
            <a:avLst/>
          </a:prstGeom>
          <a:noFill/>
          <a:ln>
            <a:noFill/>
          </a:ln>
        </p:spPr>
      </p:pic>
      <p:sp>
        <p:nvSpPr>
          <p:cNvPr id="76" name="Shape 76"/>
          <p:cNvSpPr txBox="1"/>
          <p:nvPr/>
        </p:nvSpPr>
        <p:spPr>
          <a:xfrm>
            <a:off x="4592950" y="1499875"/>
            <a:ext cx="10500" cy="739500"/>
          </a:xfrm>
          <a:prstGeom prst="rect">
            <a:avLst/>
          </a:prstGeom>
          <a:noFill/>
          <a:ln>
            <a:noFill/>
          </a:ln>
        </p:spPr>
        <p:txBody>
          <a:bodyPr anchorCtr="0" anchor="t" bIns="91425" lIns="91425" rIns="91425" tIns="91425">
            <a:noAutofit/>
          </a:bodyPr>
          <a:lstStyle/>
          <a:p>
            <a:pPr>
              <a:spcBef>
                <a:spcPts val="0"/>
              </a:spcBef>
              <a:buNone/>
            </a:pPr>
            <a:r>
              <a:t/>
            </a:r>
            <a:endParaRPr/>
          </a:p>
        </p:txBody>
      </p:sp>
      <p:pic>
        <p:nvPicPr>
          <p:cNvPr id="77" name="Shape 77"/>
          <p:cNvPicPr preferRelativeResize="0"/>
          <p:nvPr/>
        </p:nvPicPr>
        <p:blipFill>
          <a:blip r:embed="rId4">
            <a:alphaModFix/>
          </a:blip>
          <a:stretch>
            <a:fillRect/>
          </a:stretch>
        </p:blipFill>
        <p:spPr>
          <a:xfrm>
            <a:off x="5197825" y="1273124"/>
            <a:ext cx="3383900" cy="35725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idx="1" type="body"/>
          </p:nvPr>
        </p:nvSpPr>
        <p:spPr>
          <a:xfrm>
            <a:off x="457200" y="1244242"/>
            <a:ext cx="8229600" cy="36303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sz="3000">
                <a:latin typeface="Calibri"/>
                <a:ea typeface="Calibri"/>
                <a:cs typeface="Calibri"/>
                <a:sym typeface="Calibri"/>
              </a:rPr>
              <a:t>Since the p value smaller than 0.01 (99% confidence interval), we can get hypothesis 1 is correct, which means cuisine type has relationship to restaurant grade and looking the graph next page, western foods have advantages to get better grade.</a:t>
            </a:r>
          </a:p>
          <a:p>
            <a:pPr>
              <a:spcBef>
                <a:spcPts val="0"/>
              </a:spcBef>
              <a:buNone/>
            </a:pPr>
            <a:r>
              <a:t/>
            </a:r>
            <a:endParaRPr sz="3000">
              <a:latin typeface="Calibri"/>
              <a:ea typeface="Calibri"/>
              <a:cs typeface="Calibri"/>
              <a:sym typeface="Calibri"/>
            </a:endParaRPr>
          </a:p>
        </p:txBody>
      </p:sp>
      <p:sp>
        <p:nvSpPr>
          <p:cNvPr id="83" name="Shape 83"/>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Continuing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89" name="Shape 89"/>
          <p:cNvSpPr txBox="1"/>
          <p:nvPr>
            <p:ph type="title"/>
          </p:nvPr>
        </p:nvSpPr>
        <p:spPr>
          <a:xfrm>
            <a:off x="332225" y="-179371"/>
            <a:ext cx="8229600" cy="994200"/>
          </a:xfrm>
          <a:prstGeom prst="rect">
            <a:avLst/>
          </a:prstGeom>
        </p:spPr>
        <p:txBody>
          <a:bodyPr anchorCtr="0" anchor="b" bIns="91425" lIns="91425" rIns="91425" tIns="91425">
            <a:noAutofit/>
          </a:bodyPr>
          <a:lstStyle/>
          <a:p>
            <a:pPr>
              <a:spcBef>
                <a:spcPts val="0"/>
              </a:spcBef>
              <a:buNone/>
            </a:pPr>
            <a:r>
              <a:rPr lang="en"/>
              <a:t>Continuing</a:t>
            </a:r>
          </a:p>
        </p:txBody>
      </p:sp>
      <p:pic>
        <p:nvPicPr>
          <p:cNvPr id="90" name="Shape 90"/>
          <p:cNvPicPr preferRelativeResize="0"/>
          <p:nvPr/>
        </p:nvPicPr>
        <p:blipFill>
          <a:blip r:embed="rId3">
            <a:alphaModFix/>
          </a:blip>
          <a:stretch>
            <a:fillRect/>
          </a:stretch>
        </p:blipFill>
        <p:spPr>
          <a:xfrm>
            <a:off x="0" y="721100"/>
            <a:ext cx="4583573" cy="4235424"/>
          </a:xfrm>
          <a:prstGeom prst="rect">
            <a:avLst/>
          </a:prstGeom>
          <a:noFill/>
          <a:ln>
            <a:noFill/>
          </a:ln>
        </p:spPr>
      </p:pic>
      <p:pic>
        <p:nvPicPr>
          <p:cNvPr id="91" name="Shape 91"/>
          <p:cNvPicPr preferRelativeResize="0"/>
          <p:nvPr/>
        </p:nvPicPr>
        <p:blipFill>
          <a:blip r:embed="rId4">
            <a:alphaModFix/>
          </a:blip>
          <a:stretch>
            <a:fillRect/>
          </a:stretch>
        </p:blipFill>
        <p:spPr>
          <a:xfrm>
            <a:off x="4583575" y="721100"/>
            <a:ext cx="4937098" cy="42354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97" name="Shape 97"/>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Results for hypothesis 2</a:t>
            </a:r>
          </a:p>
        </p:txBody>
      </p:sp>
      <p:pic>
        <p:nvPicPr>
          <p:cNvPr id="98" name="Shape 98"/>
          <p:cNvPicPr preferRelativeResize="0"/>
          <p:nvPr/>
        </p:nvPicPr>
        <p:blipFill>
          <a:blip r:embed="rId3">
            <a:alphaModFix/>
          </a:blip>
          <a:stretch>
            <a:fillRect/>
          </a:stretch>
        </p:blipFill>
        <p:spPr>
          <a:xfrm>
            <a:off x="1387174" y="1200312"/>
            <a:ext cx="5959726" cy="37181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104" name="Shape 104"/>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Continuing</a:t>
            </a:r>
          </a:p>
        </p:txBody>
      </p:sp>
      <p:pic>
        <p:nvPicPr>
          <p:cNvPr id="105" name="Shape 105"/>
          <p:cNvPicPr preferRelativeResize="0"/>
          <p:nvPr/>
        </p:nvPicPr>
        <p:blipFill>
          <a:blip r:embed="rId3">
            <a:alphaModFix/>
          </a:blip>
          <a:stretch>
            <a:fillRect/>
          </a:stretch>
        </p:blipFill>
        <p:spPr>
          <a:xfrm>
            <a:off x="309750" y="1244250"/>
            <a:ext cx="2533549" cy="3805498"/>
          </a:xfrm>
          <a:prstGeom prst="rect">
            <a:avLst/>
          </a:prstGeom>
          <a:noFill/>
          <a:ln>
            <a:noFill/>
          </a:ln>
        </p:spPr>
      </p:pic>
      <p:pic>
        <p:nvPicPr>
          <p:cNvPr id="106" name="Shape 106"/>
          <p:cNvPicPr preferRelativeResize="0"/>
          <p:nvPr/>
        </p:nvPicPr>
        <p:blipFill>
          <a:blip r:embed="rId4">
            <a:alphaModFix/>
          </a:blip>
          <a:stretch>
            <a:fillRect/>
          </a:stretch>
        </p:blipFill>
        <p:spPr>
          <a:xfrm>
            <a:off x="2989100" y="1244250"/>
            <a:ext cx="2812274" cy="3805499"/>
          </a:xfrm>
          <a:prstGeom prst="rect">
            <a:avLst/>
          </a:prstGeom>
          <a:noFill/>
          <a:ln>
            <a:noFill/>
          </a:ln>
        </p:spPr>
      </p:pic>
      <p:pic>
        <p:nvPicPr>
          <p:cNvPr id="107" name="Shape 107"/>
          <p:cNvPicPr preferRelativeResize="0"/>
          <p:nvPr/>
        </p:nvPicPr>
        <p:blipFill>
          <a:blip r:embed="rId5">
            <a:alphaModFix/>
          </a:blip>
          <a:stretch>
            <a:fillRect/>
          </a:stretch>
        </p:blipFill>
        <p:spPr>
          <a:xfrm>
            <a:off x="5874275" y="1244250"/>
            <a:ext cx="3004175" cy="38054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