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02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>
            <a:lvl1pPr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6550" y="0"/>
            <a:ext cx="316706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>
            <a:lvl1pPr algn="r"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706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1AADBC9-7075-415F-ADFC-9268780B8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7EDD340-20E0-4ACD-8A35-F83FF77AB117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E364F93-B6BE-410F-8490-524228ADFB4A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24E4970-ACB5-46DE-BFA6-94F42745DD11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964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F99908-2B5B-4581-9B30-FEC9FF54120B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A7510B8-165B-4447-BE12-8C83D95D333F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7309357-9439-4DAE-B0C7-3DC6EE04DD7D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168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6D23CA1-C4F3-4288-B765-C8B633391CD8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2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BD761A0-A9FD-49D9-AFC1-1FFD7DEFDFF8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DC6DC96-2990-43D4-A613-76A527694C06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47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D0E6328-23F5-4797-BFAC-2ECFB4C7292F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C5FC317-A4B7-4722-B8D0-1E10B0234B4A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68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5F745D-1DF5-47D2-8405-14488E4EAA17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1A46615-9629-438A-9EA1-9946FE1DA61D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788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3E714B5-EEBF-47A9-9599-8F030BA66875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6CDE85C-67DB-4BB2-AE60-4CFCC54EBC0B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1447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144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2D481B8-F304-4B9E-90B0-B1BC55DF29ED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8932F49-EA20-4B6E-AB9B-3CF35EE92D22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19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0D48409-ECF6-4F50-9256-4069A91950A0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29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D1C23D8-E682-4B84-B359-91D3A8BCEC64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39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82A71F0-E858-4109-BBE8-CE994436F2E9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49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7B6D251-1DC8-458F-8482-2EFF870C16DB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60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8C16BC-B0BA-4657-BE88-B0479BC2E9F0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26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70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7AE1B4B-9EB9-4396-928C-153C89DEB14B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27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80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DE0919E-C803-4F4A-A698-E007542FCE23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28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890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0031D11-91E8-4951-8970-94A4240E912D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29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01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6D0A8-B8B8-4FEA-9DA5-A4D0DCAD41A3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BF13106-2F44-456E-BC6A-E0743CCFB2E7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247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CE3CA0C-F0CB-4EBE-B153-DA5FA36D459C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30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11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D057CF9-ECDA-45DB-A96C-3F4FF8D73903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31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21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0512046-001E-4C0C-B177-31CA6AC02992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32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31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E68C6EF-9F83-4A6A-8A39-E2932B010C1B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33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52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672E185-2AC0-4525-A089-B86D1CC79941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34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62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AED9E93-2458-49A7-9259-44D0D3CFC202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35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72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900093-4358-43CF-9A25-731CA4426184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36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83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55DBE1E-1FDF-44BE-9309-EFECA31C1B0A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37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93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134B9BE-9D0A-451B-AE3C-613E2A0DC002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38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03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18F5163-FD62-426F-B2F5-CC41940FEC3F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39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13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E906FF9-1852-4617-9803-A8DF5BDB65C6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A62A107-1F56-4C72-AD58-A16046362E9B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349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DD92494-303D-445D-A188-324BC0947122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40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4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D37CBFF-B03D-4083-AD72-1753E973FF06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41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34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CEED6D4-21D2-417B-97A2-561042824BA4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42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4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A1DE087-B81E-4844-B939-F7E18D4A5B63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43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54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3609590-5FC1-4AA0-A5DF-FF8C895560B0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44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65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16425"/>
          </a:xfrm>
          <a:noFill/>
          <a:ln/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329F277-4C02-45BF-BF45-C17DF60EEF10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AFD534-3ABE-463E-A8BB-78A3B159A7A7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452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455E893-A69F-406E-BF22-482AC6B76AA5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3CAD3E2-AC0A-4E4C-BC13-5A4E4090F982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554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37A4BC0-EDF3-4732-97C9-5D6C7940ED91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E46012-18C1-44C2-8D8D-FE69D357E3ED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656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6C6A696-3276-4546-91B2-D5DD1D9930BC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236B5C5-5358-45F2-943B-35A4A07E2F8B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7592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B80E931-BD7C-41FA-BD3A-61EA94F3F5A6}" type="slidenum">
              <a:rPr lang="en-US" smtClean="0">
                <a:latin typeface="Arial" pitchFamily="34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D05EBE8-D950-480C-BE9D-E4A026E4AAF0}" type="slidenum">
              <a:rPr lang="en-US" sz="13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pPr algn="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840" tIns="48240" rIns="96840" bIns="48240" anchor="ctr"/>
          <a:lstStyle/>
          <a:p>
            <a:pPr algn="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300">
              <a:solidFill>
                <a:srgbClr val="000000"/>
              </a:solidFill>
              <a:latin typeface="Arial" pitchFamily="34" charset="0"/>
              <a:ea typeface="DejaVu Sans"/>
              <a:cs typeface="DejaVu Sans"/>
            </a:endParaRP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1257300" y="719138"/>
            <a:ext cx="4802188" cy="3602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6861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5750" cy="442595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DEFF3-B9DB-4D3B-BBEE-310E43E5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EA94C-2C7E-4333-BB24-7106F9828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-204788"/>
            <a:ext cx="1951038" cy="6299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204788"/>
            <a:ext cx="5705475" cy="6299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69615-EA45-4DE3-9102-AA02547A1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9EC4-3849-465A-9EEF-90F6F13CC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8821-17AC-405A-B8E4-C4DF8A6AB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6FE5-F558-4A65-922A-B1AB9318C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33BA-ADF0-408A-A091-38F94401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694D1-FA50-43FE-9DB5-E36F40746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4D9F-F4B7-4151-B72D-B2589BD39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7A8BF-F08D-438A-8401-AC2CC8AAE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895B-E853-4C82-8542-9DBBF2D61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4D3F9-8440-4381-B6B8-CE800333E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3C495-28BC-4AA6-9DB3-18955C5C7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8B4B-EA38-4341-8554-5E53DB5BA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C50D-56A2-435B-85CA-94307DD49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99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701-CDEE-4BBA-88F1-F1BC6B44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EC615-29CC-4DC0-8E6D-FE4092CA1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9975"/>
            <a:ext cx="3808413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9975"/>
            <a:ext cx="3810000" cy="5024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AD93F-D43D-4CAD-8408-9BE715FA6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BA98B-9D87-414B-9634-1382A8E5A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5A2AF-4DB7-499C-857D-79CBE6415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6E24E-FF4D-493B-BE4B-3710841C8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EF66A-854B-4BD2-BC5F-D2A05823A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CBCE2-CD28-4550-83E0-A9FBA0A51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-204788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9975"/>
            <a:ext cx="7770813" cy="5024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7E2119-C512-435A-8A99-A0B6D78D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9950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0FDE5-1195-4879-940F-31B1BE8EA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Arial" charset="0"/>
          <a:ea typeface="Osaka" pitchFamily="48" charset="0"/>
          <a:cs typeface="Osaka" pitchFamily="48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Main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123825"/>
            <a:ext cx="84582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Multiprogramming</a:t>
            </a:r>
            <a:br>
              <a:rPr lang="en-US" smtClean="0"/>
            </a:br>
            <a:r>
              <a:rPr lang="en-US" smtClean="0"/>
              <a:t> (Version with Protection)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1127125"/>
            <a:ext cx="8686800" cy="5529263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Can we protect programs from each other without translation?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Yes: use two special registers </a:t>
            </a:r>
            <a:r>
              <a:rPr lang="en-US" sz="2400" i="1" smtClean="0"/>
              <a:t>base</a:t>
            </a:r>
            <a:r>
              <a:rPr lang="en-US" sz="2400" smtClean="0"/>
              <a:t> and </a:t>
            </a:r>
            <a:r>
              <a:rPr lang="en-US" sz="2400" i="1" smtClean="0"/>
              <a:t>limit</a:t>
            </a:r>
            <a:r>
              <a:rPr lang="en-US" sz="2400" smtClean="0"/>
              <a:t> to prevent user from straying outside designated area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If user tries to access an illegal address, cause an error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During switch, kernel loads new base/limit from TCB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User not allowed to change base/limit registers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5713" y="1860550"/>
            <a:ext cx="6578600" cy="2693988"/>
            <a:chOff x="791" y="1172"/>
            <a:chExt cx="4144" cy="1697"/>
          </a:xfrm>
        </p:grpSpPr>
        <p:grpSp>
          <p:nvGrpSpPr>
            <p:cNvPr id="12293" name="Group 4"/>
            <p:cNvGrpSpPr>
              <a:grpSpLocks/>
            </p:cNvGrpSpPr>
            <p:nvPr/>
          </p:nvGrpSpPr>
          <p:grpSpPr bwMode="auto">
            <a:xfrm>
              <a:off x="791" y="1172"/>
              <a:ext cx="2350" cy="1697"/>
              <a:chOff x="791" y="1172"/>
              <a:chExt cx="2350" cy="1697"/>
            </a:xfrm>
          </p:grpSpPr>
          <p:sp>
            <p:nvSpPr>
              <p:cNvPr id="12300" name="Text Box 5"/>
              <p:cNvSpPr txBox="1">
                <a:spLocks noChangeArrowheads="1"/>
              </p:cNvSpPr>
              <p:nvPr/>
            </p:nvSpPr>
            <p:spPr bwMode="auto">
              <a:xfrm>
                <a:off x="2068" y="2660"/>
                <a:ext cx="1074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urier New" pitchFamily="49" charset="0"/>
                    <a:ea typeface="DejaVu Sans"/>
                    <a:cs typeface="DejaVu Sans"/>
                  </a:rPr>
                  <a:t>0x00000000</a:t>
                </a:r>
              </a:p>
            </p:txBody>
          </p:sp>
          <p:sp>
            <p:nvSpPr>
              <p:cNvPr id="12301" name="Text Box 6"/>
              <p:cNvSpPr txBox="1">
                <a:spLocks noChangeArrowheads="1"/>
              </p:cNvSpPr>
              <p:nvPr/>
            </p:nvSpPr>
            <p:spPr bwMode="auto">
              <a:xfrm>
                <a:off x="2068" y="1181"/>
                <a:ext cx="1074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urier New" pitchFamily="49" charset="0"/>
                    <a:ea typeface="DejaVu Sans"/>
                    <a:cs typeface="DejaVu Sans"/>
                  </a:rPr>
                  <a:t>0xFFFFFFFF</a:t>
                </a:r>
              </a:p>
            </p:txBody>
          </p:sp>
          <p:sp>
            <p:nvSpPr>
              <p:cNvPr id="12302" name="Rectangle 7"/>
              <p:cNvSpPr>
                <a:spLocks noChangeArrowheads="1"/>
              </p:cNvSpPr>
              <p:nvPr/>
            </p:nvSpPr>
            <p:spPr bwMode="auto">
              <a:xfrm>
                <a:off x="864" y="1172"/>
                <a:ext cx="1104" cy="1680"/>
              </a:xfrm>
              <a:prstGeom prst="rect">
                <a:avLst/>
              </a:prstGeom>
              <a:solidFill>
                <a:srgbClr val="FF66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/>
              </a:p>
            </p:txBody>
          </p:sp>
          <p:sp>
            <p:nvSpPr>
              <p:cNvPr id="12303" name="Text Box 8"/>
              <p:cNvSpPr txBox="1">
                <a:spLocks noChangeArrowheads="1"/>
              </p:cNvSpPr>
              <p:nvPr/>
            </p:nvSpPr>
            <p:spPr bwMode="auto">
              <a:xfrm>
                <a:off x="791" y="2516"/>
                <a:ext cx="1249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Application1</a:t>
                </a:r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905" y="1316"/>
                <a:ext cx="1023" cy="40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Operating</a:t>
                </a:r>
              </a:p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System</a:t>
                </a:r>
              </a:p>
            </p:txBody>
          </p:sp>
          <p:sp>
            <p:nvSpPr>
              <p:cNvPr id="12305" name="Text Box 10"/>
              <p:cNvSpPr txBox="1">
                <a:spLocks noChangeArrowheads="1"/>
              </p:cNvSpPr>
              <p:nvPr/>
            </p:nvSpPr>
            <p:spPr bwMode="auto">
              <a:xfrm>
                <a:off x="811" y="2036"/>
                <a:ext cx="1249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Application2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2064" y="2018"/>
                <a:ext cx="1074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urier New" pitchFamily="49" charset="0"/>
                    <a:ea typeface="DejaVu Sans"/>
                    <a:cs typeface="DejaVu Sans"/>
                  </a:rPr>
                  <a:t>0x00020000</a:t>
                </a: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3072" y="1946"/>
              <a:ext cx="1863" cy="233"/>
              <a:chOff x="3072" y="1946"/>
              <a:chExt cx="1863" cy="233"/>
            </a:xfrm>
          </p:grpSpPr>
          <p:sp>
            <p:nvSpPr>
              <p:cNvPr id="12298" name="Rectangle 13"/>
              <p:cNvSpPr>
                <a:spLocks noChangeArrowheads="1"/>
              </p:cNvSpPr>
              <p:nvPr/>
            </p:nvSpPr>
            <p:spPr bwMode="auto">
              <a:xfrm>
                <a:off x="3744" y="1946"/>
                <a:ext cx="1192" cy="234"/>
              </a:xfrm>
              <a:prstGeom prst="rect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Base=0x20000</a:t>
                </a:r>
              </a:p>
            </p:txBody>
          </p:sp>
          <p:sp>
            <p:nvSpPr>
              <p:cNvPr id="12299" name="Line 14"/>
              <p:cNvSpPr>
                <a:spLocks noChangeShapeType="1"/>
              </p:cNvSpPr>
              <p:nvPr/>
            </p:nvSpPr>
            <p:spPr bwMode="auto">
              <a:xfrm flipH="1">
                <a:off x="3071" y="2084"/>
                <a:ext cx="674" cy="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5" name="Group 15"/>
            <p:cNvGrpSpPr>
              <a:grpSpLocks/>
            </p:cNvGrpSpPr>
            <p:nvPr/>
          </p:nvGrpSpPr>
          <p:grpSpPr bwMode="auto">
            <a:xfrm>
              <a:off x="3072" y="1604"/>
              <a:ext cx="1863" cy="233"/>
              <a:chOff x="3072" y="1604"/>
              <a:chExt cx="1863" cy="233"/>
            </a:xfrm>
          </p:grpSpPr>
          <p:sp>
            <p:nvSpPr>
              <p:cNvPr id="12296" name="Rectangle 16"/>
              <p:cNvSpPr>
                <a:spLocks noChangeArrowheads="1"/>
              </p:cNvSpPr>
              <p:nvPr/>
            </p:nvSpPr>
            <p:spPr bwMode="auto">
              <a:xfrm>
                <a:off x="3744" y="1604"/>
                <a:ext cx="1192" cy="234"/>
              </a:xfrm>
              <a:prstGeom prst="rect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Limit=0x10000</a:t>
                </a:r>
              </a:p>
            </p:txBody>
          </p:sp>
          <p:sp>
            <p:nvSpPr>
              <p:cNvPr id="12297" name="Line 17"/>
              <p:cNvSpPr>
                <a:spLocks noChangeShapeType="1"/>
              </p:cNvSpPr>
              <p:nvPr/>
            </p:nvSpPr>
            <p:spPr bwMode="auto">
              <a:xfrm flipH="1">
                <a:off x="3071" y="1748"/>
                <a:ext cx="674" cy="1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23950" y="390525"/>
            <a:ext cx="6958013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Base and Limit Registers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 pair of </a:t>
            </a:r>
            <a:r>
              <a:rPr lang="en-US" b="1" smtClean="0">
                <a:solidFill>
                  <a:srgbClr val="FF0000"/>
                </a:solidFill>
              </a:rPr>
              <a:t>base</a:t>
            </a:r>
            <a:r>
              <a:rPr lang="en-US" smtClean="0"/>
              <a:t> and</a:t>
            </a:r>
            <a:r>
              <a:rPr lang="en-US" b="1" smtClean="0">
                <a:solidFill>
                  <a:srgbClr val="FF0000"/>
                </a:solidFill>
              </a:rPr>
              <a:t> limit</a:t>
            </a:r>
            <a:r>
              <a:rPr lang="en-US" smtClean="0"/>
              <a:t> registers define the logical address space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 l="18002" t="876" r="18002" b="1500"/>
          <a:stretch>
            <a:fillRect/>
          </a:stretch>
        </p:blipFill>
        <p:spPr bwMode="auto">
          <a:xfrm>
            <a:off x="3122613" y="2719388"/>
            <a:ext cx="3355975" cy="384175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39688"/>
            <a:ext cx="88392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Multiprogramming </a:t>
            </a:r>
            <a:br>
              <a:rPr lang="en-US" smtClean="0"/>
            </a:br>
            <a:r>
              <a:rPr lang="en-US" smtClean="0"/>
              <a:t>(Translation and Protection v. 2)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6213" y="1438275"/>
            <a:ext cx="8799512" cy="5146675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Problem: Run multiple applications in such a way that they are protected from one another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Goals: 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Isolate processes and kernel from one another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Allow flexible translation that: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Doesn’t lead to fragmentation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Allows easy sharing between processes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Allows only part of process to be resident in physical memory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(Some of the required) Hardware Mechanisms: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General Address Translation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Flexible: Can fit physical chunks of memory into arbitrary places in users address space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Not limited to small number of segments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Think of this as providing a large number (thousands) of fixed-sized segments (called “pages”)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Dual Mode Operation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Protection base involving kernel/user distinction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8663" y="477838"/>
            <a:ext cx="6958012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Memory Background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Program must be brought (from disk)  into memory and placed within a process for it to be run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Main memory and registers are only storage CPU can access directly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Register access in one CPU clock (or less)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Main memory can take many cycles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Cache</a:t>
            </a:r>
            <a:r>
              <a:rPr lang="en-US" sz="2800" smtClean="0"/>
              <a:t> sits between main memory and CPU registers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Protection of memory required to ensure correct operation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65163" y="249238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Memory-Management Unit (</a:t>
            </a:r>
            <a:r>
              <a:rPr lang="en-US" sz="3600" smtClean="0"/>
              <a:t>MMU</a:t>
            </a:r>
            <a:r>
              <a:rPr lang="en-US" smtClean="0"/>
              <a:t>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Hardware device that maps virtual to physical address</a:t>
            </a:r>
            <a:br>
              <a:rPr lang="en-US" sz="2800" smtClean="0"/>
            </a:br>
            <a:endParaRPr lang="en-US" sz="28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In MMU scheme, the value in the relocation register is added to every address generated by a user process at the time it is sent to memory</a:t>
            </a:r>
            <a:br>
              <a:rPr lang="en-US" sz="2800" smtClean="0"/>
            </a:br>
            <a:endParaRPr lang="en-US" sz="28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The user program deals with </a:t>
            </a:r>
            <a:r>
              <a:rPr lang="en-US" sz="2800" i="1" smtClean="0"/>
              <a:t>logical</a:t>
            </a:r>
            <a:r>
              <a:rPr lang="en-US" sz="2800" smtClean="0"/>
              <a:t> addresses; it never sees the </a:t>
            </a:r>
            <a:r>
              <a:rPr lang="en-US" sz="2800" i="1" smtClean="0"/>
              <a:t>real</a:t>
            </a:r>
            <a:r>
              <a:rPr lang="en-US" sz="2800" smtClean="0"/>
              <a:t> physical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100013"/>
            <a:ext cx="8054975" cy="13128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Dynamic relocation using a relocation register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/>
          <a:srcRect l="845" t="3499" r="1125" b="3749"/>
          <a:stretch>
            <a:fillRect/>
          </a:stretch>
        </p:blipFill>
        <p:spPr bwMode="auto">
          <a:xfrm>
            <a:off x="1819275" y="1955800"/>
            <a:ext cx="5383213" cy="39608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8925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Dynamic Loading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Routine is not loaded until it is called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Better memory-space utilization; unused routine is never loaded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Useful when large amounts of code are needed to handle infrequently occurring cases (error handling)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special support from the OS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Dynamic Linking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54163"/>
            <a:ext cx="6734175" cy="434181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Linking postponed until execution time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Small piece of code, </a:t>
            </a:r>
            <a:r>
              <a:rPr lang="en-US" sz="2800" i="1" smtClean="0"/>
              <a:t>stub</a:t>
            </a:r>
            <a:r>
              <a:rPr lang="en-US" sz="2800" smtClean="0"/>
              <a:t>, used to locate the appropriate memory-resident library routine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Stub replaces itself with the address of the routine, and executes the routine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OS checks if routine is in processes’ memory address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Also known as </a:t>
            </a:r>
            <a:r>
              <a:rPr lang="en-US" sz="2800" b="1" smtClean="0"/>
              <a:t>shared libraries (e.g. DLLs)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477838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Swapping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 process can be swapped temporarily out of memory to a backing store, and then brought back into memory for continued execution</a:t>
            </a:r>
            <a:br>
              <a:rPr lang="en-US" sz="2400" smtClean="0"/>
            </a:b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Major part of swap time is transfer time; total transfer time is directly proportional to the amount of memory swapped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 l="749" t="374" r="468" b="1250"/>
          <a:stretch>
            <a:fillRect/>
          </a:stretch>
        </p:blipFill>
        <p:spPr bwMode="auto">
          <a:xfrm>
            <a:off x="2116138" y="2395538"/>
            <a:ext cx="4529137" cy="338137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5738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Contiguous Allocation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986713" cy="451167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Main memory usually into two partitions: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Resident OS, usually held in low memory with interrupt vector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User processes then held in high memory</a:t>
            </a:r>
            <a:br>
              <a:rPr lang="en-US" sz="2400" smtClean="0"/>
            </a:br>
            <a:endParaRPr lang="en-US" sz="24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Relocation registers used to protect user processes from each other, and from changing operating-system code and data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Base register contains value of smallest physical address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Limit register contains range of logical addresses – each logical address must be less than the limit register 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MMU maps logical address </a:t>
            </a:r>
            <a:r>
              <a:rPr lang="en-US" sz="2400" i="1" smtClean="0"/>
              <a:t>dynamically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Goals for Today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9975"/>
            <a:ext cx="7772400" cy="4287838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Protection: Address Spaces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What is an Address Space?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How is it Implemented?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Address Translation Schemes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Segmentation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Paging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Multi-level translation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Inverted </a:t>
            </a:r>
            <a:r>
              <a:rPr lang="en-US" sz="2400" dirty="0" smtClean="0"/>
              <a:t>page tables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3032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Contiguous Allocation (Cont.)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35088"/>
            <a:ext cx="7351713" cy="260508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Multiple-partition allocation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Hole – block of available memory; holes of various size are scattered throughout memory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When a process arrives, it is allocated memory from a hole large enough to accommodate it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Operating system maintains information about:</a:t>
            </a:r>
            <a:br>
              <a:rPr lang="en-US" sz="2400" smtClean="0"/>
            </a:br>
            <a:r>
              <a:rPr lang="en-US" sz="2400" smtClean="0"/>
              <a:t>a) allocated partitions    b) free partitions (hole)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104900" y="4067175"/>
            <a:ext cx="1143000" cy="213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104900" y="4430713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104900" y="484187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104900" y="5773738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1411288" y="4065588"/>
            <a:ext cx="4381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OS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104900" y="45100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5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1104900" y="5192713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8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104900" y="5789613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2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2933700" y="4067175"/>
            <a:ext cx="1143000" cy="213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2933700" y="4430713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2933700" y="484187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2933700" y="5773738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40088" y="4065588"/>
            <a:ext cx="4381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OS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2933700" y="45100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5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2933700" y="5789613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2</a:t>
            </a: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4762500" y="4067175"/>
            <a:ext cx="1143000" cy="213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4762500" y="4430713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4762500" y="484187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4762500" y="5773738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068888" y="4065588"/>
            <a:ext cx="4381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OS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4762500" y="45100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4762500" y="5789613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2</a:t>
            </a:r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6591300" y="4067175"/>
            <a:ext cx="1143000" cy="213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6591300" y="4430713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6591300" y="484187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8"/>
          <p:cNvSpPr>
            <a:spLocks noChangeShapeType="1"/>
          </p:cNvSpPr>
          <p:nvPr/>
        </p:nvSpPr>
        <p:spPr bwMode="auto">
          <a:xfrm>
            <a:off x="6591300" y="5773738"/>
            <a:ext cx="1143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6897688" y="4065588"/>
            <a:ext cx="43815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OS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6591300" y="45100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5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6591300" y="48275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9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6591300" y="5789613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2</a:t>
            </a:r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2933700" y="4829175"/>
            <a:ext cx="1143000" cy="990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87" name="Rectangle 34"/>
          <p:cNvSpPr>
            <a:spLocks noChangeArrowheads="1"/>
          </p:cNvSpPr>
          <p:nvPr/>
        </p:nvSpPr>
        <p:spPr bwMode="auto">
          <a:xfrm>
            <a:off x="4762500" y="5210175"/>
            <a:ext cx="1143000" cy="609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4762500" y="48275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9</a:t>
            </a:r>
          </a:p>
        </p:txBody>
      </p:sp>
      <p:sp>
        <p:nvSpPr>
          <p:cNvPr id="23589" name="Rectangle 36"/>
          <p:cNvSpPr>
            <a:spLocks noChangeArrowheads="1"/>
          </p:cNvSpPr>
          <p:nvPr/>
        </p:nvSpPr>
        <p:spPr bwMode="auto">
          <a:xfrm>
            <a:off x="6591300" y="5514975"/>
            <a:ext cx="1143000" cy="304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90" name="Line 37"/>
          <p:cNvSpPr>
            <a:spLocks noChangeShapeType="1"/>
          </p:cNvSpPr>
          <p:nvPr/>
        </p:nvSpPr>
        <p:spPr bwMode="auto">
          <a:xfrm>
            <a:off x="6591300" y="516572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6591300" y="5208588"/>
            <a:ext cx="10668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process 10</a:t>
            </a:r>
          </a:p>
        </p:txBody>
      </p:sp>
      <p:sp>
        <p:nvSpPr>
          <p:cNvPr id="23592" name="AutoShape 39"/>
          <p:cNvSpPr>
            <a:spLocks noChangeArrowheads="1"/>
          </p:cNvSpPr>
          <p:nvPr/>
        </p:nvSpPr>
        <p:spPr bwMode="auto">
          <a:xfrm>
            <a:off x="23241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93" name="AutoShape 40"/>
          <p:cNvSpPr>
            <a:spLocks noChangeArrowheads="1"/>
          </p:cNvSpPr>
          <p:nvPr/>
        </p:nvSpPr>
        <p:spPr bwMode="auto">
          <a:xfrm>
            <a:off x="41529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3594" name="AutoShape 41"/>
          <p:cNvSpPr>
            <a:spLocks noChangeArrowheads="1"/>
          </p:cNvSpPr>
          <p:nvPr/>
        </p:nvSpPr>
        <p:spPr bwMode="auto">
          <a:xfrm>
            <a:off x="59817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39688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Dynamic Storage-Allocation Problem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931988"/>
            <a:ext cx="7097713" cy="401161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First-fit</a:t>
            </a:r>
            <a:r>
              <a:rPr lang="en-US" sz="2800" smtClean="0"/>
              <a:t>:  Allocate the </a:t>
            </a:r>
            <a:r>
              <a:rPr lang="en-US" sz="2800" i="1" smtClean="0"/>
              <a:t>first</a:t>
            </a:r>
            <a:r>
              <a:rPr lang="en-US" sz="2800" smtClean="0"/>
              <a:t> hole that is big enough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Best-fit</a:t>
            </a:r>
            <a:r>
              <a:rPr lang="en-US" sz="2800" smtClean="0"/>
              <a:t>:  Allocate the </a:t>
            </a:r>
            <a:r>
              <a:rPr lang="en-US" sz="2800" i="1" smtClean="0"/>
              <a:t>smallest</a:t>
            </a:r>
            <a:r>
              <a:rPr lang="en-US" sz="2800" smtClean="0"/>
              <a:t> hole that is big enough; must search entire list, unless ordered by size  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Produces the smallest leftover hole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Worst-fit</a:t>
            </a:r>
            <a:r>
              <a:rPr lang="en-US" sz="2800" smtClean="0"/>
              <a:t>:  Allocate the </a:t>
            </a:r>
            <a:r>
              <a:rPr lang="en-US" sz="2800" i="1" smtClean="0"/>
              <a:t>largest</a:t>
            </a:r>
            <a:r>
              <a:rPr lang="en-US" sz="2800" smtClean="0"/>
              <a:t> hole; must also search entire list  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Produces the largest leftover hole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Fragmentation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1990725"/>
            <a:ext cx="7351713" cy="4483100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/>
              <a:t>External Fragmentation</a:t>
            </a:r>
            <a:r>
              <a:rPr lang="en-US" smtClean="0"/>
              <a:t> – total memory space exists to satisfy a request, but it is not contiguous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/>
              <a:t>Internal Fragmentation</a:t>
            </a:r>
            <a:r>
              <a:rPr lang="en-US" smtClean="0"/>
              <a:t> – allocated memory may be slightly larger than requested memory; this size difference is memory internal to a partition, but not being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21717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Paging - overview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981075"/>
            <a:ext cx="8766175" cy="452437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Logical address space of a process can be noncontiguous; process is allocated physical memory whenever the latter is available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Divide physical memory into fixed-sized blocks called </a:t>
            </a:r>
            <a:r>
              <a:rPr lang="en-US" sz="2800" b="1" smtClean="0"/>
              <a:t>frames</a:t>
            </a:r>
            <a:r>
              <a:rPr lang="en-US" sz="2800" smtClean="0"/>
              <a:t> (size is power of 2, between 512 bytes and 8,192 bytes)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Divide logical memory into blocks of same size called </a:t>
            </a:r>
            <a:r>
              <a:rPr lang="en-US" sz="2800" b="1" smtClean="0"/>
              <a:t>pages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Keep track of all free frames.To run a program of size </a:t>
            </a:r>
            <a:r>
              <a:rPr lang="en-US" sz="2800" b="1" i="1" smtClean="0">
                <a:solidFill>
                  <a:srgbClr val="FF0000"/>
                </a:solidFill>
              </a:rPr>
              <a:t>n</a:t>
            </a:r>
            <a:r>
              <a:rPr lang="en-US" sz="2800" smtClean="0"/>
              <a:t> pages, need to find </a:t>
            </a:r>
            <a:r>
              <a:rPr lang="en-US" sz="2800" i="1" smtClean="0"/>
              <a:t>n</a:t>
            </a:r>
            <a:r>
              <a:rPr lang="en-US" sz="2800" smtClean="0"/>
              <a:t> free frames and load program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Set up a page table to translate logical to physical addresses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What sort of fragmentation?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Address Translation Scheme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0075" y="1536700"/>
            <a:ext cx="8016875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Address generated by CPU is divided into:</a:t>
            </a:r>
            <a:br>
              <a:rPr lang="en-US" sz="2800" smtClean="0"/>
            </a:br>
            <a:endParaRPr lang="en-US" sz="28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/>
              <a:t>Page number (</a:t>
            </a:r>
            <a:r>
              <a:rPr lang="en-US" sz="2400" b="1" i="1" smtClean="0"/>
              <a:t>p</a:t>
            </a:r>
            <a:r>
              <a:rPr lang="en-US" sz="2400" b="1" smtClean="0"/>
              <a:t>)</a:t>
            </a:r>
            <a:r>
              <a:rPr lang="en-US" sz="2400" smtClean="0"/>
              <a:t> – used as an index into a </a:t>
            </a:r>
            <a:r>
              <a:rPr lang="en-US" sz="2400" i="1" smtClean="0"/>
              <a:t>page</a:t>
            </a:r>
            <a:r>
              <a:rPr lang="en-US" sz="2400" smtClean="0"/>
              <a:t> </a:t>
            </a:r>
            <a:r>
              <a:rPr lang="en-US" sz="2400" i="1" smtClean="0"/>
              <a:t>table</a:t>
            </a:r>
            <a:r>
              <a:rPr lang="en-US" sz="2400" smtClean="0"/>
              <a:t> which contains base address of each page in physical memory</a:t>
            </a:r>
            <a:br>
              <a:rPr lang="en-US" sz="2400" smtClean="0"/>
            </a:b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/>
              <a:t>Page offset (d)</a:t>
            </a:r>
            <a:r>
              <a:rPr lang="en-US" sz="2400" smtClean="0"/>
              <a:t> – combined with base address to define the physical memory address that is sent to the memory unit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For given logical address space 2</a:t>
            </a:r>
            <a:r>
              <a:rPr lang="en-US" sz="2400" i="1" baseline="30000" smtClean="0"/>
              <a:t>m </a:t>
            </a:r>
            <a:r>
              <a:rPr lang="en-US" sz="2400" i="1" smtClean="0"/>
              <a:t>and page size</a:t>
            </a:r>
            <a:r>
              <a:rPr lang="en-US" sz="2400" i="1" baseline="30000" smtClean="0"/>
              <a:t> </a:t>
            </a:r>
            <a:r>
              <a:rPr lang="en-US" sz="2400" i="1" smtClean="0"/>
              <a:t>2</a:t>
            </a:r>
            <a:r>
              <a:rPr lang="en-US" sz="2400" baseline="30000" smtClean="0"/>
              <a:t>n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016250" y="5418138"/>
            <a:ext cx="3105150" cy="438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649788" y="5075238"/>
            <a:ext cx="1587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862263" y="4986338"/>
            <a:ext cx="152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page number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4724400" y="4997450"/>
            <a:ext cx="13096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page offset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571875" y="5443538"/>
            <a:ext cx="306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021263" y="5475288"/>
            <a:ext cx="3063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d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3376613" y="5892800"/>
            <a:ext cx="7937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m - n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4973638" y="5900738"/>
            <a:ext cx="438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Paging Hardware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 l="468" t="1500" r="468" b="1874"/>
          <a:stretch>
            <a:fillRect/>
          </a:stretch>
        </p:blipFill>
        <p:spPr bwMode="auto">
          <a:xfrm>
            <a:off x="1589088" y="1679575"/>
            <a:ext cx="5821362" cy="425926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-142875"/>
            <a:ext cx="77724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Paging Model of Logical and Physical Memory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 l="10410" t="624" r="10594" b="998"/>
          <a:stretch>
            <a:fillRect/>
          </a:stretch>
        </p:blipFill>
        <p:spPr bwMode="auto">
          <a:xfrm>
            <a:off x="2227263" y="1824038"/>
            <a:ext cx="4429125" cy="413702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150813"/>
            <a:ext cx="8077200" cy="7635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Paging Example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 l="19971" t="624" r="20535" b="624"/>
          <a:stretch>
            <a:fillRect/>
          </a:stretch>
        </p:blipFill>
        <p:spPr bwMode="auto">
          <a:xfrm>
            <a:off x="1700213" y="1031875"/>
            <a:ext cx="5489575" cy="52943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520950" y="6491288"/>
            <a:ext cx="40782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32-byte memory and 4-byte pages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Free Frames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41513" y="6002338"/>
            <a:ext cx="18780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Before allocation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354638" y="5962650"/>
            <a:ext cx="1689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After allocation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/>
          <a:srcRect l="656" t="2499" r="656" b="3125"/>
          <a:stretch>
            <a:fillRect/>
          </a:stretch>
        </p:blipFill>
        <p:spPr bwMode="auto">
          <a:xfrm>
            <a:off x="1587500" y="1536700"/>
            <a:ext cx="5935663" cy="42545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08263" y="563563"/>
            <a:ext cx="3906837" cy="2133600"/>
            <a:chOff x="1643" y="355"/>
            <a:chExt cx="2461" cy="1344"/>
          </a:xfrm>
        </p:grpSpPr>
        <p:sp>
          <p:nvSpPr>
            <p:cNvPr id="5125" name="Freeform 2"/>
            <p:cNvSpPr>
              <a:spLocks noChangeArrowheads="1"/>
            </p:cNvSpPr>
            <p:nvPr/>
          </p:nvSpPr>
          <p:spPr bwMode="auto">
            <a:xfrm rot="720000">
              <a:off x="2330" y="783"/>
              <a:ext cx="693" cy="75"/>
            </a:xfrm>
            <a:custGeom>
              <a:avLst/>
              <a:gdLst>
                <a:gd name="T0" fmla="*/ 50 w 2541"/>
                <a:gd name="T1" fmla="*/ 246 h 284"/>
                <a:gd name="T2" fmla="*/ 148 w 2541"/>
                <a:gd name="T3" fmla="*/ 235 h 284"/>
                <a:gd name="T4" fmla="*/ 235 w 2541"/>
                <a:gd name="T5" fmla="*/ 227 h 284"/>
                <a:gd name="T6" fmla="*/ 296 w 2541"/>
                <a:gd name="T7" fmla="*/ 220 h 284"/>
                <a:gd name="T8" fmla="*/ 358 w 2541"/>
                <a:gd name="T9" fmla="*/ 217 h 284"/>
                <a:gd name="T10" fmla="*/ 506 w 2541"/>
                <a:gd name="T11" fmla="*/ 205 h 284"/>
                <a:gd name="T12" fmla="*/ 721 w 2541"/>
                <a:gd name="T13" fmla="*/ 185 h 284"/>
                <a:gd name="T14" fmla="*/ 987 w 2541"/>
                <a:gd name="T15" fmla="*/ 163 h 284"/>
                <a:gd name="T16" fmla="*/ 1273 w 2541"/>
                <a:gd name="T17" fmla="*/ 143 h 284"/>
                <a:gd name="T18" fmla="*/ 1554 w 2541"/>
                <a:gd name="T19" fmla="*/ 125 h 284"/>
                <a:gd name="T20" fmla="*/ 1804 w 2541"/>
                <a:gd name="T21" fmla="*/ 116 h 284"/>
                <a:gd name="T22" fmla="*/ 2009 w 2541"/>
                <a:gd name="T23" fmla="*/ 121 h 284"/>
                <a:gd name="T24" fmla="*/ 2112 w 2541"/>
                <a:gd name="T25" fmla="*/ 133 h 284"/>
                <a:gd name="T26" fmla="*/ 2154 w 2541"/>
                <a:gd name="T27" fmla="*/ 151 h 284"/>
                <a:gd name="T28" fmla="*/ 2142 w 2541"/>
                <a:gd name="T29" fmla="*/ 197 h 284"/>
                <a:gd name="T30" fmla="*/ 2105 w 2541"/>
                <a:gd name="T31" fmla="*/ 254 h 284"/>
                <a:gd name="T32" fmla="*/ 2134 w 2541"/>
                <a:gd name="T33" fmla="*/ 235 h 284"/>
                <a:gd name="T34" fmla="*/ 2245 w 2541"/>
                <a:gd name="T35" fmla="*/ 148 h 284"/>
                <a:gd name="T36" fmla="*/ 2363 w 2541"/>
                <a:gd name="T37" fmla="*/ 79 h 284"/>
                <a:gd name="T38" fmla="*/ 2484 w 2541"/>
                <a:gd name="T39" fmla="*/ 22 h 284"/>
                <a:gd name="T40" fmla="*/ 2457 w 2541"/>
                <a:gd name="T41" fmla="*/ 3 h 284"/>
                <a:gd name="T42" fmla="*/ 2294 w 2541"/>
                <a:gd name="T43" fmla="*/ 10 h 284"/>
                <a:gd name="T44" fmla="*/ 2127 w 2541"/>
                <a:gd name="T45" fmla="*/ 18 h 284"/>
                <a:gd name="T46" fmla="*/ 1959 w 2541"/>
                <a:gd name="T47" fmla="*/ 27 h 284"/>
                <a:gd name="T48" fmla="*/ 1793 w 2541"/>
                <a:gd name="T49" fmla="*/ 37 h 284"/>
                <a:gd name="T50" fmla="*/ 1629 w 2541"/>
                <a:gd name="T51" fmla="*/ 49 h 284"/>
                <a:gd name="T52" fmla="*/ 1463 w 2541"/>
                <a:gd name="T53" fmla="*/ 64 h 284"/>
                <a:gd name="T54" fmla="*/ 1298 w 2541"/>
                <a:gd name="T55" fmla="*/ 79 h 284"/>
                <a:gd name="T56" fmla="*/ 1140 w 2541"/>
                <a:gd name="T57" fmla="*/ 94 h 284"/>
                <a:gd name="T58" fmla="*/ 980 w 2541"/>
                <a:gd name="T59" fmla="*/ 109 h 284"/>
                <a:gd name="T60" fmla="*/ 820 w 2541"/>
                <a:gd name="T61" fmla="*/ 128 h 284"/>
                <a:gd name="T62" fmla="*/ 664 w 2541"/>
                <a:gd name="T63" fmla="*/ 148 h 284"/>
                <a:gd name="T64" fmla="*/ 513 w 2541"/>
                <a:gd name="T65" fmla="*/ 170 h 284"/>
                <a:gd name="T66" fmla="*/ 361 w 2541"/>
                <a:gd name="T67" fmla="*/ 190 h 284"/>
                <a:gd name="T68" fmla="*/ 213 w 2541"/>
                <a:gd name="T69" fmla="*/ 212 h 284"/>
                <a:gd name="T70" fmla="*/ 72 w 2541"/>
                <a:gd name="T71" fmla="*/ 239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41"/>
                <a:gd name="T109" fmla="*/ 0 h 284"/>
                <a:gd name="T110" fmla="*/ 2541 w 2541"/>
                <a:gd name="T111" fmla="*/ 284 h 2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26" name="Freeform 3"/>
            <p:cNvSpPr>
              <a:spLocks noChangeArrowheads="1"/>
            </p:cNvSpPr>
            <p:nvPr/>
          </p:nvSpPr>
          <p:spPr bwMode="auto">
            <a:xfrm rot="720000">
              <a:off x="2025" y="843"/>
              <a:ext cx="847" cy="62"/>
            </a:xfrm>
            <a:custGeom>
              <a:avLst/>
              <a:gdLst>
                <a:gd name="T0" fmla="*/ 82 w 3106"/>
                <a:gd name="T1" fmla="*/ 165 h 236"/>
                <a:gd name="T2" fmla="*/ 3106 w 3106"/>
                <a:gd name="T3" fmla="*/ 0 h 236"/>
                <a:gd name="T4" fmla="*/ 2940 w 3106"/>
                <a:gd name="T5" fmla="*/ 126 h 236"/>
                <a:gd name="T6" fmla="*/ 82 w 3106"/>
                <a:gd name="T7" fmla="*/ 236 h 236"/>
                <a:gd name="T8" fmla="*/ 0 w 3106"/>
                <a:gd name="T9" fmla="*/ 183 h 236"/>
                <a:gd name="T10" fmla="*/ 82 w 3106"/>
                <a:gd name="T11" fmla="*/ 165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06"/>
                <a:gd name="T19" fmla="*/ 0 h 236"/>
                <a:gd name="T20" fmla="*/ 3106 w 3106"/>
                <a:gd name="T21" fmla="*/ 236 h 2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27" name="Freeform 4"/>
            <p:cNvSpPr>
              <a:spLocks noChangeArrowheads="1"/>
            </p:cNvSpPr>
            <p:nvPr/>
          </p:nvSpPr>
          <p:spPr bwMode="auto">
            <a:xfrm rot="720000">
              <a:off x="2164" y="827"/>
              <a:ext cx="738" cy="56"/>
            </a:xfrm>
            <a:custGeom>
              <a:avLst/>
              <a:gdLst>
                <a:gd name="T0" fmla="*/ 0 w 2704"/>
                <a:gd name="T1" fmla="*/ 209 h 209"/>
                <a:gd name="T2" fmla="*/ 2598 w 2704"/>
                <a:gd name="T3" fmla="*/ 64 h 209"/>
                <a:gd name="T4" fmla="*/ 2704 w 2704"/>
                <a:gd name="T5" fmla="*/ 0 h 209"/>
                <a:gd name="T6" fmla="*/ 0 w 2704"/>
                <a:gd name="T7" fmla="*/ 209 h 2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4"/>
                <a:gd name="T13" fmla="*/ 0 h 209"/>
                <a:gd name="T14" fmla="*/ 2704 w 2704"/>
                <a:gd name="T15" fmla="*/ 209 h 2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28" name="Freeform 5"/>
            <p:cNvSpPr>
              <a:spLocks noChangeArrowheads="1"/>
            </p:cNvSpPr>
            <p:nvPr/>
          </p:nvSpPr>
          <p:spPr bwMode="auto">
            <a:xfrm rot="720000">
              <a:off x="2034" y="749"/>
              <a:ext cx="1023" cy="159"/>
            </a:xfrm>
            <a:custGeom>
              <a:avLst/>
              <a:gdLst>
                <a:gd name="T0" fmla="*/ 163 w 3750"/>
                <a:gd name="T1" fmla="*/ 467 h 597"/>
                <a:gd name="T2" fmla="*/ 373 w 3750"/>
                <a:gd name="T3" fmla="*/ 422 h 597"/>
                <a:gd name="T4" fmla="*/ 585 w 3750"/>
                <a:gd name="T5" fmla="*/ 380 h 597"/>
                <a:gd name="T6" fmla="*/ 798 w 3750"/>
                <a:gd name="T7" fmla="*/ 338 h 597"/>
                <a:gd name="T8" fmla="*/ 1011 w 3750"/>
                <a:gd name="T9" fmla="*/ 296 h 597"/>
                <a:gd name="T10" fmla="*/ 1231 w 3750"/>
                <a:gd name="T11" fmla="*/ 255 h 597"/>
                <a:gd name="T12" fmla="*/ 1451 w 3750"/>
                <a:gd name="T13" fmla="*/ 217 h 597"/>
                <a:gd name="T14" fmla="*/ 1675 w 3750"/>
                <a:gd name="T15" fmla="*/ 183 h 597"/>
                <a:gd name="T16" fmla="*/ 1900 w 3750"/>
                <a:gd name="T17" fmla="*/ 148 h 597"/>
                <a:gd name="T18" fmla="*/ 2132 w 3750"/>
                <a:gd name="T19" fmla="*/ 118 h 597"/>
                <a:gd name="T20" fmla="*/ 2363 w 3750"/>
                <a:gd name="T21" fmla="*/ 92 h 597"/>
                <a:gd name="T22" fmla="*/ 2603 w 3750"/>
                <a:gd name="T23" fmla="*/ 65 h 597"/>
                <a:gd name="T24" fmla="*/ 2846 w 3750"/>
                <a:gd name="T25" fmla="*/ 45 h 597"/>
                <a:gd name="T26" fmla="*/ 3093 w 3750"/>
                <a:gd name="T27" fmla="*/ 27 h 597"/>
                <a:gd name="T28" fmla="*/ 3343 w 3750"/>
                <a:gd name="T29" fmla="*/ 12 h 597"/>
                <a:gd name="T30" fmla="*/ 3597 w 3750"/>
                <a:gd name="T31" fmla="*/ 3 h 597"/>
                <a:gd name="T32" fmla="*/ 3735 w 3750"/>
                <a:gd name="T33" fmla="*/ 0 h 597"/>
                <a:gd name="T34" fmla="*/ 3742 w 3750"/>
                <a:gd name="T35" fmla="*/ 0 h 597"/>
                <a:gd name="T36" fmla="*/ 3715 w 3750"/>
                <a:gd name="T37" fmla="*/ 42 h 597"/>
                <a:gd name="T38" fmla="*/ 3644 w 3750"/>
                <a:gd name="T39" fmla="*/ 118 h 597"/>
                <a:gd name="T40" fmla="*/ 3567 w 3750"/>
                <a:gd name="T41" fmla="*/ 183 h 597"/>
                <a:gd name="T42" fmla="*/ 3488 w 3750"/>
                <a:gd name="T43" fmla="*/ 243 h 597"/>
                <a:gd name="T44" fmla="*/ 3404 w 3750"/>
                <a:gd name="T45" fmla="*/ 301 h 597"/>
                <a:gd name="T46" fmla="*/ 3321 w 3750"/>
                <a:gd name="T47" fmla="*/ 350 h 597"/>
                <a:gd name="T48" fmla="*/ 3234 w 3750"/>
                <a:gd name="T49" fmla="*/ 400 h 597"/>
                <a:gd name="T50" fmla="*/ 3143 w 3750"/>
                <a:gd name="T51" fmla="*/ 449 h 597"/>
                <a:gd name="T52" fmla="*/ 3002 w 3750"/>
                <a:gd name="T53" fmla="*/ 479 h 597"/>
                <a:gd name="T54" fmla="*/ 2812 w 3750"/>
                <a:gd name="T55" fmla="*/ 486 h 597"/>
                <a:gd name="T56" fmla="*/ 2622 w 3750"/>
                <a:gd name="T57" fmla="*/ 498 h 597"/>
                <a:gd name="T58" fmla="*/ 2432 w 3750"/>
                <a:gd name="T59" fmla="*/ 506 h 597"/>
                <a:gd name="T60" fmla="*/ 2242 w 3750"/>
                <a:gd name="T61" fmla="*/ 509 h 597"/>
                <a:gd name="T62" fmla="*/ 2048 w 3750"/>
                <a:gd name="T63" fmla="*/ 516 h 597"/>
                <a:gd name="T64" fmla="*/ 1855 w 3750"/>
                <a:gd name="T65" fmla="*/ 524 h 597"/>
                <a:gd name="T66" fmla="*/ 1665 w 3750"/>
                <a:gd name="T67" fmla="*/ 531 h 597"/>
                <a:gd name="T68" fmla="*/ 1471 w 3750"/>
                <a:gd name="T69" fmla="*/ 536 h 597"/>
                <a:gd name="T70" fmla="*/ 1276 w 3750"/>
                <a:gd name="T71" fmla="*/ 543 h 597"/>
                <a:gd name="T72" fmla="*/ 1086 w 3750"/>
                <a:gd name="T73" fmla="*/ 551 h 597"/>
                <a:gd name="T74" fmla="*/ 893 w 3750"/>
                <a:gd name="T75" fmla="*/ 558 h 597"/>
                <a:gd name="T76" fmla="*/ 703 w 3750"/>
                <a:gd name="T77" fmla="*/ 566 h 597"/>
                <a:gd name="T78" fmla="*/ 513 w 3750"/>
                <a:gd name="T79" fmla="*/ 573 h 597"/>
                <a:gd name="T80" fmla="*/ 323 w 3750"/>
                <a:gd name="T81" fmla="*/ 582 h 597"/>
                <a:gd name="T82" fmla="*/ 136 w 3750"/>
                <a:gd name="T83" fmla="*/ 593 h 597"/>
                <a:gd name="T84" fmla="*/ 0 w 3750"/>
                <a:gd name="T85" fmla="*/ 566 h 597"/>
                <a:gd name="T86" fmla="*/ 27 w 3750"/>
                <a:gd name="T87" fmla="*/ 513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50"/>
                <a:gd name="T133" fmla="*/ 0 h 597"/>
                <a:gd name="T134" fmla="*/ 3750 w 3750"/>
                <a:gd name="T135" fmla="*/ 597 h 59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29" name="Freeform 6"/>
            <p:cNvSpPr>
              <a:spLocks noChangeArrowheads="1"/>
            </p:cNvSpPr>
            <p:nvPr/>
          </p:nvSpPr>
          <p:spPr bwMode="auto">
            <a:xfrm rot="720000">
              <a:off x="2028" y="840"/>
              <a:ext cx="867" cy="55"/>
            </a:xfrm>
            <a:custGeom>
              <a:avLst/>
              <a:gdLst>
                <a:gd name="T0" fmla="*/ 84 w 3180"/>
                <a:gd name="T1" fmla="*/ 160 h 205"/>
                <a:gd name="T2" fmla="*/ 3180 w 3180"/>
                <a:gd name="T3" fmla="*/ 0 h 205"/>
                <a:gd name="T4" fmla="*/ 3005 w 3180"/>
                <a:gd name="T5" fmla="*/ 76 h 205"/>
                <a:gd name="T6" fmla="*/ 84 w 3180"/>
                <a:gd name="T7" fmla="*/ 205 h 205"/>
                <a:gd name="T8" fmla="*/ 0 w 3180"/>
                <a:gd name="T9" fmla="*/ 170 h 205"/>
                <a:gd name="T10" fmla="*/ 84 w 3180"/>
                <a:gd name="T11" fmla="*/ 16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80"/>
                <a:gd name="T19" fmla="*/ 0 h 205"/>
                <a:gd name="T20" fmla="*/ 3180 w 3180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0" name="Freeform 7"/>
            <p:cNvSpPr>
              <a:spLocks noChangeArrowheads="1"/>
            </p:cNvSpPr>
            <p:nvPr/>
          </p:nvSpPr>
          <p:spPr bwMode="auto">
            <a:xfrm rot="720000">
              <a:off x="2223" y="793"/>
              <a:ext cx="13" cy="41"/>
            </a:xfrm>
            <a:custGeom>
              <a:avLst/>
              <a:gdLst>
                <a:gd name="T0" fmla="*/ 38 w 50"/>
                <a:gd name="T1" fmla="*/ 0 h 152"/>
                <a:gd name="T2" fmla="*/ 50 w 50"/>
                <a:gd name="T3" fmla="*/ 7 h 152"/>
                <a:gd name="T4" fmla="*/ 0 w 50"/>
                <a:gd name="T5" fmla="*/ 152 h 152"/>
                <a:gd name="T6" fmla="*/ 3 w 50"/>
                <a:gd name="T7" fmla="*/ 113 h 152"/>
                <a:gd name="T8" fmla="*/ 15 w 50"/>
                <a:gd name="T9" fmla="*/ 76 h 152"/>
                <a:gd name="T10" fmla="*/ 27 w 50"/>
                <a:gd name="T11" fmla="*/ 39 h 152"/>
                <a:gd name="T12" fmla="*/ 38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152"/>
                <a:gd name="T23" fmla="*/ 50 w 50"/>
                <a:gd name="T24" fmla="*/ 152 h 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1" name="Freeform 8"/>
            <p:cNvSpPr>
              <a:spLocks noChangeArrowheads="1"/>
            </p:cNvSpPr>
            <p:nvPr/>
          </p:nvSpPr>
          <p:spPr bwMode="auto">
            <a:xfrm rot="720000">
              <a:off x="2368" y="805"/>
              <a:ext cx="15" cy="41"/>
            </a:xfrm>
            <a:custGeom>
              <a:avLst/>
              <a:gdLst>
                <a:gd name="T0" fmla="*/ 37 w 52"/>
                <a:gd name="T1" fmla="*/ 0 h 153"/>
                <a:gd name="T2" fmla="*/ 52 w 52"/>
                <a:gd name="T3" fmla="*/ 8 h 153"/>
                <a:gd name="T4" fmla="*/ 0 w 52"/>
                <a:gd name="T5" fmla="*/ 153 h 153"/>
                <a:gd name="T6" fmla="*/ 3 w 52"/>
                <a:gd name="T7" fmla="*/ 114 h 153"/>
                <a:gd name="T8" fmla="*/ 15 w 52"/>
                <a:gd name="T9" fmla="*/ 77 h 153"/>
                <a:gd name="T10" fmla="*/ 25 w 52"/>
                <a:gd name="T11" fmla="*/ 38 h 153"/>
                <a:gd name="T12" fmla="*/ 37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53"/>
                <a:gd name="T23" fmla="*/ 52 w 52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2" name="Freeform 9"/>
            <p:cNvSpPr>
              <a:spLocks noChangeArrowheads="1"/>
            </p:cNvSpPr>
            <p:nvPr/>
          </p:nvSpPr>
          <p:spPr bwMode="auto">
            <a:xfrm rot="720000">
              <a:off x="2509" y="823"/>
              <a:ext cx="23" cy="72"/>
            </a:xfrm>
            <a:custGeom>
              <a:avLst/>
              <a:gdLst>
                <a:gd name="T0" fmla="*/ 71 w 83"/>
                <a:gd name="T1" fmla="*/ 0 h 270"/>
                <a:gd name="T2" fmla="*/ 83 w 83"/>
                <a:gd name="T3" fmla="*/ 20 h 270"/>
                <a:gd name="T4" fmla="*/ 0 w 83"/>
                <a:gd name="T5" fmla="*/ 270 h 270"/>
                <a:gd name="T6" fmla="*/ 15 w 83"/>
                <a:gd name="T7" fmla="*/ 202 h 270"/>
                <a:gd name="T8" fmla="*/ 30 w 83"/>
                <a:gd name="T9" fmla="*/ 137 h 270"/>
                <a:gd name="T10" fmla="*/ 53 w 83"/>
                <a:gd name="T11" fmla="*/ 69 h 270"/>
                <a:gd name="T12" fmla="*/ 71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270"/>
                <a:gd name="T23" fmla="*/ 83 w 83"/>
                <a:gd name="T24" fmla="*/ 270 h 2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3" name="Freeform 10"/>
            <p:cNvSpPr>
              <a:spLocks noChangeArrowheads="1"/>
            </p:cNvSpPr>
            <p:nvPr/>
          </p:nvSpPr>
          <p:spPr bwMode="auto">
            <a:xfrm rot="720000">
              <a:off x="2654" y="826"/>
              <a:ext cx="21" cy="72"/>
            </a:xfrm>
            <a:custGeom>
              <a:avLst/>
              <a:gdLst>
                <a:gd name="T0" fmla="*/ 76 w 79"/>
                <a:gd name="T1" fmla="*/ 0 h 269"/>
                <a:gd name="T2" fmla="*/ 79 w 79"/>
                <a:gd name="T3" fmla="*/ 19 h 269"/>
                <a:gd name="T4" fmla="*/ 0 w 79"/>
                <a:gd name="T5" fmla="*/ 269 h 269"/>
                <a:gd name="T6" fmla="*/ 15 w 79"/>
                <a:gd name="T7" fmla="*/ 205 h 269"/>
                <a:gd name="T8" fmla="*/ 35 w 79"/>
                <a:gd name="T9" fmla="*/ 136 h 269"/>
                <a:gd name="T10" fmla="*/ 57 w 79"/>
                <a:gd name="T11" fmla="*/ 69 h 269"/>
                <a:gd name="T12" fmla="*/ 76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269"/>
                <a:gd name="T23" fmla="*/ 79 w 79"/>
                <a:gd name="T24" fmla="*/ 269 h 2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4" name="Freeform 11"/>
            <p:cNvSpPr>
              <a:spLocks noChangeArrowheads="1"/>
            </p:cNvSpPr>
            <p:nvPr/>
          </p:nvSpPr>
          <p:spPr bwMode="auto">
            <a:xfrm rot="720000">
              <a:off x="2214" y="797"/>
              <a:ext cx="8" cy="25"/>
            </a:xfrm>
            <a:custGeom>
              <a:avLst/>
              <a:gdLst>
                <a:gd name="T0" fmla="*/ 18 w 30"/>
                <a:gd name="T1" fmla="*/ 0 h 96"/>
                <a:gd name="T2" fmla="*/ 30 w 30"/>
                <a:gd name="T3" fmla="*/ 0 h 96"/>
                <a:gd name="T4" fmla="*/ 0 w 30"/>
                <a:gd name="T5" fmla="*/ 96 h 96"/>
                <a:gd name="T6" fmla="*/ 3 w 30"/>
                <a:gd name="T7" fmla="*/ 73 h 96"/>
                <a:gd name="T8" fmla="*/ 10 w 30"/>
                <a:gd name="T9" fmla="*/ 46 h 96"/>
                <a:gd name="T10" fmla="*/ 15 w 30"/>
                <a:gd name="T11" fmla="*/ 24 h 96"/>
                <a:gd name="T12" fmla="*/ 18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96"/>
                <a:gd name="T23" fmla="*/ 30 w 30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5" name="Freeform 12"/>
            <p:cNvSpPr>
              <a:spLocks noChangeArrowheads="1"/>
            </p:cNvSpPr>
            <p:nvPr/>
          </p:nvSpPr>
          <p:spPr bwMode="auto">
            <a:xfrm rot="720000">
              <a:off x="2358" y="808"/>
              <a:ext cx="7" cy="25"/>
            </a:xfrm>
            <a:custGeom>
              <a:avLst/>
              <a:gdLst>
                <a:gd name="T0" fmla="*/ 19 w 27"/>
                <a:gd name="T1" fmla="*/ 0 h 95"/>
                <a:gd name="T2" fmla="*/ 27 w 27"/>
                <a:gd name="T3" fmla="*/ 0 h 95"/>
                <a:gd name="T4" fmla="*/ 0 w 27"/>
                <a:gd name="T5" fmla="*/ 95 h 95"/>
                <a:gd name="T6" fmla="*/ 7 w 27"/>
                <a:gd name="T7" fmla="*/ 72 h 95"/>
                <a:gd name="T8" fmla="*/ 12 w 27"/>
                <a:gd name="T9" fmla="*/ 46 h 95"/>
                <a:gd name="T10" fmla="*/ 19 w 27"/>
                <a:gd name="T11" fmla="*/ 22 h 95"/>
                <a:gd name="T12" fmla="*/ 19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95"/>
                <a:gd name="T23" fmla="*/ 27 w 27"/>
                <a:gd name="T24" fmla="*/ 95 h 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6" name="Freeform 13"/>
            <p:cNvSpPr>
              <a:spLocks noChangeArrowheads="1"/>
            </p:cNvSpPr>
            <p:nvPr/>
          </p:nvSpPr>
          <p:spPr bwMode="auto">
            <a:xfrm rot="720000">
              <a:off x="2502" y="831"/>
              <a:ext cx="12" cy="43"/>
            </a:xfrm>
            <a:custGeom>
              <a:avLst/>
              <a:gdLst>
                <a:gd name="T0" fmla="*/ 37 w 45"/>
                <a:gd name="T1" fmla="*/ 0 h 163"/>
                <a:gd name="T2" fmla="*/ 45 w 45"/>
                <a:gd name="T3" fmla="*/ 0 h 163"/>
                <a:gd name="T4" fmla="*/ 0 w 45"/>
                <a:gd name="T5" fmla="*/ 163 h 163"/>
                <a:gd name="T6" fmla="*/ 10 w 45"/>
                <a:gd name="T7" fmla="*/ 121 h 163"/>
                <a:gd name="T8" fmla="*/ 19 w 45"/>
                <a:gd name="T9" fmla="*/ 84 h 163"/>
                <a:gd name="T10" fmla="*/ 30 w 45"/>
                <a:gd name="T11" fmla="*/ 42 h 163"/>
                <a:gd name="T12" fmla="*/ 37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163"/>
                <a:gd name="T23" fmla="*/ 45 w 45"/>
                <a:gd name="T24" fmla="*/ 163 h 1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7" name="Freeform 14"/>
            <p:cNvSpPr>
              <a:spLocks noChangeArrowheads="1"/>
            </p:cNvSpPr>
            <p:nvPr/>
          </p:nvSpPr>
          <p:spPr bwMode="auto">
            <a:xfrm rot="720000">
              <a:off x="2647" y="834"/>
              <a:ext cx="13" cy="43"/>
            </a:xfrm>
            <a:custGeom>
              <a:avLst/>
              <a:gdLst>
                <a:gd name="T0" fmla="*/ 38 w 50"/>
                <a:gd name="T1" fmla="*/ 3 h 163"/>
                <a:gd name="T2" fmla="*/ 50 w 50"/>
                <a:gd name="T3" fmla="*/ 0 h 163"/>
                <a:gd name="T4" fmla="*/ 0 w 50"/>
                <a:gd name="T5" fmla="*/ 163 h 163"/>
                <a:gd name="T6" fmla="*/ 11 w 50"/>
                <a:gd name="T7" fmla="*/ 121 h 163"/>
                <a:gd name="T8" fmla="*/ 20 w 50"/>
                <a:gd name="T9" fmla="*/ 83 h 163"/>
                <a:gd name="T10" fmla="*/ 30 w 50"/>
                <a:gd name="T11" fmla="*/ 41 h 163"/>
                <a:gd name="T12" fmla="*/ 38 w 50"/>
                <a:gd name="T13" fmla="*/ 3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163"/>
                <a:gd name="T23" fmla="*/ 50 w 50"/>
                <a:gd name="T24" fmla="*/ 163 h 1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8" name="Freeform 15"/>
            <p:cNvSpPr>
              <a:spLocks noChangeArrowheads="1"/>
            </p:cNvSpPr>
            <p:nvPr/>
          </p:nvSpPr>
          <p:spPr bwMode="auto">
            <a:xfrm rot="720000">
              <a:off x="2239" y="796"/>
              <a:ext cx="9" cy="37"/>
            </a:xfrm>
            <a:custGeom>
              <a:avLst/>
              <a:gdLst>
                <a:gd name="T0" fmla="*/ 35 w 35"/>
                <a:gd name="T1" fmla="*/ 0 h 140"/>
                <a:gd name="T2" fmla="*/ 35 w 35"/>
                <a:gd name="T3" fmla="*/ 34 h 140"/>
                <a:gd name="T4" fmla="*/ 23 w 35"/>
                <a:gd name="T5" fmla="*/ 68 h 140"/>
                <a:gd name="T6" fmla="*/ 8 w 35"/>
                <a:gd name="T7" fmla="*/ 106 h 140"/>
                <a:gd name="T8" fmla="*/ 0 w 35"/>
                <a:gd name="T9" fmla="*/ 140 h 140"/>
                <a:gd name="T10" fmla="*/ 12 w 35"/>
                <a:gd name="T11" fmla="*/ 106 h 140"/>
                <a:gd name="T12" fmla="*/ 20 w 35"/>
                <a:gd name="T13" fmla="*/ 68 h 140"/>
                <a:gd name="T14" fmla="*/ 23 w 35"/>
                <a:gd name="T15" fmla="*/ 34 h 140"/>
                <a:gd name="T16" fmla="*/ 35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140"/>
                <a:gd name="T29" fmla="*/ 35 w 35"/>
                <a:gd name="T30" fmla="*/ 140 h 1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39" name="Freeform 16"/>
            <p:cNvSpPr>
              <a:spLocks noChangeArrowheads="1"/>
            </p:cNvSpPr>
            <p:nvPr/>
          </p:nvSpPr>
          <p:spPr bwMode="auto">
            <a:xfrm rot="720000">
              <a:off x="2384" y="808"/>
              <a:ext cx="10" cy="37"/>
            </a:xfrm>
            <a:custGeom>
              <a:avLst/>
              <a:gdLst>
                <a:gd name="T0" fmla="*/ 34 w 34"/>
                <a:gd name="T1" fmla="*/ 0 h 141"/>
                <a:gd name="T2" fmla="*/ 34 w 34"/>
                <a:gd name="T3" fmla="*/ 30 h 141"/>
                <a:gd name="T4" fmla="*/ 22 w 34"/>
                <a:gd name="T5" fmla="*/ 65 h 141"/>
                <a:gd name="T6" fmla="*/ 7 w 34"/>
                <a:gd name="T7" fmla="*/ 104 h 141"/>
                <a:gd name="T8" fmla="*/ 0 w 34"/>
                <a:gd name="T9" fmla="*/ 141 h 141"/>
                <a:gd name="T10" fmla="*/ 7 w 34"/>
                <a:gd name="T11" fmla="*/ 107 h 141"/>
                <a:gd name="T12" fmla="*/ 15 w 34"/>
                <a:gd name="T13" fmla="*/ 69 h 141"/>
                <a:gd name="T14" fmla="*/ 22 w 34"/>
                <a:gd name="T15" fmla="*/ 35 h 141"/>
                <a:gd name="T16" fmla="*/ 3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141"/>
                <a:gd name="T29" fmla="*/ 34 w 34"/>
                <a:gd name="T30" fmla="*/ 141 h 1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0" name="Freeform 17"/>
            <p:cNvSpPr>
              <a:spLocks noChangeArrowheads="1"/>
            </p:cNvSpPr>
            <p:nvPr/>
          </p:nvSpPr>
          <p:spPr bwMode="auto">
            <a:xfrm rot="720000">
              <a:off x="2527" y="827"/>
              <a:ext cx="15" cy="63"/>
            </a:xfrm>
            <a:custGeom>
              <a:avLst/>
              <a:gdLst>
                <a:gd name="T0" fmla="*/ 57 w 57"/>
                <a:gd name="T1" fmla="*/ 0 h 236"/>
                <a:gd name="T2" fmla="*/ 52 w 57"/>
                <a:gd name="T3" fmla="*/ 54 h 236"/>
                <a:gd name="T4" fmla="*/ 37 w 57"/>
                <a:gd name="T5" fmla="*/ 111 h 236"/>
                <a:gd name="T6" fmla="*/ 15 w 57"/>
                <a:gd name="T7" fmla="*/ 175 h 236"/>
                <a:gd name="T8" fmla="*/ 0 w 57"/>
                <a:gd name="T9" fmla="*/ 236 h 236"/>
                <a:gd name="T10" fmla="*/ 15 w 57"/>
                <a:gd name="T11" fmla="*/ 175 h 236"/>
                <a:gd name="T12" fmla="*/ 30 w 57"/>
                <a:gd name="T13" fmla="*/ 118 h 236"/>
                <a:gd name="T14" fmla="*/ 42 w 57"/>
                <a:gd name="T15" fmla="*/ 57 h 236"/>
                <a:gd name="T16" fmla="*/ 57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"/>
                <a:gd name="T28" fmla="*/ 0 h 236"/>
                <a:gd name="T29" fmla="*/ 57 w 57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1" name="Freeform 18"/>
            <p:cNvSpPr>
              <a:spLocks noChangeArrowheads="1"/>
            </p:cNvSpPr>
            <p:nvPr/>
          </p:nvSpPr>
          <p:spPr bwMode="auto">
            <a:xfrm rot="720000">
              <a:off x="2672" y="830"/>
              <a:ext cx="17" cy="64"/>
            </a:xfrm>
            <a:custGeom>
              <a:avLst/>
              <a:gdLst>
                <a:gd name="T0" fmla="*/ 62 w 62"/>
                <a:gd name="T1" fmla="*/ 0 h 240"/>
                <a:gd name="T2" fmla="*/ 54 w 62"/>
                <a:gd name="T3" fmla="*/ 54 h 240"/>
                <a:gd name="T4" fmla="*/ 39 w 62"/>
                <a:gd name="T5" fmla="*/ 114 h 240"/>
                <a:gd name="T6" fmla="*/ 15 w 62"/>
                <a:gd name="T7" fmla="*/ 175 h 240"/>
                <a:gd name="T8" fmla="*/ 0 w 62"/>
                <a:gd name="T9" fmla="*/ 240 h 240"/>
                <a:gd name="T10" fmla="*/ 15 w 62"/>
                <a:gd name="T11" fmla="*/ 178 h 240"/>
                <a:gd name="T12" fmla="*/ 27 w 62"/>
                <a:gd name="T13" fmla="*/ 118 h 240"/>
                <a:gd name="T14" fmla="*/ 42 w 62"/>
                <a:gd name="T15" fmla="*/ 57 h 240"/>
                <a:gd name="T16" fmla="*/ 62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240"/>
                <a:gd name="T29" fmla="*/ 62 w 62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2" name="Freeform 19"/>
            <p:cNvSpPr>
              <a:spLocks noChangeArrowheads="1"/>
            </p:cNvSpPr>
            <p:nvPr/>
          </p:nvSpPr>
          <p:spPr bwMode="auto">
            <a:xfrm rot="720000">
              <a:off x="2249" y="792"/>
              <a:ext cx="15" cy="43"/>
            </a:xfrm>
            <a:custGeom>
              <a:avLst/>
              <a:gdLst>
                <a:gd name="T0" fmla="*/ 53 w 53"/>
                <a:gd name="T1" fmla="*/ 0 h 163"/>
                <a:gd name="T2" fmla="*/ 0 w 53"/>
                <a:gd name="T3" fmla="*/ 163 h 163"/>
                <a:gd name="T4" fmla="*/ 38 w 53"/>
                <a:gd name="T5" fmla="*/ 23 h 163"/>
                <a:gd name="T6" fmla="*/ 53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63"/>
                <a:gd name="T14" fmla="*/ 53 w 53"/>
                <a:gd name="T15" fmla="*/ 163 h 1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3" name="Freeform 20"/>
            <p:cNvSpPr>
              <a:spLocks noChangeArrowheads="1"/>
            </p:cNvSpPr>
            <p:nvPr/>
          </p:nvSpPr>
          <p:spPr bwMode="auto">
            <a:xfrm rot="720000">
              <a:off x="2395" y="803"/>
              <a:ext cx="15" cy="44"/>
            </a:xfrm>
            <a:custGeom>
              <a:avLst/>
              <a:gdLst>
                <a:gd name="T0" fmla="*/ 54 w 54"/>
                <a:gd name="T1" fmla="*/ 0 h 163"/>
                <a:gd name="T2" fmla="*/ 0 w 54"/>
                <a:gd name="T3" fmla="*/ 163 h 163"/>
                <a:gd name="T4" fmla="*/ 42 w 54"/>
                <a:gd name="T5" fmla="*/ 22 h 163"/>
                <a:gd name="T6" fmla="*/ 54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3"/>
                <a:gd name="T14" fmla="*/ 54 w 54"/>
                <a:gd name="T15" fmla="*/ 163 h 1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4" name="Freeform 21"/>
            <p:cNvSpPr>
              <a:spLocks noChangeArrowheads="1"/>
            </p:cNvSpPr>
            <p:nvPr/>
          </p:nvSpPr>
          <p:spPr bwMode="auto">
            <a:xfrm rot="720000">
              <a:off x="2538" y="819"/>
              <a:ext cx="24" cy="75"/>
            </a:xfrm>
            <a:custGeom>
              <a:avLst/>
              <a:gdLst>
                <a:gd name="T0" fmla="*/ 89 w 89"/>
                <a:gd name="T1" fmla="*/ 0 h 281"/>
                <a:gd name="T2" fmla="*/ 0 w 89"/>
                <a:gd name="T3" fmla="*/ 281 h 281"/>
                <a:gd name="T4" fmla="*/ 69 w 89"/>
                <a:gd name="T5" fmla="*/ 34 h 281"/>
                <a:gd name="T6" fmla="*/ 89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81"/>
                <a:gd name="T14" fmla="*/ 89 w 89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5" name="Freeform 22"/>
            <p:cNvSpPr>
              <a:spLocks noChangeArrowheads="1"/>
            </p:cNvSpPr>
            <p:nvPr/>
          </p:nvSpPr>
          <p:spPr bwMode="auto">
            <a:xfrm rot="720000">
              <a:off x="2683" y="821"/>
              <a:ext cx="25" cy="75"/>
            </a:xfrm>
            <a:custGeom>
              <a:avLst/>
              <a:gdLst>
                <a:gd name="T0" fmla="*/ 92 w 92"/>
                <a:gd name="T1" fmla="*/ 0 h 282"/>
                <a:gd name="T2" fmla="*/ 0 w 92"/>
                <a:gd name="T3" fmla="*/ 282 h 282"/>
                <a:gd name="T4" fmla="*/ 65 w 92"/>
                <a:gd name="T5" fmla="*/ 35 h 282"/>
                <a:gd name="T6" fmla="*/ 92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282"/>
                <a:gd name="T14" fmla="*/ 92 w 92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6" name="Freeform 23"/>
            <p:cNvSpPr>
              <a:spLocks noChangeArrowheads="1"/>
            </p:cNvSpPr>
            <p:nvPr/>
          </p:nvSpPr>
          <p:spPr bwMode="auto">
            <a:xfrm rot="720000">
              <a:off x="2266" y="796"/>
              <a:ext cx="12" cy="38"/>
            </a:xfrm>
            <a:custGeom>
              <a:avLst/>
              <a:gdLst>
                <a:gd name="T0" fmla="*/ 45 w 45"/>
                <a:gd name="T1" fmla="*/ 0 h 144"/>
                <a:gd name="T2" fmla="*/ 0 w 45"/>
                <a:gd name="T3" fmla="*/ 144 h 144"/>
                <a:gd name="T4" fmla="*/ 40 w 45"/>
                <a:gd name="T5" fmla="*/ 0 h 144"/>
                <a:gd name="T6" fmla="*/ 4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144"/>
                <a:gd name="T14" fmla="*/ 45 w 4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7" name="Freeform 24"/>
            <p:cNvSpPr>
              <a:spLocks noChangeArrowheads="1"/>
            </p:cNvSpPr>
            <p:nvPr/>
          </p:nvSpPr>
          <p:spPr bwMode="auto">
            <a:xfrm rot="720000">
              <a:off x="2412" y="808"/>
              <a:ext cx="14" cy="38"/>
            </a:xfrm>
            <a:custGeom>
              <a:avLst/>
              <a:gdLst>
                <a:gd name="T0" fmla="*/ 50 w 50"/>
                <a:gd name="T1" fmla="*/ 0 h 143"/>
                <a:gd name="T2" fmla="*/ 0 w 50"/>
                <a:gd name="T3" fmla="*/ 143 h 143"/>
                <a:gd name="T4" fmla="*/ 38 w 50"/>
                <a:gd name="T5" fmla="*/ 0 h 143"/>
                <a:gd name="T6" fmla="*/ 50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43"/>
                <a:gd name="T14" fmla="*/ 50 w 5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8" name="Freeform 25"/>
            <p:cNvSpPr>
              <a:spLocks noChangeArrowheads="1"/>
            </p:cNvSpPr>
            <p:nvPr/>
          </p:nvSpPr>
          <p:spPr bwMode="auto">
            <a:xfrm rot="720000">
              <a:off x="2553" y="822"/>
              <a:ext cx="23" cy="69"/>
            </a:xfrm>
            <a:custGeom>
              <a:avLst/>
              <a:gdLst>
                <a:gd name="T0" fmla="*/ 84 w 84"/>
                <a:gd name="T1" fmla="*/ 0 h 259"/>
                <a:gd name="T2" fmla="*/ 0 w 84"/>
                <a:gd name="T3" fmla="*/ 259 h 259"/>
                <a:gd name="T4" fmla="*/ 69 w 84"/>
                <a:gd name="T5" fmla="*/ 8 h 259"/>
                <a:gd name="T6" fmla="*/ 84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259"/>
                <a:gd name="T14" fmla="*/ 84 w 84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49" name="Freeform 26"/>
            <p:cNvSpPr>
              <a:spLocks noChangeArrowheads="1"/>
            </p:cNvSpPr>
            <p:nvPr/>
          </p:nvSpPr>
          <p:spPr bwMode="auto">
            <a:xfrm rot="720000">
              <a:off x="2699" y="824"/>
              <a:ext cx="22" cy="69"/>
            </a:xfrm>
            <a:custGeom>
              <a:avLst/>
              <a:gdLst>
                <a:gd name="T0" fmla="*/ 81 w 81"/>
                <a:gd name="T1" fmla="*/ 0 h 259"/>
                <a:gd name="T2" fmla="*/ 0 w 81"/>
                <a:gd name="T3" fmla="*/ 259 h 259"/>
                <a:gd name="T4" fmla="*/ 69 w 81"/>
                <a:gd name="T5" fmla="*/ 5 h 259"/>
                <a:gd name="T6" fmla="*/ 81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259"/>
                <a:gd name="T14" fmla="*/ 81 w 81"/>
                <a:gd name="T15" fmla="*/ 259 h 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0" name="Freeform 27"/>
            <p:cNvSpPr>
              <a:spLocks noChangeArrowheads="1"/>
            </p:cNvSpPr>
            <p:nvPr/>
          </p:nvSpPr>
          <p:spPr bwMode="auto">
            <a:xfrm rot="720000">
              <a:off x="2286" y="799"/>
              <a:ext cx="10" cy="35"/>
            </a:xfrm>
            <a:custGeom>
              <a:avLst/>
              <a:gdLst>
                <a:gd name="T0" fmla="*/ 37 w 37"/>
                <a:gd name="T1" fmla="*/ 0 h 133"/>
                <a:gd name="T2" fmla="*/ 0 w 37"/>
                <a:gd name="T3" fmla="*/ 133 h 133"/>
                <a:gd name="T4" fmla="*/ 27 w 37"/>
                <a:gd name="T5" fmla="*/ 12 h 133"/>
                <a:gd name="T6" fmla="*/ 37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33"/>
                <a:gd name="T14" fmla="*/ 37 w 37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1" name="Freeform 28"/>
            <p:cNvSpPr>
              <a:spLocks noChangeArrowheads="1"/>
            </p:cNvSpPr>
            <p:nvPr/>
          </p:nvSpPr>
          <p:spPr bwMode="auto">
            <a:xfrm rot="720000">
              <a:off x="2430" y="811"/>
              <a:ext cx="10" cy="34"/>
            </a:xfrm>
            <a:custGeom>
              <a:avLst/>
              <a:gdLst>
                <a:gd name="T0" fmla="*/ 38 w 38"/>
                <a:gd name="T1" fmla="*/ 0 h 129"/>
                <a:gd name="T2" fmla="*/ 0 w 38"/>
                <a:gd name="T3" fmla="*/ 129 h 129"/>
                <a:gd name="T4" fmla="*/ 26 w 38"/>
                <a:gd name="T5" fmla="*/ 10 h 129"/>
                <a:gd name="T6" fmla="*/ 38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9"/>
                <a:gd name="T14" fmla="*/ 38 w 38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2" name="Freeform 29"/>
            <p:cNvSpPr>
              <a:spLocks noChangeArrowheads="1"/>
            </p:cNvSpPr>
            <p:nvPr/>
          </p:nvSpPr>
          <p:spPr bwMode="auto">
            <a:xfrm rot="720000">
              <a:off x="2574" y="825"/>
              <a:ext cx="18" cy="63"/>
            </a:xfrm>
            <a:custGeom>
              <a:avLst/>
              <a:gdLst>
                <a:gd name="T0" fmla="*/ 65 w 65"/>
                <a:gd name="T1" fmla="*/ 0 h 236"/>
                <a:gd name="T2" fmla="*/ 0 w 65"/>
                <a:gd name="T3" fmla="*/ 236 h 236"/>
                <a:gd name="T4" fmla="*/ 54 w 65"/>
                <a:gd name="T5" fmla="*/ 29 h 236"/>
                <a:gd name="T6" fmla="*/ 65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236"/>
                <a:gd name="T14" fmla="*/ 65 w 65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3" name="Freeform 30"/>
            <p:cNvSpPr>
              <a:spLocks noChangeArrowheads="1"/>
            </p:cNvSpPr>
            <p:nvPr/>
          </p:nvSpPr>
          <p:spPr bwMode="auto">
            <a:xfrm rot="720000">
              <a:off x="2719" y="827"/>
              <a:ext cx="19" cy="63"/>
            </a:xfrm>
            <a:custGeom>
              <a:avLst/>
              <a:gdLst>
                <a:gd name="T0" fmla="*/ 69 w 69"/>
                <a:gd name="T1" fmla="*/ 0 h 236"/>
                <a:gd name="T2" fmla="*/ 0 w 69"/>
                <a:gd name="T3" fmla="*/ 236 h 236"/>
                <a:gd name="T4" fmla="*/ 54 w 69"/>
                <a:gd name="T5" fmla="*/ 30 h 236"/>
                <a:gd name="T6" fmla="*/ 69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236"/>
                <a:gd name="T14" fmla="*/ 69 w 69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4" name="Freeform 31"/>
            <p:cNvSpPr>
              <a:spLocks noChangeArrowheads="1"/>
            </p:cNvSpPr>
            <p:nvPr/>
          </p:nvSpPr>
          <p:spPr bwMode="auto">
            <a:xfrm rot="720000">
              <a:off x="2308" y="801"/>
              <a:ext cx="8" cy="29"/>
            </a:xfrm>
            <a:custGeom>
              <a:avLst/>
              <a:gdLst>
                <a:gd name="T0" fmla="*/ 30 w 30"/>
                <a:gd name="T1" fmla="*/ 0 h 111"/>
                <a:gd name="T2" fmla="*/ 0 w 30"/>
                <a:gd name="T3" fmla="*/ 111 h 111"/>
                <a:gd name="T4" fmla="*/ 8 w 30"/>
                <a:gd name="T5" fmla="*/ 27 h 111"/>
                <a:gd name="T6" fmla="*/ 30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111"/>
                <a:gd name="T14" fmla="*/ 30 w 30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5" name="Freeform 32"/>
            <p:cNvSpPr>
              <a:spLocks noChangeArrowheads="1"/>
            </p:cNvSpPr>
            <p:nvPr/>
          </p:nvSpPr>
          <p:spPr bwMode="auto">
            <a:xfrm rot="720000">
              <a:off x="2454" y="812"/>
              <a:ext cx="10" cy="29"/>
            </a:xfrm>
            <a:custGeom>
              <a:avLst/>
              <a:gdLst>
                <a:gd name="T0" fmla="*/ 35 w 35"/>
                <a:gd name="T1" fmla="*/ 0 h 111"/>
                <a:gd name="T2" fmla="*/ 0 w 35"/>
                <a:gd name="T3" fmla="*/ 111 h 111"/>
                <a:gd name="T4" fmla="*/ 8 w 35"/>
                <a:gd name="T5" fmla="*/ 30 h 111"/>
                <a:gd name="T6" fmla="*/ 35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11"/>
                <a:gd name="T14" fmla="*/ 35 w 35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6" name="Freeform 33"/>
            <p:cNvSpPr>
              <a:spLocks noChangeArrowheads="1"/>
            </p:cNvSpPr>
            <p:nvPr/>
          </p:nvSpPr>
          <p:spPr bwMode="auto">
            <a:xfrm rot="720000">
              <a:off x="2601" y="825"/>
              <a:ext cx="15" cy="51"/>
            </a:xfrm>
            <a:custGeom>
              <a:avLst/>
              <a:gdLst>
                <a:gd name="T0" fmla="*/ 57 w 57"/>
                <a:gd name="T1" fmla="*/ 0 h 193"/>
                <a:gd name="T2" fmla="*/ 0 w 57"/>
                <a:gd name="T3" fmla="*/ 193 h 193"/>
                <a:gd name="T4" fmla="*/ 30 w 57"/>
                <a:gd name="T5" fmla="*/ 44 h 193"/>
                <a:gd name="T6" fmla="*/ 57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93"/>
                <a:gd name="T14" fmla="*/ 57 w 57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7" name="Freeform 34"/>
            <p:cNvSpPr>
              <a:spLocks noChangeArrowheads="1"/>
            </p:cNvSpPr>
            <p:nvPr/>
          </p:nvSpPr>
          <p:spPr bwMode="auto">
            <a:xfrm rot="720000">
              <a:off x="2748" y="827"/>
              <a:ext cx="15" cy="53"/>
            </a:xfrm>
            <a:custGeom>
              <a:avLst/>
              <a:gdLst>
                <a:gd name="T0" fmla="*/ 53 w 53"/>
                <a:gd name="T1" fmla="*/ 0 h 197"/>
                <a:gd name="T2" fmla="*/ 0 w 53"/>
                <a:gd name="T3" fmla="*/ 197 h 197"/>
                <a:gd name="T4" fmla="*/ 27 w 53"/>
                <a:gd name="T5" fmla="*/ 45 h 197"/>
                <a:gd name="T6" fmla="*/ 53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97"/>
                <a:gd name="T14" fmla="*/ 53 w 53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8" name="Freeform 35"/>
            <p:cNvSpPr>
              <a:spLocks noChangeArrowheads="1"/>
            </p:cNvSpPr>
            <p:nvPr/>
          </p:nvSpPr>
          <p:spPr bwMode="auto">
            <a:xfrm rot="720000">
              <a:off x="2323" y="807"/>
              <a:ext cx="10" cy="23"/>
            </a:xfrm>
            <a:custGeom>
              <a:avLst/>
              <a:gdLst>
                <a:gd name="T0" fmla="*/ 18 w 35"/>
                <a:gd name="T1" fmla="*/ 3 h 87"/>
                <a:gd name="T2" fmla="*/ 35 w 35"/>
                <a:gd name="T3" fmla="*/ 0 h 87"/>
                <a:gd name="T4" fmla="*/ 8 w 35"/>
                <a:gd name="T5" fmla="*/ 87 h 87"/>
                <a:gd name="T6" fmla="*/ 0 w 35"/>
                <a:gd name="T7" fmla="*/ 69 h 87"/>
                <a:gd name="T8" fmla="*/ 8 w 35"/>
                <a:gd name="T9" fmla="*/ 50 h 87"/>
                <a:gd name="T10" fmla="*/ 15 w 35"/>
                <a:gd name="T11" fmla="*/ 27 h 87"/>
                <a:gd name="T12" fmla="*/ 18 w 35"/>
                <a:gd name="T13" fmla="*/ 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87"/>
                <a:gd name="T23" fmla="*/ 35 w 35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59" name="Freeform 36"/>
            <p:cNvSpPr>
              <a:spLocks noChangeArrowheads="1"/>
            </p:cNvSpPr>
            <p:nvPr/>
          </p:nvSpPr>
          <p:spPr bwMode="auto">
            <a:xfrm rot="720000">
              <a:off x="2470" y="818"/>
              <a:ext cx="8" cy="23"/>
            </a:xfrm>
            <a:custGeom>
              <a:avLst/>
              <a:gdLst>
                <a:gd name="T0" fmla="*/ 15 w 30"/>
                <a:gd name="T1" fmla="*/ 3 h 87"/>
                <a:gd name="T2" fmla="*/ 30 w 30"/>
                <a:gd name="T3" fmla="*/ 0 h 87"/>
                <a:gd name="T4" fmla="*/ 3 w 30"/>
                <a:gd name="T5" fmla="*/ 87 h 87"/>
                <a:gd name="T6" fmla="*/ 0 w 30"/>
                <a:gd name="T7" fmla="*/ 67 h 87"/>
                <a:gd name="T8" fmla="*/ 3 w 30"/>
                <a:gd name="T9" fmla="*/ 49 h 87"/>
                <a:gd name="T10" fmla="*/ 15 w 30"/>
                <a:gd name="T11" fmla="*/ 25 h 87"/>
                <a:gd name="T12" fmla="*/ 15 w 30"/>
                <a:gd name="T13" fmla="*/ 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87"/>
                <a:gd name="T23" fmla="*/ 30 w 30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0" name="Freeform 37"/>
            <p:cNvSpPr>
              <a:spLocks noChangeArrowheads="1"/>
            </p:cNvSpPr>
            <p:nvPr/>
          </p:nvSpPr>
          <p:spPr bwMode="auto">
            <a:xfrm rot="720000">
              <a:off x="2617" y="834"/>
              <a:ext cx="13" cy="41"/>
            </a:xfrm>
            <a:custGeom>
              <a:avLst/>
              <a:gdLst>
                <a:gd name="T0" fmla="*/ 31 w 46"/>
                <a:gd name="T1" fmla="*/ 12 h 153"/>
                <a:gd name="T2" fmla="*/ 46 w 46"/>
                <a:gd name="T3" fmla="*/ 0 h 153"/>
                <a:gd name="T4" fmla="*/ 0 w 46"/>
                <a:gd name="T5" fmla="*/ 153 h 153"/>
                <a:gd name="T6" fmla="*/ 0 w 46"/>
                <a:gd name="T7" fmla="*/ 118 h 153"/>
                <a:gd name="T8" fmla="*/ 12 w 46"/>
                <a:gd name="T9" fmla="*/ 84 h 153"/>
                <a:gd name="T10" fmla="*/ 22 w 46"/>
                <a:gd name="T11" fmla="*/ 46 h 153"/>
                <a:gd name="T12" fmla="*/ 31 w 46"/>
                <a:gd name="T13" fmla="*/ 12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153"/>
                <a:gd name="T23" fmla="*/ 46 w 46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1" name="Freeform 38"/>
            <p:cNvSpPr>
              <a:spLocks noChangeArrowheads="1"/>
            </p:cNvSpPr>
            <p:nvPr/>
          </p:nvSpPr>
          <p:spPr bwMode="auto">
            <a:xfrm rot="720000">
              <a:off x="2763" y="836"/>
              <a:ext cx="12" cy="41"/>
            </a:xfrm>
            <a:custGeom>
              <a:avLst/>
              <a:gdLst>
                <a:gd name="T0" fmla="*/ 34 w 45"/>
                <a:gd name="T1" fmla="*/ 12 h 153"/>
                <a:gd name="T2" fmla="*/ 45 w 45"/>
                <a:gd name="T3" fmla="*/ 0 h 153"/>
                <a:gd name="T4" fmla="*/ 3 w 45"/>
                <a:gd name="T5" fmla="*/ 153 h 153"/>
                <a:gd name="T6" fmla="*/ 0 w 45"/>
                <a:gd name="T7" fmla="*/ 118 h 153"/>
                <a:gd name="T8" fmla="*/ 7 w 45"/>
                <a:gd name="T9" fmla="*/ 84 h 153"/>
                <a:gd name="T10" fmla="*/ 22 w 45"/>
                <a:gd name="T11" fmla="*/ 47 h 153"/>
                <a:gd name="T12" fmla="*/ 34 w 45"/>
                <a:gd name="T13" fmla="*/ 12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153"/>
                <a:gd name="T23" fmla="*/ 45 w 45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2" name="Freeform 39"/>
            <p:cNvSpPr>
              <a:spLocks noChangeArrowheads="1"/>
            </p:cNvSpPr>
            <p:nvPr/>
          </p:nvSpPr>
          <p:spPr bwMode="auto">
            <a:xfrm rot="720000">
              <a:off x="2343" y="808"/>
              <a:ext cx="8" cy="28"/>
            </a:xfrm>
            <a:custGeom>
              <a:avLst/>
              <a:gdLst>
                <a:gd name="T0" fmla="*/ 30 w 30"/>
                <a:gd name="T1" fmla="*/ 0 h 106"/>
                <a:gd name="T2" fmla="*/ 4 w 30"/>
                <a:gd name="T3" fmla="*/ 106 h 106"/>
                <a:gd name="T4" fmla="*/ 0 w 30"/>
                <a:gd name="T5" fmla="*/ 81 h 106"/>
                <a:gd name="T6" fmla="*/ 7 w 30"/>
                <a:gd name="T7" fmla="*/ 50 h 106"/>
                <a:gd name="T8" fmla="*/ 15 w 30"/>
                <a:gd name="T9" fmla="*/ 24 h 106"/>
                <a:gd name="T10" fmla="*/ 30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06"/>
                <a:gd name="T20" fmla="*/ 30 w 3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3" name="Freeform 40"/>
            <p:cNvSpPr>
              <a:spLocks noChangeArrowheads="1"/>
            </p:cNvSpPr>
            <p:nvPr/>
          </p:nvSpPr>
          <p:spPr bwMode="auto">
            <a:xfrm rot="720000">
              <a:off x="2490" y="819"/>
              <a:ext cx="7" cy="29"/>
            </a:xfrm>
            <a:custGeom>
              <a:avLst/>
              <a:gdLst>
                <a:gd name="T0" fmla="*/ 27 w 27"/>
                <a:gd name="T1" fmla="*/ 0 h 106"/>
                <a:gd name="T2" fmla="*/ 5 w 27"/>
                <a:gd name="T3" fmla="*/ 106 h 106"/>
                <a:gd name="T4" fmla="*/ 0 w 27"/>
                <a:gd name="T5" fmla="*/ 79 h 106"/>
                <a:gd name="T6" fmla="*/ 5 w 27"/>
                <a:gd name="T7" fmla="*/ 49 h 106"/>
                <a:gd name="T8" fmla="*/ 12 w 27"/>
                <a:gd name="T9" fmla="*/ 22 h 106"/>
                <a:gd name="T10" fmla="*/ 27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06"/>
                <a:gd name="T20" fmla="*/ 27 w 27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4" name="Freeform 41"/>
            <p:cNvSpPr>
              <a:spLocks noChangeArrowheads="1"/>
            </p:cNvSpPr>
            <p:nvPr/>
          </p:nvSpPr>
          <p:spPr bwMode="auto">
            <a:xfrm rot="720000">
              <a:off x="2637" y="832"/>
              <a:ext cx="15" cy="49"/>
            </a:xfrm>
            <a:custGeom>
              <a:avLst/>
              <a:gdLst>
                <a:gd name="T0" fmla="*/ 54 w 54"/>
                <a:gd name="T1" fmla="*/ 0 h 185"/>
                <a:gd name="T2" fmla="*/ 0 w 54"/>
                <a:gd name="T3" fmla="*/ 185 h 185"/>
                <a:gd name="T4" fmla="*/ 4 w 54"/>
                <a:gd name="T5" fmla="*/ 140 h 185"/>
                <a:gd name="T6" fmla="*/ 15 w 54"/>
                <a:gd name="T7" fmla="*/ 86 h 185"/>
                <a:gd name="T8" fmla="*/ 34 w 54"/>
                <a:gd name="T9" fmla="*/ 37 h 185"/>
                <a:gd name="T10" fmla="*/ 54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85"/>
                <a:gd name="T20" fmla="*/ 54 w 54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5" name="Freeform 42"/>
            <p:cNvSpPr>
              <a:spLocks noChangeArrowheads="1"/>
            </p:cNvSpPr>
            <p:nvPr/>
          </p:nvSpPr>
          <p:spPr bwMode="auto">
            <a:xfrm rot="720000">
              <a:off x="2784" y="835"/>
              <a:ext cx="14" cy="47"/>
            </a:xfrm>
            <a:custGeom>
              <a:avLst/>
              <a:gdLst>
                <a:gd name="T0" fmla="*/ 49 w 49"/>
                <a:gd name="T1" fmla="*/ 0 h 178"/>
                <a:gd name="T2" fmla="*/ 0 w 49"/>
                <a:gd name="T3" fmla="*/ 178 h 178"/>
                <a:gd name="T4" fmla="*/ 0 w 49"/>
                <a:gd name="T5" fmla="*/ 136 h 178"/>
                <a:gd name="T6" fmla="*/ 12 w 49"/>
                <a:gd name="T7" fmla="*/ 84 h 178"/>
                <a:gd name="T8" fmla="*/ 30 w 49"/>
                <a:gd name="T9" fmla="*/ 37 h 178"/>
                <a:gd name="T10" fmla="*/ 49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78"/>
                <a:gd name="T20" fmla="*/ 49 w 49"/>
                <a:gd name="T21" fmla="*/ 178 h 1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5166" name="Picture 4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76" y="491"/>
              <a:ext cx="1090" cy="10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167" name="Freeform 44"/>
            <p:cNvSpPr>
              <a:spLocks noChangeArrowheads="1"/>
            </p:cNvSpPr>
            <p:nvPr/>
          </p:nvSpPr>
          <p:spPr bwMode="auto">
            <a:xfrm rot="720000">
              <a:off x="3582" y="977"/>
              <a:ext cx="413" cy="104"/>
            </a:xfrm>
            <a:custGeom>
              <a:avLst/>
              <a:gdLst>
                <a:gd name="T0" fmla="*/ 91 w 1515"/>
                <a:gd name="T1" fmla="*/ 316 h 395"/>
                <a:gd name="T2" fmla="*/ 99 w 1515"/>
                <a:gd name="T3" fmla="*/ 289 h 395"/>
                <a:gd name="T4" fmla="*/ 114 w 1515"/>
                <a:gd name="T5" fmla="*/ 266 h 395"/>
                <a:gd name="T6" fmla="*/ 141 w 1515"/>
                <a:gd name="T7" fmla="*/ 251 h 395"/>
                <a:gd name="T8" fmla="*/ 170 w 1515"/>
                <a:gd name="T9" fmla="*/ 239 h 395"/>
                <a:gd name="T10" fmla="*/ 205 w 1515"/>
                <a:gd name="T11" fmla="*/ 232 h 395"/>
                <a:gd name="T12" fmla="*/ 244 w 1515"/>
                <a:gd name="T13" fmla="*/ 224 h 395"/>
                <a:gd name="T14" fmla="*/ 281 w 1515"/>
                <a:gd name="T15" fmla="*/ 217 h 395"/>
                <a:gd name="T16" fmla="*/ 316 w 1515"/>
                <a:gd name="T17" fmla="*/ 209 h 395"/>
                <a:gd name="T18" fmla="*/ 395 w 1515"/>
                <a:gd name="T19" fmla="*/ 197 h 395"/>
                <a:gd name="T20" fmla="*/ 471 w 1515"/>
                <a:gd name="T21" fmla="*/ 202 h 395"/>
                <a:gd name="T22" fmla="*/ 540 w 1515"/>
                <a:gd name="T23" fmla="*/ 209 h 395"/>
                <a:gd name="T24" fmla="*/ 604 w 1515"/>
                <a:gd name="T25" fmla="*/ 224 h 395"/>
                <a:gd name="T26" fmla="*/ 661 w 1515"/>
                <a:gd name="T27" fmla="*/ 239 h 395"/>
                <a:gd name="T28" fmla="*/ 718 w 1515"/>
                <a:gd name="T29" fmla="*/ 251 h 395"/>
                <a:gd name="T30" fmla="*/ 772 w 1515"/>
                <a:gd name="T31" fmla="*/ 259 h 395"/>
                <a:gd name="T32" fmla="*/ 824 w 1515"/>
                <a:gd name="T33" fmla="*/ 254 h 395"/>
                <a:gd name="T34" fmla="*/ 863 w 1515"/>
                <a:gd name="T35" fmla="*/ 251 h 395"/>
                <a:gd name="T36" fmla="*/ 900 w 1515"/>
                <a:gd name="T37" fmla="*/ 247 h 395"/>
                <a:gd name="T38" fmla="*/ 945 w 1515"/>
                <a:gd name="T39" fmla="*/ 244 h 395"/>
                <a:gd name="T40" fmla="*/ 995 w 1515"/>
                <a:gd name="T41" fmla="*/ 236 h 395"/>
                <a:gd name="T42" fmla="*/ 1045 w 1515"/>
                <a:gd name="T43" fmla="*/ 236 h 395"/>
                <a:gd name="T44" fmla="*/ 1098 w 1515"/>
                <a:gd name="T45" fmla="*/ 232 h 395"/>
                <a:gd name="T46" fmla="*/ 1152 w 1515"/>
                <a:gd name="T47" fmla="*/ 232 h 395"/>
                <a:gd name="T48" fmla="*/ 1208 w 1515"/>
                <a:gd name="T49" fmla="*/ 232 h 395"/>
                <a:gd name="T50" fmla="*/ 1243 w 1515"/>
                <a:gd name="T51" fmla="*/ 236 h 395"/>
                <a:gd name="T52" fmla="*/ 1273 w 1515"/>
                <a:gd name="T53" fmla="*/ 236 h 395"/>
                <a:gd name="T54" fmla="*/ 1303 w 1515"/>
                <a:gd name="T55" fmla="*/ 239 h 395"/>
                <a:gd name="T56" fmla="*/ 1334 w 1515"/>
                <a:gd name="T57" fmla="*/ 244 h 395"/>
                <a:gd name="T58" fmla="*/ 1364 w 1515"/>
                <a:gd name="T59" fmla="*/ 247 h 395"/>
                <a:gd name="T60" fmla="*/ 1391 w 1515"/>
                <a:gd name="T61" fmla="*/ 251 h 395"/>
                <a:gd name="T62" fmla="*/ 1416 w 1515"/>
                <a:gd name="T63" fmla="*/ 259 h 395"/>
                <a:gd name="T64" fmla="*/ 1443 w 1515"/>
                <a:gd name="T65" fmla="*/ 266 h 395"/>
                <a:gd name="T66" fmla="*/ 1470 w 1515"/>
                <a:gd name="T67" fmla="*/ 293 h 395"/>
                <a:gd name="T68" fmla="*/ 1493 w 1515"/>
                <a:gd name="T69" fmla="*/ 335 h 395"/>
                <a:gd name="T70" fmla="*/ 1508 w 1515"/>
                <a:gd name="T71" fmla="*/ 377 h 395"/>
                <a:gd name="T72" fmla="*/ 1515 w 1515"/>
                <a:gd name="T73" fmla="*/ 395 h 395"/>
                <a:gd name="T74" fmla="*/ 1512 w 1515"/>
                <a:gd name="T75" fmla="*/ 335 h 395"/>
                <a:gd name="T76" fmla="*/ 1508 w 1515"/>
                <a:gd name="T77" fmla="*/ 274 h 395"/>
                <a:gd name="T78" fmla="*/ 1508 w 1515"/>
                <a:gd name="T79" fmla="*/ 212 h 395"/>
                <a:gd name="T80" fmla="*/ 1505 w 1515"/>
                <a:gd name="T81" fmla="*/ 156 h 395"/>
                <a:gd name="T82" fmla="*/ 1482 w 1515"/>
                <a:gd name="T83" fmla="*/ 138 h 395"/>
                <a:gd name="T84" fmla="*/ 1421 w 1515"/>
                <a:gd name="T85" fmla="*/ 118 h 395"/>
                <a:gd name="T86" fmla="*/ 1330 w 1515"/>
                <a:gd name="T87" fmla="*/ 96 h 395"/>
                <a:gd name="T88" fmla="*/ 1208 w 1515"/>
                <a:gd name="T89" fmla="*/ 72 h 395"/>
                <a:gd name="T90" fmla="*/ 1071 w 1515"/>
                <a:gd name="T91" fmla="*/ 49 h 395"/>
                <a:gd name="T92" fmla="*/ 920 w 1515"/>
                <a:gd name="T93" fmla="*/ 30 h 395"/>
                <a:gd name="T94" fmla="*/ 760 w 1515"/>
                <a:gd name="T95" fmla="*/ 12 h 395"/>
                <a:gd name="T96" fmla="*/ 600 w 1515"/>
                <a:gd name="T97" fmla="*/ 5 h 395"/>
                <a:gd name="T98" fmla="*/ 449 w 1515"/>
                <a:gd name="T99" fmla="*/ 0 h 395"/>
                <a:gd name="T100" fmla="*/ 308 w 1515"/>
                <a:gd name="T101" fmla="*/ 8 h 395"/>
                <a:gd name="T102" fmla="*/ 185 w 1515"/>
                <a:gd name="T103" fmla="*/ 22 h 395"/>
                <a:gd name="T104" fmla="*/ 91 w 1515"/>
                <a:gd name="T105" fmla="*/ 54 h 395"/>
                <a:gd name="T106" fmla="*/ 27 w 1515"/>
                <a:gd name="T107" fmla="*/ 96 h 395"/>
                <a:gd name="T108" fmla="*/ 0 w 1515"/>
                <a:gd name="T109" fmla="*/ 153 h 395"/>
                <a:gd name="T110" fmla="*/ 19 w 1515"/>
                <a:gd name="T111" fmla="*/ 224 h 395"/>
                <a:gd name="T112" fmla="*/ 91 w 1515"/>
                <a:gd name="T113" fmla="*/ 316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15"/>
                <a:gd name="T172" fmla="*/ 0 h 395"/>
                <a:gd name="T173" fmla="*/ 1515 w 1515"/>
                <a:gd name="T174" fmla="*/ 395 h 3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8" name="Freeform 45"/>
            <p:cNvSpPr>
              <a:spLocks noChangeArrowheads="1"/>
            </p:cNvSpPr>
            <p:nvPr/>
          </p:nvSpPr>
          <p:spPr bwMode="auto">
            <a:xfrm rot="720000">
              <a:off x="3215" y="694"/>
              <a:ext cx="189" cy="142"/>
            </a:xfrm>
            <a:custGeom>
              <a:avLst/>
              <a:gdLst>
                <a:gd name="T0" fmla="*/ 141 w 694"/>
                <a:gd name="T1" fmla="*/ 0 h 532"/>
                <a:gd name="T2" fmla="*/ 190 w 694"/>
                <a:gd name="T3" fmla="*/ 7 h 532"/>
                <a:gd name="T4" fmla="*/ 258 w 694"/>
                <a:gd name="T5" fmla="*/ 19 h 532"/>
                <a:gd name="T6" fmla="*/ 331 w 694"/>
                <a:gd name="T7" fmla="*/ 42 h 532"/>
                <a:gd name="T8" fmla="*/ 413 w 694"/>
                <a:gd name="T9" fmla="*/ 66 h 532"/>
                <a:gd name="T10" fmla="*/ 494 w 694"/>
                <a:gd name="T11" fmla="*/ 91 h 532"/>
                <a:gd name="T12" fmla="*/ 570 w 694"/>
                <a:gd name="T13" fmla="*/ 115 h 532"/>
                <a:gd name="T14" fmla="*/ 638 w 694"/>
                <a:gd name="T15" fmla="*/ 138 h 532"/>
                <a:gd name="T16" fmla="*/ 694 w 694"/>
                <a:gd name="T17" fmla="*/ 153 h 532"/>
                <a:gd name="T18" fmla="*/ 600 w 694"/>
                <a:gd name="T19" fmla="*/ 532 h 532"/>
                <a:gd name="T20" fmla="*/ 531 w 694"/>
                <a:gd name="T21" fmla="*/ 506 h 532"/>
                <a:gd name="T22" fmla="*/ 460 w 694"/>
                <a:gd name="T23" fmla="*/ 476 h 532"/>
                <a:gd name="T24" fmla="*/ 376 w 694"/>
                <a:gd name="T25" fmla="*/ 441 h 532"/>
                <a:gd name="T26" fmla="*/ 292 w 694"/>
                <a:gd name="T27" fmla="*/ 407 h 532"/>
                <a:gd name="T28" fmla="*/ 208 w 694"/>
                <a:gd name="T29" fmla="*/ 369 h 532"/>
                <a:gd name="T30" fmla="*/ 132 w 694"/>
                <a:gd name="T31" fmla="*/ 331 h 532"/>
                <a:gd name="T32" fmla="*/ 60 w 694"/>
                <a:gd name="T33" fmla="*/ 301 h 532"/>
                <a:gd name="T34" fmla="*/ 0 w 694"/>
                <a:gd name="T35" fmla="*/ 271 h 532"/>
                <a:gd name="T36" fmla="*/ 141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4"/>
                <a:gd name="T58" fmla="*/ 0 h 532"/>
                <a:gd name="T59" fmla="*/ 694 w 694"/>
                <a:gd name="T60" fmla="*/ 532 h 5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69" name="Freeform 46"/>
            <p:cNvSpPr>
              <a:spLocks noChangeArrowheads="1"/>
            </p:cNvSpPr>
            <p:nvPr/>
          </p:nvSpPr>
          <p:spPr bwMode="auto">
            <a:xfrm rot="720000">
              <a:off x="3296" y="431"/>
              <a:ext cx="681" cy="379"/>
            </a:xfrm>
            <a:custGeom>
              <a:avLst/>
              <a:gdLst>
                <a:gd name="T0" fmla="*/ 1280 w 2499"/>
                <a:gd name="T1" fmla="*/ 4 h 1425"/>
                <a:gd name="T2" fmla="*/ 1315 w 2499"/>
                <a:gd name="T3" fmla="*/ 0 h 1425"/>
                <a:gd name="T4" fmla="*/ 1344 w 2499"/>
                <a:gd name="T5" fmla="*/ 0 h 1425"/>
                <a:gd name="T6" fmla="*/ 1379 w 2499"/>
                <a:gd name="T7" fmla="*/ 4 h 1425"/>
                <a:gd name="T8" fmla="*/ 1458 w 2499"/>
                <a:gd name="T9" fmla="*/ 19 h 1425"/>
                <a:gd name="T10" fmla="*/ 1587 w 2499"/>
                <a:gd name="T11" fmla="*/ 54 h 1425"/>
                <a:gd name="T12" fmla="*/ 1712 w 2499"/>
                <a:gd name="T13" fmla="*/ 103 h 1425"/>
                <a:gd name="T14" fmla="*/ 1843 w 2499"/>
                <a:gd name="T15" fmla="*/ 156 h 1425"/>
                <a:gd name="T16" fmla="*/ 1967 w 2499"/>
                <a:gd name="T17" fmla="*/ 217 h 1425"/>
                <a:gd name="T18" fmla="*/ 2092 w 2499"/>
                <a:gd name="T19" fmla="*/ 277 h 1425"/>
                <a:gd name="T20" fmla="*/ 2218 w 2499"/>
                <a:gd name="T21" fmla="*/ 343 h 1425"/>
                <a:gd name="T22" fmla="*/ 2344 w 2499"/>
                <a:gd name="T23" fmla="*/ 402 h 1425"/>
                <a:gd name="T24" fmla="*/ 2465 w 2499"/>
                <a:gd name="T25" fmla="*/ 459 h 1425"/>
                <a:gd name="T26" fmla="*/ 2496 w 2499"/>
                <a:gd name="T27" fmla="*/ 476 h 1425"/>
                <a:gd name="T28" fmla="*/ 1265 w 2499"/>
                <a:gd name="T29" fmla="*/ 1068 h 1425"/>
                <a:gd name="T30" fmla="*/ 1333 w 2499"/>
                <a:gd name="T31" fmla="*/ 767 h 1425"/>
                <a:gd name="T32" fmla="*/ 1466 w 2499"/>
                <a:gd name="T33" fmla="*/ 696 h 1425"/>
                <a:gd name="T34" fmla="*/ 1584 w 2499"/>
                <a:gd name="T35" fmla="*/ 615 h 1425"/>
                <a:gd name="T36" fmla="*/ 1663 w 2499"/>
                <a:gd name="T37" fmla="*/ 535 h 1425"/>
                <a:gd name="T38" fmla="*/ 1648 w 2499"/>
                <a:gd name="T39" fmla="*/ 437 h 1425"/>
                <a:gd name="T40" fmla="*/ 1564 w 2499"/>
                <a:gd name="T41" fmla="*/ 357 h 1425"/>
                <a:gd name="T42" fmla="*/ 1470 w 2499"/>
                <a:gd name="T43" fmla="*/ 323 h 1425"/>
                <a:gd name="T44" fmla="*/ 1356 w 2499"/>
                <a:gd name="T45" fmla="*/ 311 h 1425"/>
                <a:gd name="T46" fmla="*/ 1288 w 2499"/>
                <a:gd name="T47" fmla="*/ 311 h 1425"/>
                <a:gd name="T48" fmla="*/ 1273 w 2499"/>
                <a:gd name="T49" fmla="*/ 311 h 1425"/>
                <a:gd name="T50" fmla="*/ 1265 w 2499"/>
                <a:gd name="T51" fmla="*/ 4 h 1425"/>
                <a:gd name="T52" fmla="*/ 49 w 2499"/>
                <a:gd name="T53" fmla="*/ 1159 h 1425"/>
                <a:gd name="T54" fmla="*/ 170 w 2499"/>
                <a:gd name="T55" fmla="*/ 1019 h 1425"/>
                <a:gd name="T56" fmla="*/ 311 w 2499"/>
                <a:gd name="T57" fmla="*/ 844 h 1425"/>
                <a:gd name="T58" fmla="*/ 467 w 2499"/>
                <a:gd name="T59" fmla="*/ 649 h 1425"/>
                <a:gd name="T60" fmla="*/ 637 w 2499"/>
                <a:gd name="T61" fmla="*/ 452 h 1425"/>
                <a:gd name="T62" fmla="*/ 812 w 2499"/>
                <a:gd name="T63" fmla="*/ 274 h 1425"/>
                <a:gd name="T64" fmla="*/ 995 w 2499"/>
                <a:gd name="T65" fmla="*/ 126 h 1425"/>
                <a:gd name="T66" fmla="*/ 1177 w 2499"/>
                <a:gd name="T67" fmla="*/ 30 h 1425"/>
                <a:gd name="T68" fmla="*/ 1265 w 2499"/>
                <a:gd name="T69" fmla="*/ 311 h 1425"/>
                <a:gd name="T70" fmla="*/ 1140 w 2499"/>
                <a:gd name="T71" fmla="*/ 335 h 1425"/>
                <a:gd name="T72" fmla="*/ 1036 w 2499"/>
                <a:gd name="T73" fmla="*/ 384 h 1425"/>
                <a:gd name="T74" fmla="*/ 950 w 2499"/>
                <a:gd name="T75" fmla="*/ 456 h 1425"/>
                <a:gd name="T76" fmla="*/ 876 w 2499"/>
                <a:gd name="T77" fmla="*/ 550 h 1425"/>
                <a:gd name="T78" fmla="*/ 846 w 2499"/>
                <a:gd name="T79" fmla="*/ 639 h 1425"/>
                <a:gd name="T80" fmla="*/ 858 w 2499"/>
                <a:gd name="T81" fmla="*/ 733 h 1425"/>
                <a:gd name="T82" fmla="*/ 911 w 2499"/>
                <a:gd name="T83" fmla="*/ 817 h 1425"/>
                <a:gd name="T84" fmla="*/ 999 w 2499"/>
                <a:gd name="T85" fmla="*/ 863 h 1425"/>
                <a:gd name="T86" fmla="*/ 1041 w 2499"/>
                <a:gd name="T87" fmla="*/ 866 h 1425"/>
                <a:gd name="T88" fmla="*/ 1101 w 2499"/>
                <a:gd name="T89" fmla="*/ 856 h 1425"/>
                <a:gd name="T90" fmla="*/ 1177 w 2499"/>
                <a:gd name="T91" fmla="*/ 832 h 1425"/>
                <a:gd name="T92" fmla="*/ 1265 w 2499"/>
                <a:gd name="T93" fmla="*/ 797 h 1425"/>
                <a:gd name="T94" fmla="*/ 508 w 2499"/>
                <a:gd name="T95" fmla="*/ 1425 h 1425"/>
                <a:gd name="T96" fmla="*/ 387 w 2499"/>
                <a:gd name="T97" fmla="*/ 1384 h 1425"/>
                <a:gd name="T98" fmla="*/ 250 w 2499"/>
                <a:gd name="T99" fmla="*/ 1330 h 1425"/>
                <a:gd name="T100" fmla="*/ 117 w 2499"/>
                <a:gd name="T101" fmla="*/ 1268 h 1425"/>
                <a:gd name="T102" fmla="*/ 0 w 2499"/>
                <a:gd name="T103" fmla="*/ 1212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499"/>
                <a:gd name="T157" fmla="*/ 0 h 1425"/>
                <a:gd name="T158" fmla="*/ 2499 w 2499"/>
                <a:gd name="T159" fmla="*/ 1425 h 14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0" name="Freeform 47"/>
            <p:cNvSpPr>
              <a:spLocks noChangeArrowheads="1"/>
            </p:cNvSpPr>
            <p:nvPr/>
          </p:nvSpPr>
          <p:spPr bwMode="auto">
            <a:xfrm rot="720000">
              <a:off x="3303" y="434"/>
              <a:ext cx="664" cy="367"/>
            </a:xfrm>
            <a:custGeom>
              <a:avLst/>
              <a:gdLst>
                <a:gd name="T0" fmla="*/ 1268 w 2435"/>
                <a:gd name="T1" fmla="*/ 3 h 1382"/>
                <a:gd name="T2" fmla="*/ 1310 w 2435"/>
                <a:gd name="T3" fmla="*/ 3 h 1382"/>
                <a:gd name="T4" fmla="*/ 1355 w 2435"/>
                <a:gd name="T5" fmla="*/ 7 h 1382"/>
                <a:gd name="T6" fmla="*/ 1545 w 2435"/>
                <a:gd name="T7" fmla="*/ 52 h 1382"/>
                <a:gd name="T8" fmla="*/ 1732 w 2435"/>
                <a:gd name="T9" fmla="*/ 121 h 1382"/>
                <a:gd name="T10" fmla="*/ 1914 w 2435"/>
                <a:gd name="T11" fmla="*/ 205 h 1382"/>
                <a:gd name="T12" fmla="*/ 2097 w 2435"/>
                <a:gd name="T13" fmla="*/ 296 h 1382"/>
                <a:gd name="T14" fmla="*/ 2282 w 2435"/>
                <a:gd name="T15" fmla="*/ 383 h 1382"/>
                <a:gd name="T16" fmla="*/ 2423 w 2435"/>
                <a:gd name="T17" fmla="*/ 447 h 1382"/>
                <a:gd name="T18" fmla="*/ 2358 w 2435"/>
                <a:gd name="T19" fmla="*/ 509 h 1382"/>
                <a:gd name="T20" fmla="*/ 2134 w 2435"/>
                <a:gd name="T21" fmla="*/ 615 h 1382"/>
                <a:gd name="T22" fmla="*/ 1910 w 2435"/>
                <a:gd name="T23" fmla="*/ 721 h 1382"/>
                <a:gd name="T24" fmla="*/ 1685 w 2435"/>
                <a:gd name="T25" fmla="*/ 827 h 1382"/>
                <a:gd name="T26" fmla="*/ 1461 w 2435"/>
                <a:gd name="T27" fmla="*/ 930 h 1382"/>
                <a:gd name="T28" fmla="*/ 1238 w 2435"/>
                <a:gd name="T29" fmla="*/ 1036 h 1382"/>
                <a:gd name="T30" fmla="*/ 1386 w 2435"/>
                <a:gd name="T31" fmla="*/ 725 h 1382"/>
                <a:gd name="T32" fmla="*/ 1584 w 2435"/>
                <a:gd name="T33" fmla="*/ 595 h 1382"/>
                <a:gd name="T34" fmla="*/ 1685 w 2435"/>
                <a:gd name="T35" fmla="*/ 474 h 1382"/>
                <a:gd name="T36" fmla="*/ 1557 w 2435"/>
                <a:gd name="T37" fmla="*/ 334 h 1382"/>
                <a:gd name="T38" fmla="*/ 1397 w 2435"/>
                <a:gd name="T39" fmla="*/ 284 h 1382"/>
                <a:gd name="T40" fmla="*/ 1268 w 2435"/>
                <a:gd name="T41" fmla="*/ 281 h 1382"/>
                <a:gd name="T42" fmla="*/ 1238 w 2435"/>
                <a:gd name="T43" fmla="*/ 281 h 1382"/>
                <a:gd name="T44" fmla="*/ 49 w 2435"/>
                <a:gd name="T45" fmla="*/ 1135 h 1382"/>
                <a:gd name="T46" fmla="*/ 230 w 2435"/>
                <a:gd name="T47" fmla="*/ 911 h 1382"/>
                <a:gd name="T48" fmla="*/ 459 w 2435"/>
                <a:gd name="T49" fmla="*/ 634 h 1382"/>
                <a:gd name="T50" fmla="*/ 713 w 2435"/>
                <a:gd name="T51" fmla="*/ 353 h 1382"/>
                <a:gd name="T52" fmla="*/ 979 w 2435"/>
                <a:gd name="T53" fmla="*/ 124 h 1382"/>
                <a:gd name="T54" fmla="*/ 1238 w 2435"/>
                <a:gd name="T55" fmla="*/ 7 h 1382"/>
                <a:gd name="T56" fmla="*/ 1108 w 2435"/>
                <a:gd name="T57" fmla="*/ 311 h 1382"/>
                <a:gd name="T58" fmla="*/ 945 w 2435"/>
                <a:gd name="T59" fmla="*/ 402 h 1382"/>
                <a:gd name="T60" fmla="*/ 819 w 2435"/>
                <a:gd name="T61" fmla="*/ 538 h 1382"/>
                <a:gd name="T62" fmla="*/ 790 w 2435"/>
                <a:gd name="T63" fmla="*/ 698 h 1382"/>
                <a:gd name="T64" fmla="*/ 866 w 2435"/>
                <a:gd name="T65" fmla="*/ 827 h 1382"/>
                <a:gd name="T66" fmla="*/ 999 w 2435"/>
                <a:gd name="T67" fmla="*/ 866 h 1382"/>
                <a:gd name="T68" fmla="*/ 1078 w 2435"/>
                <a:gd name="T69" fmla="*/ 851 h 1382"/>
                <a:gd name="T70" fmla="*/ 1196 w 2435"/>
                <a:gd name="T71" fmla="*/ 812 h 1382"/>
                <a:gd name="T72" fmla="*/ 1189 w 2435"/>
                <a:gd name="T73" fmla="*/ 1059 h 1382"/>
                <a:gd name="T74" fmla="*/ 1048 w 2435"/>
                <a:gd name="T75" fmla="*/ 1123 h 1382"/>
                <a:gd name="T76" fmla="*/ 903 w 2435"/>
                <a:gd name="T77" fmla="*/ 1189 h 1382"/>
                <a:gd name="T78" fmla="*/ 763 w 2435"/>
                <a:gd name="T79" fmla="*/ 1253 h 1382"/>
                <a:gd name="T80" fmla="*/ 622 w 2435"/>
                <a:gd name="T81" fmla="*/ 1318 h 1382"/>
                <a:gd name="T82" fmla="*/ 486 w 2435"/>
                <a:gd name="T83" fmla="*/ 1382 h 1382"/>
                <a:gd name="T84" fmla="*/ 303 w 2435"/>
                <a:gd name="T85" fmla="*/ 1322 h 1382"/>
                <a:gd name="T86" fmla="*/ 109 w 2435"/>
                <a:gd name="T87" fmla="*/ 12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35"/>
                <a:gd name="T133" fmla="*/ 0 h 1382"/>
                <a:gd name="T134" fmla="*/ 2435 w 2435"/>
                <a:gd name="T135" fmla="*/ 1382 h 138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1" name="Freeform 48"/>
            <p:cNvSpPr>
              <a:spLocks noChangeArrowheads="1"/>
            </p:cNvSpPr>
            <p:nvPr/>
          </p:nvSpPr>
          <p:spPr bwMode="auto">
            <a:xfrm rot="720000">
              <a:off x="3309" y="436"/>
              <a:ext cx="646" cy="359"/>
            </a:xfrm>
            <a:custGeom>
              <a:avLst/>
              <a:gdLst>
                <a:gd name="T0" fmla="*/ 1246 w 2371"/>
                <a:gd name="T1" fmla="*/ 5 h 1350"/>
                <a:gd name="T2" fmla="*/ 1288 w 2371"/>
                <a:gd name="T3" fmla="*/ 5 h 1350"/>
                <a:gd name="T4" fmla="*/ 1330 w 2371"/>
                <a:gd name="T5" fmla="*/ 8 h 1350"/>
                <a:gd name="T6" fmla="*/ 1515 w 2371"/>
                <a:gd name="T7" fmla="*/ 54 h 1350"/>
                <a:gd name="T8" fmla="*/ 1695 w 2371"/>
                <a:gd name="T9" fmla="*/ 119 h 1350"/>
                <a:gd name="T10" fmla="*/ 1868 w 2371"/>
                <a:gd name="T11" fmla="*/ 202 h 1350"/>
                <a:gd name="T12" fmla="*/ 2043 w 2371"/>
                <a:gd name="T13" fmla="*/ 286 h 1350"/>
                <a:gd name="T14" fmla="*/ 2223 w 2371"/>
                <a:gd name="T15" fmla="*/ 373 h 1350"/>
                <a:gd name="T16" fmla="*/ 2363 w 2371"/>
                <a:gd name="T17" fmla="*/ 434 h 1350"/>
                <a:gd name="T18" fmla="*/ 2298 w 2371"/>
                <a:gd name="T19" fmla="*/ 499 h 1350"/>
                <a:gd name="T20" fmla="*/ 2082 w 2371"/>
                <a:gd name="T21" fmla="*/ 597 h 1350"/>
                <a:gd name="T22" fmla="*/ 1865 w 2371"/>
                <a:gd name="T23" fmla="*/ 696 h 1350"/>
                <a:gd name="T24" fmla="*/ 1648 w 2371"/>
                <a:gd name="T25" fmla="*/ 799 h 1350"/>
                <a:gd name="T26" fmla="*/ 1432 w 2371"/>
                <a:gd name="T27" fmla="*/ 898 h 1350"/>
                <a:gd name="T28" fmla="*/ 1216 w 2371"/>
                <a:gd name="T29" fmla="*/ 997 h 1350"/>
                <a:gd name="T30" fmla="*/ 1379 w 2371"/>
                <a:gd name="T31" fmla="*/ 711 h 1350"/>
                <a:gd name="T32" fmla="*/ 1596 w 2371"/>
                <a:gd name="T33" fmla="*/ 575 h 1350"/>
                <a:gd name="T34" fmla="*/ 1690 w 2371"/>
                <a:gd name="T35" fmla="*/ 454 h 1350"/>
                <a:gd name="T36" fmla="*/ 1557 w 2371"/>
                <a:gd name="T37" fmla="*/ 309 h 1350"/>
                <a:gd name="T38" fmla="*/ 1382 w 2371"/>
                <a:gd name="T39" fmla="*/ 259 h 1350"/>
                <a:gd name="T40" fmla="*/ 1246 w 2371"/>
                <a:gd name="T41" fmla="*/ 259 h 1350"/>
                <a:gd name="T42" fmla="*/ 1216 w 2371"/>
                <a:gd name="T43" fmla="*/ 259 h 1350"/>
                <a:gd name="T44" fmla="*/ 50 w 2371"/>
                <a:gd name="T45" fmla="*/ 1106 h 1350"/>
                <a:gd name="T46" fmla="*/ 232 w 2371"/>
                <a:gd name="T47" fmla="*/ 890 h 1350"/>
                <a:gd name="T48" fmla="*/ 456 w 2371"/>
                <a:gd name="T49" fmla="*/ 620 h 1350"/>
                <a:gd name="T50" fmla="*/ 706 w 2371"/>
                <a:gd name="T51" fmla="*/ 346 h 1350"/>
                <a:gd name="T52" fmla="*/ 965 w 2371"/>
                <a:gd name="T53" fmla="*/ 123 h 1350"/>
                <a:gd name="T54" fmla="*/ 1216 w 2371"/>
                <a:gd name="T55" fmla="*/ 8 h 1350"/>
                <a:gd name="T56" fmla="*/ 1083 w 2371"/>
                <a:gd name="T57" fmla="*/ 294 h 1350"/>
                <a:gd name="T58" fmla="*/ 904 w 2371"/>
                <a:gd name="T59" fmla="*/ 395 h 1350"/>
                <a:gd name="T60" fmla="*/ 771 w 2371"/>
                <a:gd name="T61" fmla="*/ 536 h 1350"/>
                <a:gd name="T62" fmla="*/ 733 w 2371"/>
                <a:gd name="T63" fmla="*/ 711 h 1350"/>
                <a:gd name="T64" fmla="*/ 820 w 2371"/>
                <a:gd name="T65" fmla="*/ 841 h 1350"/>
                <a:gd name="T66" fmla="*/ 980 w 2371"/>
                <a:gd name="T67" fmla="*/ 859 h 1350"/>
                <a:gd name="T68" fmla="*/ 1059 w 2371"/>
                <a:gd name="T69" fmla="*/ 849 h 1350"/>
                <a:gd name="T70" fmla="*/ 1174 w 2371"/>
                <a:gd name="T71" fmla="*/ 810 h 1350"/>
                <a:gd name="T72" fmla="*/ 1167 w 2371"/>
                <a:gd name="T73" fmla="*/ 1019 h 1350"/>
                <a:gd name="T74" fmla="*/ 1026 w 2371"/>
                <a:gd name="T75" fmla="*/ 1083 h 1350"/>
                <a:gd name="T76" fmla="*/ 886 w 2371"/>
                <a:gd name="T77" fmla="*/ 1152 h 1350"/>
                <a:gd name="T78" fmla="*/ 745 w 2371"/>
                <a:gd name="T79" fmla="*/ 1216 h 1350"/>
                <a:gd name="T80" fmla="*/ 608 w 2371"/>
                <a:gd name="T81" fmla="*/ 1285 h 1350"/>
                <a:gd name="T82" fmla="*/ 467 w 2371"/>
                <a:gd name="T83" fmla="*/ 1350 h 1350"/>
                <a:gd name="T84" fmla="*/ 296 w 2371"/>
                <a:gd name="T85" fmla="*/ 1288 h 1350"/>
                <a:gd name="T86" fmla="*/ 109 w 2371"/>
                <a:gd name="T87" fmla="*/ 1209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371"/>
                <a:gd name="T133" fmla="*/ 0 h 1350"/>
                <a:gd name="T134" fmla="*/ 2371 w 2371"/>
                <a:gd name="T135" fmla="*/ 1350 h 13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2" name="Freeform 49"/>
            <p:cNvSpPr>
              <a:spLocks noChangeArrowheads="1"/>
            </p:cNvSpPr>
            <p:nvPr/>
          </p:nvSpPr>
          <p:spPr bwMode="auto">
            <a:xfrm rot="720000">
              <a:off x="3317" y="439"/>
              <a:ext cx="627" cy="348"/>
            </a:xfrm>
            <a:custGeom>
              <a:avLst/>
              <a:gdLst>
                <a:gd name="T0" fmla="*/ 1239 w 2297"/>
                <a:gd name="T1" fmla="*/ 0 h 1308"/>
                <a:gd name="T2" fmla="*/ 1352 w 2297"/>
                <a:gd name="T3" fmla="*/ 20 h 1308"/>
                <a:gd name="T4" fmla="*/ 1527 w 2297"/>
                <a:gd name="T5" fmla="*/ 69 h 1308"/>
                <a:gd name="T6" fmla="*/ 1698 w 2297"/>
                <a:gd name="T7" fmla="*/ 137 h 1308"/>
                <a:gd name="T8" fmla="*/ 1868 w 2297"/>
                <a:gd name="T9" fmla="*/ 213 h 1308"/>
                <a:gd name="T10" fmla="*/ 2040 w 2297"/>
                <a:gd name="T11" fmla="*/ 297 h 1308"/>
                <a:gd name="T12" fmla="*/ 2218 w 2297"/>
                <a:gd name="T13" fmla="*/ 376 h 1308"/>
                <a:gd name="T14" fmla="*/ 2297 w 2297"/>
                <a:gd name="T15" fmla="*/ 418 h 1308"/>
                <a:gd name="T16" fmla="*/ 2161 w 2297"/>
                <a:gd name="T17" fmla="*/ 506 h 1308"/>
                <a:gd name="T18" fmla="*/ 1952 w 2297"/>
                <a:gd name="T19" fmla="*/ 605 h 1308"/>
                <a:gd name="T20" fmla="*/ 1747 w 2297"/>
                <a:gd name="T21" fmla="*/ 699 h 1308"/>
                <a:gd name="T22" fmla="*/ 1538 w 2297"/>
                <a:gd name="T23" fmla="*/ 798 h 1308"/>
                <a:gd name="T24" fmla="*/ 1330 w 2297"/>
                <a:gd name="T25" fmla="*/ 896 h 1308"/>
                <a:gd name="T26" fmla="*/ 1189 w 2297"/>
                <a:gd name="T27" fmla="*/ 787 h 1308"/>
                <a:gd name="T28" fmla="*/ 1454 w 2297"/>
                <a:gd name="T29" fmla="*/ 654 h 1308"/>
                <a:gd name="T30" fmla="*/ 1656 w 2297"/>
                <a:gd name="T31" fmla="*/ 506 h 1308"/>
                <a:gd name="T32" fmla="*/ 1656 w 2297"/>
                <a:gd name="T33" fmla="*/ 365 h 1308"/>
                <a:gd name="T34" fmla="*/ 1496 w 2297"/>
                <a:gd name="T35" fmla="*/ 259 h 1308"/>
                <a:gd name="T36" fmla="*/ 1303 w 2297"/>
                <a:gd name="T37" fmla="*/ 225 h 1308"/>
                <a:gd name="T38" fmla="*/ 1212 w 2297"/>
                <a:gd name="T39" fmla="*/ 225 h 1308"/>
                <a:gd name="T40" fmla="*/ 1189 w 2297"/>
                <a:gd name="T41" fmla="*/ 8 h 1308"/>
                <a:gd name="T42" fmla="*/ 102 w 2297"/>
                <a:gd name="T43" fmla="*/ 1019 h 1308"/>
                <a:gd name="T44" fmla="*/ 299 w 2297"/>
                <a:gd name="T45" fmla="*/ 783 h 1308"/>
                <a:gd name="T46" fmla="*/ 531 w 2297"/>
                <a:gd name="T47" fmla="*/ 513 h 1308"/>
                <a:gd name="T48" fmla="*/ 778 w 2297"/>
                <a:gd name="T49" fmla="*/ 255 h 1308"/>
                <a:gd name="T50" fmla="*/ 1029 w 2297"/>
                <a:gd name="T51" fmla="*/ 69 h 1308"/>
                <a:gd name="T52" fmla="*/ 1189 w 2297"/>
                <a:gd name="T53" fmla="*/ 228 h 1308"/>
                <a:gd name="T54" fmla="*/ 983 w 2297"/>
                <a:gd name="T55" fmla="*/ 301 h 1308"/>
                <a:gd name="T56" fmla="*/ 805 w 2297"/>
                <a:gd name="T57" fmla="*/ 425 h 1308"/>
                <a:gd name="T58" fmla="*/ 694 w 2297"/>
                <a:gd name="T59" fmla="*/ 593 h 1308"/>
                <a:gd name="T60" fmla="*/ 694 w 2297"/>
                <a:gd name="T61" fmla="*/ 780 h 1308"/>
                <a:gd name="T62" fmla="*/ 847 w 2297"/>
                <a:gd name="T63" fmla="*/ 862 h 1308"/>
                <a:gd name="T64" fmla="*/ 972 w 2297"/>
                <a:gd name="T65" fmla="*/ 851 h 1308"/>
                <a:gd name="T66" fmla="*/ 1067 w 2297"/>
                <a:gd name="T67" fmla="*/ 829 h 1308"/>
                <a:gd name="T68" fmla="*/ 1189 w 2297"/>
                <a:gd name="T69" fmla="*/ 787 h 1308"/>
                <a:gd name="T70" fmla="*/ 1093 w 2297"/>
                <a:gd name="T71" fmla="*/ 1007 h 1308"/>
                <a:gd name="T72" fmla="*/ 953 w 2297"/>
                <a:gd name="T73" fmla="*/ 1071 h 1308"/>
                <a:gd name="T74" fmla="*/ 812 w 2297"/>
                <a:gd name="T75" fmla="*/ 1133 h 1308"/>
                <a:gd name="T76" fmla="*/ 676 w 2297"/>
                <a:gd name="T77" fmla="*/ 1197 h 1308"/>
                <a:gd name="T78" fmla="*/ 539 w 2297"/>
                <a:gd name="T79" fmla="*/ 1261 h 1308"/>
                <a:gd name="T80" fmla="*/ 398 w 2297"/>
                <a:gd name="T81" fmla="*/ 1291 h 1308"/>
                <a:gd name="T82" fmla="*/ 223 w 2297"/>
                <a:gd name="T83" fmla="*/ 1227 h 1308"/>
                <a:gd name="T84" fmla="*/ 50 w 2297"/>
                <a:gd name="T85" fmla="*/ 1151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297"/>
                <a:gd name="T130" fmla="*/ 0 h 1308"/>
                <a:gd name="T131" fmla="*/ 2297 w 2297"/>
                <a:gd name="T132" fmla="*/ 1308 h 13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3" name="Freeform 50"/>
            <p:cNvSpPr>
              <a:spLocks noChangeArrowheads="1"/>
            </p:cNvSpPr>
            <p:nvPr/>
          </p:nvSpPr>
          <p:spPr bwMode="auto">
            <a:xfrm rot="720000">
              <a:off x="3324" y="442"/>
              <a:ext cx="609" cy="338"/>
            </a:xfrm>
            <a:custGeom>
              <a:avLst/>
              <a:gdLst>
                <a:gd name="T0" fmla="*/ 1208 w 2237"/>
                <a:gd name="T1" fmla="*/ 0 h 1273"/>
                <a:gd name="T2" fmla="*/ 1314 w 2237"/>
                <a:gd name="T3" fmla="*/ 19 h 1273"/>
                <a:gd name="T4" fmla="*/ 1485 w 2237"/>
                <a:gd name="T5" fmla="*/ 69 h 1273"/>
                <a:gd name="T6" fmla="*/ 1652 w 2237"/>
                <a:gd name="T7" fmla="*/ 133 h 1273"/>
                <a:gd name="T8" fmla="*/ 1815 w 2237"/>
                <a:gd name="T9" fmla="*/ 206 h 1273"/>
                <a:gd name="T10" fmla="*/ 1980 w 2237"/>
                <a:gd name="T11" fmla="*/ 286 h 1273"/>
                <a:gd name="T12" fmla="*/ 2150 w 2237"/>
                <a:gd name="T13" fmla="*/ 365 h 1273"/>
                <a:gd name="T14" fmla="*/ 2230 w 2237"/>
                <a:gd name="T15" fmla="*/ 404 h 1273"/>
                <a:gd name="T16" fmla="*/ 2101 w 2237"/>
                <a:gd name="T17" fmla="*/ 487 h 1273"/>
                <a:gd name="T18" fmla="*/ 1899 w 2237"/>
                <a:gd name="T19" fmla="*/ 582 h 1273"/>
                <a:gd name="T20" fmla="*/ 1699 w 2237"/>
                <a:gd name="T21" fmla="*/ 673 h 1273"/>
                <a:gd name="T22" fmla="*/ 1494 w 2237"/>
                <a:gd name="T23" fmla="*/ 769 h 1273"/>
                <a:gd name="T24" fmla="*/ 1292 w 2237"/>
                <a:gd name="T25" fmla="*/ 863 h 1273"/>
                <a:gd name="T26" fmla="*/ 1154 w 2237"/>
                <a:gd name="T27" fmla="*/ 787 h 1273"/>
                <a:gd name="T28" fmla="*/ 1452 w 2237"/>
                <a:gd name="T29" fmla="*/ 639 h 1273"/>
                <a:gd name="T30" fmla="*/ 1664 w 2237"/>
                <a:gd name="T31" fmla="*/ 483 h 1273"/>
                <a:gd name="T32" fmla="*/ 1657 w 2237"/>
                <a:gd name="T33" fmla="*/ 339 h 1273"/>
                <a:gd name="T34" fmla="*/ 1485 w 2237"/>
                <a:gd name="T35" fmla="*/ 229 h 1273"/>
                <a:gd name="T36" fmla="*/ 1284 w 2237"/>
                <a:gd name="T37" fmla="*/ 202 h 1273"/>
                <a:gd name="T38" fmla="*/ 1189 w 2237"/>
                <a:gd name="T39" fmla="*/ 202 h 1273"/>
                <a:gd name="T40" fmla="*/ 1154 w 2237"/>
                <a:gd name="T41" fmla="*/ 9 h 1273"/>
                <a:gd name="T42" fmla="*/ 103 w 2237"/>
                <a:gd name="T43" fmla="*/ 992 h 1273"/>
                <a:gd name="T44" fmla="*/ 296 w 2237"/>
                <a:gd name="T45" fmla="*/ 764 h 1273"/>
                <a:gd name="T46" fmla="*/ 520 w 2237"/>
                <a:gd name="T47" fmla="*/ 502 h 1273"/>
                <a:gd name="T48" fmla="*/ 764 w 2237"/>
                <a:gd name="T49" fmla="*/ 251 h 1273"/>
                <a:gd name="T50" fmla="*/ 1003 w 2237"/>
                <a:gd name="T51" fmla="*/ 69 h 1273"/>
                <a:gd name="T52" fmla="*/ 1154 w 2237"/>
                <a:gd name="T53" fmla="*/ 202 h 1273"/>
                <a:gd name="T54" fmla="*/ 942 w 2237"/>
                <a:gd name="T55" fmla="*/ 281 h 1273"/>
                <a:gd name="T56" fmla="*/ 756 w 2237"/>
                <a:gd name="T57" fmla="*/ 419 h 1273"/>
                <a:gd name="T58" fmla="*/ 638 w 2237"/>
                <a:gd name="T59" fmla="*/ 589 h 1273"/>
                <a:gd name="T60" fmla="*/ 638 w 2237"/>
                <a:gd name="T61" fmla="*/ 791 h 1273"/>
                <a:gd name="T62" fmla="*/ 813 w 2237"/>
                <a:gd name="T63" fmla="*/ 870 h 1273"/>
                <a:gd name="T64" fmla="*/ 957 w 2237"/>
                <a:gd name="T65" fmla="*/ 848 h 1273"/>
                <a:gd name="T66" fmla="*/ 1045 w 2237"/>
                <a:gd name="T67" fmla="*/ 828 h 1273"/>
                <a:gd name="T68" fmla="*/ 1154 w 2237"/>
                <a:gd name="T69" fmla="*/ 787 h 1273"/>
                <a:gd name="T70" fmla="*/ 1065 w 2237"/>
                <a:gd name="T71" fmla="*/ 969 h 1273"/>
                <a:gd name="T72" fmla="*/ 927 w 2237"/>
                <a:gd name="T73" fmla="*/ 1033 h 1273"/>
                <a:gd name="T74" fmla="*/ 791 w 2237"/>
                <a:gd name="T75" fmla="*/ 1095 h 1273"/>
                <a:gd name="T76" fmla="*/ 653 w 2237"/>
                <a:gd name="T77" fmla="*/ 1164 h 1273"/>
                <a:gd name="T78" fmla="*/ 520 w 2237"/>
                <a:gd name="T79" fmla="*/ 1228 h 1273"/>
                <a:gd name="T80" fmla="*/ 384 w 2237"/>
                <a:gd name="T81" fmla="*/ 1258 h 1273"/>
                <a:gd name="T82" fmla="*/ 217 w 2237"/>
                <a:gd name="T83" fmla="*/ 1193 h 1273"/>
                <a:gd name="T84" fmla="*/ 49 w 2237"/>
                <a:gd name="T85" fmla="*/ 1122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237"/>
                <a:gd name="T130" fmla="*/ 0 h 1273"/>
                <a:gd name="T131" fmla="*/ 2237 w 2237"/>
                <a:gd name="T132" fmla="*/ 1273 h 127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4" name="Freeform 51"/>
            <p:cNvSpPr>
              <a:spLocks noChangeArrowheads="1"/>
            </p:cNvSpPr>
            <p:nvPr/>
          </p:nvSpPr>
          <p:spPr bwMode="auto">
            <a:xfrm rot="720000">
              <a:off x="3333" y="445"/>
              <a:ext cx="590" cy="326"/>
            </a:xfrm>
            <a:custGeom>
              <a:avLst/>
              <a:gdLst>
                <a:gd name="T0" fmla="*/ 1178 w 2165"/>
                <a:gd name="T1" fmla="*/ 0 h 1228"/>
                <a:gd name="T2" fmla="*/ 1284 w 2165"/>
                <a:gd name="T3" fmla="*/ 19 h 1228"/>
                <a:gd name="T4" fmla="*/ 1447 w 2165"/>
                <a:gd name="T5" fmla="*/ 64 h 1228"/>
                <a:gd name="T6" fmla="*/ 1607 w 2165"/>
                <a:gd name="T7" fmla="*/ 125 h 1228"/>
                <a:gd name="T8" fmla="*/ 1763 w 2165"/>
                <a:gd name="T9" fmla="*/ 194 h 1228"/>
                <a:gd name="T10" fmla="*/ 1918 w 2165"/>
                <a:gd name="T11" fmla="*/ 266 h 1228"/>
                <a:gd name="T12" fmla="*/ 2086 w 2165"/>
                <a:gd name="T13" fmla="*/ 342 h 1228"/>
                <a:gd name="T14" fmla="*/ 2158 w 2165"/>
                <a:gd name="T15" fmla="*/ 384 h 1228"/>
                <a:gd name="T16" fmla="*/ 2037 w 2165"/>
                <a:gd name="T17" fmla="*/ 468 h 1228"/>
                <a:gd name="T18" fmla="*/ 1842 w 2165"/>
                <a:gd name="T19" fmla="*/ 558 h 1228"/>
                <a:gd name="T20" fmla="*/ 1648 w 2165"/>
                <a:gd name="T21" fmla="*/ 649 h 1228"/>
                <a:gd name="T22" fmla="*/ 1450 w 2165"/>
                <a:gd name="T23" fmla="*/ 740 h 1228"/>
                <a:gd name="T24" fmla="*/ 1257 w 2165"/>
                <a:gd name="T25" fmla="*/ 831 h 1228"/>
                <a:gd name="T26" fmla="*/ 1127 w 2165"/>
                <a:gd name="T27" fmla="*/ 782 h 1228"/>
                <a:gd name="T28" fmla="*/ 1284 w 2165"/>
                <a:gd name="T29" fmla="*/ 715 h 1228"/>
                <a:gd name="T30" fmla="*/ 1443 w 2165"/>
                <a:gd name="T31" fmla="*/ 631 h 1228"/>
                <a:gd name="T32" fmla="*/ 1580 w 2165"/>
                <a:gd name="T33" fmla="*/ 543 h 1228"/>
                <a:gd name="T34" fmla="*/ 1675 w 2165"/>
                <a:gd name="T35" fmla="*/ 459 h 1228"/>
                <a:gd name="T36" fmla="*/ 1709 w 2165"/>
                <a:gd name="T37" fmla="*/ 395 h 1228"/>
                <a:gd name="T38" fmla="*/ 1607 w 2165"/>
                <a:gd name="T39" fmla="*/ 266 h 1228"/>
                <a:gd name="T40" fmla="*/ 1405 w 2165"/>
                <a:gd name="T41" fmla="*/ 187 h 1228"/>
                <a:gd name="T42" fmla="*/ 1201 w 2165"/>
                <a:gd name="T43" fmla="*/ 170 h 1228"/>
                <a:gd name="T44" fmla="*/ 1147 w 2165"/>
                <a:gd name="T45" fmla="*/ 175 h 1228"/>
                <a:gd name="T46" fmla="*/ 0 w 2165"/>
                <a:gd name="T47" fmla="*/ 1068 h 1228"/>
                <a:gd name="T48" fmla="*/ 155 w 2165"/>
                <a:gd name="T49" fmla="*/ 900 h 1228"/>
                <a:gd name="T50" fmla="*/ 360 w 2165"/>
                <a:gd name="T51" fmla="*/ 661 h 1228"/>
                <a:gd name="T52" fmla="*/ 592 w 2165"/>
                <a:gd name="T53" fmla="*/ 402 h 1228"/>
                <a:gd name="T54" fmla="*/ 831 w 2165"/>
                <a:gd name="T55" fmla="*/ 175 h 1228"/>
                <a:gd name="T56" fmla="*/ 1060 w 2165"/>
                <a:gd name="T57" fmla="*/ 30 h 1228"/>
                <a:gd name="T58" fmla="*/ 1055 w 2165"/>
                <a:gd name="T59" fmla="*/ 197 h 1228"/>
                <a:gd name="T60" fmla="*/ 831 w 2165"/>
                <a:gd name="T61" fmla="*/ 308 h 1228"/>
                <a:gd name="T62" fmla="*/ 653 w 2165"/>
                <a:gd name="T63" fmla="*/ 456 h 1228"/>
                <a:gd name="T64" fmla="*/ 562 w 2165"/>
                <a:gd name="T65" fmla="*/ 668 h 1228"/>
                <a:gd name="T66" fmla="*/ 623 w 2165"/>
                <a:gd name="T67" fmla="*/ 851 h 1228"/>
                <a:gd name="T68" fmla="*/ 892 w 2165"/>
                <a:gd name="T69" fmla="*/ 839 h 1228"/>
                <a:gd name="T70" fmla="*/ 957 w 2165"/>
                <a:gd name="T71" fmla="*/ 839 h 1228"/>
                <a:gd name="T72" fmla="*/ 1052 w 2165"/>
                <a:gd name="T73" fmla="*/ 814 h 1228"/>
                <a:gd name="T74" fmla="*/ 1127 w 2165"/>
                <a:gd name="T75" fmla="*/ 893 h 1228"/>
                <a:gd name="T76" fmla="*/ 991 w 2165"/>
                <a:gd name="T77" fmla="*/ 954 h 1228"/>
                <a:gd name="T78" fmla="*/ 858 w 2165"/>
                <a:gd name="T79" fmla="*/ 1018 h 1228"/>
                <a:gd name="T80" fmla="*/ 722 w 2165"/>
                <a:gd name="T81" fmla="*/ 1083 h 1228"/>
                <a:gd name="T82" fmla="*/ 589 w 2165"/>
                <a:gd name="T83" fmla="*/ 1144 h 1228"/>
                <a:gd name="T84" fmla="*/ 456 w 2165"/>
                <a:gd name="T85" fmla="*/ 1208 h 1228"/>
                <a:gd name="T86" fmla="*/ 308 w 2165"/>
                <a:gd name="T87" fmla="*/ 1196 h 1228"/>
                <a:gd name="T88" fmla="*/ 148 w 2165"/>
                <a:gd name="T89" fmla="*/ 1140 h 1228"/>
                <a:gd name="T90" fmla="*/ 0 w 2165"/>
                <a:gd name="T91" fmla="*/ 1068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65"/>
                <a:gd name="T139" fmla="*/ 0 h 1228"/>
                <a:gd name="T140" fmla="*/ 2165 w 2165"/>
                <a:gd name="T141" fmla="*/ 1228 h 122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5" name="Freeform 52"/>
            <p:cNvSpPr>
              <a:spLocks noChangeArrowheads="1"/>
            </p:cNvSpPr>
            <p:nvPr/>
          </p:nvSpPr>
          <p:spPr bwMode="auto">
            <a:xfrm rot="720000">
              <a:off x="3339" y="447"/>
              <a:ext cx="573" cy="317"/>
            </a:xfrm>
            <a:custGeom>
              <a:avLst/>
              <a:gdLst>
                <a:gd name="T0" fmla="*/ 1129 w 2101"/>
                <a:gd name="T1" fmla="*/ 3 h 1192"/>
                <a:gd name="T2" fmla="*/ 1174 w 2101"/>
                <a:gd name="T3" fmla="*/ 0 h 1192"/>
                <a:gd name="T4" fmla="*/ 1250 w 2101"/>
                <a:gd name="T5" fmla="*/ 18 h 1192"/>
                <a:gd name="T6" fmla="*/ 1356 w 2101"/>
                <a:gd name="T7" fmla="*/ 45 h 1192"/>
                <a:gd name="T8" fmla="*/ 1463 w 2101"/>
                <a:gd name="T9" fmla="*/ 79 h 1192"/>
                <a:gd name="T10" fmla="*/ 1561 w 2101"/>
                <a:gd name="T11" fmla="*/ 116 h 1192"/>
                <a:gd name="T12" fmla="*/ 1660 w 2101"/>
                <a:gd name="T13" fmla="*/ 163 h 1192"/>
                <a:gd name="T14" fmla="*/ 1763 w 2101"/>
                <a:gd name="T15" fmla="*/ 208 h 1192"/>
                <a:gd name="T16" fmla="*/ 1865 w 2101"/>
                <a:gd name="T17" fmla="*/ 257 h 1192"/>
                <a:gd name="T18" fmla="*/ 1973 w 2101"/>
                <a:gd name="T19" fmla="*/ 306 h 1192"/>
                <a:gd name="T20" fmla="*/ 2074 w 2101"/>
                <a:gd name="T21" fmla="*/ 356 h 1192"/>
                <a:gd name="T22" fmla="*/ 2097 w 2101"/>
                <a:gd name="T23" fmla="*/ 365 h 1192"/>
                <a:gd name="T24" fmla="*/ 1105 w 2101"/>
                <a:gd name="T25" fmla="*/ 851 h 1192"/>
                <a:gd name="T26" fmla="*/ 1159 w 2101"/>
                <a:gd name="T27" fmla="*/ 752 h 1192"/>
                <a:gd name="T28" fmla="*/ 1273 w 2101"/>
                <a:gd name="T29" fmla="*/ 703 h 1192"/>
                <a:gd name="T30" fmla="*/ 1386 w 2101"/>
                <a:gd name="T31" fmla="*/ 641 h 1192"/>
                <a:gd name="T32" fmla="*/ 1494 w 2101"/>
                <a:gd name="T33" fmla="*/ 580 h 1192"/>
                <a:gd name="T34" fmla="*/ 1588 w 2101"/>
                <a:gd name="T35" fmla="*/ 520 h 1192"/>
                <a:gd name="T36" fmla="*/ 1660 w 2101"/>
                <a:gd name="T37" fmla="*/ 459 h 1192"/>
                <a:gd name="T38" fmla="*/ 1706 w 2101"/>
                <a:gd name="T39" fmla="*/ 410 h 1192"/>
                <a:gd name="T40" fmla="*/ 1717 w 2101"/>
                <a:gd name="T41" fmla="*/ 365 h 1192"/>
                <a:gd name="T42" fmla="*/ 1668 w 2101"/>
                <a:gd name="T43" fmla="*/ 288 h 1192"/>
                <a:gd name="T44" fmla="*/ 1546 w 2101"/>
                <a:gd name="T45" fmla="*/ 205 h 1192"/>
                <a:gd name="T46" fmla="*/ 1395 w 2101"/>
                <a:gd name="T47" fmla="*/ 158 h 1192"/>
                <a:gd name="T48" fmla="*/ 1246 w 2101"/>
                <a:gd name="T49" fmla="*/ 140 h 1192"/>
                <a:gd name="T50" fmla="*/ 1167 w 2101"/>
                <a:gd name="T51" fmla="*/ 140 h 1192"/>
                <a:gd name="T52" fmla="*/ 1129 w 2101"/>
                <a:gd name="T53" fmla="*/ 151 h 1192"/>
                <a:gd name="T54" fmla="*/ 1105 w 2101"/>
                <a:gd name="T55" fmla="*/ 7 h 1192"/>
                <a:gd name="T56" fmla="*/ 46 w 2101"/>
                <a:gd name="T57" fmla="*/ 994 h 1192"/>
                <a:gd name="T58" fmla="*/ 160 w 2101"/>
                <a:gd name="T59" fmla="*/ 876 h 1192"/>
                <a:gd name="T60" fmla="*/ 289 w 2101"/>
                <a:gd name="T61" fmla="*/ 725 h 1192"/>
                <a:gd name="T62" fmla="*/ 434 w 2101"/>
                <a:gd name="T63" fmla="*/ 558 h 1192"/>
                <a:gd name="T64" fmla="*/ 585 w 2101"/>
                <a:gd name="T65" fmla="*/ 390 h 1192"/>
                <a:gd name="T66" fmla="*/ 742 w 2101"/>
                <a:gd name="T67" fmla="*/ 239 h 1192"/>
                <a:gd name="T68" fmla="*/ 893 w 2101"/>
                <a:gd name="T69" fmla="*/ 113 h 1192"/>
                <a:gd name="T70" fmla="*/ 1038 w 2101"/>
                <a:gd name="T71" fmla="*/ 30 h 1192"/>
                <a:gd name="T72" fmla="*/ 1105 w 2101"/>
                <a:gd name="T73" fmla="*/ 155 h 1192"/>
                <a:gd name="T74" fmla="*/ 954 w 2101"/>
                <a:gd name="T75" fmla="*/ 205 h 1192"/>
                <a:gd name="T76" fmla="*/ 794 w 2101"/>
                <a:gd name="T77" fmla="*/ 291 h 1192"/>
                <a:gd name="T78" fmla="*/ 658 w 2101"/>
                <a:gd name="T79" fmla="*/ 395 h 1192"/>
                <a:gd name="T80" fmla="*/ 567 w 2101"/>
                <a:gd name="T81" fmla="*/ 501 h 1192"/>
                <a:gd name="T82" fmla="*/ 506 w 2101"/>
                <a:gd name="T83" fmla="*/ 679 h 1192"/>
                <a:gd name="T84" fmla="*/ 525 w 2101"/>
                <a:gd name="T85" fmla="*/ 819 h 1192"/>
                <a:gd name="T86" fmla="*/ 643 w 2101"/>
                <a:gd name="T87" fmla="*/ 888 h 1192"/>
                <a:gd name="T88" fmla="*/ 875 w 2101"/>
                <a:gd name="T89" fmla="*/ 839 h 1192"/>
                <a:gd name="T90" fmla="*/ 912 w 2101"/>
                <a:gd name="T91" fmla="*/ 839 h 1192"/>
                <a:gd name="T92" fmla="*/ 966 w 2101"/>
                <a:gd name="T93" fmla="*/ 824 h 1192"/>
                <a:gd name="T94" fmla="*/ 1030 w 2101"/>
                <a:gd name="T95" fmla="*/ 804 h 1192"/>
                <a:gd name="T96" fmla="*/ 1105 w 2101"/>
                <a:gd name="T97" fmla="*/ 775 h 1192"/>
                <a:gd name="T98" fmla="*/ 395 w 2101"/>
                <a:gd name="T99" fmla="*/ 1192 h 1192"/>
                <a:gd name="T100" fmla="*/ 296 w 2101"/>
                <a:gd name="T101" fmla="*/ 1162 h 1192"/>
                <a:gd name="T102" fmla="*/ 194 w 2101"/>
                <a:gd name="T103" fmla="*/ 1125 h 1192"/>
                <a:gd name="T104" fmla="*/ 96 w 2101"/>
                <a:gd name="T105" fmla="*/ 1083 h 1192"/>
                <a:gd name="T106" fmla="*/ 0 w 2101"/>
                <a:gd name="T107" fmla="*/ 1041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101"/>
                <a:gd name="T163" fmla="*/ 0 h 1192"/>
                <a:gd name="T164" fmla="*/ 2101 w 2101"/>
                <a:gd name="T165" fmla="*/ 1192 h 119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6" name="Freeform 53"/>
            <p:cNvSpPr>
              <a:spLocks noChangeArrowheads="1"/>
            </p:cNvSpPr>
            <p:nvPr/>
          </p:nvSpPr>
          <p:spPr bwMode="auto">
            <a:xfrm rot="720000">
              <a:off x="2146" y="678"/>
              <a:ext cx="1172" cy="694"/>
            </a:xfrm>
            <a:custGeom>
              <a:avLst/>
              <a:gdLst>
                <a:gd name="T0" fmla="*/ 3587 w 4294"/>
                <a:gd name="T1" fmla="*/ 771 h 2614"/>
                <a:gd name="T2" fmla="*/ 3673 w 4294"/>
                <a:gd name="T3" fmla="*/ 670 h 2614"/>
                <a:gd name="T4" fmla="*/ 3769 w 4294"/>
                <a:gd name="T5" fmla="*/ 566 h 2614"/>
                <a:gd name="T6" fmla="*/ 3865 w 4294"/>
                <a:gd name="T7" fmla="*/ 460 h 2614"/>
                <a:gd name="T8" fmla="*/ 3964 w 4294"/>
                <a:gd name="T9" fmla="*/ 354 h 2614"/>
                <a:gd name="T10" fmla="*/ 4058 w 4294"/>
                <a:gd name="T11" fmla="*/ 251 h 2614"/>
                <a:gd name="T12" fmla="*/ 4149 w 4294"/>
                <a:gd name="T13" fmla="*/ 149 h 2614"/>
                <a:gd name="T14" fmla="*/ 4236 w 4294"/>
                <a:gd name="T15" fmla="*/ 50 h 2614"/>
                <a:gd name="T16" fmla="*/ 4290 w 4294"/>
                <a:gd name="T17" fmla="*/ 19 h 2614"/>
                <a:gd name="T18" fmla="*/ 4294 w 4294"/>
                <a:gd name="T19" fmla="*/ 61 h 2614"/>
                <a:gd name="T20" fmla="*/ 4282 w 4294"/>
                <a:gd name="T21" fmla="*/ 110 h 2614"/>
                <a:gd name="T22" fmla="*/ 4248 w 4294"/>
                <a:gd name="T23" fmla="*/ 149 h 2614"/>
                <a:gd name="T24" fmla="*/ 4157 w 4294"/>
                <a:gd name="T25" fmla="*/ 255 h 2614"/>
                <a:gd name="T26" fmla="*/ 4016 w 4294"/>
                <a:gd name="T27" fmla="*/ 438 h 2614"/>
                <a:gd name="T28" fmla="*/ 3883 w 4294"/>
                <a:gd name="T29" fmla="*/ 616 h 2614"/>
                <a:gd name="T30" fmla="*/ 3739 w 4294"/>
                <a:gd name="T31" fmla="*/ 783 h 2614"/>
                <a:gd name="T32" fmla="*/ 3644 w 4294"/>
                <a:gd name="T33" fmla="*/ 867 h 2614"/>
                <a:gd name="T34" fmla="*/ 3621 w 4294"/>
                <a:gd name="T35" fmla="*/ 877 h 2614"/>
                <a:gd name="T36" fmla="*/ 3591 w 4294"/>
                <a:gd name="T37" fmla="*/ 885 h 2614"/>
                <a:gd name="T38" fmla="*/ 3560 w 4294"/>
                <a:gd name="T39" fmla="*/ 904 h 2614"/>
                <a:gd name="T40" fmla="*/ 3530 w 4294"/>
                <a:gd name="T41" fmla="*/ 927 h 2614"/>
                <a:gd name="T42" fmla="*/ 3488 w 4294"/>
                <a:gd name="T43" fmla="*/ 961 h 2614"/>
                <a:gd name="T44" fmla="*/ 3419 w 4294"/>
                <a:gd name="T45" fmla="*/ 1011 h 2614"/>
                <a:gd name="T46" fmla="*/ 3325 w 4294"/>
                <a:gd name="T47" fmla="*/ 1079 h 2614"/>
                <a:gd name="T48" fmla="*/ 3204 w 4294"/>
                <a:gd name="T49" fmla="*/ 1163 h 2614"/>
                <a:gd name="T50" fmla="*/ 3054 w 4294"/>
                <a:gd name="T51" fmla="*/ 1257 h 2614"/>
                <a:gd name="T52" fmla="*/ 2884 w 4294"/>
                <a:gd name="T53" fmla="*/ 1368 h 2614"/>
                <a:gd name="T54" fmla="*/ 2683 w 4294"/>
                <a:gd name="T55" fmla="*/ 1486 h 2614"/>
                <a:gd name="T56" fmla="*/ 2459 w 4294"/>
                <a:gd name="T57" fmla="*/ 1610 h 2614"/>
                <a:gd name="T58" fmla="*/ 2212 w 4294"/>
                <a:gd name="T59" fmla="*/ 1741 h 2614"/>
                <a:gd name="T60" fmla="*/ 1942 w 4294"/>
                <a:gd name="T61" fmla="*/ 1877 h 2614"/>
                <a:gd name="T62" fmla="*/ 1645 w 4294"/>
                <a:gd name="T63" fmla="*/ 2014 h 2614"/>
                <a:gd name="T64" fmla="*/ 1327 w 4294"/>
                <a:gd name="T65" fmla="*/ 2155 h 2614"/>
                <a:gd name="T66" fmla="*/ 989 w 4294"/>
                <a:gd name="T67" fmla="*/ 2291 h 2614"/>
                <a:gd name="T68" fmla="*/ 624 w 4294"/>
                <a:gd name="T69" fmla="*/ 2424 h 2614"/>
                <a:gd name="T70" fmla="*/ 240 w 4294"/>
                <a:gd name="T71" fmla="*/ 2553 h 2614"/>
                <a:gd name="T72" fmla="*/ 0 w 4294"/>
                <a:gd name="T73" fmla="*/ 2592 h 2614"/>
                <a:gd name="T74" fmla="*/ 3545 w 4294"/>
                <a:gd name="T75" fmla="*/ 82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94"/>
                <a:gd name="T115" fmla="*/ 0 h 2614"/>
                <a:gd name="T116" fmla="*/ 4294 w 4294"/>
                <a:gd name="T117" fmla="*/ 2614 h 26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7" name="Freeform 54"/>
            <p:cNvSpPr>
              <a:spLocks noChangeArrowheads="1"/>
            </p:cNvSpPr>
            <p:nvPr/>
          </p:nvSpPr>
          <p:spPr bwMode="auto">
            <a:xfrm rot="720000">
              <a:off x="2141" y="646"/>
              <a:ext cx="1160" cy="717"/>
            </a:xfrm>
            <a:custGeom>
              <a:avLst/>
              <a:gdLst>
                <a:gd name="T0" fmla="*/ 3066 w 4255"/>
                <a:gd name="T1" fmla="*/ 726 h 2697"/>
                <a:gd name="T2" fmla="*/ 3105 w 4255"/>
                <a:gd name="T3" fmla="*/ 688 h 2697"/>
                <a:gd name="T4" fmla="*/ 3138 w 4255"/>
                <a:gd name="T5" fmla="*/ 646 h 2697"/>
                <a:gd name="T6" fmla="*/ 3157 w 4255"/>
                <a:gd name="T7" fmla="*/ 597 h 2697"/>
                <a:gd name="T8" fmla="*/ 3196 w 4255"/>
                <a:gd name="T9" fmla="*/ 543 h 2697"/>
                <a:gd name="T10" fmla="*/ 3253 w 4255"/>
                <a:gd name="T11" fmla="*/ 501 h 2697"/>
                <a:gd name="T12" fmla="*/ 3310 w 4255"/>
                <a:gd name="T13" fmla="*/ 467 h 2697"/>
                <a:gd name="T14" fmla="*/ 3366 w 4255"/>
                <a:gd name="T15" fmla="*/ 430 h 2697"/>
                <a:gd name="T16" fmla="*/ 3453 w 4255"/>
                <a:gd name="T17" fmla="*/ 346 h 2697"/>
                <a:gd name="T18" fmla="*/ 3552 w 4255"/>
                <a:gd name="T19" fmla="*/ 243 h 2697"/>
                <a:gd name="T20" fmla="*/ 3651 w 4255"/>
                <a:gd name="T21" fmla="*/ 144 h 2697"/>
                <a:gd name="T22" fmla="*/ 3754 w 4255"/>
                <a:gd name="T23" fmla="*/ 50 h 2697"/>
                <a:gd name="T24" fmla="*/ 4255 w 4255"/>
                <a:gd name="T25" fmla="*/ 178 h 2697"/>
                <a:gd name="T26" fmla="*/ 4171 w 4255"/>
                <a:gd name="T27" fmla="*/ 282 h 2697"/>
                <a:gd name="T28" fmla="*/ 4089 w 4255"/>
                <a:gd name="T29" fmla="*/ 380 h 2697"/>
                <a:gd name="T30" fmla="*/ 4008 w 4255"/>
                <a:gd name="T31" fmla="*/ 467 h 2697"/>
                <a:gd name="T32" fmla="*/ 3929 w 4255"/>
                <a:gd name="T33" fmla="*/ 555 h 2697"/>
                <a:gd name="T34" fmla="*/ 3848 w 4255"/>
                <a:gd name="T35" fmla="*/ 642 h 2697"/>
                <a:gd name="T36" fmla="*/ 3766 w 4255"/>
                <a:gd name="T37" fmla="*/ 726 h 2697"/>
                <a:gd name="T38" fmla="*/ 3678 w 4255"/>
                <a:gd name="T39" fmla="*/ 817 h 2697"/>
                <a:gd name="T40" fmla="*/ 3591 w 4255"/>
                <a:gd name="T41" fmla="*/ 911 h 2697"/>
                <a:gd name="T42" fmla="*/ 3435 w 4255"/>
                <a:gd name="T43" fmla="*/ 1041 h 2697"/>
                <a:gd name="T44" fmla="*/ 3233 w 4255"/>
                <a:gd name="T45" fmla="*/ 1185 h 2697"/>
                <a:gd name="T46" fmla="*/ 2990 w 4255"/>
                <a:gd name="T47" fmla="*/ 1340 h 2697"/>
                <a:gd name="T48" fmla="*/ 2717 w 4255"/>
                <a:gd name="T49" fmla="*/ 1508 h 2697"/>
                <a:gd name="T50" fmla="*/ 2417 w 4255"/>
                <a:gd name="T51" fmla="*/ 1676 h 2697"/>
                <a:gd name="T52" fmla="*/ 2101 w 4255"/>
                <a:gd name="T53" fmla="*/ 1843 h 2697"/>
                <a:gd name="T54" fmla="*/ 1775 w 4255"/>
                <a:gd name="T55" fmla="*/ 2006 h 2697"/>
                <a:gd name="T56" fmla="*/ 1445 w 4255"/>
                <a:gd name="T57" fmla="*/ 2162 h 2697"/>
                <a:gd name="T58" fmla="*/ 1337 w 4255"/>
                <a:gd name="T59" fmla="*/ 2208 h 2697"/>
                <a:gd name="T60" fmla="*/ 1231 w 4255"/>
                <a:gd name="T61" fmla="*/ 2253 h 2697"/>
                <a:gd name="T62" fmla="*/ 1129 w 4255"/>
                <a:gd name="T63" fmla="*/ 2295 h 2697"/>
                <a:gd name="T64" fmla="*/ 1023 w 4255"/>
                <a:gd name="T65" fmla="*/ 2337 h 2697"/>
                <a:gd name="T66" fmla="*/ 920 w 4255"/>
                <a:gd name="T67" fmla="*/ 2378 h 2697"/>
                <a:gd name="T68" fmla="*/ 821 w 4255"/>
                <a:gd name="T69" fmla="*/ 2416 h 2697"/>
                <a:gd name="T70" fmla="*/ 727 w 4255"/>
                <a:gd name="T71" fmla="*/ 2455 h 2697"/>
                <a:gd name="T72" fmla="*/ 631 w 4255"/>
                <a:gd name="T73" fmla="*/ 2492 h 2697"/>
                <a:gd name="T74" fmla="*/ 471 w 4255"/>
                <a:gd name="T75" fmla="*/ 2553 h 2697"/>
                <a:gd name="T76" fmla="*/ 305 w 4255"/>
                <a:gd name="T77" fmla="*/ 2610 h 2697"/>
                <a:gd name="T78" fmla="*/ 167 w 4255"/>
                <a:gd name="T79" fmla="*/ 2655 h 2697"/>
                <a:gd name="T80" fmla="*/ 103 w 4255"/>
                <a:gd name="T81" fmla="*/ 2679 h 2697"/>
                <a:gd name="T82" fmla="*/ 76 w 4255"/>
                <a:gd name="T83" fmla="*/ 2690 h 2697"/>
                <a:gd name="T84" fmla="*/ 54 w 4255"/>
                <a:gd name="T85" fmla="*/ 2697 h 2697"/>
                <a:gd name="T86" fmla="*/ 24 w 4255"/>
                <a:gd name="T87" fmla="*/ 2687 h 2697"/>
                <a:gd name="T88" fmla="*/ 0 w 4255"/>
                <a:gd name="T89" fmla="*/ 2660 h 2697"/>
                <a:gd name="T90" fmla="*/ 194 w 4255"/>
                <a:gd name="T91" fmla="*/ 2568 h 2697"/>
                <a:gd name="T92" fmla="*/ 392 w 4255"/>
                <a:gd name="T93" fmla="*/ 2462 h 2697"/>
                <a:gd name="T94" fmla="*/ 594 w 4255"/>
                <a:gd name="T95" fmla="*/ 2352 h 2697"/>
                <a:gd name="T96" fmla="*/ 799 w 4255"/>
                <a:gd name="T97" fmla="*/ 2233 h 2697"/>
                <a:gd name="T98" fmla="*/ 1003 w 4255"/>
                <a:gd name="T99" fmla="*/ 2109 h 2697"/>
                <a:gd name="T100" fmla="*/ 1208 w 4255"/>
                <a:gd name="T101" fmla="*/ 1979 h 2697"/>
                <a:gd name="T102" fmla="*/ 1413 w 4255"/>
                <a:gd name="T103" fmla="*/ 1846 h 2697"/>
                <a:gd name="T104" fmla="*/ 1615 w 4255"/>
                <a:gd name="T105" fmla="*/ 1713 h 2697"/>
                <a:gd name="T106" fmla="*/ 1817 w 4255"/>
                <a:gd name="T107" fmla="*/ 1580 h 2697"/>
                <a:gd name="T108" fmla="*/ 2010 w 4255"/>
                <a:gd name="T109" fmla="*/ 1448 h 2697"/>
                <a:gd name="T110" fmla="*/ 2200 w 4255"/>
                <a:gd name="T111" fmla="*/ 1315 h 2697"/>
                <a:gd name="T112" fmla="*/ 2387 w 4255"/>
                <a:gd name="T113" fmla="*/ 1189 h 2697"/>
                <a:gd name="T114" fmla="*/ 2565 w 4255"/>
                <a:gd name="T115" fmla="*/ 1068 h 2697"/>
                <a:gd name="T116" fmla="*/ 2735 w 4255"/>
                <a:gd name="T117" fmla="*/ 950 h 2697"/>
                <a:gd name="T118" fmla="*/ 2895 w 4255"/>
                <a:gd name="T119" fmla="*/ 844 h 2697"/>
                <a:gd name="T120" fmla="*/ 3048 w 4255"/>
                <a:gd name="T121" fmla="*/ 745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55"/>
                <a:gd name="T184" fmla="*/ 0 h 2697"/>
                <a:gd name="T185" fmla="*/ 4255 w 4255"/>
                <a:gd name="T186" fmla="*/ 2697 h 26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8" name="Freeform 55"/>
            <p:cNvSpPr>
              <a:spLocks noChangeArrowheads="1"/>
            </p:cNvSpPr>
            <p:nvPr/>
          </p:nvSpPr>
          <p:spPr bwMode="auto">
            <a:xfrm rot="720000">
              <a:off x="3123" y="988"/>
              <a:ext cx="276" cy="37"/>
            </a:xfrm>
            <a:custGeom>
              <a:avLst/>
              <a:gdLst>
                <a:gd name="T0" fmla="*/ 152 w 1011"/>
                <a:gd name="T1" fmla="*/ 42 h 140"/>
                <a:gd name="T2" fmla="*/ 202 w 1011"/>
                <a:gd name="T3" fmla="*/ 39 h 140"/>
                <a:gd name="T4" fmla="*/ 254 w 1011"/>
                <a:gd name="T5" fmla="*/ 34 h 140"/>
                <a:gd name="T6" fmla="*/ 308 w 1011"/>
                <a:gd name="T7" fmla="*/ 31 h 140"/>
                <a:gd name="T8" fmla="*/ 360 w 1011"/>
                <a:gd name="T9" fmla="*/ 31 h 140"/>
                <a:gd name="T10" fmla="*/ 414 w 1011"/>
                <a:gd name="T11" fmla="*/ 27 h 140"/>
                <a:gd name="T12" fmla="*/ 471 w 1011"/>
                <a:gd name="T13" fmla="*/ 22 h 140"/>
                <a:gd name="T14" fmla="*/ 528 w 1011"/>
                <a:gd name="T15" fmla="*/ 19 h 140"/>
                <a:gd name="T16" fmla="*/ 585 w 1011"/>
                <a:gd name="T17" fmla="*/ 19 h 140"/>
                <a:gd name="T18" fmla="*/ 641 w 1011"/>
                <a:gd name="T19" fmla="*/ 15 h 140"/>
                <a:gd name="T20" fmla="*/ 695 w 1011"/>
                <a:gd name="T21" fmla="*/ 12 h 140"/>
                <a:gd name="T22" fmla="*/ 752 w 1011"/>
                <a:gd name="T23" fmla="*/ 12 h 140"/>
                <a:gd name="T24" fmla="*/ 804 w 1011"/>
                <a:gd name="T25" fmla="*/ 7 h 140"/>
                <a:gd name="T26" fmla="*/ 858 w 1011"/>
                <a:gd name="T27" fmla="*/ 7 h 140"/>
                <a:gd name="T28" fmla="*/ 912 w 1011"/>
                <a:gd name="T29" fmla="*/ 4 h 140"/>
                <a:gd name="T30" fmla="*/ 962 w 1011"/>
                <a:gd name="T31" fmla="*/ 4 h 140"/>
                <a:gd name="T32" fmla="*/ 1011 w 1011"/>
                <a:gd name="T33" fmla="*/ 0 h 140"/>
                <a:gd name="T34" fmla="*/ 1006 w 1011"/>
                <a:gd name="T35" fmla="*/ 19 h 140"/>
                <a:gd name="T36" fmla="*/ 991 w 1011"/>
                <a:gd name="T37" fmla="*/ 46 h 140"/>
                <a:gd name="T38" fmla="*/ 972 w 1011"/>
                <a:gd name="T39" fmla="*/ 76 h 140"/>
                <a:gd name="T40" fmla="*/ 957 w 1011"/>
                <a:gd name="T41" fmla="*/ 95 h 140"/>
                <a:gd name="T42" fmla="*/ 900 w 1011"/>
                <a:gd name="T43" fmla="*/ 95 h 140"/>
                <a:gd name="T44" fmla="*/ 839 w 1011"/>
                <a:gd name="T45" fmla="*/ 95 h 140"/>
                <a:gd name="T46" fmla="*/ 782 w 1011"/>
                <a:gd name="T47" fmla="*/ 98 h 140"/>
                <a:gd name="T48" fmla="*/ 722 w 1011"/>
                <a:gd name="T49" fmla="*/ 103 h 140"/>
                <a:gd name="T50" fmla="*/ 664 w 1011"/>
                <a:gd name="T51" fmla="*/ 106 h 140"/>
                <a:gd name="T52" fmla="*/ 604 w 1011"/>
                <a:gd name="T53" fmla="*/ 110 h 140"/>
                <a:gd name="T54" fmla="*/ 543 w 1011"/>
                <a:gd name="T55" fmla="*/ 113 h 140"/>
                <a:gd name="T56" fmla="*/ 483 w 1011"/>
                <a:gd name="T57" fmla="*/ 118 h 140"/>
                <a:gd name="T58" fmla="*/ 422 w 1011"/>
                <a:gd name="T59" fmla="*/ 121 h 140"/>
                <a:gd name="T60" fmla="*/ 360 w 1011"/>
                <a:gd name="T61" fmla="*/ 125 h 140"/>
                <a:gd name="T62" fmla="*/ 300 w 1011"/>
                <a:gd name="T63" fmla="*/ 130 h 140"/>
                <a:gd name="T64" fmla="*/ 239 w 1011"/>
                <a:gd name="T65" fmla="*/ 133 h 140"/>
                <a:gd name="T66" fmla="*/ 182 w 1011"/>
                <a:gd name="T67" fmla="*/ 137 h 140"/>
                <a:gd name="T68" fmla="*/ 121 w 1011"/>
                <a:gd name="T69" fmla="*/ 137 h 140"/>
                <a:gd name="T70" fmla="*/ 61 w 1011"/>
                <a:gd name="T71" fmla="*/ 140 h 140"/>
                <a:gd name="T72" fmla="*/ 0 w 1011"/>
                <a:gd name="T73" fmla="*/ 140 h 140"/>
                <a:gd name="T74" fmla="*/ 152 w 1011"/>
                <a:gd name="T75" fmla="*/ 42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11"/>
                <a:gd name="T115" fmla="*/ 0 h 140"/>
                <a:gd name="T116" fmla="*/ 1011 w 1011"/>
                <a:gd name="T117" fmla="*/ 140 h 1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79" name="Freeform 56"/>
            <p:cNvSpPr>
              <a:spLocks noChangeArrowheads="1"/>
            </p:cNvSpPr>
            <p:nvPr/>
          </p:nvSpPr>
          <p:spPr bwMode="auto">
            <a:xfrm rot="720000">
              <a:off x="3174" y="897"/>
              <a:ext cx="241" cy="112"/>
            </a:xfrm>
            <a:custGeom>
              <a:avLst/>
              <a:gdLst>
                <a:gd name="T0" fmla="*/ 814 w 886"/>
                <a:gd name="T1" fmla="*/ 52 h 422"/>
                <a:gd name="T2" fmla="*/ 851 w 886"/>
                <a:gd name="T3" fmla="*/ 121 h 422"/>
                <a:gd name="T4" fmla="*/ 881 w 886"/>
                <a:gd name="T5" fmla="*/ 212 h 422"/>
                <a:gd name="T6" fmla="*/ 886 w 886"/>
                <a:gd name="T7" fmla="*/ 303 h 422"/>
                <a:gd name="T8" fmla="*/ 854 w 886"/>
                <a:gd name="T9" fmla="*/ 375 h 422"/>
                <a:gd name="T10" fmla="*/ 0 w 886"/>
                <a:gd name="T11" fmla="*/ 422 h 422"/>
                <a:gd name="T12" fmla="*/ 42 w 886"/>
                <a:gd name="T13" fmla="*/ 368 h 422"/>
                <a:gd name="T14" fmla="*/ 84 w 886"/>
                <a:gd name="T15" fmla="*/ 315 h 422"/>
                <a:gd name="T16" fmla="*/ 134 w 886"/>
                <a:gd name="T17" fmla="*/ 262 h 422"/>
                <a:gd name="T18" fmla="*/ 183 w 886"/>
                <a:gd name="T19" fmla="*/ 209 h 422"/>
                <a:gd name="T20" fmla="*/ 228 w 886"/>
                <a:gd name="T21" fmla="*/ 155 h 422"/>
                <a:gd name="T22" fmla="*/ 277 w 886"/>
                <a:gd name="T23" fmla="*/ 106 h 422"/>
                <a:gd name="T24" fmla="*/ 326 w 886"/>
                <a:gd name="T25" fmla="*/ 52 h 422"/>
                <a:gd name="T26" fmla="*/ 373 w 886"/>
                <a:gd name="T27" fmla="*/ 0 h 422"/>
                <a:gd name="T28" fmla="*/ 814 w 886"/>
                <a:gd name="T29" fmla="*/ 52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422"/>
                <a:gd name="T47" fmla="*/ 886 w 886"/>
                <a:gd name="T48" fmla="*/ 422 h 4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0" name="Freeform 57"/>
            <p:cNvSpPr>
              <a:spLocks noChangeArrowheads="1"/>
            </p:cNvSpPr>
            <p:nvPr/>
          </p:nvSpPr>
          <p:spPr bwMode="auto">
            <a:xfrm rot="720000">
              <a:off x="3173" y="907"/>
              <a:ext cx="231" cy="92"/>
            </a:xfrm>
            <a:custGeom>
              <a:avLst/>
              <a:gdLst>
                <a:gd name="T0" fmla="*/ 775 w 847"/>
                <a:gd name="T1" fmla="*/ 45 h 345"/>
                <a:gd name="T2" fmla="*/ 814 w 847"/>
                <a:gd name="T3" fmla="*/ 98 h 345"/>
                <a:gd name="T4" fmla="*/ 844 w 847"/>
                <a:gd name="T5" fmla="*/ 175 h 345"/>
                <a:gd name="T6" fmla="*/ 847 w 847"/>
                <a:gd name="T7" fmla="*/ 249 h 345"/>
                <a:gd name="T8" fmla="*/ 822 w 847"/>
                <a:gd name="T9" fmla="*/ 311 h 345"/>
                <a:gd name="T10" fmla="*/ 0 w 847"/>
                <a:gd name="T11" fmla="*/ 345 h 345"/>
                <a:gd name="T12" fmla="*/ 38 w 847"/>
                <a:gd name="T13" fmla="*/ 299 h 345"/>
                <a:gd name="T14" fmla="*/ 80 w 847"/>
                <a:gd name="T15" fmla="*/ 257 h 345"/>
                <a:gd name="T16" fmla="*/ 126 w 847"/>
                <a:gd name="T17" fmla="*/ 217 h 345"/>
                <a:gd name="T18" fmla="*/ 171 w 847"/>
                <a:gd name="T19" fmla="*/ 170 h 345"/>
                <a:gd name="T20" fmla="*/ 217 w 847"/>
                <a:gd name="T21" fmla="*/ 128 h 345"/>
                <a:gd name="T22" fmla="*/ 267 w 847"/>
                <a:gd name="T23" fmla="*/ 86 h 345"/>
                <a:gd name="T24" fmla="*/ 312 w 847"/>
                <a:gd name="T25" fmla="*/ 45 h 345"/>
                <a:gd name="T26" fmla="*/ 358 w 847"/>
                <a:gd name="T27" fmla="*/ 0 h 345"/>
                <a:gd name="T28" fmla="*/ 775 w 847"/>
                <a:gd name="T29" fmla="*/ 4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7"/>
                <a:gd name="T46" fmla="*/ 0 h 345"/>
                <a:gd name="T47" fmla="*/ 847 w 847"/>
                <a:gd name="T48" fmla="*/ 345 h 3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1" name="Freeform 58"/>
            <p:cNvSpPr>
              <a:spLocks noChangeArrowheads="1"/>
            </p:cNvSpPr>
            <p:nvPr/>
          </p:nvSpPr>
          <p:spPr bwMode="auto">
            <a:xfrm rot="720000">
              <a:off x="3368" y="941"/>
              <a:ext cx="684" cy="305"/>
            </a:xfrm>
            <a:custGeom>
              <a:avLst/>
              <a:gdLst>
                <a:gd name="T0" fmla="*/ 39 w 2508"/>
                <a:gd name="T1" fmla="*/ 531 h 1147"/>
                <a:gd name="T2" fmla="*/ 57 w 2508"/>
                <a:gd name="T3" fmla="*/ 341 h 1147"/>
                <a:gd name="T4" fmla="*/ 49 w 2508"/>
                <a:gd name="T5" fmla="*/ 175 h 1147"/>
                <a:gd name="T6" fmla="*/ 114 w 2508"/>
                <a:gd name="T7" fmla="*/ 121 h 1147"/>
                <a:gd name="T8" fmla="*/ 190 w 2508"/>
                <a:gd name="T9" fmla="*/ 72 h 1147"/>
                <a:gd name="T10" fmla="*/ 266 w 2508"/>
                <a:gd name="T11" fmla="*/ 22 h 1147"/>
                <a:gd name="T12" fmla="*/ 316 w 2508"/>
                <a:gd name="T13" fmla="*/ 67 h 1147"/>
                <a:gd name="T14" fmla="*/ 355 w 2508"/>
                <a:gd name="T15" fmla="*/ 227 h 1147"/>
                <a:gd name="T16" fmla="*/ 392 w 2508"/>
                <a:gd name="T17" fmla="*/ 390 h 1147"/>
                <a:gd name="T18" fmla="*/ 419 w 2508"/>
                <a:gd name="T19" fmla="*/ 516 h 1147"/>
                <a:gd name="T20" fmla="*/ 471 w 2508"/>
                <a:gd name="T21" fmla="*/ 577 h 1147"/>
                <a:gd name="T22" fmla="*/ 567 w 2508"/>
                <a:gd name="T23" fmla="*/ 622 h 1147"/>
                <a:gd name="T24" fmla="*/ 661 w 2508"/>
                <a:gd name="T25" fmla="*/ 661 h 1147"/>
                <a:gd name="T26" fmla="*/ 760 w 2508"/>
                <a:gd name="T27" fmla="*/ 691 h 1147"/>
                <a:gd name="T28" fmla="*/ 908 w 2508"/>
                <a:gd name="T29" fmla="*/ 733 h 1147"/>
                <a:gd name="T30" fmla="*/ 1125 w 2508"/>
                <a:gd name="T31" fmla="*/ 794 h 1147"/>
                <a:gd name="T32" fmla="*/ 1357 w 2508"/>
                <a:gd name="T33" fmla="*/ 851 h 1147"/>
                <a:gd name="T34" fmla="*/ 1593 w 2508"/>
                <a:gd name="T35" fmla="*/ 896 h 1147"/>
                <a:gd name="T36" fmla="*/ 1828 w 2508"/>
                <a:gd name="T37" fmla="*/ 927 h 1147"/>
                <a:gd name="T38" fmla="*/ 2052 w 2508"/>
                <a:gd name="T39" fmla="*/ 927 h 1147"/>
                <a:gd name="T40" fmla="*/ 2257 w 2508"/>
                <a:gd name="T41" fmla="*/ 896 h 1147"/>
                <a:gd name="T42" fmla="*/ 2432 w 2508"/>
                <a:gd name="T43" fmla="*/ 819 h 1147"/>
                <a:gd name="T44" fmla="*/ 2493 w 2508"/>
                <a:gd name="T45" fmla="*/ 836 h 1147"/>
                <a:gd name="T46" fmla="*/ 2435 w 2508"/>
                <a:gd name="T47" fmla="*/ 953 h 1147"/>
                <a:gd name="T48" fmla="*/ 2345 w 2508"/>
                <a:gd name="T49" fmla="*/ 1041 h 1147"/>
                <a:gd name="T50" fmla="*/ 2227 w 2508"/>
                <a:gd name="T51" fmla="*/ 1098 h 1147"/>
                <a:gd name="T52" fmla="*/ 2082 w 2508"/>
                <a:gd name="T53" fmla="*/ 1135 h 1147"/>
                <a:gd name="T54" fmla="*/ 1919 w 2508"/>
                <a:gd name="T55" fmla="*/ 1147 h 1147"/>
                <a:gd name="T56" fmla="*/ 1736 w 2508"/>
                <a:gd name="T57" fmla="*/ 1139 h 1147"/>
                <a:gd name="T58" fmla="*/ 1544 w 2508"/>
                <a:gd name="T59" fmla="*/ 1117 h 1147"/>
                <a:gd name="T60" fmla="*/ 1345 w 2508"/>
                <a:gd name="T61" fmla="*/ 1078 h 1147"/>
                <a:gd name="T62" fmla="*/ 1140 w 2508"/>
                <a:gd name="T63" fmla="*/ 1029 h 1147"/>
                <a:gd name="T64" fmla="*/ 935 w 2508"/>
                <a:gd name="T65" fmla="*/ 972 h 1147"/>
                <a:gd name="T66" fmla="*/ 734 w 2508"/>
                <a:gd name="T67" fmla="*/ 908 h 1147"/>
                <a:gd name="T68" fmla="*/ 545 w 2508"/>
                <a:gd name="T69" fmla="*/ 839 h 1147"/>
                <a:gd name="T70" fmla="*/ 365 w 2508"/>
                <a:gd name="T71" fmla="*/ 770 h 1147"/>
                <a:gd name="T72" fmla="*/ 202 w 2508"/>
                <a:gd name="T73" fmla="*/ 703 h 1147"/>
                <a:gd name="T74" fmla="*/ 61 w 2508"/>
                <a:gd name="T75" fmla="*/ 64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08"/>
                <a:gd name="T115" fmla="*/ 0 h 1147"/>
                <a:gd name="T116" fmla="*/ 2508 w 2508"/>
                <a:gd name="T117" fmla="*/ 1147 h 114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2" name="Freeform 59"/>
            <p:cNvSpPr>
              <a:spLocks noChangeArrowheads="1"/>
            </p:cNvSpPr>
            <p:nvPr/>
          </p:nvSpPr>
          <p:spPr bwMode="auto">
            <a:xfrm rot="720000">
              <a:off x="3236" y="707"/>
              <a:ext cx="157" cy="103"/>
            </a:xfrm>
            <a:custGeom>
              <a:avLst/>
              <a:gdLst>
                <a:gd name="T0" fmla="*/ 88 w 574"/>
                <a:gd name="T1" fmla="*/ 0 h 388"/>
                <a:gd name="T2" fmla="*/ 137 w 574"/>
                <a:gd name="T3" fmla="*/ 8 h 388"/>
                <a:gd name="T4" fmla="*/ 194 w 574"/>
                <a:gd name="T5" fmla="*/ 27 h 388"/>
                <a:gd name="T6" fmla="*/ 258 w 574"/>
                <a:gd name="T7" fmla="*/ 50 h 388"/>
                <a:gd name="T8" fmla="*/ 327 w 574"/>
                <a:gd name="T9" fmla="*/ 77 h 388"/>
                <a:gd name="T10" fmla="*/ 392 w 574"/>
                <a:gd name="T11" fmla="*/ 102 h 388"/>
                <a:gd name="T12" fmla="*/ 460 w 574"/>
                <a:gd name="T13" fmla="*/ 129 h 388"/>
                <a:gd name="T14" fmla="*/ 520 w 574"/>
                <a:gd name="T15" fmla="*/ 156 h 388"/>
                <a:gd name="T16" fmla="*/ 574 w 574"/>
                <a:gd name="T17" fmla="*/ 171 h 388"/>
                <a:gd name="T18" fmla="*/ 498 w 574"/>
                <a:gd name="T19" fmla="*/ 388 h 388"/>
                <a:gd name="T20" fmla="*/ 436 w 574"/>
                <a:gd name="T21" fmla="*/ 365 h 388"/>
                <a:gd name="T22" fmla="*/ 372 w 574"/>
                <a:gd name="T23" fmla="*/ 338 h 388"/>
                <a:gd name="T24" fmla="*/ 308 w 574"/>
                <a:gd name="T25" fmla="*/ 311 h 388"/>
                <a:gd name="T26" fmla="*/ 243 w 574"/>
                <a:gd name="T27" fmla="*/ 285 h 388"/>
                <a:gd name="T28" fmla="*/ 182 w 574"/>
                <a:gd name="T29" fmla="*/ 255 h 388"/>
                <a:gd name="T30" fmla="*/ 118 w 574"/>
                <a:gd name="T31" fmla="*/ 228 h 388"/>
                <a:gd name="T32" fmla="*/ 57 w 574"/>
                <a:gd name="T33" fmla="*/ 198 h 388"/>
                <a:gd name="T34" fmla="*/ 0 w 574"/>
                <a:gd name="T35" fmla="*/ 171 h 388"/>
                <a:gd name="T36" fmla="*/ 88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4"/>
                <a:gd name="T58" fmla="*/ 0 h 388"/>
                <a:gd name="T59" fmla="*/ 574 w 574"/>
                <a:gd name="T60" fmla="*/ 388 h 3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3" name="Freeform 60"/>
            <p:cNvSpPr>
              <a:spLocks noChangeArrowheads="1"/>
            </p:cNvSpPr>
            <p:nvPr/>
          </p:nvSpPr>
          <p:spPr bwMode="auto">
            <a:xfrm rot="720000">
              <a:off x="3265" y="710"/>
              <a:ext cx="132" cy="51"/>
            </a:xfrm>
            <a:custGeom>
              <a:avLst/>
              <a:gdLst>
                <a:gd name="T0" fmla="*/ 486 w 486"/>
                <a:gd name="T1" fmla="*/ 193 h 193"/>
                <a:gd name="T2" fmla="*/ 425 w 486"/>
                <a:gd name="T3" fmla="*/ 175 h 193"/>
                <a:gd name="T4" fmla="*/ 360 w 486"/>
                <a:gd name="T5" fmla="*/ 151 h 193"/>
                <a:gd name="T6" fmla="*/ 296 w 486"/>
                <a:gd name="T7" fmla="*/ 129 h 193"/>
                <a:gd name="T8" fmla="*/ 235 w 486"/>
                <a:gd name="T9" fmla="*/ 107 h 193"/>
                <a:gd name="T10" fmla="*/ 170 w 486"/>
                <a:gd name="T11" fmla="*/ 84 h 193"/>
                <a:gd name="T12" fmla="*/ 114 w 486"/>
                <a:gd name="T13" fmla="*/ 65 h 193"/>
                <a:gd name="T14" fmla="*/ 52 w 486"/>
                <a:gd name="T15" fmla="*/ 42 h 193"/>
                <a:gd name="T16" fmla="*/ 0 w 486"/>
                <a:gd name="T17" fmla="*/ 20 h 193"/>
                <a:gd name="T18" fmla="*/ 0 w 486"/>
                <a:gd name="T19" fmla="*/ 0 h 193"/>
                <a:gd name="T20" fmla="*/ 49 w 486"/>
                <a:gd name="T21" fmla="*/ 8 h 193"/>
                <a:gd name="T22" fmla="*/ 106 w 486"/>
                <a:gd name="T23" fmla="*/ 27 h 193"/>
                <a:gd name="T24" fmla="*/ 170 w 486"/>
                <a:gd name="T25" fmla="*/ 50 h 193"/>
                <a:gd name="T26" fmla="*/ 239 w 486"/>
                <a:gd name="T27" fmla="*/ 77 h 193"/>
                <a:gd name="T28" fmla="*/ 304 w 486"/>
                <a:gd name="T29" fmla="*/ 102 h 193"/>
                <a:gd name="T30" fmla="*/ 372 w 486"/>
                <a:gd name="T31" fmla="*/ 129 h 193"/>
                <a:gd name="T32" fmla="*/ 432 w 486"/>
                <a:gd name="T33" fmla="*/ 156 h 193"/>
                <a:gd name="T34" fmla="*/ 486 w 486"/>
                <a:gd name="T35" fmla="*/ 171 h 193"/>
                <a:gd name="T36" fmla="*/ 486 w 486"/>
                <a:gd name="T37" fmla="*/ 193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6"/>
                <a:gd name="T58" fmla="*/ 0 h 193"/>
                <a:gd name="T59" fmla="*/ 486 w 486"/>
                <a:gd name="T60" fmla="*/ 193 h 1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4" name="Freeform 61"/>
            <p:cNvSpPr>
              <a:spLocks noChangeArrowheads="1"/>
            </p:cNvSpPr>
            <p:nvPr/>
          </p:nvSpPr>
          <p:spPr bwMode="auto">
            <a:xfrm rot="720000">
              <a:off x="3391" y="565"/>
              <a:ext cx="567" cy="337"/>
            </a:xfrm>
            <a:custGeom>
              <a:avLst/>
              <a:gdLst>
                <a:gd name="T0" fmla="*/ 79 w 2077"/>
                <a:gd name="T1" fmla="*/ 939 h 1270"/>
                <a:gd name="T2" fmla="*/ 2062 w 2077"/>
                <a:gd name="T3" fmla="*/ 0 h 1270"/>
                <a:gd name="T4" fmla="*/ 2074 w 2077"/>
                <a:gd name="T5" fmla="*/ 65 h 1270"/>
                <a:gd name="T6" fmla="*/ 2077 w 2077"/>
                <a:gd name="T7" fmla="*/ 130 h 1270"/>
                <a:gd name="T8" fmla="*/ 2070 w 2077"/>
                <a:gd name="T9" fmla="*/ 194 h 1270"/>
                <a:gd name="T10" fmla="*/ 2062 w 2077"/>
                <a:gd name="T11" fmla="*/ 258 h 1270"/>
                <a:gd name="T12" fmla="*/ 2017 w 2077"/>
                <a:gd name="T13" fmla="*/ 281 h 1270"/>
                <a:gd name="T14" fmla="*/ 1941 w 2077"/>
                <a:gd name="T15" fmla="*/ 320 h 1270"/>
                <a:gd name="T16" fmla="*/ 1838 w 2077"/>
                <a:gd name="T17" fmla="*/ 369 h 1270"/>
                <a:gd name="T18" fmla="*/ 1712 w 2077"/>
                <a:gd name="T19" fmla="*/ 433 h 1270"/>
                <a:gd name="T20" fmla="*/ 1569 w 2077"/>
                <a:gd name="T21" fmla="*/ 502 h 1270"/>
                <a:gd name="T22" fmla="*/ 1413 w 2077"/>
                <a:gd name="T23" fmla="*/ 581 h 1270"/>
                <a:gd name="T24" fmla="*/ 1245 w 2077"/>
                <a:gd name="T25" fmla="*/ 661 h 1270"/>
                <a:gd name="T26" fmla="*/ 1070 w 2077"/>
                <a:gd name="T27" fmla="*/ 749 h 1270"/>
                <a:gd name="T28" fmla="*/ 900 w 2077"/>
                <a:gd name="T29" fmla="*/ 833 h 1270"/>
                <a:gd name="T30" fmla="*/ 730 w 2077"/>
                <a:gd name="T31" fmla="*/ 917 h 1270"/>
                <a:gd name="T32" fmla="*/ 565 w 2077"/>
                <a:gd name="T33" fmla="*/ 999 h 1270"/>
                <a:gd name="T34" fmla="*/ 414 w 2077"/>
                <a:gd name="T35" fmla="*/ 1072 h 1270"/>
                <a:gd name="T36" fmla="*/ 276 w 2077"/>
                <a:gd name="T37" fmla="*/ 1139 h 1270"/>
                <a:gd name="T38" fmla="*/ 160 w 2077"/>
                <a:gd name="T39" fmla="*/ 1193 h 1270"/>
                <a:gd name="T40" fmla="*/ 64 w 2077"/>
                <a:gd name="T41" fmla="*/ 1238 h 1270"/>
                <a:gd name="T42" fmla="*/ 0 w 2077"/>
                <a:gd name="T43" fmla="*/ 1270 h 1270"/>
                <a:gd name="T44" fmla="*/ 19 w 2077"/>
                <a:gd name="T45" fmla="*/ 1201 h 1270"/>
                <a:gd name="T46" fmla="*/ 45 w 2077"/>
                <a:gd name="T47" fmla="*/ 1109 h 1270"/>
                <a:gd name="T48" fmla="*/ 68 w 2077"/>
                <a:gd name="T49" fmla="*/ 1015 h 1270"/>
                <a:gd name="T50" fmla="*/ 79 w 2077"/>
                <a:gd name="T51" fmla="*/ 939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77"/>
                <a:gd name="T79" fmla="*/ 0 h 1270"/>
                <a:gd name="T80" fmla="*/ 2077 w 2077"/>
                <a:gd name="T81" fmla="*/ 1270 h 1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5" name="Freeform 62"/>
            <p:cNvSpPr>
              <a:spLocks noChangeArrowheads="1"/>
            </p:cNvSpPr>
            <p:nvPr/>
          </p:nvSpPr>
          <p:spPr bwMode="auto">
            <a:xfrm rot="720000">
              <a:off x="3337" y="674"/>
              <a:ext cx="93" cy="37"/>
            </a:xfrm>
            <a:custGeom>
              <a:avLst/>
              <a:gdLst>
                <a:gd name="T0" fmla="*/ 0 w 341"/>
                <a:gd name="T1" fmla="*/ 27 h 137"/>
                <a:gd name="T2" fmla="*/ 3 w 341"/>
                <a:gd name="T3" fmla="*/ 15 h 137"/>
                <a:gd name="T4" fmla="*/ 10 w 341"/>
                <a:gd name="T5" fmla="*/ 7 h 137"/>
                <a:gd name="T6" fmla="*/ 22 w 341"/>
                <a:gd name="T7" fmla="*/ 4 h 137"/>
                <a:gd name="T8" fmla="*/ 34 w 341"/>
                <a:gd name="T9" fmla="*/ 0 h 137"/>
                <a:gd name="T10" fmla="*/ 75 w 341"/>
                <a:gd name="T11" fmla="*/ 15 h 137"/>
                <a:gd name="T12" fmla="*/ 116 w 341"/>
                <a:gd name="T13" fmla="*/ 27 h 137"/>
                <a:gd name="T14" fmla="*/ 155 w 341"/>
                <a:gd name="T15" fmla="*/ 37 h 137"/>
                <a:gd name="T16" fmla="*/ 190 w 341"/>
                <a:gd name="T17" fmla="*/ 49 h 137"/>
                <a:gd name="T18" fmla="*/ 227 w 341"/>
                <a:gd name="T19" fmla="*/ 61 h 137"/>
                <a:gd name="T20" fmla="*/ 261 w 341"/>
                <a:gd name="T21" fmla="*/ 72 h 137"/>
                <a:gd name="T22" fmla="*/ 299 w 341"/>
                <a:gd name="T23" fmla="*/ 91 h 137"/>
                <a:gd name="T24" fmla="*/ 338 w 341"/>
                <a:gd name="T25" fmla="*/ 111 h 137"/>
                <a:gd name="T26" fmla="*/ 341 w 341"/>
                <a:gd name="T27" fmla="*/ 133 h 137"/>
                <a:gd name="T28" fmla="*/ 318 w 341"/>
                <a:gd name="T29" fmla="*/ 137 h 137"/>
                <a:gd name="T30" fmla="*/ 273 w 341"/>
                <a:gd name="T31" fmla="*/ 125 h 137"/>
                <a:gd name="T32" fmla="*/ 215 w 341"/>
                <a:gd name="T33" fmla="*/ 103 h 137"/>
                <a:gd name="T34" fmla="*/ 151 w 341"/>
                <a:gd name="T35" fmla="*/ 79 h 137"/>
                <a:gd name="T36" fmla="*/ 91 w 341"/>
                <a:gd name="T37" fmla="*/ 57 h 137"/>
                <a:gd name="T38" fmla="*/ 37 w 341"/>
                <a:gd name="T39" fmla="*/ 34 h 137"/>
                <a:gd name="T40" fmla="*/ 0 w 341"/>
                <a:gd name="T41" fmla="*/ 27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1"/>
                <a:gd name="T64" fmla="*/ 0 h 137"/>
                <a:gd name="T65" fmla="*/ 341 w 341"/>
                <a:gd name="T66" fmla="*/ 137 h 13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6" name="Freeform 63"/>
            <p:cNvSpPr>
              <a:spLocks noChangeArrowheads="1"/>
            </p:cNvSpPr>
            <p:nvPr/>
          </p:nvSpPr>
          <p:spPr bwMode="auto">
            <a:xfrm rot="720000">
              <a:off x="3456" y="534"/>
              <a:ext cx="157" cy="140"/>
            </a:xfrm>
            <a:custGeom>
              <a:avLst/>
              <a:gdLst>
                <a:gd name="T0" fmla="*/ 0 w 577"/>
                <a:gd name="T1" fmla="*/ 421 h 528"/>
                <a:gd name="T2" fmla="*/ 34 w 577"/>
                <a:gd name="T3" fmla="*/ 357 h 528"/>
                <a:gd name="T4" fmla="*/ 69 w 577"/>
                <a:gd name="T5" fmla="*/ 300 h 528"/>
                <a:gd name="T6" fmla="*/ 101 w 577"/>
                <a:gd name="T7" fmla="*/ 246 h 528"/>
                <a:gd name="T8" fmla="*/ 140 w 577"/>
                <a:gd name="T9" fmla="*/ 193 h 528"/>
                <a:gd name="T10" fmla="*/ 178 w 577"/>
                <a:gd name="T11" fmla="*/ 148 h 528"/>
                <a:gd name="T12" fmla="*/ 220 w 577"/>
                <a:gd name="T13" fmla="*/ 98 h 528"/>
                <a:gd name="T14" fmla="*/ 261 w 577"/>
                <a:gd name="T15" fmla="*/ 49 h 528"/>
                <a:gd name="T16" fmla="*/ 308 w 577"/>
                <a:gd name="T17" fmla="*/ 0 h 528"/>
                <a:gd name="T18" fmla="*/ 288 w 577"/>
                <a:gd name="T19" fmla="*/ 42 h 528"/>
                <a:gd name="T20" fmla="*/ 261 w 577"/>
                <a:gd name="T21" fmla="*/ 83 h 528"/>
                <a:gd name="T22" fmla="*/ 239 w 577"/>
                <a:gd name="T23" fmla="*/ 125 h 528"/>
                <a:gd name="T24" fmla="*/ 220 w 577"/>
                <a:gd name="T25" fmla="*/ 170 h 528"/>
                <a:gd name="T26" fmla="*/ 205 w 577"/>
                <a:gd name="T27" fmla="*/ 212 h 528"/>
                <a:gd name="T28" fmla="*/ 193 w 577"/>
                <a:gd name="T29" fmla="*/ 258 h 528"/>
                <a:gd name="T30" fmla="*/ 197 w 577"/>
                <a:gd name="T31" fmla="*/ 303 h 528"/>
                <a:gd name="T32" fmla="*/ 209 w 577"/>
                <a:gd name="T33" fmla="*/ 350 h 528"/>
                <a:gd name="T34" fmla="*/ 224 w 577"/>
                <a:gd name="T35" fmla="*/ 375 h 528"/>
                <a:gd name="T36" fmla="*/ 246 w 577"/>
                <a:gd name="T37" fmla="*/ 399 h 528"/>
                <a:gd name="T38" fmla="*/ 273 w 577"/>
                <a:gd name="T39" fmla="*/ 417 h 528"/>
                <a:gd name="T40" fmla="*/ 311 w 577"/>
                <a:gd name="T41" fmla="*/ 429 h 528"/>
                <a:gd name="T42" fmla="*/ 360 w 577"/>
                <a:gd name="T43" fmla="*/ 432 h 528"/>
                <a:gd name="T44" fmla="*/ 417 w 577"/>
                <a:gd name="T45" fmla="*/ 432 h 528"/>
                <a:gd name="T46" fmla="*/ 490 w 577"/>
                <a:gd name="T47" fmla="*/ 424 h 528"/>
                <a:gd name="T48" fmla="*/ 577 w 577"/>
                <a:gd name="T49" fmla="*/ 409 h 528"/>
                <a:gd name="T50" fmla="*/ 532 w 577"/>
                <a:gd name="T51" fmla="*/ 424 h 528"/>
                <a:gd name="T52" fmla="*/ 481 w 577"/>
                <a:gd name="T53" fmla="*/ 444 h 528"/>
                <a:gd name="T54" fmla="*/ 429 w 577"/>
                <a:gd name="T55" fmla="*/ 463 h 528"/>
                <a:gd name="T56" fmla="*/ 368 w 577"/>
                <a:gd name="T57" fmla="*/ 478 h 528"/>
                <a:gd name="T58" fmla="*/ 308 w 577"/>
                <a:gd name="T59" fmla="*/ 498 h 528"/>
                <a:gd name="T60" fmla="*/ 242 w 577"/>
                <a:gd name="T61" fmla="*/ 508 h 528"/>
                <a:gd name="T62" fmla="*/ 175 w 577"/>
                <a:gd name="T63" fmla="*/ 520 h 528"/>
                <a:gd name="T64" fmla="*/ 101 w 577"/>
                <a:gd name="T65" fmla="*/ 528 h 528"/>
                <a:gd name="T66" fmla="*/ 61 w 577"/>
                <a:gd name="T67" fmla="*/ 520 h 528"/>
                <a:gd name="T68" fmla="*/ 34 w 577"/>
                <a:gd name="T69" fmla="*/ 498 h 528"/>
                <a:gd name="T70" fmla="*/ 15 w 577"/>
                <a:gd name="T71" fmla="*/ 463 h 528"/>
                <a:gd name="T72" fmla="*/ 0 w 577"/>
                <a:gd name="T73" fmla="*/ 421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77"/>
                <a:gd name="T112" fmla="*/ 0 h 528"/>
                <a:gd name="T113" fmla="*/ 577 w 577"/>
                <a:gd name="T114" fmla="*/ 528 h 5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7" name="Freeform 64"/>
            <p:cNvSpPr>
              <a:spLocks noChangeArrowheads="1"/>
            </p:cNvSpPr>
            <p:nvPr/>
          </p:nvSpPr>
          <p:spPr bwMode="auto">
            <a:xfrm rot="720000">
              <a:off x="3544" y="501"/>
              <a:ext cx="242" cy="107"/>
            </a:xfrm>
            <a:custGeom>
              <a:avLst/>
              <a:gdLst>
                <a:gd name="T0" fmla="*/ 543 w 888"/>
                <a:gd name="T1" fmla="*/ 0 h 402"/>
                <a:gd name="T2" fmla="*/ 597 w 888"/>
                <a:gd name="T3" fmla="*/ 4 h 402"/>
                <a:gd name="T4" fmla="*/ 641 w 888"/>
                <a:gd name="T5" fmla="*/ 7 h 402"/>
                <a:gd name="T6" fmla="*/ 688 w 888"/>
                <a:gd name="T7" fmla="*/ 19 h 402"/>
                <a:gd name="T8" fmla="*/ 725 w 888"/>
                <a:gd name="T9" fmla="*/ 30 h 402"/>
                <a:gd name="T10" fmla="*/ 763 w 888"/>
                <a:gd name="T11" fmla="*/ 49 h 402"/>
                <a:gd name="T12" fmla="*/ 797 w 888"/>
                <a:gd name="T13" fmla="*/ 76 h 402"/>
                <a:gd name="T14" fmla="*/ 836 w 888"/>
                <a:gd name="T15" fmla="*/ 106 h 402"/>
                <a:gd name="T16" fmla="*/ 878 w 888"/>
                <a:gd name="T17" fmla="*/ 145 h 402"/>
                <a:gd name="T18" fmla="*/ 888 w 888"/>
                <a:gd name="T19" fmla="*/ 187 h 402"/>
                <a:gd name="T20" fmla="*/ 888 w 888"/>
                <a:gd name="T21" fmla="*/ 224 h 402"/>
                <a:gd name="T22" fmla="*/ 878 w 888"/>
                <a:gd name="T23" fmla="*/ 259 h 402"/>
                <a:gd name="T24" fmla="*/ 854 w 888"/>
                <a:gd name="T25" fmla="*/ 288 h 402"/>
                <a:gd name="T26" fmla="*/ 821 w 888"/>
                <a:gd name="T27" fmla="*/ 318 h 402"/>
                <a:gd name="T28" fmla="*/ 782 w 888"/>
                <a:gd name="T29" fmla="*/ 345 h 402"/>
                <a:gd name="T30" fmla="*/ 733 w 888"/>
                <a:gd name="T31" fmla="*/ 377 h 402"/>
                <a:gd name="T32" fmla="*/ 683 w 888"/>
                <a:gd name="T33" fmla="*/ 402 h 402"/>
                <a:gd name="T34" fmla="*/ 703 w 888"/>
                <a:gd name="T35" fmla="*/ 392 h 402"/>
                <a:gd name="T36" fmla="*/ 725 w 888"/>
                <a:gd name="T37" fmla="*/ 372 h 402"/>
                <a:gd name="T38" fmla="*/ 748 w 888"/>
                <a:gd name="T39" fmla="*/ 350 h 402"/>
                <a:gd name="T40" fmla="*/ 767 w 888"/>
                <a:gd name="T41" fmla="*/ 327 h 402"/>
                <a:gd name="T42" fmla="*/ 782 w 888"/>
                <a:gd name="T43" fmla="*/ 300 h 402"/>
                <a:gd name="T44" fmla="*/ 797 w 888"/>
                <a:gd name="T45" fmla="*/ 274 h 402"/>
                <a:gd name="T46" fmla="*/ 805 w 888"/>
                <a:gd name="T47" fmla="*/ 251 h 402"/>
                <a:gd name="T48" fmla="*/ 809 w 888"/>
                <a:gd name="T49" fmla="*/ 229 h 402"/>
                <a:gd name="T50" fmla="*/ 797 w 888"/>
                <a:gd name="T51" fmla="*/ 202 h 402"/>
                <a:gd name="T52" fmla="*/ 779 w 888"/>
                <a:gd name="T53" fmla="*/ 175 h 402"/>
                <a:gd name="T54" fmla="*/ 752 w 888"/>
                <a:gd name="T55" fmla="*/ 152 h 402"/>
                <a:gd name="T56" fmla="*/ 725 w 888"/>
                <a:gd name="T57" fmla="*/ 128 h 402"/>
                <a:gd name="T58" fmla="*/ 691 w 888"/>
                <a:gd name="T59" fmla="*/ 110 h 402"/>
                <a:gd name="T60" fmla="*/ 653 w 888"/>
                <a:gd name="T61" fmla="*/ 91 h 402"/>
                <a:gd name="T62" fmla="*/ 612 w 888"/>
                <a:gd name="T63" fmla="*/ 76 h 402"/>
                <a:gd name="T64" fmla="*/ 570 w 888"/>
                <a:gd name="T65" fmla="*/ 61 h 402"/>
                <a:gd name="T66" fmla="*/ 520 w 888"/>
                <a:gd name="T67" fmla="*/ 54 h 402"/>
                <a:gd name="T68" fmla="*/ 474 w 888"/>
                <a:gd name="T69" fmla="*/ 49 h 402"/>
                <a:gd name="T70" fmla="*/ 422 w 888"/>
                <a:gd name="T71" fmla="*/ 49 h 402"/>
                <a:gd name="T72" fmla="*/ 372 w 888"/>
                <a:gd name="T73" fmla="*/ 54 h 402"/>
                <a:gd name="T74" fmla="*/ 323 w 888"/>
                <a:gd name="T75" fmla="*/ 64 h 402"/>
                <a:gd name="T76" fmla="*/ 269 w 888"/>
                <a:gd name="T77" fmla="*/ 79 h 402"/>
                <a:gd name="T78" fmla="*/ 220 w 888"/>
                <a:gd name="T79" fmla="*/ 103 h 402"/>
                <a:gd name="T80" fmla="*/ 170 w 888"/>
                <a:gd name="T81" fmla="*/ 133 h 402"/>
                <a:gd name="T82" fmla="*/ 0 w 888"/>
                <a:gd name="T83" fmla="*/ 251 h 402"/>
                <a:gd name="T84" fmla="*/ 49 w 888"/>
                <a:gd name="T85" fmla="*/ 190 h 402"/>
                <a:gd name="T86" fmla="*/ 106 w 888"/>
                <a:gd name="T87" fmla="*/ 137 h 402"/>
                <a:gd name="T88" fmla="*/ 170 w 888"/>
                <a:gd name="T89" fmla="*/ 91 h 402"/>
                <a:gd name="T90" fmla="*/ 242 w 888"/>
                <a:gd name="T91" fmla="*/ 57 h 402"/>
                <a:gd name="T92" fmla="*/ 315 w 888"/>
                <a:gd name="T93" fmla="*/ 27 h 402"/>
                <a:gd name="T94" fmla="*/ 390 w 888"/>
                <a:gd name="T95" fmla="*/ 12 h 402"/>
                <a:gd name="T96" fmla="*/ 467 w 888"/>
                <a:gd name="T97" fmla="*/ 0 h 402"/>
                <a:gd name="T98" fmla="*/ 543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8"/>
                <a:gd name="T151" fmla="*/ 0 h 402"/>
                <a:gd name="T152" fmla="*/ 888 w 888"/>
                <a:gd name="T153" fmla="*/ 402 h 4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8" name="Freeform 65"/>
            <p:cNvSpPr>
              <a:spLocks noChangeArrowheads="1"/>
            </p:cNvSpPr>
            <p:nvPr/>
          </p:nvSpPr>
          <p:spPr bwMode="auto">
            <a:xfrm rot="720000">
              <a:off x="3763" y="516"/>
              <a:ext cx="150" cy="114"/>
            </a:xfrm>
            <a:custGeom>
              <a:avLst/>
              <a:gdLst>
                <a:gd name="T0" fmla="*/ 417 w 550"/>
                <a:gd name="T1" fmla="*/ 292 h 429"/>
                <a:gd name="T2" fmla="*/ 414 w 550"/>
                <a:gd name="T3" fmla="*/ 266 h 429"/>
                <a:gd name="T4" fmla="*/ 379 w 550"/>
                <a:gd name="T5" fmla="*/ 232 h 429"/>
                <a:gd name="T6" fmla="*/ 330 w 550"/>
                <a:gd name="T7" fmla="*/ 185 h 429"/>
                <a:gd name="T8" fmla="*/ 266 w 550"/>
                <a:gd name="T9" fmla="*/ 136 h 429"/>
                <a:gd name="T10" fmla="*/ 192 w 550"/>
                <a:gd name="T11" fmla="*/ 91 h 429"/>
                <a:gd name="T12" fmla="*/ 121 w 550"/>
                <a:gd name="T13" fmla="*/ 49 h 429"/>
                <a:gd name="T14" fmla="*/ 52 w 550"/>
                <a:gd name="T15" fmla="*/ 19 h 429"/>
                <a:gd name="T16" fmla="*/ 0 w 550"/>
                <a:gd name="T17" fmla="*/ 0 h 429"/>
                <a:gd name="T18" fmla="*/ 34 w 550"/>
                <a:gd name="T19" fmla="*/ 7 h 429"/>
                <a:gd name="T20" fmla="*/ 98 w 550"/>
                <a:gd name="T21" fmla="*/ 30 h 429"/>
                <a:gd name="T22" fmla="*/ 185 w 550"/>
                <a:gd name="T23" fmla="*/ 64 h 429"/>
                <a:gd name="T24" fmla="*/ 281 w 550"/>
                <a:gd name="T25" fmla="*/ 111 h 429"/>
                <a:gd name="T26" fmla="*/ 379 w 550"/>
                <a:gd name="T27" fmla="*/ 160 h 429"/>
                <a:gd name="T28" fmla="*/ 463 w 550"/>
                <a:gd name="T29" fmla="*/ 209 h 429"/>
                <a:gd name="T30" fmla="*/ 523 w 550"/>
                <a:gd name="T31" fmla="*/ 254 h 429"/>
                <a:gd name="T32" fmla="*/ 550 w 550"/>
                <a:gd name="T33" fmla="*/ 289 h 429"/>
                <a:gd name="T34" fmla="*/ 550 w 550"/>
                <a:gd name="T35" fmla="*/ 308 h 429"/>
                <a:gd name="T36" fmla="*/ 535 w 550"/>
                <a:gd name="T37" fmla="*/ 326 h 429"/>
                <a:gd name="T38" fmla="*/ 513 w 550"/>
                <a:gd name="T39" fmla="*/ 346 h 429"/>
                <a:gd name="T40" fmla="*/ 481 w 550"/>
                <a:gd name="T41" fmla="*/ 365 h 429"/>
                <a:gd name="T42" fmla="*/ 439 w 550"/>
                <a:gd name="T43" fmla="*/ 380 h 429"/>
                <a:gd name="T44" fmla="*/ 399 w 550"/>
                <a:gd name="T45" fmla="*/ 399 h 429"/>
                <a:gd name="T46" fmla="*/ 348 w 550"/>
                <a:gd name="T47" fmla="*/ 414 h 429"/>
                <a:gd name="T48" fmla="*/ 299 w 550"/>
                <a:gd name="T49" fmla="*/ 429 h 429"/>
                <a:gd name="T50" fmla="*/ 308 w 550"/>
                <a:gd name="T51" fmla="*/ 417 h 429"/>
                <a:gd name="T52" fmla="*/ 323 w 550"/>
                <a:gd name="T53" fmla="*/ 402 h 429"/>
                <a:gd name="T54" fmla="*/ 341 w 550"/>
                <a:gd name="T55" fmla="*/ 387 h 429"/>
                <a:gd name="T56" fmla="*/ 364 w 550"/>
                <a:gd name="T57" fmla="*/ 368 h 429"/>
                <a:gd name="T58" fmla="*/ 382 w 550"/>
                <a:gd name="T59" fmla="*/ 350 h 429"/>
                <a:gd name="T60" fmla="*/ 402 w 550"/>
                <a:gd name="T61" fmla="*/ 331 h 429"/>
                <a:gd name="T62" fmla="*/ 414 w 550"/>
                <a:gd name="T63" fmla="*/ 311 h 429"/>
                <a:gd name="T64" fmla="*/ 417 w 550"/>
                <a:gd name="T65" fmla="*/ 29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0"/>
                <a:gd name="T100" fmla="*/ 0 h 429"/>
                <a:gd name="T101" fmla="*/ 550 w 550"/>
                <a:gd name="T102" fmla="*/ 429 h 4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89" name="Freeform 66"/>
            <p:cNvSpPr>
              <a:spLocks noChangeArrowheads="1"/>
            </p:cNvSpPr>
            <p:nvPr/>
          </p:nvSpPr>
          <p:spPr bwMode="auto">
            <a:xfrm rot="720000">
              <a:off x="3454" y="903"/>
              <a:ext cx="626" cy="306"/>
            </a:xfrm>
            <a:custGeom>
              <a:avLst/>
              <a:gdLst>
                <a:gd name="T0" fmla="*/ 2089 w 2294"/>
                <a:gd name="T1" fmla="*/ 0 h 1152"/>
                <a:gd name="T2" fmla="*/ 2146 w 2294"/>
                <a:gd name="T3" fmla="*/ 12 h 1152"/>
                <a:gd name="T4" fmla="*/ 2203 w 2294"/>
                <a:gd name="T5" fmla="*/ 39 h 1152"/>
                <a:gd name="T6" fmla="*/ 2290 w 2294"/>
                <a:gd name="T7" fmla="*/ 552 h 1152"/>
                <a:gd name="T8" fmla="*/ 2225 w 2294"/>
                <a:gd name="T9" fmla="*/ 940 h 1152"/>
                <a:gd name="T10" fmla="*/ 2116 w 2294"/>
                <a:gd name="T11" fmla="*/ 1061 h 1152"/>
                <a:gd name="T12" fmla="*/ 1949 w 2294"/>
                <a:gd name="T13" fmla="*/ 1130 h 1152"/>
                <a:gd name="T14" fmla="*/ 1736 w 2294"/>
                <a:gd name="T15" fmla="*/ 1152 h 1152"/>
                <a:gd name="T16" fmla="*/ 1497 w 2294"/>
                <a:gd name="T17" fmla="*/ 1137 h 1152"/>
                <a:gd name="T18" fmla="*/ 1234 w 2294"/>
                <a:gd name="T19" fmla="*/ 1095 h 1152"/>
                <a:gd name="T20" fmla="*/ 1382 w 2294"/>
                <a:gd name="T21" fmla="*/ 806 h 1152"/>
                <a:gd name="T22" fmla="*/ 1596 w 2294"/>
                <a:gd name="T23" fmla="*/ 821 h 1152"/>
                <a:gd name="T24" fmla="*/ 1778 w 2294"/>
                <a:gd name="T25" fmla="*/ 809 h 1152"/>
                <a:gd name="T26" fmla="*/ 1907 w 2294"/>
                <a:gd name="T27" fmla="*/ 768 h 1152"/>
                <a:gd name="T28" fmla="*/ 1963 w 2294"/>
                <a:gd name="T29" fmla="*/ 676 h 1152"/>
                <a:gd name="T30" fmla="*/ 1926 w 2294"/>
                <a:gd name="T31" fmla="*/ 540 h 1152"/>
                <a:gd name="T32" fmla="*/ 1815 w 2294"/>
                <a:gd name="T33" fmla="*/ 449 h 1152"/>
                <a:gd name="T34" fmla="*/ 1670 w 2294"/>
                <a:gd name="T35" fmla="*/ 415 h 1152"/>
                <a:gd name="T36" fmla="*/ 1512 w 2294"/>
                <a:gd name="T37" fmla="*/ 415 h 1152"/>
                <a:gd name="T38" fmla="*/ 1364 w 2294"/>
                <a:gd name="T39" fmla="*/ 422 h 1152"/>
                <a:gd name="T40" fmla="*/ 1246 w 2294"/>
                <a:gd name="T41" fmla="*/ 415 h 1152"/>
                <a:gd name="T42" fmla="*/ 1234 w 2294"/>
                <a:gd name="T43" fmla="*/ 415 h 1152"/>
                <a:gd name="T44" fmla="*/ 1344 w 2294"/>
                <a:gd name="T45" fmla="*/ 130 h 1152"/>
                <a:gd name="T46" fmla="*/ 1500 w 2294"/>
                <a:gd name="T47" fmla="*/ 130 h 1152"/>
                <a:gd name="T48" fmla="*/ 1652 w 2294"/>
                <a:gd name="T49" fmla="*/ 126 h 1152"/>
                <a:gd name="T50" fmla="*/ 1793 w 2294"/>
                <a:gd name="T51" fmla="*/ 123 h 1152"/>
                <a:gd name="T52" fmla="*/ 1922 w 2294"/>
                <a:gd name="T53" fmla="*/ 118 h 1152"/>
                <a:gd name="T54" fmla="*/ 2008 w 2294"/>
                <a:gd name="T55" fmla="*/ 84 h 1152"/>
                <a:gd name="T56" fmla="*/ 2050 w 2294"/>
                <a:gd name="T57" fmla="*/ 12 h 1152"/>
                <a:gd name="T58" fmla="*/ 1068 w 2294"/>
                <a:gd name="T59" fmla="*/ 1056 h 1152"/>
                <a:gd name="T60" fmla="*/ 816 w 2294"/>
                <a:gd name="T61" fmla="*/ 992 h 1152"/>
                <a:gd name="T62" fmla="*/ 580 w 2294"/>
                <a:gd name="T63" fmla="*/ 920 h 1152"/>
                <a:gd name="T64" fmla="*/ 368 w 2294"/>
                <a:gd name="T65" fmla="*/ 851 h 1152"/>
                <a:gd name="T66" fmla="*/ 185 w 2294"/>
                <a:gd name="T67" fmla="*/ 787 h 1152"/>
                <a:gd name="T68" fmla="*/ 45 w 2294"/>
                <a:gd name="T69" fmla="*/ 715 h 1152"/>
                <a:gd name="T70" fmla="*/ 15 w 2294"/>
                <a:gd name="T71" fmla="*/ 503 h 1152"/>
                <a:gd name="T72" fmla="*/ 15 w 2294"/>
                <a:gd name="T73" fmla="*/ 247 h 1152"/>
                <a:gd name="T74" fmla="*/ 151 w 2294"/>
                <a:gd name="T75" fmla="*/ 168 h 1152"/>
                <a:gd name="T76" fmla="*/ 380 w 2294"/>
                <a:gd name="T77" fmla="*/ 153 h 1152"/>
                <a:gd name="T78" fmla="*/ 614 w 2294"/>
                <a:gd name="T79" fmla="*/ 141 h 1152"/>
                <a:gd name="T80" fmla="*/ 851 w 2294"/>
                <a:gd name="T81" fmla="*/ 133 h 1152"/>
                <a:gd name="T82" fmla="*/ 1083 w 2294"/>
                <a:gd name="T83" fmla="*/ 130 h 1152"/>
                <a:gd name="T84" fmla="*/ 1234 w 2294"/>
                <a:gd name="T85" fmla="*/ 415 h 1152"/>
                <a:gd name="T86" fmla="*/ 1086 w 2294"/>
                <a:gd name="T87" fmla="*/ 380 h 1152"/>
                <a:gd name="T88" fmla="*/ 949 w 2294"/>
                <a:gd name="T89" fmla="*/ 362 h 1152"/>
                <a:gd name="T90" fmla="*/ 824 w 2294"/>
                <a:gd name="T91" fmla="*/ 355 h 1152"/>
                <a:gd name="T92" fmla="*/ 718 w 2294"/>
                <a:gd name="T93" fmla="*/ 362 h 1152"/>
                <a:gd name="T94" fmla="*/ 629 w 2294"/>
                <a:gd name="T95" fmla="*/ 388 h 1152"/>
                <a:gd name="T96" fmla="*/ 562 w 2294"/>
                <a:gd name="T97" fmla="*/ 437 h 1152"/>
                <a:gd name="T98" fmla="*/ 516 w 2294"/>
                <a:gd name="T99" fmla="*/ 486 h 1152"/>
                <a:gd name="T100" fmla="*/ 523 w 2294"/>
                <a:gd name="T101" fmla="*/ 552 h 1152"/>
                <a:gd name="T102" fmla="*/ 580 w 2294"/>
                <a:gd name="T103" fmla="*/ 627 h 1152"/>
                <a:gd name="T104" fmla="*/ 656 w 2294"/>
                <a:gd name="T105" fmla="*/ 661 h 1152"/>
                <a:gd name="T106" fmla="*/ 767 w 2294"/>
                <a:gd name="T107" fmla="*/ 693 h 1152"/>
                <a:gd name="T108" fmla="*/ 945 w 2294"/>
                <a:gd name="T109" fmla="*/ 730 h 1152"/>
                <a:gd name="T110" fmla="*/ 1162 w 2294"/>
                <a:gd name="T111" fmla="*/ 772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4"/>
                <a:gd name="T169" fmla="*/ 0 h 1152"/>
                <a:gd name="T170" fmla="*/ 2294 w 2294"/>
                <a:gd name="T171" fmla="*/ 1152 h 115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0" name="Freeform 67"/>
            <p:cNvSpPr>
              <a:spLocks noChangeArrowheads="1"/>
            </p:cNvSpPr>
            <p:nvPr/>
          </p:nvSpPr>
          <p:spPr bwMode="auto">
            <a:xfrm rot="720000">
              <a:off x="3465" y="909"/>
              <a:ext cx="612" cy="296"/>
            </a:xfrm>
            <a:custGeom>
              <a:avLst/>
              <a:gdLst>
                <a:gd name="T0" fmla="*/ 2052 w 2245"/>
                <a:gd name="T1" fmla="*/ 0 h 1116"/>
                <a:gd name="T2" fmla="*/ 2101 w 2245"/>
                <a:gd name="T3" fmla="*/ 7 h 1116"/>
                <a:gd name="T4" fmla="*/ 2146 w 2245"/>
                <a:gd name="T5" fmla="*/ 30 h 1116"/>
                <a:gd name="T6" fmla="*/ 2238 w 2245"/>
                <a:gd name="T7" fmla="*/ 535 h 1116"/>
                <a:gd name="T8" fmla="*/ 2223 w 2245"/>
                <a:gd name="T9" fmla="*/ 782 h 1116"/>
                <a:gd name="T10" fmla="*/ 2173 w 2245"/>
                <a:gd name="T11" fmla="*/ 915 h 1116"/>
                <a:gd name="T12" fmla="*/ 2067 w 2245"/>
                <a:gd name="T13" fmla="*/ 1029 h 1116"/>
                <a:gd name="T14" fmla="*/ 1904 w 2245"/>
                <a:gd name="T15" fmla="*/ 1093 h 1116"/>
                <a:gd name="T16" fmla="*/ 1699 w 2245"/>
                <a:gd name="T17" fmla="*/ 1116 h 1116"/>
                <a:gd name="T18" fmla="*/ 1460 w 2245"/>
                <a:gd name="T19" fmla="*/ 1105 h 1116"/>
                <a:gd name="T20" fmla="*/ 1204 w 2245"/>
                <a:gd name="T21" fmla="*/ 1066 h 1116"/>
                <a:gd name="T22" fmla="*/ 1361 w 2245"/>
                <a:gd name="T23" fmla="*/ 812 h 1116"/>
                <a:gd name="T24" fmla="*/ 1581 w 2245"/>
                <a:gd name="T25" fmla="*/ 824 h 1116"/>
                <a:gd name="T26" fmla="*/ 1766 w 2245"/>
                <a:gd name="T27" fmla="*/ 809 h 1116"/>
                <a:gd name="T28" fmla="*/ 1900 w 2245"/>
                <a:gd name="T29" fmla="*/ 755 h 1116"/>
                <a:gd name="T30" fmla="*/ 1956 w 2245"/>
                <a:gd name="T31" fmla="*/ 656 h 1116"/>
                <a:gd name="T32" fmla="*/ 1915 w 2245"/>
                <a:gd name="T33" fmla="*/ 511 h 1116"/>
                <a:gd name="T34" fmla="*/ 1801 w 2245"/>
                <a:gd name="T35" fmla="*/ 417 h 1116"/>
                <a:gd name="T36" fmla="*/ 1650 w 2245"/>
                <a:gd name="T37" fmla="*/ 380 h 1116"/>
                <a:gd name="T38" fmla="*/ 1482 w 2245"/>
                <a:gd name="T39" fmla="*/ 380 h 1116"/>
                <a:gd name="T40" fmla="*/ 1327 w 2245"/>
                <a:gd name="T41" fmla="*/ 390 h 1116"/>
                <a:gd name="T42" fmla="*/ 1204 w 2245"/>
                <a:gd name="T43" fmla="*/ 387 h 1116"/>
                <a:gd name="T44" fmla="*/ 1258 w 2245"/>
                <a:gd name="T45" fmla="*/ 128 h 1116"/>
                <a:gd name="T46" fmla="*/ 1418 w 2245"/>
                <a:gd name="T47" fmla="*/ 128 h 1116"/>
                <a:gd name="T48" fmla="*/ 1569 w 2245"/>
                <a:gd name="T49" fmla="*/ 128 h 1116"/>
                <a:gd name="T50" fmla="*/ 1710 w 2245"/>
                <a:gd name="T51" fmla="*/ 124 h 1116"/>
                <a:gd name="T52" fmla="*/ 1843 w 2245"/>
                <a:gd name="T53" fmla="*/ 121 h 1116"/>
                <a:gd name="T54" fmla="*/ 1964 w 2245"/>
                <a:gd name="T55" fmla="*/ 113 h 1116"/>
                <a:gd name="T56" fmla="*/ 1995 w 2245"/>
                <a:gd name="T57" fmla="*/ 30 h 1116"/>
                <a:gd name="T58" fmla="*/ 1122 w 2245"/>
                <a:gd name="T59" fmla="*/ 1048 h 1116"/>
                <a:gd name="T60" fmla="*/ 874 w 2245"/>
                <a:gd name="T61" fmla="*/ 990 h 1116"/>
                <a:gd name="T62" fmla="*/ 634 w 2245"/>
                <a:gd name="T63" fmla="*/ 923 h 1116"/>
                <a:gd name="T64" fmla="*/ 414 w 2245"/>
                <a:gd name="T65" fmla="*/ 849 h 1116"/>
                <a:gd name="T66" fmla="*/ 224 w 2245"/>
                <a:gd name="T67" fmla="*/ 785 h 1116"/>
                <a:gd name="T68" fmla="*/ 76 w 2245"/>
                <a:gd name="T69" fmla="*/ 733 h 1116"/>
                <a:gd name="T70" fmla="*/ 5 w 2245"/>
                <a:gd name="T71" fmla="*/ 573 h 1116"/>
                <a:gd name="T72" fmla="*/ 15 w 2245"/>
                <a:gd name="T73" fmla="*/ 318 h 1116"/>
                <a:gd name="T74" fmla="*/ 72 w 2245"/>
                <a:gd name="T75" fmla="*/ 173 h 1116"/>
                <a:gd name="T76" fmla="*/ 296 w 2245"/>
                <a:gd name="T77" fmla="*/ 155 h 1116"/>
                <a:gd name="T78" fmla="*/ 525 w 2245"/>
                <a:gd name="T79" fmla="*/ 140 h 1116"/>
                <a:gd name="T80" fmla="*/ 757 w 2245"/>
                <a:gd name="T81" fmla="*/ 131 h 1116"/>
                <a:gd name="T82" fmla="*/ 984 w 2245"/>
                <a:gd name="T83" fmla="*/ 128 h 1116"/>
                <a:gd name="T84" fmla="*/ 1204 w 2245"/>
                <a:gd name="T85" fmla="*/ 128 h 1116"/>
                <a:gd name="T86" fmla="*/ 1105 w 2245"/>
                <a:gd name="T87" fmla="*/ 360 h 1116"/>
                <a:gd name="T88" fmla="*/ 957 w 2245"/>
                <a:gd name="T89" fmla="*/ 338 h 1116"/>
                <a:gd name="T90" fmla="*/ 824 w 2245"/>
                <a:gd name="T91" fmla="*/ 326 h 1116"/>
                <a:gd name="T92" fmla="*/ 703 w 2245"/>
                <a:gd name="T93" fmla="*/ 326 h 1116"/>
                <a:gd name="T94" fmla="*/ 597 w 2245"/>
                <a:gd name="T95" fmla="*/ 348 h 1116"/>
                <a:gd name="T96" fmla="*/ 498 w 2245"/>
                <a:gd name="T97" fmla="*/ 413 h 1116"/>
                <a:gd name="T98" fmla="*/ 476 w 2245"/>
                <a:gd name="T99" fmla="*/ 546 h 1116"/>
                <a:gd name="T100" fmla="*/ 536 w 2245"/>
                <a:gd name="T101" fmla="*/ 622 h 1116"/>
                <a:gd name="T102" fmla="*/ 612 w 2245"/>
                <a:gd name="T103" fmla="*/ 656 h 1116"/>
                <a:gd name="T104" fmla="*/ 718 w 2245"/>
                <a:gd name="T105" fmla="*/ 691 h 1116"/>
                <a:gd name="T106" fmla="*/ 908 w 2245"/>
                <a:gd name="T107" fmla="*/ 736 h 1116"/>
                <a:gd name="T108" fmla="*/ 1129 w 2245"/>
                <a:gd name="T109" fmla="*/ 782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45"/>
                <a:gd name="T166" fmla="*/ 0 h 1116"/>
                <a:gd name="T167" fmla="*/ 2245 w 2245"/>
                <a:gd name="T168" fmla="*/ 1116 h 111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1" name="Freeform 68"/>
            <p:cNvSpPr>
              <a:spLocks noChangeArrowheads="1"/>
            </p:cNvSpPr>
            <p:nvPr/>
          </p:nvSpPr>
          <p:spPr bwMode="auto">
            <a:xfrm rot="720000">
              <a:off x="3473" y="914"/>
              <a:ext cx="598" cy="288"/>
            </a:xfrm>
            <a:custGeom>
              <a:avLst/>
              <a:gdLst>
                <a:gd name="T0" fmla="*/ 2016 w 2191"/>
                <a:gd name="T1" fmla="*/ 0 h 1087"/>
                <a:gd name="T2" fmla="*/ 2057 w 2191"/>
                <a:gd name="T3" fmla="*/ 4 h 1087"/>
                <a:gd name="T4" fmla="*/ 2099 w 2191"/>
                <a:gd name="T5" fmla="*/ 22 h 1087"/>
                <a:gd name="T6" fmla="*/ 2188 w 2191"/>
                <a:gd name="T7" fmla="*/ 517 h 1087"/>
                <a:gd name="T8" fmla="*/ 2171 w 2191"/>
                <a:gd name="T9" fmla="*/ 764 h 1087"/>
                <a:gd name="T10" fmla="*/ 2129 w 2191"/>
                <a:gd name="T11" fmla="*/ 893 h 1087"/>
                <a:gd name="T12" fmla="*/ 2023 w 2191"/>
                <a:gd name="T13" fmla="*/ 1003 h 1087"/>
                <a:gd name="T14" fmla="*/ 1865 w 2191"/>
                <a:gd name="T15" fmla="*/ 1063 h 1087"/>
                <a:gd name="T16" fmla="*/ 1663 w 2191"/>
                <a:gd name="T17" fmla="*/ 1087 h 1087"/>
                <a:gd name="T18" fmla="*/ 1431 w 2191"/>
                <a:gd name="T19" fmla="*/ 1075 h 1087"/>
                <a:gd name="T20" fmla="*/ 1177 w 2191"/>
                <a:gd name="T21" fmla="*/ 1038 h 1087"/>
                <a:gd name="T22" fmla="*/ 1337 w 2191"/>
                <a:gd name="T23" fmla="*/ 809 h 1087"/>
                <a:gd name="T24" fmla="*/ 1564 w 2191"/>
                <a:gd name="T25" fmla="*/ 821 h 1087"/>
                <a:gd name="T26" fmla="*/ 1758 w 2191"/>
                <a:gd name="T27" fmla="*/ 801 h 1087"/>
                <a:gd name="T28" fmla="*/ 1894 w 2191"/>
                <a:gd name="T29" fmla="*/ 745 h 1087"/>
                <a:gd name="T30" fmla="*/ 1956 w 2191"/>
                <a:gd name="T31" fmla="*/ 638 h 1087"/>
                <a:gd name="T32" fmla="*/ 1914 w 2191"/>
                <a:gd name="T33" fmla="*/ 486 h 1087"/>
                <a:gd name="T34" fmla="*/ 1796 w 2191"/>
                <a:gd name="T35" fmla="*/ 387 h 1087"/>
                <a:gd name="T36" fmla="*/ 1640 w 2191"/>
                <a:gd name="T37" fmla="*/ 345 h 1087"/>
                <a:gd name="T38" fmla="*/ 1465 w 2191"/>
                <a:gd name="T39" fmla="*/ 342 h 1087"/>
                <a:gd name="T40" fmla="*/ 1302 w 2191"/>
                <a:gd name="T41" fmla="*/ 353 h 1087"/>
                <a:gd name="T42" fmla="*/ 1177 w 2191"/>
                <a:gd name="T43" fmla="*/ 350 h 1087"/>
                <a:gd name="T44" fmla="*/ 1287 w 2191"/>
                <a:gd name="T45" fmla="*/ 122 h 1087"/>
                <a:gd name="T46" fmla="*/ 1443 w 2191"/>
                <a:gd name="T47" fmla="*/ 122 h 1087"/>
                <a:gd name="T48" fmla="*/ 1591 w 2191"/>
                <a:gd name="T49" fmla="*/ 122 h 1087"/>
                <a:gd name="T50" fmla="*/ 1727 w 2191"/>
                <a:gd name="T51" fmla="*/ 118 h 1087"/>
                <a:gd name="T52" fmla="*/ 1857 w 2191"/>
                <a:gd name="T53" fmla="*/ 113 h 1087"/>
                <a:gd name="T54" fmla="*/ 1951 w 2191"/>
                <a:gd name="T55" fmla="*/ 83 h 1087"/>
                <a:gd name="T56" fmla="*/ 1981 w 2191"/>
                <a:gd name="T57" fmla="*/ 12 h 1087"/>
                <a:gd name="T58" fmla="*/ 1014 w 2191"/>
                <a:gd name="T59" fmla="*/ 1003 h 1087"/>
                <a:gd name="T60" fmla="*/ 774 w 2191"/>
                <a:gd name="T61" fmla="*/ 939 h 1087"/>
                <a:gd name="T62" fmla="*/ 542 w 2191"/>
                <a:gd name="T63" fmla="*/ 870 h 1087"/>
                <a:gd name="T64" fmla="*/ 338 w 2191"/>
                <a:gd name="T65" fmla="*/ 806 h 1087"/>
                <a:gd name="T66" fmla="*/ 163 w 2191"/>
                <a:gd name="T67" fmla="*/ 745 h 1087"/>
                <a:gd name="T68" fmla="*/ 25 w 2191"/>
                <a:gd name="T69" fmla="*/ 680 h 1087"/>
                <a:gd name="T70" fmla="*/ 3 w 2191"/>
                <a:gd name="T71" fmla="*/ 475 h 1087"/>
                <a:gd name="T72" fmla="*/ 18 w 2191"/>
                <a:gd name="T73" fmla="*/ 236 h 1087"/>
                <a:gd name="T74" fmla="*/ 151 w 2191"/>
                <a:gd name="T75" fmla="*/ 160 h 1087"/>
                <a:gd name="T76" fmla="*/ 367 w 2191"/>
                <a:gd name="T77" fmla="*/ 140 h 1087"/>
                <a:gd name="T78" fmla="*/ 592 w 2191"/>
                <a:gd name="T79" fmla="*/ 130 h 1087"/>
                <a:gd name="T80" fmla="*/ 816 w 2191"/>
                <a:gd name="T81" fmla="*/ 125 h 1087"/>
                <a:gd name="T82" fmla="*/ 1032 w 2191"/>
                <a:gd name="T83" fmla="*/ 122 h 1087"/>
                <a:gd name="T84" fmla="*/ 1177 w 2191"/>
                <a:gd name="T85" fmla="*/ 350 h 1087"/>
                <a:gd name="T86" fmla="*/ 1123 w 2191"/>
                <a:gd name="T87" fmla="*/ 335 h 1087"/>
                <a:gd name="T88" fmla="*/ 979 w 2191"/>
                <a:gd name="T89" fmla="*/ 312 h 1087"/>
                <a:gd name="T90" fmla="*/ 834 w 2191"/>
                <a:gd name="T91" fmla="*/ 293 h 1087"/>
                <a:gd name="T92" fmla="*/ 701 w 2191"/>
                <a:gd name="T93" fmla="*/ 288 h 1087"/>
                <a:gd name="T94" fmla="*/ 584 w 2191"/>
                <a:gd name="T95" fmla="*/ 308 h 1087"/>
                <a:gd name="T96" fmla="*/ 486 w 2191"/>
                <a:gd name="T97" fmla="*/ 345 h 1087"/>
                <a:gd name="T98" fmla="*/ 412 w 2191"/>
                <a:gd name="T99" fmla="*/ 490 h 1087"/>
                <a:gd name="T100" fmla="*/ 474 w 2191"/>
                <a:gd name="T101" fmla="*/ 601 h 1087"/>
                <a:gd name="T102" fmla="*/ 545 w 2191"/>
                <a:gd name="T103" fmla="*/ 641 h 1087"/>
                <a:gd name="T104" fmla="*/ 626 w 2191"/>
                <a:gd name="T105" fmla="*/ 673 h 1087"/>
                <a:gd name="T106" fmla="*/ 797 w 2191"/>
                <a:gd name="T107" fmla="*/ 722 h 1087"/>
                <a:gd name="T108" fmla="*/ 1017 w 2191"/>
                <a:gd name="T109" fmla="*/ 764 h 1087"/>
                <a:gd name="T110" fmla="*/ 1177 w 2191"/>
                <a:gd name="T111" fmla="*/ 1038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91"/>
                <a:gd name="T169" fmla="*/ 0 h 1087"/>
                <a:gd name="T170" fmla="*/ 2191 w 2191"/>
                <a:gd name="T171" fmla="*/ 1087 h 108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2" name="Freeform 69"/>
            <p:cNvSpPr>
              <a:spLocks noChangeArrowheads="1"/>
            </p:cNvSpPr>
            <p:nvPr/>
          </p:nvSpPr>
          <p:spPr bwMode="auto">
            <a:xfrm rot="720000">
              <a:off x="3480" y="918"/>
              <a:ext cx="587" cy="281"/>
            </a:xfrm>
            <a:custGeom>
              <a:avLst/>
              <a:gdLst>
                <a:gd name="T0" fmla="*/ 2018 w 2154"/>
                <a:gd name="T1" fmla="*/ 0 h 1056"/>
                <a:gd name="T2" fmla="*/ 2112 w 2154"/>
                <a:gd name="T3" fmla="*/ 182 h 1056"/>
                <a:gd name="T4" fmla="*/ 2154 w 2154"/>
                <a:gd name="T5" fmla="*/ 671 h 1056"/>
                <a:gd name="T6" fmla="*/ 2124 w 2154"/>
                <a:gd name="T7" fmla="*/ 789 h 1056"/>
                <a:gd name="T8" fmla="*/ 2067 w 2154"/>
                <a:gd name="T9" fmla="*/ 915 h 1056"/>
                <a:gd name="T10" fmla="*/ 1944 w 2154"/>
                <a:gd name="T11" fmla="*/ 1002 h 1056"/>
                <a:gd name="T12" fmla="*/ 1774 w 2154"/>
                <a:gd name="T13" fmla="*/ 1048 h 1056"/>
                <a:gd name="T14" fmla="*/ 1564 w 2154"/>
                <a:gd name="T15" fmla="*/ 1056 h 1056"/>
                <a:gd name="T16" fmla="*/ 1330 w 2154"/>
                <a:gd name="T17" fmla="*/ 1033 h 1056"/>
                <a:gd name="T18" fmla="*/ 1167 w 2154"/>
                <a:gd name="T19" fmla="*/ 797 h 1056"/>
                <a:gd name="T20" fmla="*/ 1409 w 2154"/>
                <a:gd name="T21" fmla="*/ 819 h 1056"/>
                <a:gd name="T22" fmla="*/ 1638 w 2154"/>
                <a:gd name="T23" fmla="*/ 816 h 1056"/>
                <a:gd name="T24" fmla="*/ 1819 w 2154"/>
                <a:gd name="T25" fmla="*/ 779 h 1056"/>
                <a:gd name="T26" fmla="*/ 1934 w 2154"/>
                <a:gd name="T27" fmla="*/ 703 h 1056"/>
                <a:gd name="T28" fmla="*/ 1959 w 2154"/>
                <a:gd name="T29" fmla="*/ 572 h 1056"/>
                <a:gd name="T30" fmla="*/ 1884 w 2154"/>
                <a:gd name="T31" fmla="*/ 417 h 1056"/>
                <a:gd name="T32" fmla="*/ 1747 w 2154"/>
                <a:gd name="T33" fmla="*/ 338 h 1056"/>
                <a:gd name="T34" fmla="*/ 1579 w 2154"/>
                <a:gd name="T35" fmla="*/ 308 h 1056"/>
                <a:gd name="T36" fmla="*/ 1401 w 2154"/>
                <a:gd name="T37" fmla="*/ 311 h 1056"/>
                <a:gd name="T38" fmla="*/ 1246 w 2154"/>
                <a:gd name="T39" fmla="*/ 323 h 1056"/>
                <a:gd name="T40" fmla="*/ 1167 w 2154"/>
                <a:gd name="T41" fmla="*/ 128 h 1056"/>
                <a:gd name="T42" fmla="*/ 1322 w 2154"/>
                <a:gd name="T43" fmla="*/ 125 h 1056"/>
                <a:gd name="T44" fmla="*/ 1473 w 2154"/>
                <a:gd name="T45" fmla="*/ 125 h 1056"/>
                <a:gd name="T46" fmla="*/ 1618 w 2154"/>
                <a:gd name="T47" fmla="*/ 121 h 1056"/>
                <a:gd name="T48" fmla="*/ 1751 w 2154"/>
                <a:gd name="T49" fmla="*/ 121 h 1056"/>
                <a:gd name="T50" fmla="*/ 1872 w 2154"/>
                <a:gd name="T51" fmla="*/ 113 h 1056"/>
                <a:gd name="T52" fmla="*/ 1941 w 2154"/>
                <a:gd name="T53" fmla="*/ 59 h 1056"/>
                <a:gd name="T54" fmla="*/ 1167 w 2154"/>
                <a:gd name="T55" fmla="*/ 1006 h 1056"/>
                <a:gd name="T56" fmla="*/ 923 w 2154"/>
                <a:gd name="T57" fmla="*/ 952 h 1056"/>
                <a:gd name="T58" fmla="*/ 683 w 2154"/>
                <a:gd name="T59" fmla="*/ 893 h 1056"/>
                <a:gd name="T60" fmla="*/ 464 w 2154"/>
                <a:gd name="T61" fmla="*/ 828 h 1056"/>
                <a:gd name="T62" fmla="*/ 266 w 2154"/>
                <a:gd name="T63" fmla="*/ 767 h 1056"/>
                <a:gd name="T64" fmla="*/ 106 w 2154"/>
                <a:gd name="T65" fmla="*/ 713 h 1056"/>
                <a:gd name="T66" fmla="*/ 3 w 2154"/>
                <a:gd name="T67" fmla="*/ 614 h 1056"/>
                <a:gd name="T68" fmla="*/ 18 w 2154"/>
                <a:gd name="T69" fmla="*/ 387 h 1056"/>
                <a:gd name="T70" fmla="*/ 22 w 2154"/>
                <a:gd name="T71" fmla="*/ 175 h 1056"/>
                <a:gd name="T72" fmla="*/ 232 w 2154"/>
                <a:gd name="T73" fmla="*/ 151 h 1056"/>
                <a:gd name="T74" fmla="*/ 447 w 2154"/>
                <a:gd name="T75" fmla="*/ 140 h 1056"/>
                <a:gd name="T76" fmla="*/ 664 w 2154"/>
                <a:gd name="T77" fmla="*/ 133 h 1056"/>
                <a:gd name="T78" fmla="*/ 881 w 2154"/>
                <a:gd name="T79" fmla="*/ 128 h 1056"/>
                <a:gd name="T80" fmla="*/ 1098 w 2154"/>
                <a:gd name="T81" fmla="*/ 128 h 1056"/>
                <a:gd name="T82" fmla="*/ 1162 w 2154"/>
                <a:gd name="T83" fmla="*/ 323 h 1056"/>
                <a:gd name="T84" fmla="*/ 1101 w 2154"/>
                <a:gd name="T85" fmla="*/ 315 h 1056"/>
                <a:gd name="T86" fmla="*/ 957 w 2154"/>
                <a:gd name="T87" fmla="*/ 288 h 1056"/>
                <a:gd name="T88" fmla="*/ 812 w 2154"/>
                <a:gd name="T89" fmla="*/ 269 h 1056"/>
                <a:gd name="T90" fmla="*/ 672 w 2154"/>
                <a:gd name="T91" fmla="*/ 266 h 1056"/>
                <a:gd name="T92" fmla="*/ 547 w 2154"/>
                <a:gd name="T93" fmla="*/ 284 h 1056"/>
                <a:gd name="T94" fmla="*/ 437 w 2154"/>
                <a:gd name="T95" fmla="*/ 326 h 1056"/>
                <a:gd name="T96" fmla="*/ 380 w 2154"/>
                <a:gd name="T97" fmla="*/ 498 h 1056"/>
                <a:gd name="T98" fmla="*/ 444 w 2154"/>
                <a:gd name="T99" fmla="*/ 599 h 1056"/>
                <a:gd name="T100" fmla="*/ 516 w 2154"/>
                <a:gd name="T101" fmla="*/ 641 h 1056"/>
                <a:gd name="T102" fmla="*/ 597 w 2154"/>
                <a:gd name="T103" fmla="*/ 680 h 1056"/>
                <a:gd name="T104" fmla="*/ 775 w 2154"/>
                <a:gd name="T105" fmla="*/ 730 h 1056"/>
                <a:gd name="T106" fmla="*/ 999 w 2154"/>
                <a:gd name="T107" fmla="*/ 770 h 1056"/>
                <a:gd name="T108" fmla="*/ 1167 w 2154"/>
                <a:gd name="T109" fmla="*/ 1006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54"/>
                <a:gd name="T166" fmla="*/ 0 h 1056"/>
                <a:gd name="T167" fmla="*/ 2154 w 2154"/>
                <a:gd name="T168" fmla="*/ 1056 h 105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3" name="Freeform 70"/>
            <p:cNvSpPr>
              <a:spLocks noChangeArrowheads="1"/>
            </p:cNvSpPr>
            <p:nvPr/>
          </p:nvSpPr>
          <p:spPr bwMode="auto">
            <a:xfrm rot="720000">
              <a:off x="3487" y="922"/>
              <a:ext cx="577" cy="271"/>
            </a:xfrm>
            <a:custGeom>
              <a:avLst/>
              <a:gdLst>
                <a:gd name="T0" fmla="*/ 1979 w 2115"/>
                <a:gd name="T1" fmla="*/ 0 h 1021"/>
                <a:gd name="T2" fmla="*/ 2070 w 2115"/>
                <a:gd name="T3" fmla="*/ 175 h 1021"/>
                <a:gd name="T4" fmla="*/ 2115 w 2115"/>
                <a:gd name="T5" fmla="*/ 653 h 1021"/>
                <a:gd name="T6" fmla="*/ 2080 w 2115"/>
                <a:gd name="T7" fmla="*/ 771 h 1021"/>
                <a:gd name="T8" fmla="*/ 2028 w 2115"/>
                <a:gd name="T9" fmla="*/ 888 h 1021"/>
                <a:gd name="T10" fmla="*/ 1907 w 2115"/>
                <a:gd name="T11" fmla="*/ 972 h 1021"/>
                <a:gd name="T12" fmla="*/ 1739 w 2115"/>
                <a:gd name="T13" fmla="*/ 1014 h 1021"/>
                <a:gd name="T14" fmla="*/ 1534 w 2115"/>
                <a:gd name="T15" fmla="*/ 1021 h 1021"/>
                <a:gd name="T16" fmla="*/ 1303 w 2115"/>
                <a:gd name="T17" fmla="*/ 1003 h 1021"/>
                <a:gd name="T18" fmla="*/ 1140 w 2115"/>
                <a:gd name="T19" fmla="*/ 804 h 1021"/>
                <a:gd name="T20" fmla="*/ 1389 w 2115"/>
                <a:gd name="T21" fmla="*/ 824 h 1021"/>
                <a:gd name="T22" fmla="*/ 1626 w 2115"/>
                <a:gd name="T23" fmla="*/ 816 h 1021"/>
                <a:gd name="T24" fmla="*/ 1811 w 2115"/>
                <a:gd name="T25" fmla="*/ 774 h 1021"/>
                <a:gd name="T26" fmla="*/ 1932 w 2115"/>
                <a:gd name="T27" fmla="*/ 688 h 1021"/>
                <a:gd name="T28" fmla="*/ 1959 w 2115"/>
                <a:gd name="T29" fmla="*/ 550 h 1021"/>
                <a:gd name="T30" fmla="*/ 1883 w 2115"/>
                <a:gd name="T31" fmla="*/ 394 h 1021"/>
                <a:gd name="T32" fmla="*/ 1742 w 2115"/>
                <a:gd name="T33" fmla="*/ 308 h 1021"/>
                <a:gd name="T34" fmla="*/ 1569 w 2115"/>
                <a:gd name="T35" fmla="*/ 276 h 1021"/>
                <a:gd name="T36" fmla="*/ 1386 w 2115"/>
                <a:gd name="T37" fmla="*/ 276 h 1021"/>
                <a:gd name="T38" fmla="*/ 1222 w 2115"/>
                <a:gd name="T39" fmla="*/ 288 h 1021"/>
                <a:gd name="T40" fmla="*/ 1140 w 2115"/>
                <a:gd name="T41" fmla="*/ 125 h 1021"/>
                <a:gd name="T42" fmla="*/ 1298 w 2115"/>
                <a:gd name="T43" fmla="*/ 125 h 1021"/>
                <a:gd name="T44" fmla="*/ 1451 w 2115"/>
                <a:gd name="T45" fmla="*/ 125 h 1021"/>
                <a:gd name="T46" fmla="*/ 1591 w 2115"/>
                <a:gd name="T47" fmla="*/ 121 h 1021"/>
                <a:gd name="T48" fmla="*/ 1724 w 2115"/>
                <a:gd name="T49" fmla="*/ 121 h 1021"/>
                <a:gd name="T50" fmla="*/ 1845 w 2115"/>
                <a:gd name="T51" fmla="*/ 118 h 1021"/>
                <a:gd name="T52" fmla="*/ 1922 w 2115"/>
                <a:gd name="T53" fmla="*/ 61 h 1021"/>
                <a:gd name="T54" fmla="*/ 1140 w 2115"/>
                <a:gd name="T55" fmla="*/ 976 h 1021"/>
                <a:gd name="T56" fmla="*/ 903 w 2115"/>
                <a:gd name="T57" fmla="*/ 927 h 1021"/>
                <a:gd name="T58" fmla="*/ 671 w 2115"/>
                <a:gd name="T59" fmla="*/ 870 h 1021"/>
                <a:gd name="T60" fmla="*/ 455 w 2115"/>
                <a:gd name="T61" fmla="*/ 804 h 1021"/>
                <a:gd name="T62" fmla="*/ 265 w 2115"/>
                <a:gd name="T63" fmla="*/ 744 h 1021"/>
                <a:gd name="T64" fmla="*/ 106 w 2115"/>
                <a:gd name="T65" fmla="*/ 691 h 1021"/>
                <a:gd name="T66" fmla="*/ 3 w 2115"/>
                <a:gd name="T67" fmla="*/ 596 h 1021"/>
                <a:gd name="T68" fmla="*/ 22 w 2115"/>
                <a:gd name="T69" fmla="*/ 380 h 1021"/>
                <a:gd name="T70" fmla="*/ 33 w 2115"/>
                <a:gd name="T71" fmla="*/ 178 h 1021"/>
                <a:gd name="T72" fmla="*/ 239 w 2115"/>
                <a:gd name="T73" fmla="*/ 155 h 1021"/>
                <a:gd name="T74" fmla="*/ 447 w 2115"/>
                <a:gd name="T75" fmla="*/ 140 h 1021"/>
                <a:gd name="T76" fmla="*/ 656 w 2115"/>
                <a:gd name="T77" fmla="*/ 133 h 1021"/>
                <a:gd name="T78" fmla="*/ 866 w 2115"/>
                <a:gd name="T79" fmla="*/ 125 h 1021"/>
                <a:gd name="T80" fmla="*/ 1071 w 2115"/>
                <a:gd name="T81" fmla="*/ 125 h 1021"/>
                <a:gd name="T82" fmla="*/ 1135 w 2115"/>
                <a:gd name="T83" fmla="*/ 288 h 1021"/>
                <a:gd name="T84" fmla="*/ 1074 w 2115"/>
                <a:gd name="T85" fmla="*/ 281 h 1021"/>
                <a:gd name="T86" fmla="*/ 926 w 2115"/>
                <a:gd name="T87" fmla="*/ 261 h 1021"/>
                <a:gd name="T88" fmla="*/ 778 w 2115"/>
                <a:gd name="T89" fmla="*/ 243 h 1021"/>
                <a:gd name="T90" fmla="*/ 634 w 2115"/>
                <a:gd name="T91" fmla="*/ 239 h 1021"/>
                <a:gd name="T92" fmla="*/ 504 w 2115"/>
                <a:gd name="T93" fmla="*/ 258 h 1021"/>
                <a:gd name="T94" fmla="*/ 390 w 2115"/>
                <a:gd name="T95" fmla="*/ 308 h 1021"/>
                <a:gd name="T96" fmla="*/ 341 w 2115"/>
                <a:gd name="T97" fmla="*/ 498 h 1021"/>
                <a:gd name="T98" fmla="*/ 413 w 2115"/>
                <a:gd name="T99" fmla="*/ 599 h 1021"/>
                <a:gd name="T100" fmla="*/ 481 w 2115"/>
                <a:gd name="T101" fmla="*/ 641 h 1021"/>
                <a:gd name="T102" fmla="*/ 550 w 2115"/>
                <a:gd name="T103" fmla="*/ 683 h 1021"/>
                <a:gd name="T104" fmla="*/ 736 w 2115"/>
                <a:gd name="T105" fmla="*/ 732 h 1021"/>
                <a:gd name="T106" fmla="*/ 972 w 2115"/>
                <a:gd name="T107" fmla="*/ 779 h 1021"/>
                <a:gd name="T108" fmla="*/ 1140 w 2115"/>
                <a:gd name="T109" fmla="*/ 976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15"/>
                <a:gd name="T166" fmla="*/ 0 h 1021"/>
                <a:gd name="T167" fmla="*/ 2115 w 2115"/>
                <a:gd name="T168" fmla="*/ 1021 h 102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4" name="Freeform 71"/>
            <p:cNvSpPr>
              <a:spLocks noChangeArrowheads="1"/>
            </p:cNvSpPr>
            <p:nvPr/>
          </p:nvSpPr>
          <p:spPr bwMode="auto">
            <a:xfrm rot="720000">
              <a:off x="3494" y="926"/>
              <a:ext cx="565" cy="265"/>
            </a:xfrm>
            <a:custGeom>
              <a:avLst/>
              <a:gdLst>
                <a:gd name="T0" fmla="*/ 1946 w 2072"/>
                <a:gd name="T1" fmla="*/ 0 h 996"/>
                <a:gd name="T2" fmla="*/ 2030 w 2072"/>
                <a:gd name="T3" fmla="*/ 167 h 996"/>
                <a:gd name="T4" fmla="*/ 2072 w 2072"/>
                <a:gd name="T5" fmla="*/ 638 h 996"/>
                <a:gd name="T6" fmla="*/ 2040 w 2072"/>
                <a:gd name="T7" fmla="*/ 752 h 996"/>
                <a:gd name="T8" fmla="*/ 1991 w 2072"/>
                <a:gd name="T9" fmla="*/ 870 h 996"/>
                <a:gd name="T10" fmla="*/ 1874 w 2072"/>
                <a:gd name="T11" fmla="*/ 949 h 996"/>
                <a:gd name="T12" fmla="*/ 1710 w 2072"/>
                <a:gd name="T13" fmla="*/ 988 h 996"/>
                <a:gd name="T14" fmla="*/ 1509 w 2072"/>
                <a:gd name="T15" fmla="*/ 996 h 996"/>
                <a:gd name="T16" fmla="*/ 1285 w 2072"/>
                <a:gd name="T17" fmla="*/ 976 h 996"/>
                <a:gd name="T18" fmla="*/ 1125 w 2072"/>
                <a:gd name="T19" fmla="*/ 809 h 996"/>
                <a:gd name="T20" fmla="*/ 1384 w 2072"/>
                <a:gd name="T21" fmla="*/ 824 h 996"/>
                <a:gd name="T22" fmla="*/ 1623 w 2072"/>
                <a:gd name="T23" fmla="*/ 813 h 996"/>
                <a:gd name="T24" fmla="*/ 1816 w 2072"/>
                <a:gd name="T25" fmla="*/ 764 h 996"/>
                <a:gd name="T26" fmla="*/ 1939 w 2072"/>
                <a:gd name="T27" fmla="*/ 673 h 996"/>
                <a:gd name="T28" fmla="*/ 1966 w 2072"/>
                <a:gd name="T29" fmla="*/ 528 h 996"/>
                <a:gd name="T30" fmla="*/ 1885 w 2072"/>
                <a:gd name="T31" fmla="*/ 365 h 996"/>
                <a:gd name="T32" fmla="*/ 1741 w 2072"/>
                <a:gd name="T33" fmla="*/ 278 h 996"/>
                <a:gd name="T34" fmla="*/ 1566 w 2072"/>
                <a:gd name="T35" fmla="*/ 243 h 996"/>
                <a:gd name="T36" fmla="*/ 1376 w 2072"/>
                <a:gd name="T37" fmla="*/ 243 h 996"/>
                <a:gd name="T38" fmla="*/ 1213 w 2072"/>
                <a:gd name="T39" fmla="*/ 258 h 996"/>
                <a:gd name="T40" fmla="*/ 1125 w 2072"/>
                <a:gd name="T41" fmla="*/ 121 h 996"/>
                <a:gd name="T42" fmla="*/ 1281 w 2072"/>
                <a:gd name="T43" fmla="*/ 121 h 996"/>
                <a:gd name="T44" fmla="*/ 1429 w 2072"/>
                <a:gd name="T45" fmla="*/ 121 h 996"/>
                <a:gd name="T46" fmla="*/ 1569 w 2072"/>
                <a:gd name="T47" fmla="*/ 121 h 996"/>
                <a:gd name="T48" fmla="*/ 1702 w 2072"/>
                <a:gd name="T49" fmla="*/ 121 h 996"/>
                <a:gd name="T50" fmla="*/ 1820 w 2072"/>
                <a:gd name="T51" fmla="*/ 113 h 996"/>
                <a:gd name="T52" fmla="*/ 1900 w 2072"/>
                <a:gd name="T53" fmla="*/ 64 h 996"/>
                <a:gd name="T54" fmla="*/ 1125 w 2072"/>
                <a:gd name="T55" fmla="*/ 949 h 996"/>
                <a:gd name="T56" fmla="*/ 890 w 2072"/>
                <a:gd name="T57" fmla="*/ 900 h 996"/>
                <a:gd name="T58" fmla="*/ 661 w 2072"/>
                <a:gd name="T59" fmla="*/ 843 h 996"/>
                <a:gd name="T60" fmla="*/ 446 w 2072"/>
                <a:gd name="T61" fmla="*/ 782 h 996"/>
                <a:gd name="T62" fmla="*/ 256 w 2072"/>
                <a:gd name="T63" fmla="*/ 722 h 996"/>
                <a:gd name="T64" fmla="*/ 104 w 2072"/>
                <a:gd name="T65" fmla="*/ 673 h 996"/>
                <a:gd name="T66" fmla="*/ 20 w 2072"/>
                <a:gd name="T67" fmla="*/ 623 h 996"/>
                <a:gd name="T68" fmla="*/ 0 w 2072"/>
                <a:gd name="T69" fmla="*/ 528 h 996"/>
                <a:gd name="T70" fmla="*/ 42 w 2072"/>
                <a:gd name="T71" fmla="*/ 251 h 996"/>
                <a:gd name="T72" fmla="*/ 172 w 2072"/>
                <a:gd name="T73" fmla="*/ 160 h 996"/>
                <a:gd name="T74" fmla="*/ 377 w 2072"/>
                <a:gd name="T75" fmla="*/ 145 h 996"/>
                <a:gd name="T76" fmla="*/ 582 w 2072"/>
                <a:gd name="T77" fmla="*/ 137 h 996"/>
                <a:gd name="T78" fmla="*/ 792 w 2072"/>
                <a:gd name="T79" fmla="*/ 130 h 996"/>
                <a:gd name="T80" fmla="*/ 992 w 2072"/>
                <a:gd name="T81" fmla="*/ 125 h 996"/>
                <a:gd name="T82" fmla="*/ 1125 w 2072"/>
                <a:gd name="T83" fmla="*/ 261 h 996"/>
                <a:gd name="T84" fmla="*/ 1098 w 2072"/>
                <a:gd name="T85" fmla="*/ 261 h 996"/>
                <a:gd name="T86" fmla="*/ 999 w 2072"/>
                <a:gd name="T87" fmla="*/ 246 h 996"/>
                <a:gd name="T88" fmla="*/ 851 w 2072"/>
                <a:gd name="T89" fmla="*/ 224 h 996"/>
                <a:gd name="T90" fmla="*/ 700 w 2072"/>
                <a:gd name="T91" fmla="*/ 209 h 996"/>
                <a:gd name="T92" fmla="*/ 555 w 2072"/>
                <a:gd name="T93" fmla="*/ 212 h 996"/>
                <a:gd name="T94" fmla="*/ 422 w 2072"/>
                <a:gd name="T95" fmla="*/ 243 h 996"/>
                <a:gd name="T96" fmla="*/ 301 w 2072"/>
                <a:gd name="T97" fmla="*/ 342 h 996"/>
                <a:gd name="T98" fmla="*/ 331 w 2072"/>
                <a:gd name="T99" fmla="*/ 554 h 996"/>
                <a:gd name="T100" fmla="*/ 404 w 2072"/>
                <a:gd name="T101" fmla="*/ 611 h 996"/>
                <a:gd name="T102" fmla="*/ 471 w 2072"/>
                <a:gd name="T103" fmla="*/ 650 h 996"/>
                <a:gd name="T104" fmla="*/ 540 w 2072"/>
                <a:gd name="T105" fmla="*/ 691 h 996"/>
                <a:gd name="T106" fmla="*/ 636 w 2072"/>
                <a:gd name="T107" fmla="*/ 722 h 996"/>
                <a:gd name="T108" fmla="*/ 742 w 2072"/>
                <a:gd name="T109" fmla="*/ 744 h 996"/>
                <a:gd name="T110" fmla="*/ 863 w 2072"/>
                <a:gd name="T111" fmla="*/ 767 h 996"/>
                <a:gd name="T112" fmla="*/ 992 w 2072"/>
                <a:gd name="T113" fmla="*/ 789 h 996"/>
                <a:gd name="T114" fmla="*/ 1125 w 2072"/>
                <a:gd name="T115" fmla="*/ 809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72"/>
                <a:gd name="T175" fmla="*/ 0 h 996"/>
                <a:gd name="T176" fmla="*/ 2072 w 2072"/>
                <a:gd name="T177" fmla="*/ 996 h 9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5" name="Freeform 72"/>
            <p:cNvSpPr>
              <a:spLocks noChangeArrowheads="1"/>
            </p:cNvSpPr>
            <p:nvPr/>
          </p:nvSpPr>
          <p:spPr bwMode="auto">
            <a:xfrm rot="720000">
              <a:off x="3503" y="929"/>
              <a:ext cx="551" cy="257"/>
            </a:xfrm>
            <a:custGeom>
              <a:avLst/>
              <a:gdLst>
                <a:gd name="T0" fmla="*/ 1910 w 2020"/>
                <a:gd name="T1" fmla="*/ 0 h 967"/>
                <a:gd name="T2" fmla="*/ 1983 w 2020"/>
                <a:gd name="T3" fmla="*/ 163 h 967"/>
                <a:gd name="T4" fmla="*/ 2020 w 2020"/>
                <a:gd name="T5" fmla="*/ 626 h 967"/>
                <a:gd name="T6" fmla="*/ 1941 w 2020"/>
                <a:gd name="T7" fmla="*/ 851 h 967"/>
                <a:gd name="T8" fmla="*/ 1830 w 2020"/>
                <a:gd name="T9" fmla="*/ 927 h 967"/>
                <a:gd name="T10" fmla="*/ 1670 w 2020"/>
                <a:gd name="T11" fmla="*/ 960 h 967"/>
                <a:gd name="T12" fmla="*/ 1473 w 2020"/>
                <a:gd name="T13" fmla="*/ 964 h 967"/>
                <a:gd name="T14" fmla="*/ 1249 w 2020"/>
                <a:gd name="T15" fmla="*/ 945 h 967"/>
                <a:gd name="T16" fmla="*/ 1093 w 2020"/>
                <a:gd name="T17" fmla="*/ 812 h 967"/>
                <a:gd name="T18" fmla="*/ 1359 w 2020"/>
                <a:gd name="T19" fmla="*/ 828 h 967"/>
                <a:gd name="T20" fmla="*/ 1606 w 2020"/>
                <a:gd name="T21" fmla="*/ 816 h 967"/>
                <a:gd name="T22" fmla="*/ 1803 w 2020"/>
                <a:gd name="T23" fmla="*/ 762 h 967"/>
                <a:gd name="T24" fmla="*/ 1934 w 2020"/>
                <a:gd name="T25" fmla="*/ 664 h 967"/>
                <a:gd name="T26" fmla="*/ 1959 w 2020"/>
                <a:gd name="T27" fmla="*/ 508 h 967"/>
                <a:gd name="T28" fmla="*/ 1880 w 2020"/>
                <a:gd name="T29" fmla="*/ 341 h 967"/>
                <a:gd name="T30" fmla="*/ 1732 w 2020"/>
                <a:gd name="T31" fmla="*/ 249 h 967"/>
                <a:gd name="T32" fmla="*/ 1549 w 2020"/>
                <a:gd name="T33" fmla="*/ 216 h 967"/>
                <a:gd name="T34" fmla="*/ 1355 w 2020"/>
                <a:gd name="T35" fmla="*/ 212 h 967"/>
                <a:gd name="T36" fmla="*/ 1184 w 2020"/>
                <a:gd name="T37" fmla="*/ 224 h 967"/>
                <a:gd name="T38" fmla="*/ 1093 w 2020"/>
                <a:gd name="T39" fmla="*/ 128 h 967"/>
                <a:gd name="T40" fmla="*/ 1249 w 2020"/>
                <a:gd name="T41" fmla="*/ 128 h 967"/>
                <a:gd name="T42" fmla="*/ 1401 w 2020"/>
                <a:gd name="T43" fmla="*/ 128 h 967"/>
                <a:gd name="T44" fmla="*/ 1542 w 2020"/>
                <a:gd name="T45" fmla="*/ 128 h 967"/>
                <a:gd name="T46" fmla="*/ 1675 w 2020"/>
                <a:gd name="T47" fmla="*/ 125 h 967"/>
                <a:gd name="T48" fmla="*/ 1796 w 2020"/>
                <a:gd name="T49" fmla="*/ 121 h 967"/>
                <a:gd name="T50" fmla="*/ 1875 w 2020"/>
                <a:gd name="T51" fmla="*/ 68 h 967"/>
                <a:gd name="T52" fmla="*/ 1093 w 2020"/>
                <a:gd name="T53" fmla="*/ 918 h 967"/>
                <a:gd name="T54" fmla="*/ 861 w 2020"/>
                <a:gd name="T55" fmla="*/ 873 h 967"/>
                <a:gd name="T56" fmla="*/ 637 w 2020"/>
                <a:gd name="T57" fmla="*/ 816 h 967"/>
                <a:gd name="T58" fmla="*/ 429 w 2020"/>
                <a:gd name="T59" fmla="*/ 759 h 967"/>
                <a:gd name="T60" fmla="*/ 242 w 2020"/>
                <a:gd name="T61" fmla="*/ 702 h 967"/>
                <a:gd name="T62" fmla="*/ 94 w 2020"/>
                <a:gd name="T63" fmla="*/ 653 h 967"/>
                <a:gd name="T64" fmla="*/ 15 w 2020"/>
                <a:gd name="T65" fmla="*/ 614 h 967"/>
                <a:gd name="T66" fmla="*/ 0 w 2020"/>
                <a:gd name="T67" fmla="*/ 516 h 967"/>
                <a:gd name="T68" fmla="*/ 49 w 2020"/>
                <a:gd name="T69" fmla="*/ 246 h 967"/>
                <a:gd name="T70" fmla="*/ 173 w 2020"/>
                <a:gd name="T71" fmla="*/ 158 h 967"/>
                <a:gd name="T72" fmla="*/ 372 w 2020"/>
                <a:gd name="T73" fmla="*/ 143 h 967"/>
                <a:gd name="T74" fmla="*/ 573 w 2020"/>
                <a:gd name="T75" fmla="*/ 136 h 967"/>
                <a:gd name="T76" fmla="*/ 770 w 2020"/>
                <a:gd name="T77" fmla="*/ 133 h 967"/>
                <a:gd name="T78" fmla="*/ 967 w 2020"/>
                <a:gd name="T79" fmla="*/ 128 h 967"/>
                <a:gd name="T80" fmla="*/ 1093 w 2020"/>
                <a:gd name="T81" fmla="*/ 227 h 967"/>
                <a:gd name="T82" fmla="*/ 1063 w 2020"/>
                <a:gd name="T83" fmla="*/ 227 h 967"/>
                <a:gd name="T84" fmla="*/ 964 w 2020"/>
                <a:gd name="T85" fmla="*/ 216 h 967"/>
                <a:gd name="T86" fmla="*/ 816 w 2020"/>
                <a:gd name="T87" fmla="*/ 197 h 967"/>
                <a:gd name="T88" fmla="*/ 664 w 2020"/>
                <a:gd name="T89" fmla="*/ 185 h 967"/>
                <a:gd name="T90" fmla="*/ 513 w 2020"/>
                <a:gd name="T91" fmla="*/ 189 h 967"/>
                <a:gd name="T92" fmla="*/ 372 w 2020"/>
                <a:gd name="T93" fmla="*/ 219 h 967"/>
                <a:gd name="T94" fmla="*/ 247 w 2020"/>
                <a:gd name="T95" fmla="*/ 326 h 967"/>
                <a:gd name="T96" fmla="*/ 288 w 2020"/>
                <a:gd name="T97" fmla="*/ 554 h 967"/>
                <a:gd name="T98" fmla="*/ 363 w 2020"/>
                <a:gd name="T99" fmla="*/ 611 h 967"/>
                <a:gd name="T100" fmla="*/ 429 w 2020"/>
                <a:gd name="T101" fmla="*/ 649 h 967"/>
                <a:gd name="T102" fmla="*/ 501 w 2020"/>
                <a:gd name="T103" fmla="*/ 695 h 967"/>
                <a:gd name="T104" fmla="*/ 595 w 2020"/>
                <a:gd name="T105" fmla="*/ 720 h 967"/>
                <a:gd name="T106" fmla="*/ 706 w 2020"/>
                <a:gd name="T107" fmla="*/ 752 h 967"/>
                <a:gd name="T108" fmla="*/ 827 w 2020"/>
                <a:gd name="T109" fmla="*/ 774 h 967"/>
                <a:gd name="T110" fmla="*/ 957 w 2020"/>
                <a:gd name="T111" fmla="*/ 797 h 967"/>
                <a:gd name="T112" fmla="*/ 1093 w 2020"/>
                <a:gd name="T113" fmla="*/ 812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20"/>
                <a:gd name="T172" fmla="*/ 0 h 967"/>
                <a:gd name="T173" fmla="*/ 2020 w 2020"/>
                <a:gd name="T174" fmla="*/ 967 h 9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6" name="Freeform 73"/>
            <p:cNvSpPr>
              <a:spLocks noChangeArrowheads="1"/>
            </p:cNvSpPr>
            <p:nvPr/>
          </p:nvSpPr>
          <p:spPr bwMode="auto">
            <a:xfrm rot="720000">
              <a:off x="3050" y="868"/>
              <a:ext cx="79" cy="74"/>
            </a:xfrm>
            <a:custGeom>
              <a:avLst/>
              <a:gdLst>
                <a:gd name="T0" fmla="*/ 148 w 293"/>
                <a:gd name="T1" fmla="*/ 0 h 281"/>
                <a:gd name="T2" fmla="*/ 178 w 293"/>
                <a:gd name="T3" fmla="*/ 4 h 281"/>
                <a:gd name="T4" fmla="*/ 205 w 293"/>
                <a:gd name="T5" fmla="*/ 12 h 281"/>
                <a:gd name="T6" fmla="*/ 228 w 293"/>
                <a:gd name="T7" fmla="*/ 24 h 281"/>
                <a:gd name="T8" fmla="*/ 252 w 293"/>
                <a:gd name="T9" fmla="*/ 42 h 281"/>
                <a:gd name="T10" fmla="*/ 270 w 293"/>
                <a:gd name="T11" fmla="*/ 61 h 281"/>
                <a:gd name="T12" fmla="*/ 281 w 293"/>
                <a:gd name="T13" fmla="*/ 83 h 281"/>
                <a:gd name="T14" fmla="*/ 289 w 293"/>
                <a:gd name="T15" fmla="*/ 110 h 281"/>
                <a:gd name="T16" fmla="*/ 293 w 293"/>
                <a:gd name="T17" fmla="*/ 140 h 281"/>
                <a:gd name="T18" fmla="*/ 289 w 293"/>
                <a:gd name="T19" fmla="*/ 167 h 281"/>
                <a:gd name="T20" fmla="*/ 281 w 293"/>
                <a:gd name="T21" fmla="*/ 194 h 281"/>
                <a:gd name="T22" fmla="*/ 270 w 293"/>
                <a:gd name="T23" fmla="*/ 217 h 281"/>
                <a:gd name="T24" fmla="*/ 252 w 293"/>
                <a:gd name="T25" fmla="*/ 239 h 281"/>
                <a:gd name="T26" fmla="*/ 228 w 293"/>
                <a:gd name="T27" fmla="*/ 258 h 281"/>
                <a:gd name="T28" fmla="*/ 205 w 293"/>
                <a:gd name="T29" fmla="*/ 270 h 281"/>
                <a:gd name="T30" fmla="*/ 178 w 293"/>
                <a:gd name="T31" fmla="*/ 278 h 281"/>
                <a:gd name="T32" fmla="*/ 148 w 293"/>
                <a:gd name="T33" fmla="*/ 281 h 281"/>
                <a:gd name="T34" fmla="*/ 118 w 293"/>
                <a:gd name="T35" fmla="*/ 278 h 281"/>
                <a:gd name="T36" fmla="*/ 92 w 293"/>
                <a:gd name="T37" fmla="*/ 270 h 281"/>
                <a:gd name="T38" fmla="*/ 65 w 293"/>
                <a:gd name="T39" fmla="*/ 258 h 281"/>
                <a:gd name="T40" fmla="*/ 42 w 293"/>
                <a:gd name="T41" fmla="*/ 239 h 281"/>
                <a:gd name="T42" fmla="*/ 27 w 293"/>
                <a:gd name="T43" fmla="*/ 217 h 281"/>
                <a:gd name="T44" fmla="*/ 12 w 293"/>
                <a:gd name="T45" fmla="*/ 194 h 281"/>
                <a:gd name="T46" fmla="*/ 5 w 293"/>
                <a:gd name="T47" fmla="*/ 167 h 281"/>
                <a:gd name="T48" fmla="*/ 0 w 293"/>
                <a:gd name="T49" fmla="*/ 140 h 281"/>
                <a:gd name="T50" fmla="*/ 5 w 293"/>
                <a:gd name="T51" fmla="*/ 110 h 281"/>
                <a:gd name="T52" fmla="*/ 12 w 293"/>
                <a:gd name="T53" fmla="*/ 83 h 281"/>
                <a:gd name="T54" fmla="*/ 27 w 293"/>
                <a:gd name="T55" fmla="*/ 61 h 281"/>
                <a:gd name="T56" fmla="*/ 42 w 293"/>
                <a:gd name="T57" fmla="*/ 42 h 281"/>
                <a:gd name="T58" fmla="*/ 65 w 293"/>
                <a:gd name="T59" fmla="*/ 24 h 281"/>
                <a:gd name="T60" fmla="*/ 92 w 293"/>
                <a:gd name="T61" fmla="*/ 12 h 281"/>
                <a:gd name="T62" fmla="*/ 118 w 293"/>
                <a:gd name="T63" fmla="*/ 4 h 281"/>
                <a:gd name="T64" fmla="*/ 148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3"/>
                <a:gd name="T100" fmla="*/ 0 h 281"/>
                <a:gd name="T101" fmla="*/ 293 w 293"/>
                <a:gd name="T102" fmla="*/ 281 h 2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7" name="Freeform 74"/>
            <p:cNvSpPr>
              <a:spLocks noChangeArrowheads="1"/>
            </p:cNvSpPr>
            <p:nvPr/>
          </p:nvSpPr>
          <p:spPr bwMode="auto">
            <a:xfrm rot="720000">
              <a:off x="3060" y="862"/>
              <a:ext cx="80" cy="76"/>
            </a:xfrm>
            <a:custGeom>
              <a:avLst/>
              <a:gdLst>
                <a:gd name="T0" fmla="*/ 145 w 296"/>
                <a:gd name="T1" fmla="*/ 0 h 284"/>
                <a:gd name="T2" fmla="*/ 175 w 296"/>
                <a:gd name="T3" fmla="*/ 3 h 284"/>
                <a:gd name="T4" fmla="*/ 202 w 296"/>
                <a:gd name="T5" fmla="*/ 11 h 284"/>
                <a:gd name="T6" fmla="*/ 229 w 296"/>
                <a:gd name="T7" fmla="*/ 23 h 284"/>
                <a:gd name="T8" fmla="*/ 251 w 296"/>
                <a:gd name="T9" fmla="*/ 41 h 284"/>
                <a:gd name="T10" fmla="*/ 271 w 296"/>
                <a:gd name="T11" fmla="*/ 65 h 284"/>
                <a:gd name="T12" fmla="*/ 286 w 296"/>
                <a:gd name="T13" fmla="*/ 87 h 284"/>
                <a:gd name="T14" fmla="*/ 293 w 296"/>
                <a:gd name="T15" fmla="*/ 114 h 284"/>
                <a:gd name="T16" fmla="*/ 296 w 296"/>
                <a:gd name="T17" fmla="*/ 144 h 284"/>
                <a:gd name="T18" fmla="*/ 293 w 296"/>
                <a:gd name="T19" fmla="*/ 171 h 284"/>
                <a:gd name="T20" fmla="*/ 286 w 296"/>
                <a:gd name="T21" fmla="*/ 198 h 284"/>
                <a:gd name="T22" fmla="*/ 271 w 296"/>
                <a:gd name="T23" fmla="*/ 220 h 284"/>
                <a:gd name="T24" fmla="*/ 251 w 296"/>
                <a:gd name="T25" fmla="*/ 243 h 284"/>
                <a:gd name="T26" fmla="*/ 229 w 296"/>
                <a:gd name="T27" fmla="*/ 258 h 284"/>
                <a:gd name="T28" fmla="*/ 202 w 296"/>
                <a:gd name="T29" fmla="*/ 272 h 284"/>
                <a:gd name="T30" fmla="*/ 175 w 296"/>
                <a:gd name="T31" fmla="*/ 280 h 284"/>
                <a:gd name="T32" fmla="*/ 145 w 296"/>
                <a:gd name="T33" fmla="*/ 284 h 284"/>
                <a:gd name="T34" fmla="*/ 115 w 296"/>
                <a:gd name="T35" fmla="*/ 280 h 284"/>
                <a:gd name="T36" fmla="*/ 88 w 296"/>
                <a:gd name="T37" fmla="*/ 272 h 284"/>
                <a:gd name="T38" fmla="*/ 65 w 296"/>
                <a:gd name="T39" fmla="*/ 258 h 284"/>
                <a:gd name="T40" fmla="*/ 42 w 296"/>
                <a:gd name="T41" fmla="*/ 243 h 284"/>
                <a:gd name="T42" fmla="*/ 24 w 296"/>
                <a:gd name="T43" fmla="*/ 220 h 284"/>
                <a:gd name="T44" fmla="*/ 12 w 296"/>
                <a:gd name="T45" fmla="*/ 198 h 284"/>
                <a:gd name="T46" fmla="*/ 5 w 296"/>
                <a:gd name="T47" fmla="*/ 171 h 284"/>
                <a:gd name="T48" fmla="*/ 0 w 296"/>
                <a:gd name="T49" fmla="*/ 144 h 284"/>
                <a:gd name="T50" fmla="*/ 5 w 296"/>
                <a:gd name="T51" fmla="*/ 114 h 284"/>
                <a:gd name="T52" fmla="*/ 12 w 296"/>
                <a:gd name="T53" fmla="*/ 87 h 284"/>
                <a:gd name="T54" fmla="*/ 24 w 296"/>
                <a:gd name="T55" fmla="*/ 65 h 284"/>
                <a:gd name="T56" fmla="*/ 42 w 296"/>
                <a:gd name="T57" fmla="*/ 41 h 284"/>
                <a:gd name="T58" fmla="*/ 65 w 296"/>
                <a:gd name="T59" fmla="*/ 23 h 284"/>
                <a:gd name="T60" fmla="*/ 88 w 296"/>
                <a:gd name="T61" fmla="*/ 11 h 284"/>
                <a:gd name="T62" fmla="*/ 115 w 296"/>
                <a:gd name="T63" fmla="*/ 3 h 284"/>
                <a:gd name="T64" fmla="*/ 145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6"/>
                <a:gd name="T100" fmla="*/ 0 h 284"/>
                <a:gd name="T101" fmla="*/ 296 w 296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8" name="Freeform 75"/>
            <p:cNvSpPr>
              <a:spLocks noChangeArrowheads="1"/>
            </p:cNvSpPr>
            <p:nvPr/>
          </p:nvSpPr>
          <p:spPr bwMode="auto">
            <a:xfrm rot="720000">
              <a:off x="3062" y="865"/>
              <a:ext cx="76" cy="69"/>
            </a:xfrm>
            <a:custGeom>
              <a:avLst/>
              <a:gdLst>
                <a:gd name="T0" fmla="*/ 137 w 278"/>
                <a:gd name="T1" fmla="*/ 0 h 261"/>
                <a:gd name="T2" fmla="*/ 164 w 278"/>
                <a:gd name="T3" fmla="*/ 4 h 261"/>
                <a:gd name="T4" fmla="*/ 190 w 278"/>
                <a:gd name="T5" fmla="*/ 12 h 261"/>
                <a:gd name="T6" fmla="*/ 214 w 278"/>
                <a:gd name="T7" fmla="*/ 22 h 261"/>
                <a:gd name="T8" fmla="*/ 236 w 278"/>
                <a:gd name="T9" fmla="*/ 39 h 261"/>
                <a:gd name="T10" fmla="*/ 255 w 278"/>
                <a:gd name="T11" fmla="*/ 57 h 261"/>
                <a:gd name="T12" fmla="*/ 266 w 278"/>
                <a:gd name="T13" fmla="*/ 79 h 261"/>
                <a:gd name="T14" fmla="*/ 273 w 278"/>
                <a:gd name="T15" fmla="*/ 103 h 261"/>
                <a:gd name="T16" fmla="*/ 278 w 278"/>
                <a:gd name="T17" fmla="*/ 128 h 261"/>
                <a:gd name="T18" fmla="*/ 273 w 278"/>
                <a:gd name="T19" fmla="*/ 155 h 261"/>
                <a:gd name="T20" fmla="*/ 266 w 278"/>
                <a:gd name="T21" fmla="*/ 182 h 261"/>
                <a:gd name="T22" fmla="*/ 255 w 278"/>
                <a:gd name="T23" fmla="*/ 205 h 261"/>
                <a:gd name="T24" fmla="*/ 236 w 278"/>
                <a:gd name="T25" fmla="*/ 224 h 261"/>
                <a:gd name="T26" fmla="*/ 214 w 278"/>
                <a:gd name="T27" fmla="*/ 239 h 261"/>
                <a:gd name="T28" fmla="*/ 190 w 278"/>
                <a:gd name="T29" fmla="*/ 251 h 261"/>
                <a:gd name="T30" fmla="*/ 164 w 278"/>
                <a:gd name="T31" fmla="*/ 258 h 261"/>
                <a:gd name="T32" fmla="*/ 137 w 278"/>
                <a:gd name="T33" fmla="*/ 261 h 261"/>
                <a:gd name="T34" fmla="*/ 110 w 278"/>
                <a:gd name="T35" fmla="*/ 258 h 261"/>
                <a:gd name="T36" fmla="*/ 83 w 278"/>
                <a:gd name="T37" fmla="*/ 251 h 261"/>
                <a:gd name="T38" fmla="*/ 61 w 278"/>
                <a:gd name="T39" fmla="*/ 239 h 261"/>
                <a:gd name="T40" fmla="*/ 42 w 278"/>
                <a:gd name="T41" fmla="*/ 224 h 261"/>
                <a:gd name="T42" fmla="*/ 24 w 278"/>
                <a:gd name="T43" fmla="*/ 205 h 261"/>
                <a:gd name="T44" fmla="*/ 12 w 278"/>
                <a:gd name="T45" fmla="*/ 182 h 261"/>
                <a:gd name="T46" fmla="*/ 4 w 278"/>
                <a:gd name="T47" fmla="*/ 155 h 261"/>
                <a:gd name="T48" fmla="*/ 0 w 278"/>
                <a:gd name="T49" fmla="*/ 128 h 261"/>
                <a:gd name="T50" fmla="*/ 4 w 278"/>
                <a:gd name="T51" fmla="*/ 103 h 261"/>
                <a:gd name="T52" fmla="*/ 12 w 278"/>
                <a:gd name="T53" fmla="*/ 79 h 261"/>
                <a:gd name="T54" fmla="*/ 24 w 278"/>
                <a:gd name="T55" fmla="*/ 57 h 261"/>
                <a:gd name="T56" fmla="*/ 42 w 278"/>
                <a:gd name="T57" fmla="*/ 39 h 261"/>
                <a:gd name="T58" fmla="*/ 61 w 278"/>
                <a:gd name="T59" fmla="*/ 22 h 261"/>
                <a:gd name="T60" fmla="*/ 83 w 278"/>
                <a:gd name="T61" fmla="*/ 12 h 261"/>
                <a:gd name="T62" fmla="*/ 110 w 278"/>
                <a:gd name="T63" fmla="*/ 4 h 261"/>
                <a:gd name="T64" fmla="*/ 137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8"/>
                <a:gd name="T100" fmla="*/ 0 h 261"/>
                <a:gd name="T101" fmla="*/ 278 w 278"/>
                <a:gd name="T102" fmla="*/ 261 h 2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199" name="Freeform 76"/>
            <p:cNvSpPr>
              <a:spLocks noChangeArrowheads="1"/>
            </p:cNvSpPr>
            <p:nvPr/>
          </p:nvSpPr>
          <p:spPr bwMode="auto">
            <a:xfrm rot="720000">
              <a:off x="3064" y="866"/>
              <a:ext cx="70" cy="65"/>
            </a:xfrm>
            <a:custGeom>
              <a:avLst/>
              <a:gdLst>
                <a:gd name="T0" fmla="*/ 130 w 259"/>
                <a:gd name="T1" fmla="*/ 0 h 247"/>
                <a:gd name="T2" fmla="*/ 157 w 259"/>
                <a:gd name="T3" fmla="*/ 3 h 247"/>
                <a:gd name="T4" fmla="*/ 180 w 259"/>
                <a:gd name="T5" fmla="*/ 11 h 247"/>
                <a:gd name="T6" fmla="*/ 202 w 259"/>
                <a:gd name="T7" fmla="*/ 23 h 247"/>
                <a:gd name="T8" fmla="*/ 222 w 259"/>
                <a:gd name="T9" fmla="*/ 38 h 247"/>
                <a:gd name="T10" fmla="*/ 236 w 259"/>
                <a:gd name="T11" fmla="*/ 57 h 247"/>
                <a:gd name="T12" fmla="*/ 248 w 259"/>
                <a:gd name="T13" fmla="*/ 80 h 247"/>
                <a:gd name="T14" fmla="*/ 256 w 259"/>
                <a:gd name="T15" fmla="*/ 102 h 247"/>
                <a:gd name="T16" fmla="*/ 259 w 259"/>
                <a:gd name="T17" fmla="*/ 124 h 247"/>
                <a:gd name="T18" fmla="*/ 256 w 259"/>
                <a:gd name="T19" fmla="*/ 151 h 247"/>
                <a:gd name="T20" fmla="*/ 248 w 259"/>
                <a:gd name="T21" fmla="*/ 175 h 247"/>
                <a:gd name="T22" fmla="*/ 236 w 259"/>
                <a:gd name="T23" fmla="*/ 193 h 247"/>
                <a:gd name="T24" fmla="*/ 222 w 259"/>
                <a:gd name="T25" fmla="*/ 213 h 247"/>
                <a:gd name="T26" fmla="*/ 202 w 259"/>
                <a:gd name="T27" fmla="*/ 228 h 247"/>
                <a:gd name="T28" fmla="*/ 180 w 259"/>
                <a:gd name="T29" fmla="*/ 240 h 247"/>
                <a:gd name="T30" fmla="*/ 157 w 259"/>
                <a:gd name="T31" fmla="*/ 243 h 247"/>
                <a:gd name="T32" fmla="*/ 130 w 259"/>
                <a:gd name="T33" fmla="*/ 247 h 247"/>
                <a:gd name="T34" fmla="*/ 103 w 259"/>
                <a:gd name="T35" fmla="*/ 243 h 247"/>
                <a:gd name="T36" fmla="*/ 81 w 259"/>
                <a:gd name="T37" fmla="*/ 240 h 247"/>
                <a:gd name="T38" fmla="*/ 59 w 259"/>
                <a:gd name="T39" fmla="*/ 228 h 247"/>
                <a:gd name="T40" fmla="*/ 39 w 259"/>
                <a:gd name="T41" fmla="*/ 213 h 247"/>
                <a:gd name="T42" fmla="*/ 24 w 259"/>
                <a:gd name="T43" fmla="*/ 193 h 247"/>
                <a:gd name="T44" fmla="*/ 12 w 259"/>
                <a:gd name="T45" fmla="*/ 175 h 247"/>
                <a:gd name="T46" fmla="*/ 5 w 259"/>
                <a:gd name="T47" fmla="*/ 151 h 247"/>
                <a:gd name="T48" fmla="*/ 0 w 259"/>
                <a:gd name="T49" fmla="*/ 124 h 247"/>
                <a:gd name="T50" fmla="*/ 5 w 259"/>
                <a:gd name="T51" fmla="*/ 102 h 247"/>
                <a:gd name="T52" fmla="*/ 12 w 259"/>
                <a:gd name="T53" fmla="*/ 80 h 247"/>
                <a:gd name="T54" fmla="*/ 24 w 259"/>
                <a:gd name="T55" fmla="*/ 57 h 247"/>
                <a:gd name="T56" fmla="*/ 39 w 259"/>
                <a:gd name="T57" fmla="*/ 38 h 247"/>
                <a:gd name="T58" fmla="*/ 59 w 259"/>
                <a:gd name="T59" fmla="*/ 23 h 247"/>
                <a:gd name="T60" fmla="*/ 81 w 259"/>
                <a:gd name="T61" fmla="*/ 11 h 247"/>
                <a:gd name="T62" fmla="*/ 103 w 259"/>
                <a:gd name="T63" fmla="*/ 3 h 247"/>
                <a:gd name="T64" fmla="*/ 130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9"/>
                <a:gd name="T100" fmla="*/ 0 h 247"/>
                <a:gd name="T101" fmla="*/ 259 w 259"/>
                <a:gd name="T102" fmla="*/ 247 h 2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0" name="Freeform 77"/>
            <p:cNvSpPr>
              <a:spLocks noChangeArrowheads="1"/>
            </p:cNvSpPr>
            <p:nvPr/>
          </p:nvSpPr>
          <p:spPr bwMode="auto">
            <a:xfrm rot="720000">
              <a:off x="3069" y="869"/>
              <a:ext cx="63" cy="59"/>
            </a:xfrm>
            <a:custGeom>
              <a:avLst/>
              <a:gdLst>
                <a:gd name="T0" fmla="*/ 113 w 231"/>
                <a:gd name="T1" fmla="*/ 0 h 224"/>
                <a:gd name="T2" fmla="*/ 136 w 231"/>
                <a:gd name="T3" fmla="*/ 4 h 224"/>
                <a:gd name="T4" fmla="*/ 158 w 231"/>
                <a:gd name="T5" fmla="*/ 7 h 224"/>
                <a:gd name="T6" fmla="*/ 178 w 231"/>
                <a:gd name="T7" fmla="*/ 19 h 224"/>
                <a:gd name="T8" fmla="*/ 197 w 231"/>
                <a:gd name="T9" fmla="*/ 34 h 224"/>
                <a:gd name="T10" fmla="*/ 212 w 231"/>
                <a:gd name="T11" fmla="*/ 49 h 224"/>
                <a:gd name="T12" fmla="*/ 222 w 231"/>
                <a:gd name="T13" fmla="*/ 73 h 224"/>
                <a:gd name="T14" fmla="*/ 227 w 231"/>
                <a:gd name="T15" fmla="*/ 91 h 224"/>
                <a:gd name="T16" fmla="*/ 231 w 231"/>
                <a:gd name="T17" fmla="*/ 113 h 224"/>
                <a:gd name="T18" fmla="*/ 227 w 231"/>
                <a:gd name="T19" fmla="*/ 137 h 224"/>
                <a:gd name="T20" fmla="*/ 222 w 231"/>
                <a:gd name="T21" fmla="*/ 160 h 224"/>
                <a:gd name="T22" fmla="*/ 212 w 231"/>
                <a:gd name="T23" fmla="*/ 179 h 224"/>
                <a:gd name="T24" fmla="*/ 197 w 231"/>
                <a:gd name="T25" fmla="*/ 194 h 224"/>
                <a:gd name="T26" fmla="*/ 178 w 231"/>
                <a:gd name="T27" fmla="*/ 205 h 224"/>
                <a:gd name="T28" fmla="*/ 158 w 231"/>
                <a:gd name="T29" fmla="*/ 217 h 224"/>
                <a:gd name="T30" fmla="*/ 136 w 231"/>
                <a:gd name="T31" fmla="*/ 221 h 224"/>
                <a:gd name="T32" fmla="*/ 113 w 231"/>
                <a:gd name="T33" fmla="*/ 224 h 224"/>
                <a:gd name="T34" fmla="*/ 91 w 231"/>
                <a:gd name="T35" fmla="*/ 221 h 224"/>
                <a:gd name="T36" fmla="*/ 67 w 231"/>
                <a:gd name="T37" fmla="*/ 217 h 224"/>
                <a:gd name="T38" fmla="*/ 49 w 231"/>
                <a:gd name="T39" fmla="*/ 205 h 224"/>
                <a:gd name="T40" fmla="*/ 33 w 231"/>
                <a:gd name="T41" fmla="*/ 194 h 224"/>
                <a:gd name="T42" fmla="*/ 18 w 231"/>
                <a:gd name="T43" fmla="*/ 179 h 224"/>
                <a:gd name="T44" fmla="*/ 7 w 231"/>
                <a:gd name="T45" fmla="*/ 160 h 224"/>
                <a:gd name="T46" fmla="*/ 3 w 231"/>
                <a:gd name="T47" fmla="*/ 137 h 224"/>
                <a:gd name="T48" fmla="*/ 0 w 231"/>
                <a:gd name="T49" fmla="*/ 113 h 224"/>
                <a:gd name="T50" fmla="*/ 3 w 231"/>
                <a:gd name="T51" fmla="*/ 91 h 224"/>
                <a:gd name="T52" fmla="*/ 7 w 231"/>
                <a:gd name="T53" fmla="*/ 73 h 224"/>
                <a:gd name="T54" fmla="*/ 18 w 231"/>
                <a:gd name="T55" fmla="*/ 49 h 224"/>
                <a:gd name="T56" fmla="*/ 33 w 231"/>
                <a:gd name="T57" fmla="*/ 34 h 224"/>
                <a:gd name="T58" fmla="*/ 49 w 231"/>
                <a:gd name="T59" fmla="*/ 19 h 224"/>
                <a:gd name="T60" fmla="*/ 67 w 231"/>
                <a:gd name="T61" fmla="*/ 7 h 224"/>
                <a:gd name="T62" fmla="*/ 91 w 231"/>
                <a:gd name="T63" fmla="*/ 4 h 224"/>
                <a:gd name="T64" fmla="*/ 1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1"/>
                <a:gd name="T100" fmla="*/ 0 h 224"/>
                <a:gd name="T101" fmla="*/ 231 w 231"/>
                <a:gd name="T102" fmla="*/ 224 h 22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1" name="Freeform 78"/>
            <p:cNvSpPr>
              <a:spLocks noChangeArrowheads="1"/>
            </p:cNvSpPr>
            <p:nvPr/>
          </p:nvSpPr>
          <p:spPr bwMode="auto">
            <a:xfrm rot="720000">
              <a:off x="3072" y="873"/>
              <a:ext cx="56" cy="53"/>
            </a:xfrm>
            <a:custGeom>
              <a:avLst/>
              <a:gdLst>
                <a:gd name="T0" fmla="*/ 103 w 205"/>
                <a:gd name="T1" fmla="*/ 0 h 202"/>
                <a:gd name="T2" fmla="*/ 145 w 205"/>
                <a:gd name="T3" fmla="*/ 7 h 202"/>
                <a:gd name="T4" fmla="*/ 180 w 205"/>
                <a:gd name="T5" fmla="*/ 30 h 202"/>
                <a:gd name="T6" fmla="*/ 198 w 205"/>
                <a:gd name="T7" fmla="*/ 64 h 202"/>
                <a:gd name="T8" fmla="*/ 205 w 205"/>
                <a:gd name="T9" fmla="*/ 101 h 202"/>
                <a:gd name="T10" fmla="*/ 198 w 205"/>
                <a:gd name="T11" fmla="*/ 140 h 202"/>
                <a:gd name="T12" fmla="*/ 180 w 205"/>
                <a:gd name="T13" fmla="*/ 175 h 202"/>
                <a:gd name="T14" fmla="*/ 145 w 205"/>
                <a:gd name="T15" fmla="*/ 193 h 202"/>
                <a:gd name="T16" fmla="*/ 103 w 205"/>
                <a:gd name="T17" fmla="*/ 202 h 202"/>
                <a:gd name="T18" fmla="*/ 61 w 205"/>
                <a:gd name="T19" fmla="*/ 193 h 202"/>
                <a:gd name="T20" fmla="*/ 32 w 205"/>
                <a:gd name="T21" fmla="*/ 175 h 202"/>
                <a:gd name="T22" fmla="*/ 8 w 205"/>
                <a:gd name="T23" fmla="*/ 140 h 202"/>
                <a:gd name="T24" fmla="*/ 0 w 205"/>
                <a:gd name="T25" fmla="*/ 101 h 202"/>
                <a:gd name="T26" fmla="*/ 8 w 205"/>
                <a:gd name="T27" fmla="*/ 64 h 202"/>
                <a:gd name="T28" fmla="*/ 32 w 205"/>
                <a:gd name="T29" fmla="*/ 30 h 202"/>
                <a:gd name="T30" fmla="*/ 61 w 205"/>
                <a:gd name="T31" fmla="*/ 7 h 202"/>
                <a:gd name="T32" fmla="*/ 103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5"/>
                <a:gd name="T52" fmla="*/ 0 h 202"/>
                <a:gd name="T53" fmla="*/ 205 w 205"/>
                <a:gd name="T54" fmla="*/ 202 h 2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2" name="Freeform 79"/>
            <p:cNvSpPr>
              <a:spLocks noChangeArrowheads="1"/>
            </p:cNvSpPr>
            <p:nvPr/>
          </p:nvSpPr>
          <p:spPr bwMode="auto">
            <a:xfrm rot="720000">
              <a:off x="3073" y="874"/>
              <a:ext cx="53" cy="49"/>
            </a:xfrm>
            <a:custGeom>
              <a:avLst/>
              <a:gdLst>
                <a:gd name="T0" fmla="*/ 98 w 193"/>
                <a:gd name="T1" fmla="*/ 0 h 183"/>
                <a:gd name="T2" fmla="*/ 136 w 193"/>
                <a:gd name="T3" fmla="*/ 8 h 183"/>
                <a:gd name="T4" fmla="*/ 167 w 193"/>
                <a:gd name="T5" fmla="*/ 27 h 183"/>
                <a:gd name="T6" fmla="*/ 185 w 193"/>
                <a:gd name="T7" fmla="*/ 57 h 183"/>
                <a:gd name="T8" fmla="*/ 193 w 193"/>
                <a:gd name="T9" fmla="*/ 94 h 183"/>
                <a:gd name="T10" fmla="*/ 185 w 193"/>
                <a:gd name="T11" fmla="*/ 129 h 183"/>
                <a:gd name="T12" fmla="*/ 167 w 193"/>
                <a:gd name="T13" fmla="*/ 160 h 183"/>
                <a:gd name="T14" fmla="*/ 136 w 193"/>
                <a:gd name="T15" fmla="*/ 175 h 183"/>
                <a:gd name="T16" fmla="*/ 98 w 193"/>
                <a:gd name="T17" fmla="*/ 183 h 183"/>
                <a:gd name="T18" fmla="*/ 59 w 193"/>
                <a:gd name="T19" fmla="*/ 175 h 183"/>
                <a:gd name="T20" fmla="*/ 30 w 193"/>
                <a:gd name="T21" fmla="*/ 160 h 183"/>
                <a:gd name="T22" fmla="*/ 7 w 193"/>
                <a:gd name="T23" fmla="*/ 129 h 183"/>
                <a:gd name="T24" fmla="*/ 0 w 193"/>
                <a:gd name="T25" fmla="*/ 94 h 183"/>
                <a:gd name="T26" fmla="*/ 7 w 193"/>
                <a:gd name="T27" fmla="*/ 57 h 183"/>
                <a:gd name="T28" fmla="*/ 30 w 193"/>
                <a:gd name="T29" fmla="*/ 27 h 183"/>
                <a:gd name="T30" fmla="*/ 59 w 193"/>
                <a:gd name="T31" fmla="*/ 8 h 183"/>
                <a:gd name="T32" fmla="*/ 98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3"/>
                <a:gd name="T52" fmla="*/ 0 h 183"/>
                <a:gd name="T53" fmla="*/ 193 w 193"/>
                <a:gd name="T54" fmla="*/ 183 h 1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3" name="Freeform 80"/>
            <p:cNvSpPr>
              <a:spLocks noChangeArrowheads="1"/>
            </p:cNvSpPr>
            <p:nvPr/>
          </p:nvSpPr>
          <p:spPr bwMode="auto">
            <a:xfrm rot="720000">
              <a:off x="3076" y="877"/>
              <a:ext cx="47" cy="43"/>
            </a:xfrm>
            <a:custGeom>
              <a:avLst/>
              <a:gdLst>
                <a:gd name="T0" fmla="*/ 88 w 175"/>
                <a:gd name="T1" fmla="*/ 0 h 163"/>
                <a:gd name="T2" fmla="*/ 123 w 175"/>
                <a:gd name="T3" fmla="*/ 8 h 163"/>
                <a:gd name="T4" fmla="*/ 148 w 175"/>
                <a:gd name="T5" fmla="*/ 23 h 163"/>
                <a:gd name="T6" fmla="*/ 168 w 175"/>
                <a:gd name="T7" fmla="*/ 49 h 163"/>
                <a:gd name="T8" fmla="*/ 175 w 175"/>
                <a:gd name="T9" fmla="*/ 82 h 163"/>
                <a:gd name="T10" fmla="*/ 168 w 175"/>
                <a:gd name="T11" fmla="*/ 114 h 163"/>
                <a:gd name="T12" fmla="*/ 148 w 175"/>
                <a:gd name="T13" fmla="*/ 141 h 163"/>
                <a:gd name="T14" fmla="*/ 123 w 175"/>
                <a:gd name="T15" fmla="*/ 156 h 163"/>
                <a:gd name="T16" fmla="*/ 88 w 175"/>
                <a:gd name="T17" fmla="*/ 163 h 163"/>
                <a:gd name="T18" fmla="*/ 54 w 175"/>
                <a:gd name="T19" fmla="*/ 156 h 163"/>
                <a:gd name="T20" fmla="*/ 27 w 175"/>
                <a:gd name="T21" fmla="*/ 141 h 163"/>
                <a:gd name="T22" fmla="*/ 8 w 175"/>
                <a:gd name="T23" fmla="*/ 114 h 163"/>
                <a:gd name="T24" fmla="*/ 0 w 175"/>
                <a:gd name="T25" fmla="*/ 82 h 163"/>
                <a:gd name="T26" fmla="*/ 8 w 175"/>
                <a:gd name="T27" fmla="*/ 49 h 163"/>
                <a:gd name="T28" fmla="*/ 27 w 175"/>
                <a:gd name="T29" fmla="*/ 23 h 163"/>
                <a:gd name="T30" fmla="*/ 54 w 175"/>
                <a:gd name="T31" fmla="*/ 8 h 163"/>
                <a:gd name="T32" fmla="*/ 88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5"/>
                <a:gd name="T52" fmla="*/ 0 h 163"/>
                <a:gd name="T53" fmla="*/ 175 w 175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4" name="Freeform 81"/>
            <p:cNvSpPr>
              <a:spLocks noChangeArrowheads="1"/>
            </p:cNvSpPr>
            <p:nvPr/>
          </p:nvSpPr>
          <p:spPr bwMode="auto">
            <a:xfrm rot="720000">
              <a:off x="3091" y="865"/>
              <a:ext cx="27" cy="25"/>
            </a:xfrm>
            <a:custGeom>
              <a:avLst/>
              <a:gdLst>
                <a:gd name="T0" fmla="*/ 0 w 99"/>
                <a:gd name="T1" fmla="*/ 15 h 98"/>
                <a:gd name="T2" fmla="*/ 15 w 99"/>
                <a:gd name="T3" fmla="*/ 34 h 98"/>
                <a:gd name="T4" fmla="*/ 15 w 99"/>
                <a:gd name="T5" fmla="*/ 57 h 98"/>
                <a:gd name="T6" fmla="*/ 37 w 99"/>
                <a:gd name="T7" fmla="*/ 69 h 98"/>
                <a:gd name="T8" fmla="*/ 37 w 99"/>
                <a:gd name="T9" fmla="*/ 76 h 98"/>
                <a:gd name="T10" fmla="*/ 37 w 99"/>
                <a:gd name="T11" fmla="*/ 79 h 98"/>
                <a:gd name="T12" fmla="*/ 37 w 99"/>
                <a:gd name="T13" fmla="*/ 88 h 98"/>
                <a:gd name="T14" fmla="*/ 45 w 99"/>
                <a:gd name="T15" fmla="*/ 95 h 98"/>
                <a:gd name="T16" fmla="*/ 60 w 99"/>
                <a:gd name="T17" fmla="*/ 98 h 98"/>
                <a:gd name="T18" fmla="*/ 72 w 99"/>
                <a:gd name="T19" fmla="*/ 98 h 98"/>
                <a:gd name="T20" fmla="*/ 79 w 99"/>
                <a:gd name="T21" fmla="*/ 98 h 98"/>
                <a:gd name="T22" fmla="*/ 99 w 99"/>
                <a:gd name="T23" fmla="*/ 79 h 98"/>
                <a:gd name="T24" fmla="*/ 64 w 99"/>
                <a:gd name="T25" fmla="*/ 69 h 98"/>
                <a:gd name="T26" fmla="*/ 64 w 99"/>
                <a:gd name="T27" fmla="*/ 64 h 98"/>
                <a:gd name="T28" fmla="*/ 60 w 99"/>
                <a:gd name="T29" fmla="*/ 61 h 98"/>
                <a:gd name="T30" fmla="*/ 57 w 99"/>
                <a:gd name="T31" fmla="*/ 54 h 98"/>
                <a:gd name="T32" fmla="*/ 60 w 99"/>
                <a:gd name="T33" fmla="*/ 46 h 98"/>
                <a:gd name="T34" fmla="*/ 60 w 99"/>
                <a:gd name="T35" fmla="*/ 39 h 98"/>
                <a:gd name="T36" fmla="*/ 60 w 99"/>
                <a:gd name="T37" fmla="*/ 34 h 98"/>
                <a:gd name="T38" fmla="*/ 57 w 99"/>
                <a:gd name="T39" fmla="*/ 30 h 98"/>
                <a:gd name="T40" fmla="*/ 49 w 99"/>
                <a:gd name="T41" fmla="*/ 22 h 98"/>
                <a:gd name="T42" fmla="*/ 42 w 99"/>
                <a:gd name="T43" fmla="*/ 15 h 98"/>
                <a:gd name="T44" fmla="*/ 34 w 99"/>
                <a:gd name="T45" fmla="*/ 7 h 98"/>
                <a:gd name="T46" fmla="*/ 30 w 99"/>
                <a:gd name="T47" fmla="*/ 4 h 98"/>
                <a:gd name="T48" fmla="*/ 27 w 99"/>
                <a:gd name="T49" fmla="*/ 0 h 98"/>
                <a:gd name="T50" fmla="*/ 22 w 99"/>
                <a:gd name="T51" fmla="*/ 4 h 98"/>
                <a:gd name="T52" fmla="*/ 10 w 99"/>
                <a:gd name="T53" fmla="*/ 7 h 98"/>
                <a:gd name="T54" fmla="*/ 3 w 99"/>
                <a:gd name="T55" fmla="*/ 12 h 98"/>
                <a:gd name="T56" fmla="*/ 0 w 99"/>
                <a:gd name="T57" fmla="*/ 15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9"/>
                <a:gd name="T88" fmla="*/ 0 h 98"/>
                <a:gd name="T89" fmla="*/ 99 w 99"/>
                <a:gd name="T90" fmla="*/ 98 h 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5" name="Freeform 82"/>
            <p:cNvSpPr>
              <a:spLocks noChangeArrowheads="1"/>
            </p:cNvSpPr>
            <p:nvPr/>
          </p:nvSpPr>
          <p:spPr bwMode="auto">
            <a:xfrm rot="720000">
              <a:off x="3089" y="868"/>
              <a:ext cx="37" cy="60"/>
            </a:xfrm>
            <a:custGeom>
              <a:avLst/>
              <a:gdLst>
                <a:gd name="T0" fmla="*/ 53 w 134"/>
                <a:gd name="T1" fmla="*/ 0 h 225"/>
                <a:gd name="T2" fmla="*/ 62 w 134"/>
                <a:gd name="T3" fmla="*/ 0 h 225"/>
                <a:gd name="T4" fmla="*/ 80 w 134"/>
                <a:gd name="T5" fmla="*/ 8 h 225"/>
                <a:gd name="T6" fmla="*/ 102 w 134"/>
                <a:gd name="T7" fmla="*/ 11 h 225"/>
                <a:gd name="T8" fmla="*/ 119 w 134"/>
                <a:gd name="T9" fmla="*/ 18 h 225"/>
                <a:gd name="T10" fmla="*/ 119 w 134"/>
                <a:gd name="T11" fmla="*/ 30 h 225"/>
                <a:gd name="T12" fmla="*/ 114 w 134"/>
                <a:gd name="T13" fmla="*/ 38 h 225"/>
                <a:gd name="T14" fmla="*/ 107 w 134"/>
                <a:gd name="T15" fmla="*/ 50 h 225"/>
                <a:gd name="T16" fmla="*/ 107 w 134"/>
                <a:gd name="T17" fmla="*/ 53 h 225"/>
                <a:gd name="T18" fmla="*/ 114 w 134"/>
                <a:gd name="T19" fmla="*/ 60 h 225"/>
                <a:gd name="T20" fmla="*/ 122 w 134"/>
                <a:gd name="T21" fmla="*/ 65 h 225"/>
                <a:gd name="T22" fmla="*/ 129 w 134"/>
                <a:gd name="T23" fmla="*/ 72 h 225"/>
                <a:gd name="T24" fmla="*/ 134 w 134"/>
                <a:gd name="T25" fmla="*/ 84 h 225"/>
                <a:gd name="T26" fmla="*/ 129 w 134"/>
                <a:gd name="T27" fmla="*/ 94 h 225"/>
                <a:gd name="T28" fmla="*/ 126 w 134"/>
                <a:gd name="T29" fmla="*/ 106 h 225"/>
                <a:gd name="T30" fmla="*/ 122 w 134"/>
                <a:gd name="T31" fmla="*/ 117 h 225"/>
                <a:gd name="T32" fmla="*/ 122 w 134"/>
                <a:gd name="T33" fmla="*/ 124 h 225"/>
                <a:gd name="T34" fmla="*/ 126 w 134"/>
                <a:gd name="T35" fmla="*/ 124 h 225"/>
                <a:gd name="T36" fmla="*/ 129 w 134"/>
                <a:gd name="T37" fmla="*/ 133 h 225"/>
                <a:gd name="T38" fmla="*/ 129 w 134"/>
                <a:gd name="T39" fmla="*/ 148 h 225"/>
                <a:gd name="T40" fmla="*/ 129 w 134"/>
                <a:gd name="T41" fmla="*/ 163 h 225"/>
                <a:gd name="T42" fmla="*/ 129 w 134"/>
                <a:gd name="T43" fmla="*/ 178 h 225"/>
                <a:gd name="T44" fmla="*/ 126 w 134"/>
                <a:gd name="T45" fmla="*/ 190 h 225"/>
                <a:gd name="T46" fmla="*/ 119 w 134"/>
                <a:gd name="T47" fmla="*/ 201 h 225"/>
                <a:gd name="T48" fmla="*/ 111 w 134"/>
                <a:gd name="T49" fmla="*/ 208 h 225"/>
                <a:gd name="T50" fmla="*/ 107 w 134"/>
                <a:gd name="T51" fmla="*/ 216 h 225"/>
                <a:gd name="T52" fmla="*/ 95 w 134"/>
                <a:gd name="T53" fmla="*/ 220 h 225"/>
                <a:gd name="T54" fmla="*/ 72 w 134"/>
                <a:gd name="T55" fmla="*/ 225 h 225"/>
                <a:gd name="T56" fmla="*/ 50 w 134"/>
                <a:gd name="T57" fmla="*/ 225 h 225"/>
                <a:gd name="T58" fmla="*/ 27 w 134"/>
                <a:gd name="T59" fmla="*/ 220 h 225"/>
                <a:gd name="T60" fmla="*/ 8 w 134"/>
                <a:gd name="T61" fmla="*/ 208 h 225"/>
                <a:gd name="T62" fmla="*/ 0 w 134"/>
                <a:gd name="T63" fmla="*/ 205 h 225"/>
                <a:gd name="T64" fmla="*/ 3 w 134"/>
                <a:gd name="T65" fmla="*/ 208 h 225"/>
                <a:gd name="T66" fmla="*/ 12 w 134"/>
                <a:gd name="T67" fmla="*/ 213 h 225"/>
                <a:gd name="T68" fmla="*/ 20 w 134"/>
                <a:gd name="T69" fmla="*/ 213 h 225"/>
                <a:gd name="T70" fmla="*/ 30 w 134"/>
                <a:gd name="T71" fmla="*/ 208 h 225"/>
                <a:gd name="T72" fmla="*/ 50 w 134"/>
                <a:gd name="T73" fmla="*/ 205 h 225"/>
                <a:gd name="T74" fmla="*/ 62 w 134"/>
                <a:gd name="T75" fmla="*/ 198 h 225"/>
                <a:gd name="T76" fmla="*/ 69 w 134"/>
                <a:gd name="T77" fmla="*/ 190 h 225"/>
                <a:gd name="T78" fmla="*/ 72 w 134"/>
                <a:gd name="T79" fmla="*/ 183 h 225"/>
                <a:gd name="T80" fmla="*/ 72 w 134"/>
                <a:gd name="T81" fmla="*/ 175 h 225"/>
                <a:gd name="T82" fmla="*/ 77 w 134"/>
                <a:gd name="T83" fmla="*/ 166 h 225"/>
                <a:gd name="T84" fmla="*/ 80 w 134"/>
                <a:gd name="T85" fmla="*/ 148 h 225"/>
                <a:gd name="T86" fmla="*/ 87 w 134"/>
                <a:gd name="T87" fmla="*/ 129 h 225"/>
                <a:gd name="T88" fmla="*/ 92 w 134"/>
                <a:gd name="T89" fmla="*/ 109 h 225"/>
                <a:gd name="T90" fmla="*/ 95 w 134"/>
                <a:gd name="T91" fmla="*/ 99 h 225"/>
                <a:gd name="T92" fmla="*/ 95 w 134"/>
                <a:gd name="T93" fmla="*/ 94 h 225"/>
                <a:gd name="T94" fmla="*/ 95 w 134"/>
                <a:gd name="T95" fmla="*/ 87 h 225"/>
                <a:gd name="T96" fmla="*/ 92 w 134"/>
                <a:gd name="T97" fmla="*/ 80 h 225"/>
                <a:gd name="T98" fmla="*/ 84 w 134"/>
                <a:gd name="T99" fmla="*/ 75 h 225"/>
                <a:gd name="T100" fmla="*/ 84 w 134"/>
                <a:gd name="T101" fmla="*/ 72 h 225"/>
                <a:gd name="T102" fmla="*/ 53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4"/>
                <a:gd name="T157" fmla="*/ 0 h 225"/>
                <a:gd name="T158" fmla="*/ 134 w 134"/>
                <a:gd name="T159" fmla="*/ 225 h 2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6" name="Freeform 83"/>
            <p:cNvSpPr>
              <a:spLocks noChangeArrowheads="1"/>
            </p:cNvSpPr>
            <p:nvPr/>
          </p:nvSpPr>
          <p:spPr bwMode="auto">
            <a:xfrm rot="720000">
              <a:off x="3085" y="896"/>
              <a:ext cx="18" cy="20"/>
            </a:xfrm>
            <a:custGeom>
              <a:avLst/>
              <a:gdLst>
                <a:gd name="T0" fmla="*/ 24 w 66"/>
                <a:gd name="T1" fmla="*/ 0 h 76"/>
                <a:gd name="T2" fmla="*/ 27 w 66"/>
                <a:gd name="T3" fmla="*/ 0 h 76"/>
                <a:gd name="T4" fmla="*/ 42 w 66"/>
                <a:gd name="T5" fmla="*/ 0 h 76"/>
                <a:gd name="T6" fmla="*/ 54 w 66"/>
                <a:gd name="T7" fmla="*/ 4 h 76"/>
                <a:gd name="T8" fmla="*/ 61 w 66"/>
                <a:gd name="T9" fmla="*/ 12 h 76"/>
                <a:gd name="T10" fmla="*/ 61 w 66"/>
                <a:gd name="T11" fmla="*/ 16 h 76"/>
                <a:gd name="T12" fmla="*/ 61 w 66"/>
                <a:gd name="T13" fmla="*/ 19 h 76"/>
                <a:gd name="T14" fmla="*/ 61 w 66"/>
                <a:gd name="T15" fmla="*/ 24 h 76"/>
                <a:gd name="T16" fmla="*/ 61 w 66"/>
                <a:gd name="T17" fmla="*/ 34 h 76"/>
                <a:gd name="T18" fmla="*/ 61 w 66"/>
                <a:gd name="T19" fmla="*/ 49 h 76"/>
                <a:gd name="T20" fmla="*/ 66 w 66"/>
                <a:gd name="T21" fmla="*/ 61 h 76"/>
                <a:gd name="T22" fmla="*/ 57 w 66"/>
                <a:gd name="T23" fmla="*/ 66 h 76"/>
                <a:gd name="T24" fmla="*/ 49 w 66"/>
                <a:gd name="T25" fmla="*/ 73 h 76"/>
                <a:gd name="T26" fmla="*/ 42 w 66"/>
                <a:gd name="T27" fmla="*/ 76 h 76"/>
                <a:gd name="T28" fmla="*/ 34 w 66"/>
                <a:gd name="T29" fmla="*/ 76 h 76"/>
                <a:gd name="T30" fmla="*/ 31 w 66"/>
                <a:gd name="T31" fmla="*/ 76 h 76"/>
                <a:gd name="T32" fmla="*/ 4 w 66"/>
                <a:gd name="T33" fmla="*/ 69 h 76"/>
                <a:gd name="T34" fmla="*/ 0 w 66"/>
                <a:gd name="T35" fmla="*/ 46 h 76"/>
                <a:gd name="T36" fmla="*/ 12 w 66"/>
                <a:gd name="T37" fmla="*/ 19 h 76"/>
                <a:gd name="T38" fmla="*/ 24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6"/>
                <a:gd name="T61" fmla="*/ 0 h 76"/>
                <a:gd name="T62" fmla="*/ 66 w 66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7" name="Freeform 84"/>
            <p:cNvSpPr>
              <a:spLocks noChangeArrowheads="1"/>
            </p:cNvSpPr>
            <p:nvPr/>
          </p:nvSpPr>
          <p:spPr bwMode="auto">
            <a:xfrm rot="720000">
              <a:off x="3453" y="593"/>
              <a:ext cx="117" cy="77"/>
            </a:xfrm>
            <a:custGeom>
              <a:avLst/>
              <a:gdLst>
                <a:gd name="T0" fmla="*/ 89 w 429"/>
                <a:gd name="T1" fmla="*/ 0 h 289"/>
                <a:gd name="T2" fmla="*/ 89 w 429"/>
                <a:gd name="T3" fmla="*/ 22 h 289"/>
                <a:gd name="T4" fmla="*/ 86 w 429"/>
                <a:gd name="T5" fmla="*/ 42 h 289"/>
                <a:gd name="T6" fmla="*/ 82 w 429"/>
                <a:gd name="T7" fmla="*/ 57 h 289"/>
                <a:gd name="T8" fmla="*/ 79 w 429"/>
                <a:gd name="T9" fmla="*/ 76 h 289"/>
                <a:gd name="T10" fmla="*/ 71 w 429"/>
                <a:gd name="T11" fmla="*/ 136 h 289"/>
                <a:gd name="T12" fmla="*/ 79 w 429"/>
                <a:gd name="T13" fmla="*/ 182 h 289"/>
                <a:gd name="T14" fmla="*/ 94 w 429"/>
                <a:gd name="T15" fmla="*/ 217 h 289"/>
                <a:gd name="T16" fmla="*/ 116 w 429"/>
                <a:gd name="T17" fmla="*/ 235 h 289"/>
                <a:gd name="T18" fmla="*/ 143 w 429"/>
                <a:gd name="T19" fmla="*/ 242 h 289"/>
                <a:gd name="T20" fmla="*/ 173 w 429"/>
                <a:gd name="T21" fmla="*/ 247 h 289"/>
                <a:gd name="T22" fmla="*/ 208 w 429"/>
                <a:gd name="T23" fmla="*/ 242 h 289"/>
                <a:gd name="T24" fmla="*/ 246 w 429"/>
                <a:gd name="T25" fmla="*/ 239 h 289"/>
                <a:gd name="T26" fmla="*/ 288 w 429"/>
                <a:gd name="T27" fmla="*/ 235 h 289"/>
                <a:gd name="T28" fmla="*/ 333 w 429"/>
                <a:gd name="T29" fmla="*/ 227 h 289"/>
                <a:gd name="T30" fmla="*/ 380 w 429"/>
                <a:gd name="T31" fmla="*/ 220 h 289"/>
                <a:gd name="T32" fmla="*/ 429 w 429"/>
                <a:gd name="T33" fmla="*/ 217 h 289"/>
                <a:gd name="T34" fmla="*/ 424 w 429"/>
                <a:gd name="T35" fmla="*/ 217 h 289"/>
                <a:gd name="T36" fmla="*/ 390 w 429"/>
                <a:gd name="T37" fmla="*/ 227 h 289"/>
                <a:gd name="T38" fmla="*/ 353 w 429"/>
                <a:gd name="T39" fmla="*/ 239 h 289"/>
                <a:gd name="T40" fmla="*/ 311 w 429"/>
                <a:gd name="T41" fmla="*/ 251 h 289"/>
                <a:gd name="T42" fmla="*/ 269 w 429"/>
                <a:gd name="T43" fmla="*/ 262 h 289"/>
                <a:gd name="T44" fmla="*/ 227 w 429"/>
                <a:gd name="T45" fmla="*/ 269 h 289"/>
                <a:gd name="T46" fmla="*/ 181 w 429"/>
                <a:gd name="T47" fmla="*/ 277 h 289"/>
                <a:gd name="T48" fmla="*/ 136 w 429"/>
                <a:gd name="T49" fmla="*/ 284 h 289"/>
                <a:gd name="T50" fmla="*/ 89 w 429"/>
                <a:gd name="T51" fmla="*/ 289 h 289"/>
                <a:gd name="T52" fmla="*/ 37 w 429"/>
                <a:gd name="T53" fmla="*/ 281 h 289"/>
                <a:gd name="T54" fmla="*/ 7 w 429"/>
                <a:gd name="T55" fmla="*/ 254 h 289"/>
                <a:gd name="T56" fmla="*/ 0 w 429"/>
                <a:gd name="T57" fmla="*/ 217 h 289"/>
                <a:gd name="T58" fmla="*/ 7 w 429"/>
                <a:gd name="T59" fmla="*/ 170 h 289"/>
                <a:gd name="T60" fmla="*/ 25 w 429"/>
                <a:gd name="T61" fmla="*/ 121 h 289"/>
                <a:gd name="T62" fmla="*/ 49 w 429"/>
                <a:gd name="T63" fmla="*/ 72 h 289"/>
                <a:gd name="T64" fmla="*/ 71 w 429"/>
                <a:gd name="T65" fmla="*/ 30 h 289"/>
                <a:gd name="T66" fmla="*/ 89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9"/>
                <a:gd name="T103" fmla="*/ 0 h 289"/>
                <a:gd name="T104" fmla="*/ 429 w 429"/>
                <a:gd name="T105" fmla="*/ 289 h 2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8" name="Freeform 85"/>
            <p:cNvSpPr>
              <a:spLocks noChangeArrowheads="1"/>
            </p:cNvSpPr>
            <p:nvPr/>
          </p:nvSpPr>
          <p:spPr bwMode="auto">
            <a:xfrm rot="720000">
              <a:off x="3540" y="452"/>
              <a:ext cx="232" cy="95"/>
            </a:xfrm>
            <a:custGeom>
              <a:avLst/>
              <a:gdLst>
                <a:gd name="T0" fmla="*/ 0 w 848"/>
                <a:gd name="T1" fmla="*/ 358 h 358"/>
                <a:gd name="T2" fmla="*/ 46 w 848"/>
                <a:gd name="T3" fmla="*/ 311 h 358"/>
                <a:gd name="T4" fmla="*/ 91 w 848"/>
                <a:gd name="T5" fmla="*/ 262 h 358"/>
                <a:gd name="T6" fmla="*/ 145 w 848"/>
                <a:gd name="T7" fmla="*/ 213 h 358"/>
                <a:gd name="T8" fmla="*/ 197 w 848"/>
                <a:gd name="T9" fmla="*/ 159 h 358"/>
                <a:gd name="T10" fmla="*/ 251 w 848"/>
                <a:gd name="T11" fmla="*/ 109 h 358"/>
                <a:gd name="T12" fmla="*/ 308 w 848"/>
                <a:gd name="T13" fmla="*/ 69 h 358"/>
                <a:gd name="T14" fmla="*/ 364 w 848"/>
                <a:gd name="T15" fmla="*/ 35 h 358"/>
                <a:gd name="T16" fmla="*/ 421 w 848"/>
                <a:gd name="T17" fmla="*/ 11 h 358"/>
                <a:gd name="T18" fmla="*/ 483 w 848"/>
                <a:gd name="T19" fmla="*/ 0 h 358"/>
                <a:gd name="T20" fmla="*/ 542 w 848"/>
                <a:gd name="T21" fmla="*/ 0 h 358"/>
                <a:gd name="T22" fmla="*/ 601 w 848"/>
                <a:gd name="T23" fmla="*/ 8 h 358"/>
                <a:gd name="T24" fmla="*/ 653 w 848"/>
                <a:gd name="T25" fmla="*/ 23 h 358"/>
                <a:gd name="T26" fmla="*/ 702 w 848"/>
                <a:gd name="T27" fmla="*/ 42 h 358"/>
                <a:gd name="T28" fmla="*/ 752 w 848"/>
                <a:gd name="T29" fmla="*/ 60 h 358"/>
                <a:gd name="T30" fmla="*/ 801 w 848"/>
                <a:gd name="T31" fmla="*/ 84 h 358"/>
                <a:gd name="T32" fmla="*/ 848 w 848"/>
                <a:gd name="T33" fmla="*/ 106 h 358"/>
                <a:gd name="T34" fmla="*/ 809 w 848"/>
                <a:gd name="T35" fmla="*/ 95 h 358"/>
                <a:gd name="T36" fmla="*/ 759 w 848"/>
                <a:gd name="T37" fmla="*/ 84 h 358"/>
                <a:gd name="T38" fmla="*/ 700 w 848"/>
                <a:gd name="T39" fmla="*/ 69 h 358"/>
                <a:gd name="T40" fmla="*/ 634 w 848"/>
                <a:gd name="T41" fmla="*/ 53 h 358"/>
                <a:gd name="T42" fmla="*/ 569 w 848"/>
                <a:gd name="T43" fmla="*/ 45 h 358"/>
                <a:gd name="T44" fmla="*/ 505 w 848"/>
                <a:gd name="T45" fmla="*/ 42 h 358"/>
                <a:gd name="T46" fmla="*/ 444 w 848"/>
                <a:gd name="T47" fmla="*/ 45 h 358"/>
                <a:gd name="T48" fmla="*/ 394 w 848"/>
                <a:gd name="T49" fmla="*/ 65 h 358"/>
                <a:gd name="T50" fmla="*/ 330 w 848"/>
                <a:gd name="T51" fmla="*/ 102 h 358"/>
                <a:gd name="T52" fmla="*/ 273 w 848"/>
                <a:gd name="T53" fmla="*/ 141 h 358"/>
                <a:gd name="T54" fmla="*/ 224 w 848"/>
                <a:gd name="T55" fmla="*/ 178 h 358"/>
                <a:gd name="T56" fmla="*/ 175 w 848"/>
                <a:gd name="T57" fmla="*/ 217 h 358"/>
                <a:gd name="T58" fmla="*/ 130 w 848"/>
                <a:gd name="T59" fmla="*/ 255 h 358"/>
                <a:gd name="T60" fmla="*/ 88 w 848"/>
                <a:gd name="T61" fmla="*/ 292 h 358"/>
                <a:gd name="T62" fmla="*/ 41 w 848"/>
                <a:gd name="T63" fmla="*/ 326 h 358"/>
                <a:gd name="T64" fmla="*/ 0 w 848"/>
                <a:gd name="T65" fmla="*/ 358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8"/>
                <a:gd name="T100" fmla="*/ 0 h 358"/>
                <a:gd name="T101" fmla="*/ 848 w 848"/>
                <a:gd name="T102" fmla="*/ 358 h 3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09" name="Freeform 86"/>
            <p:cNvSpPr>
              <a:spLocks noChangeArrowheads="1"/>
            </p:cNvSpPr>
            <p:nvPr/>
          </p:nvSpPr>
          <p:spPr bwMode="auto">
            <a:xfrm rot="720000">
              <a:off x="3377" y="612"/>
              <a:ext cx="274" cy="102"/>
            </a:xfrm>
            <a:custGeom>
              <a:avLst/>
              <a:gdLst>
                <a:gd name="T0" fmla="*/ 178 w 1007"/>
                <a:gd name="T1" fmla="*/ 20 h 385"/>
                <a:gd name="T2" fmla="*/ 144 w 1007"/>
                <a:gd name="T3" fmla="*/ 62 h 385"/>
                <a:gd name="T4" fmla="*/ 114 w 1007"/>
                <a:gd name="T5" fmla="*/ 104 h 385"/>
                <a:gd name="T6" fmla="*/ 80 w 1007"/>
                <a:gd name="T7" fmla="*/ 148 h 385"/>
                <a:gd name="T8" fmla="*/ 42 w 1007"/>
                <a:gd name="T9" fmla="*/ 202 h 385"/>
                <a:gd name="T10" fmla="*/ 3 w 1007"/>
                <a:gd name="T11" fmla="*/ 255 h 385"/>
                <a:gd name="T12" fmla="*/ 3 w 1007"/>
                <a:gd name="T13" fmla="*/ 267 h 385"/>
                <a:gd name="T14" fmla="*/ 27 w 1007"/>
                <a:gd name="T15" fmla="*/ 259 h 385"/>
                <a:gd name="T16" fmla="*/ 69 w 1007"/>
                <a:gd name="T17" fmla="*/ 255 h 385"/>
                <a:gd name="T18" fmla="*/ 111 w 1007"/>
                <a:gd name="T19" fmla="*/ 247 h 385"/>
                <a:gd name="T20" fmla="*/ 160 w 1007"/>
                <a:gd name="T21" fmla="*/ 247 h 385"/>
                <a:gd name="T22" fmla="*/ 205 w 1007"/>
                <a:gd name="T23" fmla="*/ 259 h 385"/>
                <a:gd name="T24" fmla="*/ 210 w 1007"/>
                <a:gd name="T25" fmla="*/ 311 h 385"/>
                <a:gd name="T26" fmla="*/ 175 w 1007"/>
                <a:gd name="T27" fmla="*/ 365 h 385"/>
                <a:gd name="T28" fmla="*/ 220 w 1007"/>
                <a:gd name="T29" fmla="*/ 385 h 385"/>
                <a:gd name="T30" fmla="*/ 262 w 1007"/>
                <a:gd name="T31" fmla="*/ 380 h 385"/>
                <a:gd name="T32" fmla="*/ 358 w 1007"/>
                <a:gd name="T33" fmla="*/ 343 h 385"/>
                <a:gd name="T34" fmla="*/ 491 w 1007"/>
                <a:gd name="T35" fmla="*/ 289 h 385"/>
                <a:gd name="T36" fmla="*/ 627 w 1007"/>
                <a:gd name="T37" fmla="*/ 237 h 385"/>
                <a:gd name="T38" fmla="*/ 760 w 1007"/>
                <a:gd name="T39" fmla="*/ 187 h 385"/>
                <a:gd name="T40" fmla="*/ 874 w 1007"/>
                <a:gd name="T41" fmla="*/ 138 h 385"/>
                <a:gd name="T42" fmla="*/ 958 w 1007"/>
                <a:gd name="T43" fmla="*/ 104 h 385"/>
                <a:gd name="T44" fmla="*/ 1002 w 1007"/>
                <a:gd name="T45" fmla="*/ 84 h 385"/>
                <a:gd name="T46" fmla="*/ 999 w 1007"/>
                <a:gd name="T47" fmla="*/ 80 h 385"/>
                <a:gd name="T48" fmla="*/ 938 w 1007"/>
                <a:gd name="T49" fmla="*/ 99 h 385"/>
                <a:gd name="T50" fmla="*/ 851 w 1007"/>
                <a:gd name="T51" fmla="*/ 133 h 385"/>
                <a:gd name="T52" fmla="*/ 745 w 1007"/>
                <a:gd name="T53" fmla="*/ 178 h 385"/>
                <a:gd name="T54" fmla="*/ 635 w 1007"/>
                <a:gd name="T55" fmla="*/ 225 h 385"/>
                <a:gd name="T56" fmla="*/ 521 w 1007"/>
                <a:gd name="T57" fmla="*/ 270 h 385"/>
                <a:gd name="T58" fmla="*/ 415 w 1007"/>
                <a:gd name="T59" fmla="*/ 311 h 385"/>
                <a:gd name="T60" fmla="*/ 323 w 1007"/>
                <a:gd name="T61" fmla="*/ 338 h 385"/>
                <a:gd name="T62" fmla="*/ 252 w 1007"/>
                <a:gd name="T63" fmla="*/ 350 h 385"/>
                <a:gd name="T64" fmla="*/ 235 w 1007"/>
                <a:gd name="T65" fmla="*/ 319 h 385"/>
                <a:gd name="T66" fmla="*/ 232 w 1007"/>
                <a:gd name="T67" fmla="*/ 274 h 385"/>
                <a:gd name="T68" fmla="*/ 210 w 1007"/>
                <a:gd name="T69" fmla="*/ 244 h 385"/>
                <a:gd name="T70" fmla="*/ 183 w 1007"/>
                <a:gd name="T71" fmla="*/ 237 h 385"/>
                <a:gd name="T72" fmla="*/ 148 w 1007"/>
                <a:gd name="T73" fmla="*/ 228 h 385"/>
                <a:gd name="T74" fmla="*/ 92 w 1007"/>
                <a:gd name="T75" fmla="*/ 232 h 385"/>
                <a:gd name="T76" fmla="*/ 72 w 1007"/>
                <a:gd name="T77" fmla="*/ 198 h 385"/>
                <a:gd name="T78" fmla="*/ 107 w 1007"/>
                <a:gd name="T79" fmla="*/ 145 h 385"/>
                <a:gd name="T80" fmla="*/ 141 w 1007"/>
                <a:gd name="T81" fmla="*/ 96 h 385"/>
                <a:gd name="T82" fmla="*/ 175 w 1007"/>
                <a:gd name="T83" fmla="*/ 38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07"/>
                <a:gd name="T127" fmla="*/ 0 h 385"/>
                <a:gd name="T128" fmla="*/ 1007 w 1007"/>
                <a:gd name="T129" fmla="*/ 385 h 3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0" name="Freeform 87"/>
            <p:cNvSpPr>
              <a:spLocks noChangeArrowheads="1"/>
            </p:cNvSpPr>
            <p:nvPr/>
          </p:nvSpPr>
          <p:spPr bwMode="auto">
            <a:xfrm rot="720000">
              <a:off x="3427" y="595"/>
              <a:ext cx="514" cy="258"/>
            </a:xfrm>
            <a:custGeom>
              <a:avLst/>
              <a:gdLst>
                <a:gd name="T0" fmla="*/ 0 w 1885"/>
                <a:gd name="T1" fmla="*/ 968 h 968"/>
                <a:gd name="T2" fmla="*/ 1873 w 1885"/>
                <a:gd name="T3" fmla="*/ 117 h 968"/>
                <a:gd name="T4" fmla="*/ 1885 w 1885"/>
                <a:gd name="T5" fmla="*/ 0 h 968"/>
                <a:gd name="T6" fmla="*/ 0 w 1885"/>
                <a:gd name="T7" fmla="*/ 968 h 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5"/>
                <a:gd name="T13" fmla="*/ 0 h 968"/>
                <a:gd name="T14" fmla="*/ 1885 w 1885"/>
                <a:gd name="T15" fmla="*/ 968 h 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1" name="Freeform 88"/>
            <p:cNvSpPr>
              <a:spLocks noChangeArrowheads="1"/>
            </p:cNvSpPr>
            <p:nvPr/>
          </p:nvSpPr>
          <p:spPr bwMode="auto">
            <a:xfrm rot="720000">
              <a:off x="3498" y="572"/>
              <a:ext cx="51" cy="75"/>
            </a:xfrm>
            <a:custGeom>
              <a:avLst/>
              <a:gdLst>
                <a:gd name="T0" fmla="*/ 67 w 185"/>
                <a:gd name="T1" fmla="*/ 0 h 281"/>
                <a:gd name="T2" fmla="*/ 60 w 185"/>
                <a:gd name="T3" fmla="*/ 4 h 281"/>
                <a:gd name="T4" fmla="*/ 57 w 185"/>
                <a:gd name="T5" fmla="*/ 12 h 281"/>
                <a:gd name="T6" fmla="*/ 49 w 185"/>
                <a:gd name="T7" fmla="*/ 24 h 281"/>
                <a:gd name="T8" fmla="*/ 45 w 185"/>
                <a:gd name="T9" fmla="*/ 34 h 281"/>
                <a:gd name="T10" fmla="*/ 42 w 185"/>
                <a:gd name="T11" fmla="*/ 46 h 281"/>
                <a:gd name="T12" fmla="*/ 37 w 185"/>
                <a:gd name="T13" fmla="*/ 58 h 281"/>
                <a:gd name="T14" fmla="*/ 25 w 185"/>
                <a:gd name="T15" fmla="*/ 73 h 281"/>
                <a:gd name="T16" fmla="*/ 18 w 185"/>
                <a:gd name="T17" fmla="*/ 88 h 281"/>
                <a:gd name="T18" fmla="*/ 10 w 185"/>
                <a:gd name="T19" fmla="*/ 100 h 281"/>
                <a:gd name="T20" fmla="*/ 3 w 185"/>
                <a:gd name="T21" fmla="*/ 110 h 281"/>
                <a:gd name="T22" fmla="*/ 0 w 185"/>
                <a:gd name="T23" fmla="*/ 133 h 281"/>
                <a:gd name="T24" fmla="*/ 3 w 185"/>
                <a:gd name="T25" fmla="*/ 172 h 281"/>
                <a:gd name="T26" fmla="*/ 7 w 185"/>
                <a:gd name="T27" fmla="*/ 209 h 281"/>
                <a:gd name="T28" fmla="*/ 15 w 185"/>
                <a:gd name="T29" fmla="*/ 232 h 281"/>
                <a:gd name="T30" fmla="*/ 18 w 185"/>
                <a:gd name="T31" fmla="*/ 244 h 281"/>
                <a:gd name="T32" fmla="*/ 22 w 185"/>
                <a:gd name="T33" fmla="*/ 248 h 281"/>
                <a:gd name="T34" fmla="*/ 22 w 185"/>
                <a:gd name="T35" fmla="*/ 251 h 281"/>
                <a:gd name="T36" fmla="*/ 22 w 185"/>
                <a:gd name="T37" fmla="*/ 256 h 281"/>
                <a:gd name="T38" fmla="*/ 30 w 185"/>
                <a:gd name="T39" fmla="*/ 263 h 281"/>
                <a:gd name="T40" fmla="*/ 49 w 185"/>
                <a:gd name="T41" fmla="*/ 270 h 281"/>
                <a:gd name="T42" fmla="*/ 64 w 185"/>
                <a:gd name="T43" fmla="*/ 273 h 281"/>
                <a:gd name="T44" fmla="*/ 82 w 185"/>
                <a:gd name="T45" fmla="*/ 278 h 281"/>
                <a:gd name="T46" fmla="*/ 101 w 185"/>
                <a:gd name="T47" fmla="*/ 278 h 281"/>
                <a:gd name="T48" fmla="*/ 116 w 185"/>
                <a:gd name="T49" fmla="*/ 281 h 281"/>
                <a:gd name="T50" fmla="*/ 136 w 185"/>
                <a:gd name="T51" fmla="*/ 281 h 281"/>
                <a:gd name="T52" fmla="*/ 148 w 185"/>
                <a:gd name="T53" fmla="*/ 281 h 281"/>
                <a:gd name="T54" fmla="*/ 158 w 185"/>
                <a:gd name="T55" fmla="*/ 281 h 281"/>
                <a:gd name="T56" fmla="*/ 163 w 185"/>
                <a:gd name="T57" fmla="*/ 281 h 281"/>
                <a:gd name="T58" fmla="*/ 166 w 185"/>
                <a:gd name="T59" fmla="*/ 281 h 281"/>
                <a:gd name="T60" fmla="*/ 173 w 185"/>
                <a:gd name="T61" fmla="*/ 281 h 281"/>
                <a:gd name="T62" fmla="*/ 178 w 185"/>
                <a:gd name="T63" fmla="*/ 281 h 281"/>
                <a:gd name="T64" fmla="*/ 185 w 185"/>
                <a:gd name="T65" fmla="*/ 281 h 281"/>
                <a:gd name="T66" fmla="*/ 158 w 185"/>
                <a:gd name="T67" fmla="*/ 278 h 281"/>
                <a:gd name="T68" fmla="*/ 136 w 185"/>
                <a:gd name="T69" fmla="*/ 273 h 281"/>
                <a:gd name="T70" fmla="*/ 113 w 185"/>
                <a:gd name="T71" fmla="*/ 266 h 281"/>
                <a:gd name="T72" fmla="*/ 98 w 185"/>
                <a:gd name="T73" fmla="*/ 256 h 281"/>
                <a:gd name="T74" fmla="*/ 82 w 185"/>
                <a:gd name="T75" fmla="*/ 244 h 281"/>
                <a:gd name="T76" fmla="*/ 67 w 185"/>
                <a:gd name="T77" fmla="*/ 232 h 281"/>
                <a:gd name="T78" fmla="*/ 57 w 185"/>
                <a:gd name="T79" fmla="*/ 217 h 281"/>
                <a:gd name="T80" fmla="*/ 49 w 185"/>
                <a:gd name="T81" fmla="*/ 199 h 281"/>
                <a:gd name="T82" fmla="*/ 37 w 185"/>
                <a:gd name="T83" fmla="*/ 149 h 281"/>
                <a:gd name="T84" fmla="*/ 37 w 185"/>
                <a:gd name="T85" fmla="*/ 100 h 281"/>
                <a:gd name="T86" fmla="*/ 45 w 185"/>
                <a:gd name="T87" fmla="*/ 51 h 281"/>
                <a:gd name="T88" fmla="*/ 6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5"/>
                <a:gd name="T136" fmla="*/ 0 h 281"/>
                <a:gd name="T137" fmla="*/ 185 w 185"/>
                <a:gd name="T138" fmla="*/ 281 h 28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2" name="Freeform 89"/>
            <p:cNvSpPr>
              <a:spLocks noChangeArrowheads="1"/>
            </p:cNvSpPr>
            <p:nvPr/>
          </p:nvSpPr>
          <p:spPr bwMode="auto">
            <a:xfrm rot="720000">
              <a:off x="3836" y="979"/>
              <a:ext cx="217" cy="165"/>
            </a:xfrm>
            <a:custGeom>
              <a:avLst/>
              <a:gdLst>
                <a:gd name="T0" fmla="*/ 0 w 797"/>
                <a:gd name="T1" fmla="*/ 87 h 619"/>
                <a:gd name="T2" fmla="*/ 64 w 797"/>
                <a:gd name="T3" fmla="*/ 84 h 619"/>
                <a:gd name="T4" fmla="*/ 126 w 797"/>
                <a:gd name="T5" fmla="*/ 84 h 619"/>
                <a:gd name="T6" fmla="*/ 190 w 797"/>
                <a:gd name="T7" fmla="*/ 79 h 619"/>
                <a:gd name="T8" fmla="*/ 251 w 797"/>
                <a:gd name="T9" fmla="*/ 79 h 619"/>
                <a:gd name="T10" fmla="*/ 316 w 797"/>
                <a:gd name="T11" fmla="*/ 76 h 619"/>
                <a:gd name="T12" fmla="*/ 380 w 797"/>
                <a:gd name="T13" fmla="*/ 76 h 619"/>
                <a:gd name="T14" fmla="*/ 444 w 797"/>
                <a:gd name="T15" fmla="*/ 76 h 619"/>
                <a:gd name="T16" fmla="*/ 509 w 797"/>
                <a:gd name="T17" fmla="*/ 76 h 619"/>
                <a:gd name="T18" fmla="*/ 536 w 797"/>
                <a:gd name="T19" fmla="*/ 76 h 619"/>
                <a:gd name="T20" fmla="*/ 563 w 797"/>
                <a:gd name="T21" fmla="*/ 76 h 619"/>
                <a:gd name="T22" fmla="*/ 589 w 797"/>
                <a:gd name="T23" fmla="*/ 72 h 619"/>
                <a:gd name="T24" fmla="*/ 615 w 797"/>
                <a:gd name="T25" fmla="*/ 69 h 619"/>
                <a:gd name="T26" fmla="*/ 634 w 797"/>
                <a:gd name="T27" fmla="*/ 69 h 619"/>
                <a:gd name="T28" fmla="*/ 654 w 797"/>
                <a:gd name="T29" fmla="*/ 64 h 619"/>
                <a:gd name="T30" fmla="*/ 664 w 797"/>
                <a:gd name="T31" fmla="*/ 64 h 619"/>
                <a:gd name="T32" fmla="*/ 669 w 797"/>
                <a:gd name="T33" fmla="*/ 64 h 619"/>
                <a:gd name="T34" fmla="*/ 703 w 797"/>
                <a:gd name="T35" fmla="*/ 0 h 619"/>
                <a:gd name="T36" fmla="*/ 711 w 797"/>
                <a:gd name="T37" fmla="*/ 12 h 619"/>
                <a:gd name="T38" fmla="*/ 726 w 797"/>
                <a:gd name="T39" fmla="*/ 42 h 619"/>
                <a:gd name="T40" fmla="*/ 740 w 797"/>
                <a:gd name="T41" fmla="*/ 84 h 619"/>
                <a:gd name="T42" fmla="*/ 755 w 797"/>
                <a:gd name="T43" fmla="*/ 118 h 619"/>
                <a:gd name="T44" fmla="*/ 775 w 797"/>
                <a:gd name="T45" fmla="*/ 194 h 619"/>
                <a:gd name="T46" fmla="*/ 790 w 797"/>
                <a:gd name="T47" fmla="*/ 284 h 619"/>
                <a:gd name="T48" fmla="*/ 794 w 797"/>
                <a:gd name="T49" fmla="*/ 375 h 619"/>
                <a:gd name="T50" fmla="*/ 797 w 797"/>
                <a:gd name="T51" fmla="*/ 456 h 619"/>
                <a:gd name="T52" fmla="*/ 779 w 797"/>
                <a:gd name="T53" fmla="*/ 619 h 619"/>
                <a:gd name="T54" fmla="*/ 772 w 797"/>
                <a:gd name="T55" fmla="*/ 562 h 619"/>
                <a:gd name="T56" fmla="*/ 767 w 797"/>
                <a:gd name="T57" fmla="*/ 490 h 619"/>
                <a:gd name="T58" fmla="*/ 760 w 797"/>
                <a:gd name="T59" fmla="*/ 407 h 619"/>
                <a:gd name="T60" fmla="*/ 748 w 797"/>
                <a:gd name="T61" fmla="*/ 323 h 619"/>
                <a:gd name="T62" fmla="*/ 738 w 797"/>
                <a:gd name="T63" fmla="*/ 244 h 619"/>
                <a:gd name="T64" fmla="*/ 718 w 797"/>
                <a:gd name="T65" fmla="*/ 178 h 619"/>
                <a:gd name="T66" fmla="*/ 688 w 797"/>
                <a:gd name="T67" fmla="*/ 133 h 619"/>
                <a:gd name="T68" fmla="*/ 649 w 797"/>
                <a:gd name="T69" fmla="*/ 118 h 619"/>
                <a:gd name="T70" fmla="*/ 619 w 797"/>
                <a:gd name="T71" fmla="*/ 114 h 619"/>
                <a:gd name="T72" fmla="*/ 582 w 797"/>
                <a:gd name="T73" fmla="*/ 111 h 619"/>
                <a:gd name="T74" fmla="*/ 548 w 797"/>
                <a:gd name="T75" fmla="*/ 111 h 619"/>
                <a:gd name="T76" fmla="*/ 506 w 797"/>
                <a:gd name="T77" fmla="*/ 106 h 619"/>
                <a:gd name="T78" fmla="*/ 464 w 797"/>
                <a:gd name="T79" fmla="*/ 106 h 619"/>
                <a:gd name="T80" fmla="*/ 422 w 797"/>
                <a:gd name="T81" fmla="*/ 103 h 619"/>
                <a:gd name="T82" fmla="*/ 380 w 797"/>
                <a:gd name="T83" fmla="*/ 103 h 619"/>
                <a:gd name="T84" fmla="*/ 334 w 797"/>
                <a:gd name="T85" fmla="*/ 103 h 619"/>
                <a:gd name="T86" fmla="*/ 289 w 797"/>
                <a:gd name="T87" fmla="*/ 99 h 619"/>
                <a:gd name="T88" fmla="*/ 247 w 797"/>
                <a:gd name="T89" fmla="*/ 99 h 619"/>
                <a:gd name="T90" fmla="*/ 202 w 797"/>
                <a:gd name="T91" fmla="*/ 99 h 619"/>
                <a:gd name="T92" fmla="*/ 160 w 797"/>
                <a:gd name="T93" fmla="*/ 94 h 619"/>
                <a:gd name="T94" fmla="*/ 118 w 797"/>
                <a:gd name="T95" fmla="*/ 94 h 619"/>
                <a:gd name="T96" fmla="*/ 76 w 797"/>
                <a:gd name="T97" fmla="*/ 91 h 619"/>
                <a:gd name="T98" fmla="*/ 38 w 797"/>
                <a:gd name="T99" fmla="*/ 91 h 619"/>
                <a:gd name="T100" fmla="*/ 0 w 797"/>
                <a:gd name="T101" fmla="*/ 87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7"/>
                <a:gd name="T154" fmla="*/ 0 h 619"/>
                <a:gd name="T155" fmla="*/ 797 w 797"/>
                <a:gd name="T156" fmla="*/ 619 h 6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3" name="Freeform 90"/>
            <p:cNvSpPr>
              <a:spLocks noChangeArrowheads="1"/>
            </p:cNvSpPr>
            <p:nvPr/>
          </p:nvSpPr>
          <p:spPr bwMode="auto">
            <a:xfrm rot="720000">
              <a:off x="3513" y="989"/>
              <a:ext cx="360" cy="160"/>
            </a:xfrm>
            <a:custGeom>
              <a:avLst/>
              <a:gdLst>
                <a:gd name="T0" fmla="*/ 54 w 1319"/>
                <a:gd name="T1" fmla="*/ 0 h 604"/>
                <a:gd name="T2" fmla="*/ 23 w 1319"/>
                <a:gd name="T3" fmla="*/ 61 h 604"/>
                <a:gd name="T4" fmla="*/ 5 w 1319"/>
                <a:gd name="T5" fmla="*/ 122 h 604"/>
                <a:gd name="T6" fmla="*/ 0 w 1319"/>
                <a:gd name="T7" fmla="*/ 175 h 604"/>
                <a:gd name="T8" fmla="*/ 8 w 1319"/>
                <a:gd name="T9" fmla="*/ 224 h 604"/>
                <a:gd name="T10" fmla="*/ 32 w 1319"/>
                <a:gd name="T11" fmla="*/ 270 h 604"/>
                <a:gd name="T12" fmla="*/ 69 w 1319"/>
                <a:gd name="T13" fmla="*/ 308 h 604"/>
                <a:gd name="T14" fmla="*/ 118 w 1319"/>
                <a:gd name="T15" fmla="*/ 342 h 604"/>
                <a:gd name="T16" fmla="*/ 183 w 1319"/>
                <a:gd name="T17" fmla="*/ 372 h 604"/>
                <a:gd name="T18" fmla="*/ 251 w 1319"/>
                <a:gd name="T19" fmla="*/ 395 h 604"/>
                <a:gd name="T20" fmla="*/ 323 w 1319"/>
                <a:gd name="T21" fmla="*/ 418 h 604"/>
                <a:gd name="T22" fmla="*/ 395 w 1319"/>
                <a:gd name="T23" fmla="*/ 436 h 604"/>
                <a:gd name="T24" fmla="*/ 468 w 1319"/>
                <a:gd name="T25" fmla="*/ 456 h 604"/>
                <a:gd name="T26" fmla="*/ 543 w 1319"/>
                <a:gd name="T27" fmla="*/ 475 h 604"/>
                <a:gd name="T28" fmla="*/ 616 w 1319"/>
                <a:gd name="T29" fmla="*/ 490 h 604"/>
                <a:gd name="T30" fmla="*/ 691 w 1319"/>
                <a:gd name="T31" fmla="*/ 505 h 604"/>
                <a:gd name="T32" fmla="*/ 767 w 1319"/>
                <a:gd name="T33" fmla="*/ 520 h 604"/>
                <a:gd name="T34" fmla="*/ 841 w 1319"/>
                <a:gd name="T35" fmla="*/ 532 h 604"/>
                <a:gd name="T36" fmla="*/ 912 w 1319"/>
                <a:gd name="T37" fmla="*/ 544 h 604"/>
                <a:gd name="T38" fmla="*/ 984 w 1319"/>
                <a:gd name="T39" fmla="*/ 555 h 604"/>
                <a:gd name="T40" fmla="*/ 1049 w 1319"/>
                <a:gd name="T41" fmla="*/ 567 h 604"/>
                <a:gd name="T42" fmla="*/ 1113 w 1319"/>
                <a:gd name="T43" fmla="*/ 574 h 604"/>
                <a:gd name="T44" fmla="*/ 1179 w 1319"/>
                <a:gd name="T45" fmla="*/ 585 h 604"/>
                <a:gd name="T46" fmla="*/ 1235 w 1319"/>
                <a:gd name="T47" fmla="*/ 593 h 604"/>
                <a:gd name="T48" fmla="*/ 1288 w 1319"/>
                <a:gd name="T49" fmla="*/ 601 h 604"/>
                <a:gd name="T50" fmla="*/ 1312 w 1319"/>
                <a:gd name="T51" fmla="*/ 604 h 604"/>
                <a:gd name="T52" fmla="*/ 1319 w 1319"/>
                <a:gd name="T53" fmla="*/ 604 h 604"/>
                <a:gd name="T54" fmla="*/ 1312 w 1319"/>
                <a:gd name="T55" fmla="*/ 601 h 604"/>
                <a:gd name="T56" fmla="*/ 1292 w 1319"/>
                <a:gd name="T57" fmla="*/ 596 h 604"/>
                <a:gd name="T58" fmla="*/ 1262 w 1319"/>
                <a:gd name="T59" fmla="*/ 593 h 604"/>
                <a:gd name="T60" fmla="*/ 1220 w 1319"/>
                <a:gd name="T61" fmla="*/ 585 h 604"/>
                <a:gd name="T62" fmla="*/ 1171 w 1319"/>
                <a:gd name="T63" fmla="*/ 574 h 604"/>
                <a:gd name="T64" fmla="*/ 1110 w 1319"/>
                <a:gd name="T65" fmla="*/ 562 h 604"/>
                <a:gd name="T66" fmla="*/ 1046 w 1319"/>
                <a:gd name="T67" fmla="*/ 547 h 604"/>
                <a:gd name="T68" fmla="*/ 972 w 1319"/>
                <a:gd name="T69" fmla="*/ 532 h 604"/>
                <a:gd name="T70" fmla="*/ 900 w 1319"/>
                <a:gd name="T71" fmla="*/ 517 h 604"/>
                <a:gd name="T72" fmla="*/ 821 w 1319"/>
                <a:gd name="T73" fmla="*/ 498 h 604"/>
                <a:gd name="T74" fmla="*/ 742 w 1319"/>
                <a:gd name="T75" fmla="*/ 478 h 604"/>
                <a:gd name="T76" fmla="*/ 661 w 1319"/>
                <a:gd name="T77" fmla="*/ 460 h 604"/>
                <a:gd name="T78" fmla="*/ 582 w 1319"/>
                <a:gd name="T79" fmla="*/ 441 h 604"/>
                <a:gd name="T80" fmla="*/ 501 w 1319"/>
                <a:gd name="T81" fmla="*/ 418 h 604"/>
                <a:gd name="T82" fmla="*/ 444 w 1319"/>
                <a:gd name="T83" fmla="*/ 404 h 604"/>
                <a:gd name="T84" fmla="*/ 392 w 1319"/>
                <a:gd name="T85" fmla="*/ 387 h 604"/>
                <a:gd name="T86" fmla="*/ 343 w 1319"/>
                <a:gd name="T87" fmla="*/ 369 h 604"/>
                <a:gd name="T88" fmla="*/ 296 w 1319"/>
                <a:gd name="T89" fmla="*/ 354 h 604"/>
                <a:gd name="T90" fmla="*/ 251 w 1319"/>
                <a:gd name="T91" fmla="*/ 338 h 604"/>
                <a:gd name="T92" fmla="*/ 212 w 1319"/>
                <a:gd name="T93" fmla="*/ 320 h 604"/>
                <a:gd name="T94" fmla="*/ 175 w 1319"/>
                <a:gd name="T95" fmla="*/ 303 h 604"/>
                <a:gd name="T96" fmla="*/ 145 w 1319"/>
                <a:gd name="T97" fmla="*/ 288 h 604"/>
                <a:gd name="T98" fmla="*/ 88 w 1319"/>
                <a:gd name="T99" fmla="*/ 229 h 604"/>
                <a:gd name="T100" fmla="*/ 61 w 1319"/>
                <a:gd name="T101" fmla="*/ 155 h 604"/>
                <a:gd name="T102" fmla="*/ 54 w 1319"/>
                <a:gd name="T103" fmla="*/ 76 h 604"/>
                <a:gd name="T104" fmla="*/ 54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19"/>
                <a:gd name="T160" fmla="*/ 0 h 604"/>
                <a:gd name="T161" fmla="*/ 1319 w 1319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4" name="Freeform 91"/>
            <p:cNvSpPr>
              <a:spLocks noChangeArrowheads="1"/>
            </p:cNvSpPr>
            <p:nvPr/>
          </p:nvSpPr>
          <p:spPr bwMode="auto">
            <a:xfrm rot="720000">
              <a:off x="3367" y="952"/>
              <a:ext cx="659" cy="290"/>
            </a:xfrm>
            <a:custGeom>
              <a:avLst/>
              <a:gdLst>
                <a:gd name="T0" fmla="*/ 221 w 2417"/>
                <a:gd name="T1" fmla="*/ 64 h 1093"/>
                <a:gd name="T2" fmla="*/ 153 w 2417"/>
                <a:gd name="T3" fmla="*/ 168 h 1093"/>
                <a:gd name="T4" fmla="*/ 114 w 2417"/>
                <a:gd name="T5" fmla="*/ 269 h 1093"/>
                <a:gd name="T6" fmla="*/ 114 w 2417"/>
                <a:gd name="T7" fmla="*/ 410 h 1093"/>
                <a:gd name="T8" fmla="*/ 153 w 2417"/>
                <a:gd name="T9" fmla="*/ 509 h 1093"/>
                <a:gd name="T10" fmla="*/ 190 w 2417"/>
                <a:gd name="T11" fmla="*/ 506 h 1093"/>
                <a:gd name="T12" fmla="*/ 224 w 2417"/>
                <a:gd name="T13" fmla="*/ 501 h 1093"/>
                <a:gd name="T14" fmla="*/ 263 w 2417"/>
                <a:gd name="T15" fmla="*/ 498 h 1093"/>
                <a:gd name="T16" fmla="*/ 286 w 2417"/>
                <a:gd name="T17" fmla="*/ 506 h 1093"/>
                <a:gd name="T18" fmla="*/ 289 w 2417"/>
                <a:gd name="T19" fmla="*/ 539 h 1093"/>
                <a:gd name="T20" fmla="*/ 293 w 2417"/>
                <a:gd name="T21" fmla="*/ 592 h 1093"/>
                <a:gd name="T22" fmla="*/ 387 w 2417"/>
                <a:gd name="T23" fmla="*/ 657 h 1093"/>
                <a:gd name="T24" fmla="*/ 555 w 2417"/>
                <a:gd name="T25" fmla="*/ 726 h 1093"/>
                <a:gd name="T26" fmla="*/ 772 w 2417"/>
                <a:gd name="T27" fmla="*/ 797 h 1093"/>
                <a:gd name="T28" fmla="*/ 1007 w 2417"/>
                <a:gd name="T29" fmla="*/ 866 h 1093"/>
                <a:gd name="T30" fmla="*/ 1238 w 2417"/>
                <a:gd name="T31" fmla="*/ 927 h 1093"/>
                <a:gd name="T32" fmla="*/ 1436 w 2417"/>
                <a:gd name="T33" fmla="*/ 977 h 1093"/>
                <a:gd name="T34" fmla="*/ 1573 w 2417"/>
                <a:gd name="T35" fmla="*/ 1007 h 1093"/>
                <a:gd name="T36" fmla="*/ 1680 w 2417"/>
                <a:gd name="T37" fmla="*/ 1026 h 1093"/>
                <a:gd name="T38" fmla="*/ 1816 w 2417"/>
                <a:gd name="T39" fmla="*/ 1041 h 1093"/>
                <a:gd name="T40" fmla="*/ 1949 w 2417"/>
                <a:gd name="T41" fmla="*/ 1044 h 1093"/>
                <a:gd name="T42" fmla="*/ 2074 w 2417"/>
                <a:gd name="T43" fmla="*/ 1037 h 1093"/>
                <a:gd name="T44" fmla="*/ 2146 w 2417"/>
                <a:gd name="T45" fmla="*/ 1022 h 1093"/>
                <a:gd name="T46" fmla="*/ 2188 w 2417"/>
                <a:gd name="T47" fmla="*/ 1010 h 1093"/>
                <a:gd name="T48" fmla="*/ 2235 w 2417"/>
                <a:gd name="T49" fmla="*/ 995 h 1093"/>
                <a:gd name="T50" fmla="*/ 2279 w 2417"/>
                <a:gd name="T51" fmla="*/ 977 h 1093"/>
                <a:gd name="T52" fmla="*/ 2314 w 2417"/>
                <a:gd name="T53" fmla="*/ 957 h 1093"/>
                <a:gd name="T54" fmla="*/ 2345 w 2417"/>
                <a:gd name="T55" fmla="*/ 945 h 1093"/>
                <a:gd name="T56" fmla="*/ 2371 w 2417"/>
                <a:gd name="T57" fmla="*/ 930 h 1093"/>
                <a:gd name="T58" fmla="*/ 2402 w 2417"/>
                <a:gd name="T59" fmla="*/ 915 h 1093"/>
                <a:gd name="T60" fmla="*/ 2333 w 2417"/>
                <a:gd name="T61" fmla="*/ 987 h 1093"/>
                <a:gd name="T62" fmla="*/ 2097 w 2417"/>
                <a:gd name="T63" fmla="*/ 1079 h 1093"/>
                <a:gd name="T64" fmla="*/ 1798 w 2417"/>
                <a:gd name="T65" fmla="*/ 1093 h 1093"/>
                <a:gd name="T66" fmla="*/ 1455 w 2417"/>
                <a:gd name="T67" fmla="*/ 1056 h 1093"/>
                <a:gd name="T68" fmla="*/ 1090 w 2417"/>
                <a:gd name="T69" fmla="*/ 972 h 1093"/>
                <a:gd name="T70" fmla="*/ 730 w 2417"/>
                <a:gd name="T71" fmla="*/ 859 h 1093"/>
                <a:gd name="T72" fmla="*/ 395 w 2417"/>
                <a:gd name="T73" fmla="*/ 737 h 1093"/>
                <a:gd name="T74" fmla="*/ 114 w 2417"/>
                <a:gd name="T75" fmla="*/ 615 h 1093"/>
                <a:gd name="T76" fmla="*/ 39 w 2417"/>
                <a:gd name="T77" fmla="*/ 482 h 1093"/>
                <a:gd name="T78" fmla="*/ 57 w 2417"/>
                <a:gd name="T79" fmla="*/ 292 h 1093"/>
                <a:gd name="T80" fmla="*/ 42 w 2417"/>
                <a:gd name="T81" fmla="*/ 133 h 1093"/>
                <a:gd name="T82" fmla="*/ 96 w 2417"/>
                <a:gd name="T83" fmla="*/ 94 h 1093"/>
                <a:gd name="T84" fmla="*/ 168 w 2417"/>
                <a:gd name="T85" fmla="*/ 52 h 1093"/>
                <a:gd name="T86" fmla="*/ 232 w 2417"/>
                <a:gd name="T87" fmla="*/ 15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17"/>
                <a:gd name="T133" fmla="*/ 0 h 1093"/>
                <a:gd name="T134" fmla="*/ 2417 w 2417"/>
                <a:gd name="T135" fmla="*/ 1093 h 109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5" name="Freeform 92"/>
            <p:cNvSpPr>
              <a:spLocks noChangeArrowheads="1"/>
            </p:cNvSpPr>
            <p:nvPr/>
          </p:nvSpPr>
          <p:spPr bwMode="auto">
            <a:xfrm rot="720000">
              <a:off x="3659" y="1196"/>
              <a:ext cx="308" cy="48"/>
            </a:xfrm>
            <a:custGeom>
              <a:avLst/>
              <a:gdLst>
                <a:gd name="T0" fmla="*/ 0 w 1132"/>
                <a:gd name="T1" fmla="*/ 0 h 178"/>
                <a:gd name="T2" fmla="*/ 42 w 1132"/>
                <a:gd name="T3" fmla="*/ 12 h 178"/>
                <a:gd name="T4" fmla="*/ 80 w 1132"/>
                <a:gd name="T5" fmla="*/ 23 h 178"/>
                <a:gd name="T6" fmla="*/ 122 w 1132"/>
                <a:gd name="T7" fmla="*/ 30 h 178"/>
                <a:gd name="T8" fmla="*/ 160 w 1132"/>
                <a:gd name="T9" fmla="*/ 42 h 178"/>
                <a:gd name="T10" fmla="*/ 202 w 1132"/>
                <a:gd name="T11" fmla="*/ 50 h 178"/>
                <a:gd name="T12" fmla="*/ 239 w 1132"/>
                <a:gd name="T13" fmla="*/ 62 h 178"/>
                <a:gd name="T14" fmla="*/ 281 w 1132"/>
                <a:gd name="T15" fmla="*/ 69 h 178"/>
                <a:gd name="T16" fmla="*/ 323 w 1132"/>
                <a:gd name="T17" fmla="*/ 80 h 178"/>
                <a:gd name="T18" fmla="*/ 369 w 1132"/>
                <a:gd name="T19" fmla="*/ 91 h 178"/>
                <a:gd name="T20" fmla="*/ 414 w 1132"/>
                <a:gd name="T21" fmla="*/ 99 h 178"/>
                <a:gd name="T22" fmla="*/ 460 w 1132"/>
                <a:gd name="T23" fmla="*/ 111 h 178"/>
                <a:gd name="T24" fmla="*/ 510 w 1132"/>
                <a:gd name="T25" fmla="*/ 121 h 178"/>
                <a:gd name="T26" fmla="*/ 559 w 1132"/>
                <a:gd name="T27" fmla="*/ 133 h 178"/>
                <a:gd name="T28" fmla="*/ 616 w 1132"/>
                <a:gd name="T29" fmla="*/ 144 h 178"/>
                <a:gd name="T30" fmla="*/ 673 w 1132"/>
                <a:gd name="T31" fmla="*/ 156 h 178"/>
                <a:gd name="T32" fmla="*/ 734 w 1132"/>
                <a:gd name="T33" fmla="*/ 171 h 178"/>
                <a:gd name="T34" fmla="*/ 813 w 1132"/>
                <a:gd name="T35" fmla="*/ 175 h 178"/>
                <a:gd name="T36" fmla="*/ 875 w 1132"/>
                <a:gd name="T37" fmla="*/ 178 h 178"/>
                <a:gd name="T38" fmla="*/ 927 w 1132"/>
                <a:gd name="T39" fmla="*/ 175 h 178"/>
                <a:gd name="T40" fmla="*/ 973 w 1132"/>
                <a:gd name="T41" fmla="*/ 163 h 178"/>
                <a:gd name="T42" fmla="*/ 1011 w 1132"/>
                <a:gd name="T43" fmla="*/ 153 h 178"/>
                <a:gd name="T44" fmla="*/ 1050 w 1132"/>
                <a:gd name="T45" fmla="*/ 133 h 178"/>
                <a:gd name="T46" fmla="*/ 1087 w 1132"/>
                <a:gd name="T47" fmla="*/ 106 h 178"/>
                <a:gd name="T48" fmla="*/ 1132 w 1132"/>
                <a:gd name="T49" fmla="*/ 77 h 178"/>
                <a:gd name="T50" fmla="*/ 1075 w 1132"/>
                <a:gd name="T51" fmla="*/ 94 h 178"/>
                <a:gd name="T52" fmla="*/ 1018 w 1132"/>
                <a:gd name="T53" fmla="*/ 111 h 178"/>
                <a:gd name="T54" fmla="*/ 958 w 1132"/>
                <a:gd name="T55" fmla="*/ 118 h 178"/>
                <a:gd name="T56" fmla="*/ 893 w 1132"/>
                <a:gd name="T57" fmla="*/ 121 h 178"/>
                <a:gd name="T58" fmla="*/ 828 w 1132"/>
                <a:gd name="T59" fmla="*/ 126 h 178"/>
                <a:gd name="T60" fmla="*/ 764 w 1132"/>
                <a:gd name="T61" fmla="*/ 121 h 178"/>
                <a:gd name="T62" fmla="*/ 695 w 1132"/>
                <a:gd name="T63" fmla="*/ 118 h 178"/>
                <a:gd name="T64" fmla="*/ 623 w 1132"/>
                <a:gd name="T65" fmla="*/ 111 h 178"/>
                <a:gd name="T66" fmla="*/ 552 w 1132"/>
                <a:gd name="T67" fmla="*/ 99 h 178"/>
                <a:gd name="T68" fmla="*/ 480 w 1132"/>
                <a:gd name="T69" fmla="*/ 87 h 178"/>
                <a:gd name="T70" fmla="*/ 404 w 1132"/>
                <a:gd name="T71" fmla="*/ 77 h 178"/>
                <a:gd name="T72" fmla="*/ 323 w 1132"/>
                <a:gd name="T73" fmla="*/ 62 h 178"/>
                <a:gd name="T74" fmla="*/ 248 w 1132"/>
                <a:gd name="T75" fmla="*/ 45 h 178"/>
                <a:gd name="T76" fmla="*/ 164 w 1132"/>
                <a:gd name="T77" fmla="*/ 30 h 178"/>
                <a:gd name="T78" fmla="*/ 83 w 1132"/>
                <a:gd name="T79" fmla="*/ 15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32"/>
                <a:gd name="T124" fmla="*/ 0 h 178"/>
                <a:gd name="T125" fmla="*/ 1132 w 1132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6" name="Freeform 93"/>
            <p:cNvSpPr>
              <a:spLocks noChangeArrowheads="1"/>
            </p:cNvSpPr>
            <p:nvPr/>
          </p:nvSpPr>
          <p:spPr bwMode="auto">
            <a:xfrm rot="720000">
              <a:off x="2139" y="770"/>
              <a:ext cx="862" cy="545"/>
            </a:xfrm>
            <a:custGeom>
              <a:avLst/>
              <a:gdLst>
                <a:gd name="T0" fmla="*/ 3162 w 3162"/>
                <a:gd name="T1" fmla="*/ 8 h 2052"/>
                <a:gd name="T2" fmla="*/ 3154 w 3162"/>
                <a:gd name="T3" fmla="*/ 39 h 2052"/>
                <a:gd name="T4" fmla="*/ 3116 w 3162"/>
                <a:gd name="T5" fmla="*/ 76 h 2052"/>
                <a:gd name="T6" fmla="*/ 3051 w 3162"/>
                <a:gd name="T7" fmla="*/ 133 h 2052"/>
                <a:gd name="T8" fmla="*/ 2972 w 3162"/>
                <a:gd name="T9" fmla="*/ 195 h 2052"/>
                <a:gd name="T10" fmla="*/ 2873 w 3162"/>
                <a:gd name="T11" fmla="*/ 266 h 2052"/>
                <a:gd name="T12" fmla="*/ 2766 w 3162"/>
                <a:gd name="T13" fmla="*/ 347 h 2052"/>
                <a:gd name="T14" fmla="*/ 2649 w 3162"/>
                <a:gd name="T15" fmla="*/ 429 h 2052"/>
                <a:gd name="T16" fmla="*/ 2511 w 3162"/>
                <a:gd name="T17" fmla="*/ 537 h 2052"/>
                <a:gd name="T18" fmla="*/ 2341 w 3162"/>
                <a:gd name="T19" fmla="*/ 658 h 2052"/>
                <a:gd name="T20" fmla="*/ 2163 w 3162"/>
                <a:gd name="T21" fmla="*/ 787 h 2052"/>
                <a:gd name="T22" fmla="*/ 1973 w 3162"/>
                <a:gd name="T23" fmla="*/ 913 h 2052"/>
                <a:gd name="T24" fmla="*/ 1783 w 3162"/>
                <a:gd name="T25" fmla="*/ 1038 h 2052"/>
                <a:gd name="T26" fmla="*/ 1584 w 3162"/>
                <a:gd name="T27" fmla="*/ 1164 h 2052"/>
                <a:gd name="T28" fmla="*/ 1391 w 3162"/>
                <a:gd name="T29" fmla="*/ 1288 h 2052"/>
                <a:gd name="T30" fmla="*/ 1197 w 3162"/>
                <a:gd name="T31" fmla="*/ 1406 h 2052"/>
                <a:gd name="T32" fmla="*/ 1007 w 3162"/>
                <a:gd name="T33" fmla="*/ 1520 h 2052"/>
                <a:gd name="T34" fmla="*/ 824 w 3162"/>
                <a:gd name="T35" fmla="*/ 1626 h 2052"/>
                <a:gd name="T36" fmla="*/ 654 w 3162"/>
                <a:gd name="T37" fmla="*/ 1722 h 2052"/>
                <a:gd name="T38" fmla="*/ 494 w 3162"/>
                <a:gd name="T39" fmla="*/ 1808 h 2052"/>
                <a:gd name="T40" fmla="*/ 350 w 3162"/>
                <a:gd name="T41" fmla="*/ 1889 h 2052"/>
                <a:gd name="T42" fmla="*/ 225 w 3162"/>
                <a:gd name="T43" fmla="*/ 1954 h 2052"/>
                <a:gd name="T44" fmla="*/ 118 w 3162"/>
                <a:gd name="T45" fmla="*/ 2003 h 2052"/>
                <a:gd name="T46" fmla="*/ 35 w 3162"/>
                <a:gd name="T47" fmla="*/ 2040 h 2052"/>
                <a:gd name="T48" fmla="*/ 99 w 3162"/>
                <a:gd name="T49" fmla="*/ 1991 h 2052"/>
                <a:gd name="T50" fmla="*/ 308 w 3162"/>
                <a:gd name="T51" fmla="*/ 1867 h 2052"/>
                <a:gd name="T52" fmla="*/ 525 w 3162"/>
                <a:gd name="T53" fmla="*/ 1729 h 2052"/>
                <a:gd name="T54" fmla="*/ 745 w 3162"/>
                <a:gd name="T55" fmla="*/ 1589 h 2052"/>
                <a:gd name="T56" fmla="*/ 974 w 3162"/>
                <a:gd name="T57" fmla="*/ 1445 h 2052"/>
                <a:gd name="T58" fmla="*/ 1201 w 3162"/>
                <a:gd name="T59" fmla="*/ 1297 h 2052"/>
                <a:gd name="T60" fmla="*/ 1433 w 3162"/>
                <a:gd name="T61" fmla="*/ 1147 h 2052"/>
                <a:gd name="T62" fmla="*/ 1657 w 3162"/>
                <a:gd name="T63" fmla="*/ 999 h 2052"/>
                <a:gd name="T64" fmla="*/ 1882 w 3162"/>
                <a:gd name="T65" fmla="*/ 851 h 2052"/>
                <a:gd name="T66" fmla="*/ 2094 w 3162"/>
                <a:gd name="T67" fmla="*/ 711 h 2052"/>
                <a:gd name="T68" fmla="*/ 2299 w 3162"/>
                <a:gd name="T69" fmla="*/ 575 h 2052"/>
                <a:gd name="T70" fmla="*/ 2493 w 3162"/>
                <a:gd name="T71" fmla="*/ 446 h 2052"/>
                <a:gd name="T72" fmla="*/ 2671 w 3162"/>
                <a:gd name="T73" fmla="*/ 323 h 2052"/>
                <a:gd name="T74" fmla="*/ 2834 w 3162"/>
                <a:gd name="T75" fmla="*/ 217 h 2052"/>
                <a:gd name="T76" fmla="*/ 2979 w 3162"/>
                <a:gd name="T77" fmla="*/ 118 h 2052"/>
                <a:gd name="T78" fmla="*/ 3101 w 3162"/>
                <a:gd name="T79" fmla="*/ 35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162"/>
                <a:gd name="T121" fmla="*/ 0 h 2052"/>
                <a:gd name="T122" fmla="*/ 3162 w 3162"/>
                <a:gd name="T123" fmla="*/ 2052 h 20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7" name="Freeform 94"/>
            <p:cNvSpPr>
              <a:spLocks noChangeArrowheads="1"/>
            </p:cNvSpPr>
            <p:nvPr/>
          </p:nvSpPr>
          <p:spPr bwMode="auto">
            <a:xfrm rot="720000">
              <a:off x="3131" y="755"/>
              <a:ext cx="191" cy="204"/>
            </a:xfrm>
            <a:custGeom>
              <a:avLst/>
              <a:gdLst>
                <a:gd name="T0" fmla="*/ 365 w 703"/>
                <a:gd name="T1" fmla="*/ 0 h 767"/>
                <a:gd name="T2" fmla="*/ 5 w 703"/>
                <a:gd name="T3" fmla="*/ 335 h 767"/>
                <a:gd name="T4" fmla="*/ 0 w 703"/>
                <a:gd name="T5" fmla="*/ 346 h 767"/>
                <a:gd name="T6" fmla="*/ 0 w 703"/>
                <a:gd name="T7" fmla="*/ 370 h 767"/>
                <a:gd name="T8" fmla="*/ 5 w 703"/>
                <a:gd name="T9" fmla="*/ 400 h 767"/>
                <a:gd name="T10" fmla="*/ 15 w 703"/>
                <a:gd name="T11" fmla="*/ 419 h 767"/>
                <a:gd name="T12" fmla="*/ 46 w 703"/>
                <a:gd name="T13" fmla="*/ 437 h 767"/>
                <a:gd name="T14" fmla="*/ 72 w 703"/>
                <a:gd name="T15" fmla="*/ 461 h 767"/>
                <a:gd name="T16" fmla="*/ 96 w 703"/>
                <a:gd name="T17" fmla="*/ 491 h 767"/>
                <a:gd name="T18" fmla="*/ 114 w 703"/>
                <a:gd name="T19" fmla="*/ 521 h 767"/>
                <a:gd name="T20" fmla="*/ 126 w 703"/>
                <a:gd name="T21" fmla="*/ 552 h 767"/>
                <a:gd name="T22" fmla="*/ 133 w 703"/>
                <a:gd name="T23" fmla="*/ 585 h 767"/>
                <a:gd name="T24" fmla="*/ 133 w 703"/>
                <a:gd name="T25" fmla="*/ 624 h 767"/>
                <a:gd name="T26" fmla="*/ 121 w 703"/>
                <a:gd name="T27" fmla="*/ 658 h 767"/>
                <a:gd name="T28" fmla="*/ 103 w 703"/>
                <a:gd name="T29" fmla="*/ 696 h 767"/>
                <a:gd name="T30" fmla="*/ 88 w 703"/>
                <a:gd name="T31" fmla="*/ 735 h 767"/>
                <a:gd name="T32" fmla="*/ 76 w 703"/>
                <a:gd name="T33" fmla="*/ 757 h 767"/>
                <a:gd name="T34" fmla="*/ 72 w 703"/>
                <a:gd name="T35" fmla="*/ 767 h 767"/>
                <a:gd name="T36" fmla="*/ 570 w 703"/>
                <a:gd name="T37" fmla="*/ 259 h 767"/>
                <a:gd name="T38" fmla="*/ 703 w 703"/>
                <a:gd name="T39" fmla="*/ 133 h 767"/>
                <a:gd name="T40" fmla="*/ 365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03"/>
                <a:gd name="T64" fmla="*/ 0 h 767"/>
                <a:gd name="T65" fmla="*/ 703 w 703"/>
                <a:gd name="T66" fmla="*/ 767 h 7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8" name="Freeform 95"/>
            <p:cNvSpPr>
              <a:spLocks noChangeArrowheads="1"/>
            </p:cNvSpPr>
            <p:nvPr/>
          </p:nvSpPr>
          <p:spPr bwMode="auto">
            <a:xfrm rot="720000">
              <a:off x="3191" y="904"/>
              <a:ext cx="188" cy="88"/>
            </a:xfrm>
            <a:custGeom>
              <a:avLst/>
              <a:gdLst>
                <a:gd name="T0" fmla="*/ 335 w 688"/>
                <a:gd name="T1" fmla="*/ 0 h 334"/>
                <a:gd name="T2" fmla="*/ 384 w 688"/>
                <a:gd name="T3" fmla="*/ 18 h 334"/>
                <a:gd name="T4" fmla="*/ 387 w 688"/>
                <a:gd name="T5" fmla="*/ 23 h 334"/>
                <a:gd name="T6" fmla="*/ 392 w 688"/>
                <a:gd name="T7" fmla="*/ 38 h 334"/>
                <a:gd name="T8" fmla="*/ 395 w 688"/>
                <a:gd name="T9" fmla="*/ 60 h 334"/>
                <a:gd name="T10" fmla="*/ 395 w 688"/>
                <a:gd name="T11" fmla="*/ 84 h 334"/>
                <a:gd name="T12" fmla="*/ 384 w 688"/>
                <a:gd name="T13" fmla="*/ 102 h 334"/>
                <a:gd name="T14" fmla="*/ 377 w 688"/>
                <a:gd name="T15" fmla="*/ 114 h 334"/>
                <a:gd name="T16" fmla="*/ 377 w 688"/>
                <a:gd name="T17" fmla="*/ 124 h 334"/>
                <a:gd name="T18" fmla="*/ 384 w 688"/>
                <a:gd name="T19" fmla="*/ 151 h 334"/>
                <a:gd name="T20" fmla="*/ 384 w 688"/>
                <a:gd name="T21" fmla="*/ 171 h 334"/>
                <a:gd name="T22" fmla="*/ 380 w 688"/>
                <a:gd name="T23" fmla="*/ 183 h 334"/>
                <a:gd name="T24" fmla="*/ 377 w 688"/>
                <a:gd name="T25" fmla="*/ 193 h 334"/>
                <a:gd name="T26" fmla="*/ 377 w 688"/>
                <a:gd name="T27" fmla="*/ 201 h 334"/>
                <a:gd name="T28" fmla="*/ 380 w 688"/>
                <a:gd name="T29" fmla="*/ 205 h 334"/>
                <a:gd name="T30" fmla="*/ 395 w 688"/>
                <a:gd name="T31" fmla="*/ 213 h 334"/>
                <a:gd name="T32" fmla="*/ 426 w 688"/>
                <a:gd name="T33" fmla="*/ 216 h 334"/>
                <a:gd name="T34" fmla="*/ 478 w 688"/>
                <a:gd name="T35" fmla="*/ 225 h 334"/>
                <a:gd name="T36" fmla="*/ 535 w 688"/>
                <a:gd name="T37" fmla="*/ 232 h 334"/>
                <a:gd name="T38" fmla="*/ 582 w 688"/>
                <a:gd name="T39" fmla="*/ 235 h 334"/>
                <a:gd name="T40" fmla="*/ 616 w 688"/>
                <a:gd name="T41" fmla="*/ 240 h 334"/>
                <a:gd name="T42" fmla="*/ 646 w 688"/>
                <a:gd name="T43" fmla="*/ 240 h 334"/>
                <a:gd name="T44" fmla="*/ 665 w 688"/>
                <a:gd name="T45" fmla="*/ 240 h 334"/>
                <a:gd name="T46" fmla="*/ 676 w 688"/>
                <a:gd name="T47" fmla="*/ 235 h 334"/>
                <a:gd name="T48" fmla="*/ 683 w 688"/>
                <a:gd name="T49" fmla="*/ 235 h 334"/>
                <a:gd name="T50" fmla="*/ 688 w 688"/>
                <a:gd name="T51" fmla="*/ 235 h 334"/>
                <a:gd name="T52" fmla="*/ 688 w 688"/>
                <a:gd name="T53" fmla="*/ 289 h 334"/>
                <a:gd name="T54" fmla="*/ 0 w 688"/>
                <a:gd name="T55" fmla="*/ 334 h 334"/>
                <a:gd name="T56" fmla="*/ 335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8"/>
                <a:gd name="T88" fmla="*/ 0 h 334"/>
                <a:gd name="T89" fmla="*/ 688 w 6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19" name="Freeform 96"/>
            <p:cNvSpPr>
              <a:spLocks noChangeArrowheads="1"/>
            </p:cNvSpPr>
            <p:nvPr/>
          </p:nvSpPr>
          <p:spPr bwMode="auto">
            <a:xfrm rot="720000">
              <a:off x="3131" y="746"/>
              <a:ext cx="110" cy="204"/>
            </a:xfrm>
            <a:custGeom>
              <a:avLst/>
              <a:gdLst>
                <a:gd name="T0" fmla="*/ 365 w 402"/>
                <a:gd name="T1" fmla="*/ 0 h 767"/>
                <a:gd name="T2" fmla="*/ 395 w 402"/>
                <a:gd name="T3" fmla="*/ 20 h 767"/>
                <a:gd name="T4" fmla="*/ 399 w 402"/>
                <a:gd name="T5" fmla="*/ 27 h 767"/>
                <a:gd name="T6" fmla="*/ 402 w 402"/>
                <a:gd name="T7" fmla="*/ 42 h 767"/>
                <a:gd name="T8" fmla="*/ 399 w 402"/>
                <a:gd name="T9" fmla="*/ 69 h 767"/>
                <a:gd name="T10" fmla="*/ 377 w 402"/>
                <a:gd name="T11" fmla="*/ 99 h 767"/>
                <a:gd name="T12" fmla="*/ 358 w 402"/>
                <a:gd name="T13" fmla="*/ 115 h 767"/>
                <a:gd name="T14" fmla="*/ 343 w 402"/>
                <a:gd name="T15" fmla="*/ 130 h 767"/>
                <a:gd name="T16" fmla="*/ 323 w 402"/>
                <a:gd name="T17" fmla="*/ 141 h 767"/>
                <a:gd name="T18" fmla="*/ 308 w 402"/>
                <a:gd name="T19" fmla="*/ 153 h 767"/>
                <a:gd name="T20" fmla="*/ 296 w 402"/>
                <a:gd name="T21" fmla="*/ 165 h 767"/>
                <a:gd name="T22" fmla="*/ 281 w 402"/>
                <a:gd name="T23" fmla="*/ 175 h 767"/>
                <a:gd name="T24" fmla="*/ 269 w 402"/>
                <a:gd name="T25" fmla="*/ 187 h 767"/>
                <a:gd name="T26" fmla="*/ 262 w 402"/>
                <a:gd name="T27" fmla="*/ 195 h 767"/>
                <a:gd name="T28" fmla="*/ 244 w 402"/>
                <a:gd name="T29" fmla="*/ 217 h 767"/>
                <a:gd name="T30" fmla="*/ 217 w 402"/>
                <a:gd name="T31" fmla="*/ 244 h 767"/>
                <a:gd name="T32" fmla="*/ 190 w 402"/>
                <a:gd name="T33" fmla="*/ 266 h 767"/>
                <a:gd name="T34" fmla="*/ 163 w 402"/>
                <a:gd name="T35" fmla="*/ 293 h 767"/>
                <a:gd name="T36" fmla="*/ 145 w 402"/>
                <a:gd name="T37" fmla="*/ 316 h 767"/>
                <a:gd name="T38" fmla="*/ 126 w 402"/>
                <a:gd name="T39" fmla="*/ 338 h 767"/>
                <a:gd name="T40" fmla="*/ 106 w 402"/>
                <a:gd name="T41" fmla="*/ 358 h 767"/>
                <a:gd name="T42" fmla="*/ 99 w 402"/>
                <a:gd name="T43" fmla="*/ 365 h 767"/>
                <a:gd name="T44" fmla="*/ 96 w 402"/>
                <a:gd name="T45" fmla="*/ 370 h 767"/>
                <a:gd name="T46" fmla="*/ 91 w 402"/>
                <a:gd name="T47" fmla="*/ 373 h 767"/>
                <a:gd name="T48" fmla="*/ 96 w 402"/>
                <a:gd name="T49" fmla="*/ 385 h 767"/>
                <a:gd name="T50" fmla="*/ 106 w 402"/>
                <a:gd name="T51" fmla="*/ 404 h 767"/>
                <a:gd name="T52" fmla="*/ 148 w 402"/>
                <a:gd name="T53" fmla="*/ 468 h 767"/>
                <a:gd name="T54" fmla="*/ 171 w 402"/>
                <a:gd name="T55" fmla="*/ 548 h 767"/>
                <a:gd name="T56" fmla="*/ 168 w 402"/>
                <a:gd name="T57" fmla="*/ 631 h 767"/>
                <a:gd name="T58" fmla="*/ 138 w 402"/>
                <a:gd name="T59" fmla="*/ 703 h 767"/>
                <a:gd name="T60" fmla="*/ 72 w 402"/>
                <a:gd name="T61" fmla="*/ 767 h 767"/>
                <a:gd name="T62" fmla="*/ 76 w 402"/>
                <a:gd name="T63" fmla="*/ 757 h 767"/>
                <a:gd name="T64" fmla="*/ 88 w 402"/>
                <a:gd name="T65" fmla="*/ 735 h 767"/>
                <a:gd name="T66" fmla="*/ 103 w 402"/>
                <a:gd name="T67" fmla="*/ 696 h 767"/>
                <a:gd name="T68" fmla="*/ 121 w 402"/>
                <a:gd name="T69" fmla="*/ 658 h 767"/>
                <a:gd name="T70" fmla="*/ 133 w 402"/>
                <a:gd name="T71" fmla="*/ 624 h 767"/>
                <a:gd name="T72" fmla="*/ 133 w 402"/>
                <a:gd name="T73" fmla="*/ 585 h 767"/>
                <a:gd name="T74" fmla="*/ 126 w 402"/>
                <a:gd name="T75" fmla="*/ 552 h 767"/>
                <a:gd name="T76" fmla="*/ 114 w 402"/>
                <a:gd name="T77" fmla="*/ 521 h 767"/>
                <a:gd name="T78" fmla="*/ 96 w 402"/>
                <a:gd name="T79" fmla="*/ 491 h 767"/>
                <a:gd name="T80" fmla="*/ 72 w 402"/>
                <a:gd name="T81" fmla="*/ 461 h 767"/>
                <a:gd name="T82" fmla="*/ 46 w 402"/>
                <a:gd name="T83" fmla="*/ 437 h 767"/>
                <a:gd name="T84" fmla="*/ 15 w 402"/>
                <a:gd name="T85" fmla="*/ 419 h 767"/>
                <a:gd name="T86" fmla="*/ 5 w 402"/>
                <a:gd name="T87" fmla="*/ 400 h 767"/>
                <a:gd name="T88" fmla="*/ 0 w 402"/>
                <a:gd name="T89" fmla="*/ 370 h 767"/>
                <a:gd name="T90" fmla="*/ 0 w 402"/>
                <a:gd name="T91" fmla="*/ 346 h 767"/>
                <a:gd name="T92" fmla="*/ 5 w 402"/>
                <a:gd name="T93" fmla="*/ 335 h 767"/>
                <a:gd name="T94" fmla="*/ 365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02"/>
                <a:gd name="T145" fmla="*/ 0 h 767"/>
                <a:gd name="T146" fmla="*/ 402 w 402"/>
                <a:gd name="T147" fmla="*/ 767 h 76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0" name="Freeform 97"/>
            <p:cNvSpPr>
              <a:spLocks noChangeArrowheads="1"/>
            </p:cNvSpPr>
            <p:nvPr/>
          </p:nvSpPr>
          <p:spPr bwMode="auto">
            <a:xfrm rot="720000">
              <a:off x="2253" y="1158"/>
              <a:ext cx="5" cy="35"/>
            </a:xfrm>
            <a:custGeom>
              <a:avLst/>
              <a:gdLst>
                <a:gd name="T0" fmla="*/ 0 w 17"/>
                <a:gd name="T1" fmla="*/ 0 h 132"/>
                <a:gd name="T2" fmla="*/ 17 w 17"/>
                <a:gd name="T3" fmla="*/ 0 h 132"/>
                <a:gd name="T4" fmla="*/ 9 w 17"/>
                <a:gd name="T5" fmla="*/ 132 h 132"/>
                <a:gd name="T6" fmla="*/ 0 w 17"/>
                <a:gd name="T7" fmla="*/ 102 h 132"/>
                <a:gd name="T8" fmla="*/ 0 w 17"/>
                <a:gd name="T9" fmla="*/ 68 h 132"/>
                <a:gd name="T10" fmla="*/ 0 w 17"/>
                <a:gd name="T11" fmla="*/ 33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2"/>
                <a:gd name="T23" fmla="*/ 17 w 17"/>
                <a:gd name="T24" fmla="*/ 132 h 1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1" name="Freeform 98"/>
            <p:cNvSpPr>
              <a:spLocks noChangeArrowheads="1"/>
            </p:cNvSpPr>
            <p:nvPr/>
          </p:nvSpPr>
          <p:spPr bwMode="auto">
            <a:xfrm rot="720000">
              <a:off x="2412" y="1106"/>
              <a:ext cx="2" cy="37"/>
            </a:xfrm>
            <a:custGeom>
              <a:avLst/>
              <a:gdLst>
                <a:gd name="T0" fmla="*/ 0 w 10"/>
                <a:gd name="T1" fmla="*/ 0 h 140"/>
                <a:gd name="T2" fmla="*/ 10 w 10"/>
                <a:gd name="T3" fmla="*/ 0 h 140"/>
                <a:gd name="T4" fmla="*/ 10 w 10"/>
                <a:gd name="T5" fmla="*/ 140 h 140"/>
                <a:gd name="T6" fmla="*/ 3 w 10"/>
                <a:gd name="T7" fmla="*/ 106 h 140"/>
                <a:gd name="T8" fmla="*/ 0 w 10"/>
                <a:gd name="T9" fmla="*/ 73 h 140"/>
                <a:gd name="T10" fmla="*/ 0 w 10"/>
                <a:gd name="T11" fmla="*/ 3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40"/>
                <a:gd name="T23" fmla="*/ 10 w 10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2" name="Freeform 99"/>
            <p:cNvSpPr>
              <a:spLocks noChangeArrowheads="1"/>
            </p:cNvSpPr>
            <p:nvPr/>
          </p:nvSpPr>
          <p:spPr bwMode="auto">
            <a:xfrm rot="720000">
              <a:off x="2627" y="1030"/>
              <a:ext cx="5" cy="36"/>
            </a:xfrm>
            <a:custGeom>
              <a:avLst/>
              <a:gdLst>
                <a:gd name="T0" fmla="*/ 0 w 19"/>
                <a:gd name="T1" fmla="*/ 0 h 136"/>
                <a:gd name="T2" fmla="*/ 19 w 19"/>
                <a:gd name="T3" fmla="*/ 0 h 136"/>
                <a:gd name="T4" fmla="*/ 12 w 19"/>
                <a:gd name="T5" fmla="*/ 136 h 136"/>
                <a:gd name="T6" fmla="*/ 4 w 19"/>
                <a:gd name="T7" fmla="*/ 106 h 136"/>
                <a:gd name="T8" fmla="*/ 4 w 19"/>
                <a:gd name="T9" fmla="*/ 72 h 136"/>
                <a:gd name="T10" fmla="*/ 4 w 19"/>
                <a:gd name="T11" fmla="*/ 37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36"/>
                <a:gd name="T23" fmla="*/ 19 w 19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3" name="Freeform 100"/>
            <p:cNvSpPr>
              <a:spLocks noChangeArrowheads="1"/>
            </p:cNvSpPr>
            <p:nvPr/>
          </p:nvSpPr>
          <p:spPr bwMode="auto">
            <a:xfrm rot="720000">
              <a:off x="2236" y="1166"/>
              <a:ext cx="6" cy="21"/>
            </a:xfrm>
            <a:custGeom>
              <a:avLst/>
              <a:gdLst>
                <a:gd name="T0" fmla="*/ 0 w 20"/>
                <a:gd name="T1" fmla="*/ 3 h 79"/>
                <a:gd name="T2" fmla="*/ 12 w 20"/>
                <a:gd name="T3" fmla="*/ 0 h 79"/>
                <a:gd name="T4" fmla="*/ 20 w 20"/>
                <a:gd name="T5" fmla="*/ 79 h 79"/>
                <a:gd name="T6" fmla="*/ 17 w 20"/>
                <a:gd name="T7" fmla="*/ 60 h 79"/>
                <a:gd name="T8" fmla="*/ 12 w 20"/>
                <a:gd name="T9" fmla="*/ 41 h 79"/>
                <a:gd name="T10" fmla="*/ 8 w 20"/>
                <a:gd name="T11" fmla="*/ 23 h 79"/>
                <a:gd name="T12" fmla="*/ 0 w 20"/>
                <a:gd name="T13" fmla="*/ 3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79"/>
                <a:gd name="T23" fmla="*/ 20 w 20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4" name="Freeform 101"/>
            <p:cNvSpPr>
              <a:spLocks noChangeArrowheads="1"/>
            </p:cNvSpPr>
            <p:nvPr/>
          </p:nvSpPr>
          <p:spPr bwMode="auto">
            <a:xfrm rot="720000">
              <a:off x="2396" y="1113"/>
              <a:ext cx="4" cy="24"/>
            </a:xfrm>
            <a:custGeom>
              <a:avLst/>
              <a:gdLst>
                <a:gd name="T0" fmla="*/ 0 w 15"/>
                <a:gd name="T1" fmla="*/ 12 h 88"/>
                <a:gd name="T2" fmla="*/ 7 w 15"/>
                <a:gd name="T3" fmla="*/ 0 h 88"/>
                <a:gd name="T4" fmla="*/ 15 w 15"/>
                <a:gd name="T5" fmla="*/ 88 h 88"/>
                <a:gd name="T6" fmla="*/ 12 w 15"/>
                <a:gd name="T7" fmla="*/ 64 h 88"/>
                <a:gd name="T8" fmla="*/ 12 w 15"/>
                <a:gd name="T9" fmla="*/ 46 h 88"/>
                <a:gd name="T10" fmla="*/ 7 w 15"/>
                <a:gd name="T11" fmla="*/ 31 h 88"/>
                <a:gd name="T12" fmla="*/ 0 w 15"/>
                <a:gd name="T13" fmla="*/ 12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88"/>
                <a:gd name="T23" fmla="*/ 15 w 15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5" name="Freeform 102"/>
            <p:cNvSpPr>
              <a:spLocks noChangeArrowheads="1"/>
            </p:cNvSpPr>
            <p:nvPr/>
          </p:nvSpPr>
          <p:spPr bwMode="auto">
            <a:xfrm rot="720000">
              <a:off x="2611" y="1038"/>
              <a:ext cx="5" cy="23"/>
            </a:xfrm>
            <a:custGeom>
              <a:avLst/>
              <a:gdLst>
                <a:gd name="T0" fmla="*/ 0 w 18"/>
                <a:gd name="T1" fmla="*/ 10 h 87"/>
                <a:gd name="T2" fmla="*/ 10 w 18"/>
                <a:gd name="T3" fmla="*/ 0 h 87"/>
                <a:gd name="T4" fmla="*/ 18 w 18"/>
                <a:gd name="T5" fmla="*/ 87 h 87"/>
                <a:gd name="T6" fmla="*/ 15 w 18"/>
                <a:gd name="T7" fmla="*/ 67 h 87"/>
                <a:gd name="T8" fmla="*/ 15 w 18"/>
                <a:gd name="T9" fmla="*/ 49 h 87"/>
                <a:gd name="T10" fmla="*/ 10 w 18"/>
                <a:gd name="T11" fmla="*/ 25 h 87"/>
                <a:gd name="T12" fmla="*/ 0 w 18"/>
                <a:gd name="T13" fmla="*/ 1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87"/>
                <a:gd name="T23" fmla="*/ 18 w 1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6" name="Freeform 103"/>
            <p:cNvSpPr>
              <a:spLocks noChangeArrowheads="1"/>
            </p:cNvSpPr>
            <p:nvPr/>
          </p:nvSpPr>
          <p:spPr bwMode="auto">
            <a:xfrm rot="720000">
              <a:off x="2268" y="1155"/>
              <a:ext cx="4" cy="31"/>
            </a:xfrm>
            <a:custGeom>
              <a:avLst/>
              <a:gdLst>
                <a:gd name="T0" fmla="*/ 3 w 15"/>
                <a:gd name="T1" fmla="*/ 0 h 116"/>
                <a:gd name="T2" fmla="*/ 15 w 15"/>
                <a:gd name="T3" fmla="*/ 24 h 116"/>
                <a:gd name="T4" fmla="*/ 10 w 15"/>
                <a:gd name="T5" fmla="*/ 54 h 116"/>
                <a:gd name="T6" fmla="*/ 7 w 15"/>
                <a:gd name="T7" fmla="*/ 84 h 116"/>
                <a:gd name="T8" fmla="*/ 7 w 15"/>
                <a:gd name="T9" fmla="*/ 116 h 116"/>
                <a:gd name="T10" fmla="*/ 7 w 15"/>
                <a:gd name="T11" fmla="*/ 84 h 116"/>
                <a:gd name="T12" fmla="*/ 3 w 15"/>
                <a:gd name="T13" fmla="*/ 57 h 116"/>
                <a:gd name="T14" fmla="*/ 0 w 15"/>
                <a:gd name="T15" fmla="*/ 27 h 116"/>
                <a:gd name="T16" fmla="*/ 3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16"/>
                <a:gd name="T29" fmla="*/ 15 w 15"/>
                <a:gd name="T30" fmla="*/ 116 h 1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7" name="Freeform 104"/>
            <p:cNvSpPr>
              <a:spLocks noChangeArrowheads="1"/>
            </p:cNvSpPr>
            <p:nvPr/>
          </p:nvSpPr>
          <p:spPr bwMode="auto">
            <a:xfrm rot="720000">
              <a:off x="2426" y="1103"/>
              <a:ext cx="4" cy="32"/>
            </a:xfrm>
            <a:custGeom>
              <a:avLst/>
              <a:gdLst>
                <a:gd name="T0" fmla="*/ 0 w 15"/>
                <a:gd name="T1" fmla="*/ 0 h 121"/>
                <a:gd name="T2" fmla="*/ 10 w 15"/>
                <a:gd name="T3" fmla="*/ 23 h 121"/>
                <a:gd name="T4" fmla="*/ 10 w 15"/>
                <a:gd name="T5" fmla="*/ 54 h 121"/>
                <a:gd name="T6" fmla="*/ 10 w 15"/>
                <a:gd name="T7" fmla="*/ 87 h 121"/>
                <a:gd name="T8" fmla="*/ 15 w 15"/>
                <a:gd name="T9" fmla="*/ 121 h 121"/>
                <a:gd name="T10" fmla="*/ 10 w 15"/>
                <a:gd name="T11" fmla="*/ 87 h 121"/>
                <a:gd name="T12" fmla="*/ 3 w 15"/>
                <a:gd name="T13" fmla="*/ 62 h 121"/>
                <a:gd name="T14" fmla="*/ 0 w 15"/>
                <a:gd name="T15" fmla="*/ 30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21"/>
                <a:gd name="T29" fmla="*/ 15 w 15"/>
                <a:gd name="T30" fmla="*/ 121 h 1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8" name="Freeform 105"/>
            <p:cNvSpPr>
              <a:spLocks noChangeArrowheads="1"/>
            </p:cNvSpPr>
            <p:nvPr/>
          </p:nvSpPr>
          <p:spPr bwMode="auto">
            <a:xfrm rot="720000">
              <a:off x="2643" y="1026"/>
              <a:ext cx="2" cy="31"/>
            </a:xfrm>
            <a:custGeom>
              <a:avLst/>
              <a:gdLst>
                <a:gd name="T0" fmla="*/ 0 w 10"/>
                <a:gd name="T1" fmla="*/ 0 h 118"/>
                <a:gd name="T2" fmla="*/ 10 w 10"/>
                <a:gd name="T3" fmla="*/ 24 h 118"/>
                <a:gd name="T4" fmla="*/ 10 w 10"/>
                <a:gd name="T5" fmla="*/ 54 h 118"/>
                <a:gd name="T6" fmla="*/ 7 w 10"/>
                <a:gd name="T7" fmla="*/ 88 h 118"/>
                <a:gd name="T8" fmla="*/ 7 w 10"/>
                <a:gd name="T9" fmla="*/ 118 h 118"/>
                <a:gd name="T10" fmla="*/ 7 w 10"/>
                <a:gd name="T11" fmla="*/ 88 h 118"/>
                <a:gd name="T12" fmla="*/ 3 w 10"/>
                <a:gd name="T13" fmla="*/ 58 h 118"/>
                <a:gd name="T14" fmla="*/ 0 w 10"/>
                <a:gd name="T15" fmla="*/ 31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18"/>
                <a:gd name="T29" fmla="*/ 10 w 10"/>
                <a:gd name="T30" fmla="*/ 118 h 1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29" name="Freeform 106"/>
            <p:cNvSpPr>
              <a:spLocks noChangeArrowheads="1"/>
            </p:cNvSpPr>
            <p:nvPr/>
          </p:nvSpPr>
          <p:spPr bwMode="auto">
            <a:xfrm rot="720000">
              <a:off x="2281" y="1144"/>
              <a:ext cx="3" cy="40"/>
            </a:xfrm>
            <a:custGeom>
              <a:avLst/>
              <a:gdLst>
                <a:gd name="T0" fmla="*/ 12 w 12"/>
                <a:gd name="T1" fmla="*/ 0 h 151"/>
                <a:gd name="T2" fmla="*/ 12 w 12"/>
                <a:gd name="T3" fmla="*/ 151 h 151"/>
                <a:gd name="T4" fmla="*/ 0 w 12"/>
                <a:gd name="T5" fmla="*/ 22 h 151"/>
                <a:gd name="T6" fmla="*/ 12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1"/>
                <a:gd name="T14" fmla="*/ 12 w 12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0" name="Freeform 107"/>
            <p:cNvSpPr>
              <a:spLocks noChangeArrowheads="1"/>
            </p:cNvSpPr>
            <p:nvPr/>
          </p:nvSpPr>
          <p:spPr bwMode="auto">
            <a:xfrm rot="720000">
              <a:off x="2440" y="1091"/>
              <a:ext cx="2" cy="41"/>
            </a:xfrm>
            <a:custGeom>
              <a:avLst/>
              <a:gdLst>
                <a:gd name="T0" fmla="*/ 7 w 7"/>
                <a:gd name="T1" fmla="*/ 0 h 151"/>
                <a:gd name="T2" fmla="*/ 7 w 7"/>
                <a:gd name="T3" fmla="*/ 151 h 151"/>
                <a:gd name="T4" fmla="*/ 0 w 7"/>
                <a:gd name="T5" fmla="*/ 22 h 151"/>
                <a:gd name="T6" fmla="*/ 7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51"/>
                <a:gd name="T14" fmla="*/ 7 w 7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1" name="Freeform 108"/>
            <p:cNvSpPr>
              <a:spLocks noChangeArrowheads="1"/>
            </p:cNvSpPr>
            <p:nvPr/>
          </p:nvSpPr>
          <p:spPr bwMode="auto">
            <a:xfrm rot="720000">
              <a:off x="2656" y="1015"/>
              <a:ext cx="3" cy="41"/>
            </a:xfrm>
            <a:custGeom>
              <a:avLst/>
              <a:gdLst>
                <a:gd name="T0" fmla="*/ 12 w 12"/>
                <a:gd name="T1" fmla="*/ 0 h 151"/>
                <a:gd name="T2" fmla="*/ 4 w 12"/>
                <a:gd name="T3" fmla="*/ 151 h 151"/>
                <a:gd name="T4" fmla="*/ 0 w 12"/>
                <a:gd name="T5" fmla="*/ 30 h 151"/>
                <a:gd name="T6" fmla="*/ 12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1"/>
                <a:gd name="T14" fmla="*/ 12 w 12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2" name="Freeform 109"/>
            <p:cNvSpPr>
              <a:spLocks noChangeArrowheads="1"/>
            </p:cNvSpPr>
            <p:nvPr/>
          </p:nvSpPr>
          <p:spPr bwMode="auto">
            <a:xfrm rot="720000">
              <a:off x="2298" y="1142"/>
              <a:ext cx="2" cy="34"/>
            </a:xfrm>
            <a:custGeom>
              <a:avLst/>
              <a:gdLst>
                <a:gd name="T0" fmla="*/ 7 w 7"/>
                <a:gd name="T1" fmla="*/ 0 h 131"/>
                <a:gd name="T2" fmla="*/ 0 w 7"/>
                <a:gd name="T3" fmla="*/ 131 h 131"/>
                <a:gd name="T4" fmla="*/ 0 w 7"/>
                <a:gd name="T5" fmla="*/ 3 h 131"/>
                <a:gd name="T6" fmla="*/ 7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31"/>
                <a:gd name="T14" fmla="*/ 7 w 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3" name="Freeform 110"/>
            <p:cNvSpPr>
              <a:spLocks noChangeArrowheads="1"/>
            </p:cNvSpPr>
            <p:nvPr/>
          </p:nvSpPr>
          <p:spPr bwMode="auto">
            <a:xfrm rot="720000">
              <a:off x="2457" y="1087"/>
              <a:ext cx="3" cy="36"/>
            </a:xfrm>
            <a:custGeom>
              <a:avLst/>
              <a:gdLst>
                <a:gd name="T0" fmla="*/ 10 w 10"/>
                <a:gd name="T1" fmla="*/ 0 h 133"/>
                <a:gd name="T2" fmla="*/ 3 w 10"/>
                <a:gd name="T3" fmla="*/ 133 h 133"/>
                <a:gd name="T4" fmla="*/ 0 w 10"/>
                <a:gd name="T5" fmla="*/ 5 h 133"/>
                <a:gd name="T6" fmla="*/ 10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33"/>
                <a:gd name="T14" fmla="*/ 10 w 10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4" name="Freeform 111"/>
            <p:cNvSpPr>
              <a:spLocks noChangeArrowheads="1"/>
            </p:cNvSpPr>
            <p:nvPr/>
          </p:nvSpPr>
          <p:spPr bwMode="auto">
            <a:xfrm rot="720000">
              <a:off x="2672" y="1012"/>
              <a:ext cx="1" cy="36"/>
            </a:xfrm>
            <a:custGeom>
              <a:avLst/>
              <a:gdLst>
                <a:gd name="T0" fmla="*/ 3 w 3"/>
                <a:gd name="T1" fmla="*/ 0 h 136"/>
                <a:gd name="T2" fmla="*/ 0 w 3"/>
                <a:gd name="T3" fmla="*/ 136 h 136"/>
                <a:gd name="T4" fmla="*/ 0 w 3"/>
                <a:gd name="T5" fmla="*/ 11 h 136"/>
                <a:gd name="T6" fmla="*/ 3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136"/>
                <a:gd name="T14" fmla="*/ 3 w 3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5" name="Freeform 112"/>
            <p:cNvSpPr>
              <a:spLocks noChangeArrowheads="1"/>
            </p:cNvSpPr>
            <p:nvPr/>
          </p:nvSpPr>
          <p:spPr bwMode="auto">
            <a:xfrm rot="720000">
              <a:off x="2316" y="1134"/>
              <a:ext cx="4" cy="33"/>
            </a:xfrm>
            <a:custGeom>
              <a:avLst/>
              <a:gdLst>
                <a:gd name="T0" fmla="*/ 7 w 15"/>
                <a:gd name="T1" fmla="*/ 0 h 125"/>
                <a:gd name="T2" fmla="*/ 15 w 15"/>
                <a:gd name="T3" fmla="*/ 125 h 125"/>
                <a:gd name="T4" fmla="*/ 0 w 15"/>
                <a:gd name="T5" fmla="*/ 19 h 125"/>
                <a:gd name="T6" fmla="*/ 7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125"/>
                <a:gd name="T14" fmla="*/ 15 w 15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6" name="Freeform 113"/>
            <p:cNvSpPr>
              <a:spLocks noChangeArrowheads="1"/>
            </p:cNvSpPr>
            <p:nvPr/>
          </p:nvSpPr>
          <p:spPr bwMode="auto">
            <a:xfrm rot="720000">
              <a:off x="2476" y="1084"/>
              <a:ext cx="1" cy="32"/>
            </a:xfrm>
            <a:custGeom>
              <a:avLst/>
              <a:gdLst>
                <a:gd name="T0" fmla="*/ 3 w 3"/>
                <a:gd name="T1" fmla="*/ 0 h 118"/>
                <a:gd name="T2" fmla="*/ 3 w 3"/>
                <a:gd name="T3" fmla="*/ 118 h 118"/>
                <a:gd name="T4" fmla="*/ 0 w 3"/>
                <a:gd name="T5" fmla="*/ 12 h 118"/>
                <a:gd name="T6" fmla="*/ 3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118"/>
                <a:gd name="T14" fmla="*/ 3 w 3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7" name="Freeform 114"/>
            <p:cNvSpPr>
              <a:spLocks noChangeArrowheads="1"/>
            </p:cNvSpPr>
            <p:nvPr/>
          </p:nvSpPr>
          <p:spPr bwMode="auto">
            <a:xfrm rot="720000">
              <a:off x="2690" y="1006"/>
              <a:ext cx="3" cy="33"/>
            </a:xfrm>
            <a:custGeom>
              <a:avLst/>
              <a:gdLst>
                <a:gd name="T0" fmla="*/ 5 w 12"/>
                <a:gd name="T1" fmla="*/ 0 h 121"/>
                <a:gd name="T2" fmla="*/ 12 w 12"/>
                <a:gd name="T3" fmla="*/ 121 h 121"/>
                <a:gd name="T4" fmla="*/ 0 w 12"/>
                <a:gd name="T5" fmla="*/ 15 h 121"/>
                <a:gd name="T6" fmla="*/ 5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21"/>
                <a:gd name="T14" fmla="*/ 12 w 12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8" name="Freeform 115"/>
            <p:cNvSpPr>
              <a:spLocks noChangeArrowheads="1"/>
            </p:cNvSpPr>
            <p:nvPr/>
          </p:nvSpPr>
          <p:spPr bwMode="auto">
            <a:xfrm rot="720000">
              <a:off x="2338" y="1126"/>
              <a:ext cx="6" cy="26"/>
            </a:xfrm>
            <a:custGeom>
              <a:avLst/>
              <a:gdLst>
                <a:gd name="T0" fmla="*/ 12 w 20"/>
                <a:gd name="T1" fmla="*/ 0 h 99"/>
                <a:gd name="T2" fmla="*/ 20 w 20"/>
                <a:gd name="T3" fmla="*/ 99 h 99"/>
                <a:gd name="T4" fmla="*/ 0 w 20"/>
                <a:gd name="T5" fmla="*/ 34 h 99"/>
                <a:gd name="T6" fmla="*/ 12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99"/>
                <a:gd name="T14" fmla="*/ 20 w 20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39" name="Freeform 116"/>
            <p:cNvSpPr>
              <a:spLocks noChangeArrowheads="1"/>
            </p:cNvSpPr>
            <p:nvPr/>
          </p:nvSpPr>
          <p:spPr bwMode="auto">
            <a:xfrm rot="720000">
              <a:off x="2554" y="1050"/>
              <a:ext cx="3" cy="25"/>
            </a:xfrm>
            <a:custGeom>
              <a:avLst/>
              <a:gdLst>
                <a:gd name="T0" fmla="*/ 8 w 12"/>
                <a:gd name="T1" fmla="*/ 0 h 98"/>
                <a:gd name="T2" fmla="*/ 12 w 12"/>
                <a:gd name="T3" fmla="*/ 98 h 98"/>
                <a:gd name="T4" fmla="*/ 0 w 12"/>
                <a:gd name="T5" fmla="*/ 30 h 98"/>
                <a:gd name="T6" fmla="*/ 8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8"/>
                <a:gd name="T14" fmla="*/ 12 w 12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0" name="Freeform 117"/>
            <p:cNvSpPr>
              <a:spLocks noChangeArrowheads="1"/>
            </p:cNvSpPr>
            <p:nvPr/>
          </p:nvSpPr>
          <p:spPr bwMode="auto">
            <a:xfrm rot="720000">
              <a:off x="2496" y="1073"/>
              <a:ext cx="6" cy="26"/>
            </a:xfrm>
            <a:custGeom>
              <a:avLst/>
              <a:gdLst>
                <a:gd name="T0" fmla="*/ 16 w 24"/>
                <a:gd name="T1" fmla="*/ 0 h 99"/>
                <a:gd name="T2" fmla="*/ 24 w 24"/>
                <a:gd name="T3" fmla="*/ 99 h 99"/>
                <a:gd name="T4" fmla="*/ 0 w 24"/>
                <a:gd name="T5" fmla="*/ 35 h 99"/>
                <a:gd name="T6" fmla="*/ 16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99"/>
                <a:gd name="T14" fmla="*/ 24 w 24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1" name="Freeform 118"/>
            <p:cNvSpPr>
              <a:spLocks noChangeArrowheads="1"/>
            </p:cNvSpPr>
            <p:nvPr/>
          </p:nvSpPr>
          <p:spPr bwMode="auto">
            <a:xfrm rot="720000">
              <a:off x="2357" y="1125"/>
              <a:ext cx="3" cy="21"/>
            </a:xfrm>
            <a:custGeom>
              <a:avLst/>
              <a:gdLst>
                <a:gd name="T0" fmla="*/ 0 w 12"/>
                <a:gd name="T1" fmla="*/ 8 h 77"/>
                <a:gd name="T2" fmla="*/ 7 w 12"/>
                <a:gd name="T3" fmla="*/ 0 h 77"/>
                <a:gd name="T4" fmla="*/ 12 w 12"/>
                <a:gd name="T5" fmla="*/ 77 h 77"/>
                <a:gd name="T6" fmla="*/ 0 w 12"/>
                <a:gd name="T7" fmla="*/ 69 h 77"/>
                <a:gd name="T8" fmla="*/ 0 w 12"/>
                <a:gd name="T9" fmla="*/ 50 h 77"/>
                <a:gd name="T10" fmla="*/ 4 w 12"/>
                <a:gd name="T11" fmla="*/ 27 h 77"/>
                <a:gd name="T12" fmla="*/ 0 w 12"/>
                <a:gd name="T13" fmla="*/ 8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77"/>
                <a:gd name="T23" fmla="*/ 12 w 12"/>
                <a:gd name="T24" fmla="*/ 77 h 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2" name="Freeform 119"/>
            <p:cNvSpPr>
              <a:spLocks noChangeArrowheads="1"/>
            </p:cNvSpPr>
            <p:nvPr/>
          </p:nvSpPr>
          <p:spPr bwMode="auto">
            <a:xfrm rot="720000">
              <a:off x="2570" y="1049"/>
              <a:ext cx="4" cy="20"/>
            </a:xfrm>
            <a:custGeom>
              <a:avLst/>
              <a:gdLst>
                <a:gd name="T0" fmla="*/ 0 w 15"/>
                <a:gd name="T1" fmla="*/ 3 h 76"/>
                <a:gd name="T2" fmla="*/ 15 w 15"/>
                <a:gd name="T3" fmla="*/ 0 h 76"/>
                <a:gd name="T4" fmla="*/ 15 w 15"/>
                <a:gd name="T5" fmla="*/ 76 h 76"/>
                <a:gd name="T6" fmla="*/ 5 w 15"/>
                <a:gd name="T7" fmla="*/ 64 h 76"/>
                <a:gd name="T8" fmla="*/ 5 w 15"/>
                <a:gd name="T9" fmla="*/ 45 h 76"/>
                <a:gd name="T10" fmla="*/ 5 w 15"/>
                <a:gd name="T11" fmla="*/ 22 h 76"/>
                <a:gd name="T12" fmla="*/ 0 w 15"/>
                <a:gd name="T13" fmla="*/ 3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76"/>
                <a:gd name="T23" fmla="*/ 15 w 15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3" name="Freeform 120"/>
            <p:cNvSpPr>
              <a:spLocks noChangeArrowheads="1"/>
            </p:cNvSpPr>
            <p:nvPr/>
          </p:nvSpPr>
          <p:spPr bwMode="auto">
            <a:xfrm rot="720000">
              <a:off x="2514" y="1072"/>
              <a:ext cx="4" cy="21"/>
            </a:xfrm>
            <a:custGeom>
              <a:avLst/>
              <a:gdLst>
                <a:gd name="T0" fmla="*/ 0 w 15"/>
                <a:gd name="T1" fmla="*/ 12 h 81"/>
                <a:gd name="T2" fmla="*/ 15 w 15"/>
                <a:gd name="T3" fmla="*/ 0 h 81"/>
                <a:gd name="T4" fmla="*/ 15 w 15"/>
                <a:gd name="T5" fmla="*/ 81 h 81"/>
                <a:gd name="T6" fmla="*/ 3 w 15"/>
                <a:gd name="T7" fmla="*/ 65 h 81"/>
                <a:gd name="T8" fmla="*/ 3 w 15"/>
                <a:gd name="T9" fmla="*/ 47 h 81"/>
                <a:gd name="T10" fmla="*/ 3 w 15"/>
                <a:gd name="T11" fmla="*/ 27 h 81"/>
                <a:gd name="T12" fmla="*/ 0 w 15"/>
                <a:gd name="T13" fmla="*/ 12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81"/>
                <a:gd name="T23" fmla="*/ 15 w 15"/>
                <a:gd name="T24" fmla="*/ 81 h 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4" name="Freeform 121"/>
            <p:cNvSpPr>
              <a:spLocks noChangeArrowheads="1"/>
            </p:cNvSpPr>
            <p:nvPr/>
          </p:nvSpPr>
          <p:spPr bwMode="auto">
            <a:xfrm rot="720000">
              <a:off x="2376" y="1116"/>
              <a:ext cx="5" cy="23"/>
            </a:xfrm>
            <a:custGeom>
              <a:avLst/>
              <a:gdLst>
                <a:gd name="T0" fmla="*/ 12 w 19"/>
                <a:gd name="T1" fmla="*/ 0 h 88"/>
                <a:gd name="T2" fmla="*/ 19 w 19"/>
                <a:gd name="T3" fmla="*/ 88 h 88"/>
                <a:gd name="T4" fmla="*/ 4 w 19"/>
                <a:gd name="T5" fmla="*/ 73 h 88"/>
                <a:gd name="T6" fmla="*/ 0 w 19"/>
                <a:gd name="T7" fmla="*/ 51 h 88"/>
                <a:gd name="T8" fmla="*/ 4 w 19"/>
                <a:gd name="T9" fmla="*/ 24 h 88"/>
                <a:gd name="T10" fmla="*/ 12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88"/>
                <a:gd name="T20" fmla="*/ 19 w 1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5" name="Freeform 122"/>
            <p:cNvSpPr>
              <a:spLocks noChangeArrowheads="1"/>
            </p:cNvSpPr>
            <p:nvPr/>
          </p:nvSpPr>
          <p:spPr bwMode="auto">
            <a:xfrm rot="720000">
              <a:off x="2592" y="1040"/>
              <a:ext cx="6" cy="25"/>
            </a:xfrm>
            <a:custGeom>
              <a:avLst/>
              <a:gdLst>
                <a:gd name="T0" fmla="*/ 12 w 19"/>
                <a:gd name="T1" fmla="*/ 0 h 95"/>
                <a:gd name="T2" fmla="*/ 19 w 19"/>
                <a:gd name="T3" fmla="*/ 95 h 95"/>
                <a:gd name="T4" fmla="*/ 4 w 19"/>
                <a:gd name="T5" fmla="*/ 77 h 95"/>
                <a:gd name="T6" fmla="*/ 0 w 19"/>
                <a:gd name="T7" fmla="*/ 50 h 95"/>
                <a:gd name="T8" fmla="*/ 4 w 19"/>
                <a:gd name="T9" fmla="*/ 23 h 95"/>
                <a:gd name="T10" fmla="*/ 12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95"/>
                <a:gd name="T20" fmla="*/ 19 w 19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6" name="Freeform 123"/>
            <p:cNvSpPr>
              <a:spLocks noChangeArrowheads="1"/>
            </p:cNvSpPr>
            <p:nvPr/>
          </p:nvSpPr>
          <p:spPr bwMode="auto">
            <a:xfrm rot="720000">
              <a:off x="2535" y="1064"/>
              <a:ext cx="3" cy="25"/>
            </a:xfrm>
            <a:custGeom>
              <a:avLst/>
              <a:gdLst>
                <a:gd name="T0" fmla="*/ 11 w 11"/>
                <a:gd name="T1" fmla="*/ 0 h 96"/>
                <a:gd name="T2" fmla="*/ 11 w 11"/>
                <a:gd name="T3" fmla="*/ 96 h 96"/>
                <a:gd name="T4" fmla="*/ 0 w 11"/>
                <a:gd name="T5" fmla="*/ 76 h 96"/>
                <a:gd name="T6" fmla="*/ 0 w 11"/>
                <a:gd name="T7" fmla="*/ 54 h 96"/>
                <a:gd name="T8" fmla="*/ 3 w 11"/>
                <a:gd name="T9" fmla="*/ 27 h 96"/>
                <a:gd name="T10" fmla="*/ 1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96"/>
                <a:gd name="T20" fmla="*/ 11 w 1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7" name="Freeform 124"/>
            <p:cNvSpPr>
              <a:spLocks noChangeArrowheads="1"/>
            </p:cNvSpPr>
            <p:nvPr/>
          </p:nvSpPr>
          <p:spPr bwMode="auto">
            <a:xfrm rot="720000">
              <a:off x="2470" y="869"/>
              <a:ext cx="572" cy="365"/>
            </a:xfrm>
            <a:custGeom>
              <a:avLst/>
              <a:gdLst>
                <a:gd name="T0" fmla="*/ 0 w 2099"/>
                <a:gd name="T1" fmla="*/ 1375 h 1375"/>
                <a:gd name="T2" fmla="*/ 88 w 2099"/>
                <a:gd name="T3" fmla="*/ 1341 h 1375"/>
                <a:gd name="T4" fmla="*/ 175 w 2099"/>
                <a:gd name="T5" fmla="*/ 1303 h 1375"/>
                <a:gd name="T6" fmla="*/ 259 w 2099"/>
                <a:gd name="T7" fmla="*/ 1269 h 1375"/>
                <a:gd name="T8" fmla="*/ 343 w 2099"/>
                <a:gd name="T9" fmla="*/ 1231 h 1375"/>
                <a:gd name="T10" fmla="*/ 426 w 2099"/>
                <a:gd name="T11" fmla="*/ 1193 h 1375"/>
                <a:gd name="T12" fmla="*/ 506 w 2099"/>
                <a:gd name="T13" fmla="*/ 1155 h 1375"/>
                <a:gd name="T14" fmla="*/ 582 w 2099"/>
                <a:gd name="T15" fmla="*/ 1118 h 1375"/>
                <a:gd name="T16" fmla="*/ 658 w 2099"/>
                <a:gd name="T17" fmla="*/ 1079 h 1375"/>
                <a:gd name="T18" fmla="*/ 730 w 2099"/>
                <a:gd name="T19" fmla="*/ 1042 h 1375"/>
                <a:gd name="T20" fmla="*/ 802 w 2099"/>
                <a:gd name="T21" fmla="*/ 1003 h 1375"/>
                <a:gd name="T22" fmla="*/ 871 w 2099"/>
                <a:gd name="T23" fmla="*/ 965 h 1375"/>
                <a:gd name="T24" fmla="*/ 939 w 2099"/>
                <a:gd name="T25" fmla="*/ 931 h 1375"/>
                <a:gd name="T26" fmla="*/ 1004 w 2099"/>
                <a:gd name="T27" fmla="*/ 893 h 1375"/>
                <a:gd name="T28" fmla="*/ 1065 w 2099"/>
                <a:gd name="T29" fmla="*/ 859 h 1375"/>
                <a:gd name="T30" fmla="*/ 1125 w 2099"/>
                <a:gd name="T31" fmla="*/ 825 h 1375"/>
                <a:gd name="T32" fmla="*/ 1182 w 2099"/>
                <a:gd name="T33" fmla="*/ 790 h 1375"/>
                <a:gd name="T34" fmla="*/ 1262 w 2099"/>
                <a:gd name="T35" fmla="*/ 745 h 1375"/>
                <a:gd name="T36" fmla="*/ 1334 w 2099"/>
                <a:gd name="T37" fmla="*/ 703 h 1375"/>
                <a:gd name="T38" fmla="*/ 1403 w 2099"/>
                <a:gd name="T39" fmla="*/ 662 h 1375"/>
                <a:gd name="T40" fmla="*/ 1460 w 2099"/>
                <a:gd name="T41" fmla="*/ 627 h 1375"/>
                <a:gd name="T42" fmla="*/ 1512 w 2099"/>
                <a:gd name="T43" fmla="*/ 593 h 1375"/>
                <a:gd name="T44" fmla="*/ 1559 w 2099"/>
                <a:gd name="T45" fmla="*/ 563 h 1375"/>
                <a:gd name="T46" fmla="*/ 1600 w 2099"/>
                <a:gd name="T47" fmla="*/ 540 h 1375"/>
                <a:gd name="T48" fmla="*/ 1630 w 2099"/>
                <a:gd name="T49" fmla="*/ 521 h 1375"/>
                <a:gd name="T50" fmla="*/ 1707 w 2099"/>
                <a:gd name="T51" fmla="*/ 467 h 1375"/>
                <a:gd name="T52" fmla="*/ 1790 w 2099"/>
                <a:gd name="T53" fmla="*/ 403 h 1375"/>
                <a:gd name="T54" fmla="*/ 1874 w 2099"/>
                <a:gd name="T55" fmla="*/ 334 h 1375"/>
                <a:gd name="T56" fmla="*/ 1953 w 2099"/>
                <a:gd name="T57" fmla="*/ 270 h 1375"/>
                <a:gd name="T58" fmla="*/ 2022 w 2099"/>
                <a:gd name="T59" fmla="*/ 210 h 1375"/>
                <a:gd name="T60" fmla="*/ 2072 w 2099"/>
                <a:gd name="T61" fmla="*/ 161 h 1375"/>
                <a:gd name="T62" fmla="*/ 2099 w 2099"/>
                <a:gd name="T63" fmla="*/ 129 h 1375"/>
                <a:gd name="T64" fmla="*/ 2094 w 2099"/>
                <a:gd name="T65" fmla="*/ 122 h 1375"/>
                <a:gd name="T66" fmla="*/ 1927 w 2099"/>
                <a:gd name="T67" fmla="*/ 175 h 1375"/>
                <a:gd name="T68" fmla="*/ 1938 w 2099"/>
                <a:gd name="T69" fmla="*/ 84 h 1375"/>
                <a:gd name="T70" fmla="*/ 1934 w 2099"/>
                <a:gd name="T71" fmla="*/ 27 h 1375"/>
                <a:gd name="T72" fmla="*/ 1927 w 2099"/>
                <a:gd name="T73" fmla="*/ 0 h 1375"/>
                <a:gd name="T74" fmla="*/ 1924 w 2099"/>
                <a:gd name="T75" fmla="*/ 3 h 1375"/>
                <a:gd name="T76" fmla="*/ 1912 w 2099"/>
                <a:gd name="T77" fmla="*/ 23 h 1375"/>
                <a:gd name="T78" fmla="*/ 1897 w 2099"/>
                <a:gd name="T79" fmla="*/ 45 h 1375"/>
                <a:gd name="T80" fmla="*/ 1874 w 2099"/>
                <a:gd name="T81" fmla="*/ 77 h 1375"/>
                <a:gd name="T82" fmla="*/ 1850 w 2099"/>
                <a:gd name="T83" fmla="*/ 111 h 1375"/>
                <a:gd name="T84" fmla="*/ 1828 w 2099"/>
                <a:gd name="T85" fmla="*/ 144 h 1375"/>
                <a:gd name="T86" fmla="*/ 1805 w 2099"/>
                <a:gd name="T87" fmla="*/ 178 h 1375"/>
                <a:gd name="T88" fmla="*/ 1783 w 2099"/>
                <a:gd name="T89" fmla="*/ 210 h 1375"/>
                <a:gd name="T90" fmla="*/ 1764 w 2099"/>
                <a:gd name="T91" fmla="*/ 232 h 1375"/>
                <a:gd name="T92" fmla="*/ 1699 w 2099"/>
                <a:gd name="T93" fmla="*/ 309 h 1375"/>
                <a:gd name="T94" fmla="*/ 1623 w 2099"/>
                <a:gd name="T95" fmla="*/ 383 h 1375"/>
                <a:gd name="T96" fmla="*/ 1536 w 2099"/>
                <a:gd name="T97" fmla="*/ 460 h 1375"/>
                <a:gd name="T98" fmla="*/ 1433 w 2099"/>
                <a:gd name="T99" fmla="*/ 536 h 1375"/>
                <a:gd name="T100" fmla="*/ 1327 w 2099"/>
                <a:gd name="T101" fmla="*/ 612 h 1375"/>
                <a:gd name="T102" fmla="*/ 1213 w 2099"/>
                <a:gd name="T103" fmla="*/ 692 h 1375"/>
                <a:gd name="T104" fmla="*/ 1090 w 2099"/>
                <a:gd name="T105" fmla="*/ 768 h 1375"/>
                <a:gd name="T106" fmla="*/ 966 w 2099"/>
                <a:gd name="T107" fmla="*/ 844 h 1375"/>
                <a:gd name="T108" fmla="*/ 836 w 2099"/>
                <a:gd name="T109" fmla="*/ 916 h 1375"/>
                <a:gd name="T110" fmla="*/ 708 w 2099"/>
                <a:gd name="T111" fmla="*/ 988 h 1375"/>
                <a:gd name="T112" fmla="*/ 579 w 2099"/>
                <a:gd name="T113" fmla="*/ 1061 h 1375"/>
                <a:gd name="T114" fmla="*/ 453 w 2099"/>
                <a:gd name="T115" fmla="*/ 1128 h 1375"/>
                <a:gd name="T116" fmla="*/ 331 w 2099"/>
                <a:gd name="T117" fmla="*/ 1197 h 1375"/>
                <a:gd name="T118" fmla="*/ 214 w 2099"/>
                <a:gd name="T119" fmla="*/ 1258 h 1375"/>
                <a:gd name="T120" fmla="*/ 103 w 2099"/>
                <a:gd name="T121" fmla="*/ 1318 h 1375"/>
                <a:gd name="T122" fmla="*/ 0 w 2099"/>
                <a:gd name="T123" fmla="*/ 1375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099"/>
                <a:gd name="T187" fmla="*/ 0 h 1375"/>
                <a:gd name="T188" fmla="*/ 2099 w 2099"/>
                <a:gd name="T189" fmla="*/ 1375 h 13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8" name="Freeform 125"/>
            <p:cNvSpPr>
              <a:spLocks noChangeArrowheads="1"/>
            </p:cNvSpPr>
            <p:nvPr/>
          </p:nvSpPr>
          <p:spPr bwMode="auto">
            <a:xfrm rot="720000">
              <a:off x="2474" y="791"/>
              <a:ext cx="576" cy="53"/>
            </a:xfrm>
            <a:custGeom>
              <a:avLst/>
              <a:gdLst>
                <a:gd name="T0" fmla="*/ 0 w 2111"/>
                <a:gd name="T1" fmla="*/ 198 h 198"/>
                <a:gd name="T2" fmla="*/ 3 w 2111"/>
                <a:gd name="T3" fmla="*/ 198 h 198"/>
                <a:gd name="T4" fmla="*/ 7 w 2111"/>
                <a:gd name="T5" fmla="*/ 198 h 198"/>
                <a:gd name="T6" fmla="*/ 98 w 2111"/>
                <a:gd name="T7" fmla="*/ 190 h 198"/>
                <a:gd name="T8" fmla="*/ 185 w 2111"/>
                <a:gd name="T9" fmla="*/ 183 h 198"/>
                <a:gd name="T10" fmla="*/ 273 w 2111"/>
                <a:gd name="T11" fmla="*/ 171 h 198"/>
                <a:gd name="T12" fmla="*/ 360 w 2111"/>
                <a:gd name="T13" fmla="*/ 163 h 198"/>
                <a:gd name="T14" fmla="*/ 447 w 2111"/>
                <a:gd name="T15" fmla="*/ 156 h 198"/>
                <a:gd name="T16" fmla="*/ 535 w 2111"/>
                <a:gd name="T17" fmla="*/ 148 h 198"/>
                <a:gd name="T18" fmla="*/ 619 w 2111"/>
                <a:gd name="T19" fmla="*/ 136 h 198"/>
                <a:gd name="T20" fmla="*/ 706 w 2111"/>
                <a:gd name="T21" fmla="*/ 129 h 198"/>
                <a:gd name="T22" fmla="*/ 794 w 2111"/>
                <a:gd name="T23" fmla="*/ 121 h 198"/>
                <a:gd name="T24" fmla="*/ 878 w 2111"/>
                <a:gd name="T25" fmla="*/ 114 h 198"/>
                <a:gd name="T26" fmla="*/ 964 w 2111"/>
                <a:gd name="T27" fmla="*/ 107 h 198"/>
                <a:gd name="T28" fmla="*/ 1051 w 2111"/>
                <a:gd name="T29" fmla="*/ 99 h 198"/>
                <a:gd name="T30" fmla="*/ 1139 w 2111"/>
                <a:gd name="T31" fmla="*/ 92 h 198"/>
                <a:gd name="T32" fmla="*/ 1226 w 2111"/>
                <a:gd name="T33" fmla="*/ 87 h 198"/>
                <a:gd name="T34" fmla="*/ 1314 w 2111"/>
                <a:gd name="T35" fmla="*/ 80 h 198"/>
                <a:gd name="T36" fmla="*/ 1406 w 2111"/>
                <a:gd name="T37" fmla="*/ 77 h 198"/>
                <a:gd name="T38" fmla="*/ 1447 w 2111"/>
                <a:gd name="T39" fmla="*/ 77 h 198"/>
                <a:gd name="T40" fmla="*/ 1488 w 2111"/>
                <a:gd name="T41" fmla="*/ 72 h 198"/>
                <a:gd name="T42" fmla="*/ 1530 w 2111"/>
                <a:gd name="T43" fmla="*/ 72 h 198"/>
                <a:gd name="T44" fmla="*/ 1572 w 2111"/>
                <a:gd name="T45" fmla="*/ 72 h 198"/>
                <a:gd name="T46" fmla="*/ 1618 w 2111"/>
                <a:gd name="T47" fmla="*/ 72 h 198"/>
                <a:gd name="T48" fmla="*/ 1660 w 2111"/>
                <a:gd name="T49" fmla="*/ 69 h 198"/>
                <a:gd name="T50" fmla="*/ 1702 w 2111"/>
                <a:gd name="T51" fmla="*/ 69 h 198"/>
                <a:gd name="T52" fmla="*/ 1747 w 2111"/>
                <a:gd name="T53" fmla="*/ 69 h 198"/>
                <a:gd name="T54" fmla="*/ 1788 w 2111"/>
                <a:gd name="T55" fmla="*/ 65 h 198"/>
                <a:gd name="T56" fmla="*/ 1835 w 2111"/>
                <a:gd name="T57" fmla="*/ 62 h 198"/>
                <a:gd name="T58" fmla="*/ 1877 w 2111"/>
                <a:gd name="T59" fmla="*/ 57 h 198"/>
                <a:gd name="T60" fmla="*/ 1919 w 2111"/>
                <a:gd name="T61" fmla="*/ 53 h 198"/>
                <a:gd name="T62" fmla="*/ 1959 w 2111"/>
                <a:gd name="T63" fmla="*/ 50 h 198"/>
                <a:gd name="T64" fmla="*/ 2001 w 2111"/>
                <a:gd name="T65" fmla="*/ 42 h 198"/>
                <a:gd name="T66" fmla="*/ 2043 w 2111"/>
                <a:gd name="T67" fmla="*/ 35 h 198"/>
                <a:gd name="T68" fmla="*/ 2085 w 2111"/>
                <a:gd name="T69" fmla="*/ 27 h 198"/>
                <a:gd name="T70" fmla="*/ 2092 w 2111"/>
                <a:gd name="T71" fmla="*/ 20 h 198"/>
                <a:gd name="T72" fmla="*/ 2099 w 2111"/>
                <a:gd name="T73" fmla="*/ 12 h 198"/>
                <a:gd name="T74" fmla="*/ 2104 w 2111"/>
                <a:gd name="T75" fmla="*/ 8 h 198"/>
                <a:gd name="T76" fmla="*/ 2111 w 2111"/>
                <a:gd name="T77" fmla="*/ 0 h 198"/>
                <a:gd name="T78" fmla="*/ 1968 w 2111"/>
                <a:gd name="T79" fmla="*/ 3 h 198"/>
                <a:gd name="T80" fmla="*/ 1827 w 2111"/>
                <a:gd name="T81" fmla="*/ 8 h 198"/>
                <a:gd name="T82" fmla="*/ 1687 w 2111"/>
                <a:gd name="T83" fmla="*/ 15 h 198"/>
                <a:gd name="T84" fmla="*/ 1549 w 2111"/>
                <a:gd name="T85" fmla="*/ 23 h 198"/>
                <a:gd name="T86" fmla="*/ 1413 w 2111"/>
                <a:gd name="T87" fmla="*/ 30 h 198"/>
                <a:gd name="T88" fmla="*/ 1275 w 2111"/>
                <a:gd name="T89" fmla="*/ 42 h 198"/>
                <a:gd name="T90" fmla="*/ 1142 w 2111"/>
                <a:gd name="T91" fmla="*/ 53 h 198"/>
                <a:gd name="T92" fmla="*/ 1009 w 2111"/>
                <a:gd name="T93" fmla="*/ 65 h 198"/>
                <a:gd name="T94" fmla="*/ 881 w 2111"/>
                <a:gd name="T95" fmla="*/ 80 h 198"/>
                <a:gd name="T96" fmla="*/ 752 w 2111"/>
                <a:gd name="T97" fmla="*/ 92 h 198"/>
                <a:gd name="T98" fmla="*/ 622 w 2111"/>
                <a:gd name="T99" fmla="*/ 107 h 198"/>
                <a:gd name="T100" fmla="*/ 498 w 2111"/>
                <a:gd name="T101" fmla="*/ 126 h 198"/>
                <a:gd name="T102" fmla="*/ 368 w 2111"/>
                <a:gd name="T103" fmla="*/ 141 h 198"/>
                <a:gd name="T104" fmla="*/ 246 w 2111"/>
                <a:gd name="T105" fmla="*/ 160 h 198"/>
                <a:gd name="T106" fmla="*/ 121 w 2111"/>
                <a:gd name="T107" fmla="*/ 178 h 198"/>
                <a:gd name="T108" fmla="*/ 0 w 2111"/>
                <a:gd name="T109" fmla="*/ 198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11"/>
                <a:gd name="T166" fmla="*/ 0 h 198"/>
                <a:gd name="T167" fmla="*/ 2111 w 2111"/>
                <a:gd name="T168" fmla="*/ 198 h 1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5249" name="Freeform 126"/>
            <p:cNvSpPr>
              <a:spLocks noChangeArrowheads="1"/>
            </p:cNvSpPr>
            <p:nvPr/>
          </p:nvSpPr>
          <p:spPr bwMode="auto">
            <a:xfrm rot="720000">
              <a:off x="3043" y="845"/>
              <a:ext cx="68" cy="100"/>
            </a:xfrm>
            <a:custGeom>
              <a:avLst/>
              <a:gdLst>
                <a:gd name="T0" fmla="*/ 96 w 251"/>
                <a:gd name="T1" fmla="*/ 380 h 380"/>
                <a:gd name="T2" fmla="*/ 57 w 251"/>
                <a:gd name="T3" fmla="*/ 360 h 380"/>
                <a:gd name="T4" fmla="*/ 27 w 251"/>
                <a:gd name="T5" fmla="*/ 335 h 380"/>
                <a:gd name="T6" fmla="*/ 12 w 251"/>
                <a:gd name="T7" fmla="*/ 301 h 380"/>
                <a:gd name="T8" fmla="*/ 4 w 251"/>
                <a:gd name="T9" fmla="*/ 262 h 380"/>
                <a:gd name="T10" fmla="*/ 0 w 251"/>
                <a:gd name="T11" fmla="*/ 217 h 380"/>
                <a:gd name="T12" fmla="*/ 4 w 251"/>
                <a:gd name="T13" fmla="*/ 175 h 380"/>
                <a:gd name="T14" fmla="*/ 15 w 251"/>
                <a:gd name="T15" fmla="*/ 136 h 380"/>
                <a:gd name="T16" fmla="*/ 30 w 251"/>
                <a:gd name="T17" fmla="*/ 103 h 380"/>
                <a:gd name="T18" fmla="*/ 42 w 251"/>
                <a:gd name="T19" fmla="*/ 87 h 380"/>
                <a:gd name="T20" fmla="*/ 64 w 251"/>
                <a:gd name="T21" fmla="*/ 69 h 380"/>
                <a:gd name="T22" fmla="*/ 91 w 251"/>
                <a:gd name="T23" fmla="*/ 49 h 380"/>
                <a:gd name="T24" fmla="*/ 126 w 251"/>
                <a:gd name="T25" fmla="*/ 30 h 380"/>
                <a:gd name="T26" fmla="*/ 160 w 251"/>
                <a:gd name="T27" fmla="*/ 15 h 380"/>
                <a:gd name="T28" fmla="*/ 194 w 251"/>
                <a:gd name="T29" fmla="*/ 4 h 380"/>
                <a:gd name="T30" fmla="*/ 224 w 251"/>
                <a:gd name="T31" fmla="*/ 0 h 380"/>
                <a:gd name="T32" fmla="*/ 247 w 251"/>
                <a:gd name="T33" fmla="*/ 4 h 380"/>
                <a:gd name="T34" fmla="*/ 251 w 251"/>
                <a:gd name="T35" fmla="*/ 12 h 380"/>
                <a:gd name="T36" fmla="*/ 239 w 251"/>
                <a:gd name="T37" fmla="*/ 15 h 380"/>
                <a:gd name="T38" fmla="*/ 212 w 251"/>
                <a:gd name="T39" fmla="*/ 22 h 380"/>
                <a:gd name="T40" fmla="*/ 179 w 251"/>
                <a:gd name="T41" fmla="*/ 34 h 380"/>
                <a:gd name="T42" fmla="*/ 141 w 251"/>
                <a:gd name="T43" fmla="*/ 46 h 380"/>
                <a:gd name="T44" fmla="*/ 99 w 251"/>
                <a:gd name="T45" fmla="*/ 64 h 380"/>
                <a:gd name="T46" fmla="*/ 61 w 251"/>
                <a:gd name="T47" fmla="*/ 96 h 380"/>
                <a:gd name="T48" fmla="*/ 34 w 251"/>
                <a:gd name="T49" fmla="*/ 133 h 380"/>
                <a:gd name="T50" fmla="*/ 19 w 251"/>
                <a:gd name="T51" fmla="*/ 175 h 380"/>
                <a:gd name="T52" fmla="*/ 19 w 251"/>
                <a:gd name="T53" fmla="*/ 209 h 380"/>
                <a:gd name="T54" fmla="*/ 22 w 251"/>
                <a:gd name="T55" fmla="*/ 247 h 380"/>
                <a:gd name="T56" fmla="*/ 34 w 251"/>
                <a:gd name="T57" fmla="*/ 289 h 380"/>
                <a:gd name="T58" fmla="*/ 57 w 251"/>
                <a:gd name="T59" fmla="*/ 326 h 380"/>
                <a:gd name="T60" fmla="*/ 88 w 251"/>
                <a:gd name="T61" fmla="*/ 357 h 380"/>
                <a:gd name="T62" fmla="*/ 103 w 251"/>
                <a:gd name="T63" fmla="*/ 375 h 380"/>
                <a:gd name="T64" fmla="*/ 96 w 251"/>
                <a:gd name="T65" fmla="*/ 380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1"/>
                <a:gd name="T100" fmla="*/ 0 h 380"/>
                <a:gd name="T101" fmla="*/ 251 w 251"/>
                <a:gd name="T102" fmla="*/ 380 h 3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5123" name="Rectangle 127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Virtualizing Resources</a:t>
            </a:r>
          </a:p>
        </p:txBody>
      </p:sp>
      <p:sp>
        <p:nvSpPr>
          <p:cNvPr id="6272" name="Rectangle 12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Physical Reality: </a:t>
            </a:r>
            <a:br>
              <a:rPr lang="en-US" sz="2800" smtClean="0"/>
            </a:br>
            <a:r>
              <a:rPr lang="en-US" sz="2800" smtClean="0"/>
              <a:t>Different Processes/Threads share the same hardware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Need to multiplex CPU (temporal)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Need to multiplex use of Memory (spatial)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Need to multiplex disk and devices (later in term)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Why worry about memory sharing?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The complete working state of a process and/or kernel is defined by its data in memory (and registers)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Probably don’t want different threads to even have access to each other’s memory (protection)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20" dur="500" fill="hold" masterRel="sameClick"/>
                                        <p:tgtEl>
                                          <p:spTgt spid="6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Implementation of Page Table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6675438" cy="445452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Page table can be kept in main memory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Page-table base register (PTBR)</a:t>
            </a:r>
            <a:r>
              <a:rPr lang="en-US" sz="2800" smtClean="0"/>
              <a:t> points to the page table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Page-table length register (PRLR)</a:t>
            </a:r>
            <a:r>
              <a:rPr lang="en-US" sz="2800" smtClean="0"/>
              <a:t> indicates size of the page table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In this scheme every data/instruction access requires two memory accesses.  One for the page table and one for the data/instruction.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203200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/>
              <a:t>Translation look-aside buffers (TLBs)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847850"/>
            <a:ext cx="7351713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The two memory access problem can be solved by the use of a special fast-lookup hardware cache ( an </a:t>
            </a:r>
            <a:r>
              <a:rPr lang="en-US" sz="2800" b="1" smtClean="0"/>
              <a:t>associative memory)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Allows parallel search of all entries.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Address translation (p, d)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If p is in TLB get frame # out (quick!)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Otherwise get frame # from page table in memory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Paging Hardware With TLB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/>
          <a:srcRect l="1309" t="998" r="1309" b="624"/>
          <a:stretch>
            <a:fillRect/>
          </a:stretch>
        </p:blipFill>
        <p:spPr bwMode="auto">
          <a:xfrm>
            <a:off x="1660525" y="1668463"/>
            <a:ext cx="5767388" cy="4370387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Memory Protection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4588"/>
            <a:ext cx="6873875" cy="4468812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Implemented by associating protection bit with each frame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/>
          <a:srcRect l="7312" t="624" r="7312" b="624"/>
          <a:stretch>
            <a:fillRect/>
          </a:stretch>
        </p:blipFill>
        <p:spPr bwMode="auto">
          <a:xfrm>
            <a:off x="1984375" y="2251075"/>
            <a:ext cx="483235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Shared Pages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6821488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Shared code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One copy of read-only (reentrant) code shared among processes (i.e., text editors, compilers, window systems).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Shared code must appear in same location in the logical address space of all processes</a:t>
            </a:r>
            <a:br>
              <a:rPr lang="en-US" sz="2400" smtClean="0"/>
            </a:br>
            <a:endParaRPr lang="en-US" sz="24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/>
              <a:t>Private code and data</a:t>
            </a:r>
            <a:r>
              <a:rPr lang="en-US" sz="2800" smtClean="0"/>
              <a:t> 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Each process keeps a separate copy of the code and data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The pages for the private code and data can appear anywhere in the logical address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Shared Pages Example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/>
          <a:srcRect l="13406" t="1500" r="13126" b="624"/>
          <a:stretch>
            <a:fillRect/>
          </a:stretch>
        </p:blipFill>
        <p:spPr bwMode="auto">
          <a:xfrm>
            <a:off x="2219325" y="1554163"/>
            <a:ext cx="4575175" cy="45720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Structure of the Page Table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 marL="341313" indent="-341313" eaLnBrk="1" hangingPunct="1"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Hierarchical Paging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Hashed Page Tables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Inverted Page Tables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Hierarchical Page Tables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Break up the logical address space into multiple page tables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 simple technique is a two-level 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-204788"/>
            <a:ext cx="77724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Two-Level Page-Table Scheme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/>
          <a:srcRect l="15001" t="876" r="15001" b="998"/>
          <a:stretch>
            <a:fillRect/>
          </a:stretch>
        </p:blipFill>
        <p:spPr bwMode="auto">
          <a:xfrm>
            <a:off x="2424113" y="2055813"/>
            <a:ext cx="4305300" cy="4525962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926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Two-Level Paging Example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3188" y="1387475"/>
            <a:ext cx="7105650" cy="4114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 logical address (on 32-bit machine with 1K page size) is divided into: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 page offset of 10 bits (1024 = 2^10)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 page number of 22 bits (32-10)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Since the page table is paged, the page number is further divided into: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 12-bit page number </a:t>
            </a:r>
          </a:p>
          <a:p>
            <a:pPr marL="627063" lvl="1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 10-bit page offset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Thus, a logical address is as follows: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994025" y="5600700"/>
            <a:ext cx="3105150" cy="438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3817938" y="559435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4613275" y="521335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824163" y="5124450"/>
            <a:ext cx="1524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page number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4687888" y="5137150"/>
            <a:ext cx="13096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page offset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3213100" y="5564188"/>
            <a:ext cx="33655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</a:t>
            </a:r>
            <a:r>
              <a:rPr lang="en-US" sz="1800" baseline="-250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i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3990975" y="5556250"/>
            <a:ext cx="379413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p</a:t>
            </a:r>
            <a:r>
              <a:rPr lang="en-US" sz="1800" baseline="-250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2</a:t>
            </a: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4984750" y="5613400"/>
            <a:ext cx="306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d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284538" y="6232525"/>
            <a:ext cx="438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12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3951288" y="6203950"/>
            <a:ext cx="438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10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5018088" y="6203950"/>
            <a:ext cx="438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-204788"/>
            <a:ext cx="77724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Recall: Single and Multithreaded Processes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6413" y="4789488"/>
            <a:ext cx="8382000" cy="188277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Threads encapsulate concurrency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“Active” component of a process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Address spaces encapsulate protection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E.g. Keeps buggy program from trashing the system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/>
          <a:srcRect l="391" t="11748" r="391" b="11748"/>
          <a:stretch>
            <a:fillRect/>
          </a:stretch>
        </p:blipFill>
        <p:spPr bwMode="auto">
          <a:xfrm>
            <a:off x="1371600" y="1150938"/>
            <a:ext cx="6248400" cy="3614737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65100"/>
            <a:ext cx="8077200" cy="7635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Address-Translation Scheme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/>
          <a:srcRect l="468" t="22380" r="468" b="22380"/>
          <a:stretch>
            <a:fillRect/>
          </a:stretch>
        </p:blipFill>
        <p:spPr bwMode="auto">
          <a:xfrm>
            <a:off x="1346200" y="2347913"/>
            <a:ext cx="6272213" cy="262255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Hashed Page Tables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/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Common in address spaces &gt; 32 bits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The virtual page number is hashed into a page table. This page table contains a chain of elements hashing to the same location.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Virtual page numbers are compared in this chain searching for a match. If a match is found, the corresponding physical frame is extracted.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Hashed Page Table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/>
          <a:srcRect l="468" t="14253" r="656" b="13875"/>
          <a:stretch>
            <a:fillRect/>
          </a:stretch>
        </p:blipFill>
        <p:spPr bwMode="auto">
          <a:xfrm>
            <a:off x="1200150" y="1908175"/>
            <a:ext cx="6591300" cy="359410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Inverted Page Table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4888" y="1449388"/>
            <a:ext cx="7261225" cy="479266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One entry for each real page of memory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Entry consists of the virtual address of the page stored in that real memory location, with information about the process that owns that page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Decreases memory needed to store each page table, but increases time needed to search the table when a page reference occurs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Use hash table to limit the search to one — or at most a few — page-table entries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-204788"/>
            <a:ext cx="77724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Inverted Page Table Architecture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/>
          <a:srcRect l="749" t="4375" r="749" b="4626"/>
          <a:stretch>
            <a:fillRect/>
          </a:stretch>
        </p:blipFill>
        <p:spPr bwMode="auto">
          <a:xfrm>
            <a:off x="1671638" y="1901825"/>
            <a:ext cx="5648325" cy="3913188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0338"/>
            <a:ext cx="91440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Important Aspects of Memory Multiplexing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28700"/>
            <a:ext cx="8610600" cy="5449888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525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84163" indent="-284163" eaLnBrk="1" hangingPunct="1">
              <a:lnSpc>
                <a:spcPct val="80000"/>
              </a:lnSpc>
              <a:spcBef>
                <a:spcPts val="525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dirty="0" smtClean="0">
                <a:solidFill>
                  <a:srgbClr val="FF0000"/>
                </a:solidFill>
              </a:rPr>
              <a:t>Isolation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684213" lvl="1" indent="-227013" eaLnBrk="1" hangingPunct="1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Separate state of processes should not collide in physical memory.  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37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Obviously, unexpected overlap causes chaos!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525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dirty="0" smtClean="0">
                <a:solidFill>
                  <a:srgbClr val="FF0000"/>
                </a:solidFill>
              </a:rPr>
              <a:t>Sharing</a:t>
            </a:r>
            <a:endParaRPr lang="en-US" sz="2800" dirty="0" smtClean="0">
              <a:solidFill>
                <a:srgbClr val="009999"/>
              </a:solidFill>
            </a:endParaRPr>
          </a:p>
          <a:p>
            <a:pPr marL="684213" lvl="1" indent="-227013" eaLnBrk="1" hangingPunct="1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Conversely, would like the ability to overlap when desired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37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for communication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525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dirty="0" smtClean="0">
                <a:solidFill>
                  <a:srgbClr val="FF0000"/>
                </a:solidFill>
              </a:rPr>
              <a:t>Virtualization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684213" lvl="1" indent="-227013" eaLnBrk="1" hangingPunct="1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Create the illusion of more resources than there exist in the underlying physical system</a:t>
            </a:r>
            <a:endParaRPr lang="en-US" sz="2000" dirty="0" smtClean="0"/>
          </a:p>
          <a:p>
            <a:pPr marL="1141413" lvl="2" indent="-227013" eaLnBrk="1" hangingPunct="1">
              <a:lnSpc>
                <a:spcPct val="80000"/>
              </a:lnSpc>
              <a:spcBef>
                <a:spcPts val="375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9588" y="-1588"/>
            <a:ext cx="813435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Binding of Instructions and Data to Memory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365250"/>
            <a:ext cx="8610600" cy="5191125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800" smtClean="0"/>
              <a:t>Binding of instructions and data to addresses: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Choose addresses for instructions and data from the standpoint of the processor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>
              <a:latin typeface="Courier New" pitchFamily="49" charset="0"/>
            </a:endParaRP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40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smtClean="0"/>
              <a:t>Could we place </a:t>
            </a:r>
            <a:r>
              <a:rPr lang="en-US" sz="2400" smtClean="0">
                <a:latin typeface="Courier New" pitchFamily="49" charset="0"/>
              </a:rPr>
              <a:t>data1, start</a:t>
            </a:r>
            <a:r>
              <a:rPr lang="en-US" sz="2400" smtClean="0"/>
              <a:t>, and/or </a:t>
            </a:r>
            <a:r>
              <a:rPr lang="en-US" sz="2400" smtClean="0">
                <a:latin typeface="Courier New" pitchFamily="49" charset="0"/>
              </a:rPr>
              <a:t>checkit</a:t>
            </a:r>
            <a:r>
              <a:rPr lang="en-US" sz="2400" smtClean="0"/>
              <a:t> at different addresses? 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Yes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smtClean="0"/>
              <a:t>When? Compile time/Load time/Execution time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smtClean="0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4637088" y="3368675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74688" y="2606675"/>
            <a:ext cx="4191000" cy="241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data1:	dw 	32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		…	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start:	lw	r1,0(data1)	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	jal	checkit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loop:	addi r1, r1, -1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	bnz 	r1, r0, loop		…</a:t>
            </a:r>
          </a:p>
          <a:p>
            <a:pPr eaLnBrk="0" hangingPunct="0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114300" algn="l"/>
                <a:tab pos="1203325" algn="l"/>
                <a:tab pos="1943100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DejaVu Sans"/>
                <a:cs typeface="DejaVu Sans"/>
              </a:rPr>
              <a:t>checkit: …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51488" y="2606675"/>
            <a:ext cx="2894012" cy="2481263"/>
            <a:chOff x="3497" y="1642"/>
            <a:chExt cx="1823" cy="1563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3497" y="1642"/>
              <a:ext cx="1824" cy="15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ea typeface="DejaVu Sans"/>
                  <a:cs typeface="DejaVu Sans"/>
                </a:rPr>
                <a:t>0x300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	00000020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   …	   …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0x900	8C20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  <a:ea typeface="DejaVu Sans"/>
                  <a:cs typeface="DejaVu Sans"/>
                </a:rPr>
                <a:t>00C0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0x904	0C</a:t>
              </a:r>
              <a:r>
                <a:rPr lang="en-US" sz="2000" b="1">
                  <a:solidFill>
                    <a:srgbClr val="00FFFF"/>
                  </a:solidFill>
                  <a:latin typeface="Courier New" pitchFamily="49" charset="0"/>
                  <a:ea typeface="DejaVu Sans"/>
                  <a:cs typeface="DejaVu Sans"/>
                </a:rPr>
                <a:t>000340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0x908	2021FFFF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0x90C	1420FFFF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 …</a:t>
              </a:r>
            </a:p>
            <a:p>
              <a:pPr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114300" algn="l"/>
                  <a:tab pos="1087438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</a:t>
              </a:r>
              <a:r>
                <a:rPr lang="en-US" sz="2000" b="1">
                  <a:solidFill>
                    <a:srgbClr val="00FFFF"/>
                  </a:solidFill>
                  <a:latin typeface="Courier New" pitchFamily="49" charset="0"/>
                  <a:ea typeface="DejaVu Sans"/>
                  <a:cs typeface="DejaVu Sans"/>
                </a:rPr>
                <a:t>D00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	…</a:t>
              </a:r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flipH="1">
              <a:off x="4072" y="2410"/>
              <a:ext cx="530" cy="576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H="1" flipV="1">
              <a:off x="4072" y="1785"/>
              <a:ext cx="722" cy="24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/>
          <a:srcRect l="30185" t="1004" r="30391" b="659"/>
          <a:stretch>
            <a:fillRect/>
          </a:stretch>
        </p:blipFill>
        <p:spPr bwMode="auto">
          <a:xfrm>
            <a:off x="5886450" y="1295400"/>
            <a:ext cx="3257550" cy="5370513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142875"/>
            <a:ext cx="78486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Multi-step Processing of a Program for Execution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5807075" cy="5070475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Preparation of a program for execution involves components at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Compile time (i.e. “</a:t>
            </a:r>
            <a:r>
              <a:rPr lang="en-US" sz="2000" dirty="0" err="1" smtClean="0"/>
              <a:t>gcc</a:t>
            </a:r>
            <a:r>
              <a:rPr lang="en-US" sz="2000" dirty="0" smtClean="0"/>
              <a:t>”)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Link/Load time (</a:t>
            </a:r>
            <a:r>
              <a:rPr lang="en-US" sz="2000" dirty="0" err="1" smtClean="0"/>
              <a:t>unix</a:t>
            </a:r>
            <a:r>
              <a:rPr lang="en-US" sz="2000" dirty="0" smtClean="0"/>
              <a:t> “ld” does link)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Execution time (e.g. dynamic </a:t>
            </a:r>
            <a:r>
              <a:rPr lang="en-US" sz="2000" dirty="0" err="1" smtClean="0"/>
              <a:t>libs</a:t>
            </a:r>
            <a:r>
              <a:rPr lang="en-US" sz="2000" dirty="0" smtClean="0"/>
              <a:t>)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Addresses can be bound to final values anywhere in this path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Depends on hardware support 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Also depends on operating system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Dynamic Libraries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Linking postponed until execution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Small piece of code, </a:t>
            </a:r>
            <a:r>
              <a:rPr lang="en-US" sz="2000" i="1" dirty="0" smtClean="0"/>
              <a:t>stub</a:t>
            </a:r>
            <a:r>
              <a:rPr lang="en-US" sz="2000" dirty="0" smtClean="0"/>
              <a:t>, used to locate the appropriate memory-resident library routine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Stub replaces itself with the address of the routine, and executes routine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5413"/>
            <a:ext cx="7772400" cy="7747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Recall: Uniprogramming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715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Uniprogramming (no Translation or Protection)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Application always runs at same place in physical memory since only one application at a time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Application can access any physical address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Application given illusion of dedicated machine by giving it reality of a dedicated machine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Of course, this doesn’t help us with multithreading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6213" y="2362200"/>
            <a:ext cx="3641725" cy="2692400"/>
            <a:chOff x="1711" y="1488"/>
            <a:chExt cx="2294" cy="1696"/>
          </a:xfrm>
        </p:grpSpPr>
        <p:sp>
          <p:nvSpPr>
            <p:cNvPr id="10245" name="Text Box 4"/>
            <p:cNvSpPr txBox="1">
              <a:spLocks noChangeArrowheads="1"/>
            </p:cNvSpPr>
            <p:nvPr/>
          </p:nvSpPr>
          <p:spPr bwMode="auto">
            <a:xfrm>
              <a:off x="2932" y="2976"/>
              <a:ext cx="1074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0x00000000</a:t>
              </a:r>
            </a:p>
          </p:txBody>
        </p:sp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2932" y="1497"/>
              <a:ext cx="1074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0xFFFFFFFF</a:t>
              </a:r>
            </a:p>
          </p:txBody>
        </p: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711" y="1488"/>
              <a:ext cx="1137" cy="1679"/>
              <a:chOff x="1711" y="1488"/>
              <a:chExt cx="1137" cy="1679"/>
            </a:xfrm>
          </p:grpSpPr>
          <p:sp>
            <p:nvSpPr>
              <p:cNvPr id="10249" name="Rectangle 7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1104" cy="1680"/>
              </a:xfrm>
              <a:prstGeom prst="rect">
                <a:avLst/>
              </a:prstGeom>
              <a:solidFill>
                <a:srgbClr val="FF66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/>
              </a:p>
            </p:txBody>
          </p:sp>
          <p:sp>
            <p:nvSpPr>
              <p:cNvPr id="10250" name="Text Box 8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1138" cy="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Application</a:t>
                </a:r>
              </a:p>
            </p:txBody>
          </p:sp>
          <p:sp>
            <p:nvSpPr>
              <p:cNvPr id="10251" name="Text Box 9"/>
              <p:cNvSpPr txBox="1">
                <a:spLocks noChangeArrowheads="1"/>
              </p:cNvSpPr>
              <p:nvPr/>
            </p:nvSpPr>
            <p:spPr bwMode="auto">
              <a:xfrm>
                <a:off x="1769" y="1632"/>
                <a:ext cx="1023" cy="40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Operating</a:t>
                </a:r>
              </a:p>
              <a:p>
                <a:pPr algn="ctr" eaLnBrk="0" hangingPunct="0">
                  <a:lnSpc>
                    <a:spcPct val="8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 b="1">
                    <a:solidFill>
                      <a:srgbClr val="000000"/>
                    </a:solidFill>
                    <a:latin typeface="Comic Sans MS" pitchFamily="66" charset="0"/>
                    <a:ea typeface="DejaVu Sans"/>
                    <a:cs typeface="DejaVu Sans"/>
                  </a:rPr>
                  <a:t>System</a:t>
                </a:r>
              </a:p>
            </p:txBody>
          </p:sp>
        </p:grp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311" y="1730"/>
              <a:ext cx="403" cy="11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eaVert"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Valid 32-bit</a:t>
              </a:r>
            </a:p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Addresses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513"/>
            <a:ext cx="8458200" cy="7635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Multiprogramming (First Version)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 marL="284163" indent="-284163" eaLnBrk="1" hangingPunct="1">
              <a:lnSpc>
                <a:spcPct val="80000"/>
              </a:lnSpc>
              <a:spcBef>
                <a:spcPts val="87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Multiprogramming without Translation or Protection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Must somehow prevent address overlap between threads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US" sz="2000" dirty="0" smtClean="0"/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Trick: Use Loader/Linker: Adjust addresses while program loaded into memory (loads, stores, jumps)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1800" dirty="0" smtClean="0"/>
              <a:t>Everything adjusted to memory location of program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1800" dirty="0" smtClean="0"/>
              <a:t>Translation done by a linker-loader</a:t>
            </a:r>
          </a:p>
          <a:p>
            <a:pPr marL="1141413" lvl="2" indent="-227013" eaLnBrk="1" hangingPunct="1">
              <a:lnSpc>
                <a:spcPct val="8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1800" dirty="0" smtClean="0"/>
              <a:t>Was pretty common in early days</a:t>
            </a:r>
          </a:p>
          <a:p>
            <a:pPr marL="284163" indent="-284163" eaLnBrk="1" hangingPunct="1">
              <a:lnSpc>
                <a:spcPct val="80000"/>
              </a:lnSpc>
              <a:spcBef>
                <a:spcPts val="875"/>
              </a:spcBef>
              <a:buFont typeface="Arial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400" dirty="0" smtClean="0"/>
              <a:t>With this solution, no protection</a:t>
            </a:r>
          </a:p>
          <a:p>
            <a:pPr marL="684213" lvl="1" indent="-227013" eaLnBrk="1" hangingPunct="1">
              <a:lnSpc>
                <a:spcPct val="80000"/>
              </a:lnSpc>
              <a:spcBef>
                <a:spcPts val="750"/>
              </a:spcBef>
              <a:buFont typeface="Arial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US" sz="2000" dirty="0" smtClean="0"/>
              <a:t>bugs in any program can cause other programs to crash or even the OS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98713" y="1447800"/>
            <a:ext cx="3730625" cy="2692400"/>
            <a:chOff x="1511" y="912"/>
            <a:chExt cx="2350" cy="1696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2788" y="2400"/>
              <a:ext cx="1074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0x00000000</a:t>
              </a:r>
            </a:p>
          </p:txBody>
        </p:sp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2788" y="921"/>
              <a:ext cx="1074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0xFFFFFFFF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584" y="912"/>
              <a:ext cx="1104" cy="1680"/>
            </a:xfrm>
            <a:prstGeom prst="rect">
              <a:avLst/>
            </a:prstGeom>
            <a:solidFill>
              <a:srgbClr val="FF66CC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1511" y="2256"/>
              <a:ext cx="1249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Application1</a:t>
              </a: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1625" y="1056"/>
              <a:ext cx="1023" cy="4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Operating</a:t>
              </a:r>
            </a:p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System</a:t>
              </a:r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531" y="1776"/>
              <a:ext cx="1249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mic Sans MS" pitchFamily="66" charset="0"/>
                  <a:ea typeface="DejaVu Sans"/>
                  <a:cs typeface="DejaVu Sans"/>
                </a:rPr>
                <a:t>Application2</a:t>
              </a: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2784" y="1758"/>
              <a:ext cx="1074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DejaVu Sans"/>
                  <a:cs typeface="DejaVu Sans"/>
                </a:rPr>
                <a:t>0x00020000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1640</Words>
  <PresentationFormat>On-screen Show (4:3)</PresentationFormat>
  <Paragraphs>381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Times New Roman</vt:lpstr>
      <vt:lpstr>Osaka</vt:lpstr>
      <vt:lpstr>Arial</vt:lpstr>
      <vt:lpstr>DejaVu Sans</vt:lpstr>
      <vt:lpstr>Courier New</vt:lpstr>
      <vt:lpstr>Comic Sans MS</vt:lpstr>
      <vt:lpstr>Symbol</vt:lpstr>
      <vt:lpstr>Office Theme</vt:lpstr>
      <vt:lpstr>1_Office Theme</vt:lpstr>
      <vt:lpstr>Main Memory</vt:lpstr>
      <vt:lpstr>Goals for Today</vt:lpstr>
      <vt:lpstr>Virtualizing Resources</vt:lpstr>
      <vt:lpstr>Recall: Single and Multithreaded Processes</vt:lpstr>
      <vt:lpstr>Important Aspects of Memory Multiplexing</vt:lpstr>
      <vt:lpstr>Binding of Instructions and Data to Memory</vt:lpstr>
      <vt:lpstr>Multi-step Processing of a Program for Execution</vt:lpstr>
      <vt:lpstr>Recall: Uniprogramming</vt:lpstr>
      <vt:lpstr>Multiprogramming (First Version)</vt:lpstr>
      <vt:lpstr>Multiprogramming  (Version with Protection)</vt:lpstr>
      <vt:lpstr>Base and Limit Registers</vt:lpstr>
      <vt:lpstr>Multiprogramming  (Translation and Protection v. 2) </vt:lpstr>
      <vt:lpstr>Memory Background</vt:lpstr>
      <vt:lpstr>Memory-Management Unit (MMU)</vt:lpstr>
      <vt:lpstr>Dynamic relocation using a relocation register</vt:lpstr>
      <vt:lpstr>Dynamic Loading</vt:lpstr>
      <vt:lpstr>Dynamic Linking</vt:lpstr>
      <vt:lpstr>Swapping</vt:lpstr>
      <vt:lpstr>Contiguous Allocation</vt:lpstr>
      <vt:lpstr>Contiguous Allocation (Cont.)</vt:lpstr>
      <vt:lpstr>Dynamic Storage-Allocation Problem</vt:lpstr>
      <vt:lpstr>Fragmentation</vt:lpstr>
      <vt:lpstr>Paging</vt:lpstr>
      <vt:lpstr>Paging - overview</vt:lpstr>
      <vt:lpstr>Address Translation Scheme</vt:lpstr>
      <vt:lpstr>Paging Hardware</vt:lpstr>
      <vt:lpstr>Paging Model of Logical and Physical Memory</vt:lpstr>
      <vt:lpstr>Paging Example</vt:lpstr>
      <vt:lpstr>Free Frames</vt:lpstr>
      <vt:lpstr>Implementation of Page Table</vt:lpstr>
      <vt:lpstr>Translation look-aside buffers (TLBs)</vt:lpstr>
      <vt:lpstr>Paging Hardware With TLB</vt:lpstr>
      <vt:lpstr>Memory Protection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Hashed Page Tables</vt:lpstr>
      <vt:lpstr>Hashed Page Table</vt:lpstr>
      <vt:lpstr>Inverted Page Table</vt:lpstr>
      <vt:lpstr>Inverted Page Table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Memory</dc:title>
  <cp:lastModifiedBy>Emin Gun Sirer</cp:lastModifiedBy>
  <cp:revision>17</cp:revision>
  <cp:lastPrinted>1601-01-01T00:00:00Z</cp:lastPrinted>
  <dcterms:created xsi:type="dcterms:W3CDTF">1601-01-01T00:00:00Z</dcterms:created>
  <dcterms:modified xsi:type="dcterms:W3CDTF">2010-10-19T22:44:23Z</dcterms:modified>
</cp:coreProperties>
</file>