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5" r:id="rId2"/>
    <p:sldId id="324" r:id="rId3"/>
    <p:sldId id="354" r:id="rId4"/>
    <p:sldId id="323" r:id="rId5"/>
    <p:sldId id="306" r:id="rId6"/>
    <p:sldId id="307" r:id="rId7"/>
    <p:sldId id="309" r:id="rId8"/>
    <p:sldId id="329" r:id="rId9"/>
    <p:sldId id="312" r:id="rId10"/>
    <p:sldId id="334" r:id="rId11"/>
    <p:sldId id="355" r:id="rId12"/>
    <p:sldId id="313" r:id="rId13"/>
    <p:sldId id="338" r:id="rId14"/>
    <p:sldId id="340" r:id="rId15"/>
    <p:sldId id="341" r:id="rId16"/>
    <p:sldId id="314" r:id="rId17"/>
    <p:sldId id="394" r:id="rId18"/>
    <p:sldId id="356" r:id="rId19"/>
    <p:sldId id="315" r:id="rId20"/>
    <p:sldId id="316" r:id="rId21"/>
    <p:sldId id="317" r:id="rId22"/>
    <p:sldId id="395" r:id="rId23"/>
    <p:sldId id="320" r:id="rId24"/>
    <p:sldId id="363" r:id="rId25"/>
    <p:sldId id="364" r:id="rId26"/>
    <p:sldId id="365" r:id="rId27"/>
    <p:sldId id="366" r:id="rId28"/>
    <p:sldId id="367" r:id="rId29"/>
    <p:sldId id="372" r:id="rId30"/>
    <p:sldId id="373" r:id="rId31"/>
    <p:sldId id="39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  <a:srgbClr val="669900"/>
    <a:srgbClr val="0099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2" autoAdjust="0"/>
    <p:restoredTop sz="83333" autoAdjust="0"/>
  </p:normalViewPr>
  <p:slideViewPr>
    <p:cSldViewPr>
      <p:cViewPr varScale="1">
        <p:scale>
          <a:sx n="40" d="100"/>
          <a:sy n="40" d="100"/>
        </p:scale>
        <p:origin x="-114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5.xml"/><Relationship Id="rId1" Type="http://schemas.openxmlformats.org/officeDocument/2006/relationships/slide" Target="slides/slide24.xml"/><Relationship Id="rId6" Type="http://schemas.openxmlformats.org/officeDocument/2006/relationships/slide" Target="slides/slide31.xml"/><Relationship Id="rId5" Type="http://schemas.openxmlformats.org/officeDocument/2006/relationships/slide" Target="slides/slide28.xml"/><Relationship Id="rId4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6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0CA366-5979-449F-805F-1933173D02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9F0EFB-C6C4-472C-B983-9D8E5E6FFB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C72-B47C-4A80-92D8-592669BB1AD1}" type="slidenum">
              <a:rPr lang="en-US"/>
              <a:pPr/>
              <a:t>1</a:t>
            </a:fld>
            <a:endParaRPr lang="en-US"/>
          </a:p>
        </p:txBody>
      </p:sp>
      <p:sp>
        <p:nvSpPr>
          <p:cNvPr id="400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F5EFE-E1EA-433F-B1B6-72E6D8F4215B}" type="slidenum">
              <a:rPr lang="en-US"/>
              <a:pPr/>
              <a:t>10</a:t>
            </a:fld>
            <a:endParaRPr lang="en-US"/>
          </a:p>
        </p:txBody>
      </p:sp>
      <p:sp>
        <p:nvSpPr>
          <p:cNvPr id="5857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57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20CC5-77EB-417E-ADDA-8405B769B2F3}" type="slidenum">
              <a:rPr lang="en-US"/>
              <a:pPr/>
              <a:t>11</a:t>
            </a:fld>
            <a:endParaRPr lang="en-US"/>
          </a:p>
        </p:txBody>
      </p:sp>
      <p:sp>
        <p:nvSpPr>
          <p:cNvPr id="6369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69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97E18-0141-4128-B3CD-6A27A4B99A42}" type="slidenum">
              <a:rPr lang="en-US"/>
              <a:pPr/>
              <a:t>12</a:t>
            </a:fld>
            <a:endParaRPr lang="en-US"/>
          </a:p>
        </p:txBody>
      </p:sp>
      <p:sp>
        <p:nvSpPr>
          <p:cNvPr id="409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5164-DF66-4FEE-8A36-1C0830EF9BA3}" type="slidenum">
              <a:rPr lang="en-US"/>
              <a:pPr/>
              <a:t>13</a:t>
            </a:fld>
            <a:endParaRPr lang="en-US"/>
          </a:p>
        </p:txBody>
      </p:sp>
      <p:sp>
        <p:nvSpPr>
          <p:cNvPr id="5939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0D4DA-20EC-4E69-83A5-4D262FB8A70A}" type="slidenum">
              <a:rPr lang="en-US"/>
              <a:pPr/>
              <a:t>14</a:t>
            </a:fld>
            <a:endParaRPr lang="en-US"/>
          </a:p>
        </p:txBody>
      </p:sp>
      <p:sp>
        <p:nvSpPr>
          <p:cNvPr id="5980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B6869-9E9E-4FA8-B576-6BC2F5500611}" type="slidenum">
              <a:rPr lang="en-US"/>
              <a:pPr/>
              <a:t>15</a:t>
            </a:fld>
            <a:endParaRPr lang="en-US"/>
          </a:p>
        </p:txBody>
      </p:sp>
      <p:sp>
        <p:nvSpPr>
          <p:cNvPr id="6000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5ABC1-F39C-43CD-9C59-8840ACDCE9F1}" type="slidenum">
              <a:rPr lang="en-US"/>
              <a:pPr/>
              <a:t>16</a:t>
            </a:fld>
            <a:endParaRPr lang="en-US"/>
          </a:p>
        </p:txBody>
      </p:sp>
      <p:sp>
        <p:nvSpPr>
          <p:cNvPr id="410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4B69F-55CE-4863-8652-47F700D176CD}" type="slidenum">
              <a:rPr lang="en-US"/>
              <a:pPr/>
              <a:t>18</a:t>
            </a:fld>
            <a:endParaRPr lang="en-US"/>
          </a:p>
        </p:txBody>
      </p:sp>
      <p:sp>
        <p:nvSpPr>
          <p:cNvPr id="6389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89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2D204-C9DD-4462-A07A-E3872BBF73A2}" type="slidenum">
              <a:rPr lang="en-US"/>
              <a:pPr/>
              <a:t>19</a:t>
            </a:fld>
            <a:endParaRPr lang="en-US"/>
          </a:p>
        </p:txBody>
      </p:sp>
      <p:sp>
        <p:nvSpPr>
          <p:cNvPr id="411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1EC8A-27E3-410E-8623-3D7EA58CB93C}" type="slidenum">
              <a:rPr lang="en-US"/>
              <a:pPr/>
              <a:t>20</a:t>
            </a:fld>
            <a:endParaRPr lang="en-US"/>
          </a:p>
        </p:txBody>
      </p:sp>
      <p:sp>
        <p:nvSpPr>
          <p:cNvPr id="412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A7106-AD93-4B24-8E65-D8B2CEDC72FD}" type="slidenum">
              <a:rPr lang="en-US"/>
              <a:pPr/>
              <a:t>2</a:t>
            </a:fld>
            <a:endParaRPr lang="en-US"/>
          </a:p>
        </p:txBody>
      </p:sp>
      <p:sp>
        <p:nvSpPr>
          <p:cNvPr id="632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7656C-C2BC-4DED-B6A5-99529DAD4926}" type="slidenum">
              <a:rPr lang="en-US"/>
              <a:pPr/>
              <a:t>21</a:t>
            </a:fld>
            <a:endParaRPr lang="en-US"/>
          </a:p>
        </p:txBody>
      </p:sp>
      <p:sp>
        <p:nvSpPr>
          <p:cNvPr id="413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782EE-1219-4029-BC42-880C360A74E2}" type="slidenum">
              <a:rPr lang="en-US"/>
              <a:pPr/>
              <a:t>23</a:t>
            </a:fld>
            <a:endParaRPr lang="en-US"/>
          </a:p>
        </p:txBody>
      </p:sp>
      <p:sp>
        <p:nvSpPr>
          <p:cNvPr id="40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BE5FA-830E-42AD-8D4E-BE841B57882F}" type="slidenum">
              <a:rPr lang="en-US"/>
              <a:pPr/>
              <a:t>24</a:t>
            </a:fld>
            <a:endParaRPr lang="en-US"/>
          </a:p>
        </p:txBody>
      </p:sp>
      <p:sp>
        <p:nvSpPr>
          <p:cNvPr id="6604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C3C3F-5A50-496D-A790-A0CA9253812F}" type="slidenum">
              <a:rPr lang="en-US"/>
              <a:pPr/>
              <a:t>25</a:t>
            </a:fld>
            <a:endParaRPr lang="en-US"/>
          </a:p>
        </p:txBody>
      </p:sp>
      <p:sp>
        <p:nvSpPr>
          <p:cNvPr id="662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2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B2D68-359F-486C-9411-28BE18BBA07D}" type="slidenum">
              <a:rPr lang="en-US"/>
              <a:pPr/>
              <a:t>26</a:t>
            </a:fld>
            <a:endParaRPr lang="en-US"/>
          </a:p>
        </p:txBody>
      </p:sp>
      <p:sp>
        <p:nvSpPr>
          <p:cNvPr id="664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4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A46CE-321C-436D-9D00-36D10E86EEEC}" type="slidenum">
              <a:rPr lang="en-US"/>
              <a:pPr/>
              <a:t>27</a:t>
            </a:fld>
            <a:endParaRPr lang="en-US"/>
          </a:p>
        </p:txBody>
      </p:sp>
      <p:sp>
        <p:nvSpPr>
          <p:cNvPr id="666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6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26902-729A-4FA5-96B6-B778EB667C1F}" type="slidenum">
              <a:rPr lang="en-US"/>
              <a:pPr/>
              <a:t>28</a:t>
            </a:fld>
            <a:endParaRPr lang="en-US"/>
          </a:p>
        </p:txBody>
      </p:sp>
      <p:sp>
        <p:nvSpPr>
          <p:cNvPr id="668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8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spcAft>
                <a:spcPct val="10000"/>
              </a:spcAft>
            </a:pPr>
            <a:r>
              <a:rPr lang="en-US" sz="1000"/>
              <a:t>The </a:t>
            </a:r>
            <a:r>
              <a:rPr lang="en-US" sz="1000" i="1"/>
              <a:t>max </a:t>
            </a:r>
            <a:r>
              <a:rPr lang="en-US" sz="1000"/>
              <a:t>is also modified then window is minimized!</a:t>
            </a:r>
          </a:p>
          <a:p>
            <a:pPr lvl="2">
              <a:spcAft>
                <a:spcPct val="10000"/>
              </a:spcAft>
            </a:pPr>
            <a:r>
              <a:rPr lang="en-US" sz="1000"/>
              <a:t>Let’s see the task manager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3FEFC-B8F8-42D5-9C03-B35B17D71D09}" type="slidenum">
              <a:rPr lang="en-US"/>
              <a:pPr/>
              <a:t>29</a:t>
            </a:fld>
            <a:endParaRPr lang="en-US"/>
          </a:p>
        </p:txBody>
      </p:sp>
      <p:sp>
        <p:nvSpPr>
          <p:cNvPr id="678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8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BD263-BE74-469E-85E6-F94FFDA7C8E1}" type="slidenum">
              <a:rPr lang="en-US"/>
              <a:pPr/>
              <a:t>30</a:t>
            </a:fld>
            <a:endParaRPr lang="en-US"/>
          </a:p>
        </p:txBody>
      </p:sp>
      <p:sp>
        <p:nvSpPr>
          <p:cNvPr id="680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0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66206-901B-4414-9442-77F794618C63}" type="slidenum">
              <a:rPr lang="en-US"/>
              <a:pPr/>
              <a:t>31</a:t>
            </a:fld>
            <a:endParaRPr lang="en-US"/>
          </a:p>
        </p:txBody>
      </p:sp>
      <p:sp>
        <p:nvSpPr>
          <p:cNvPr id="7219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19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55EEF6-5382-494E-BFAE-1086648B85C2}" type="slidenum">
              <a:rPr lang="en-US"/>
              <a:pPr/>
              <a:t>3</a:t>
            </a:fld>
            <a:endParaRPr lang="en-US"/>
          </a:p>
        </p:txBody>
      </p:sp>
      <p:sp>
        <p:nvSpPr>
          <p:cNvPr id="6297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AC265-8E51-472A-9364-DA7B81930809}" type="slidenum">
              <a:rPr lang="en-US"/>
              <a:pPr/>
              <a:t>4</a:t>
            </a:fld>
            <a:endParaRPr lang="en-US"/>
          </a:p>
        </p:txBody>
      </p:sp>
      <p:sp>
        <p:nvSpPr>
          <p:cNvPr id="634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FA949-DC9A-4F48-9C86-41F7E98A0222}" type="slidenum">
              <a:rPr lang="en-US"/>
              <a:pPr/>
              <a:t>5</a:t>
            </a:fld>
            <a:endParaRPr lang="en-US"/>
          </a:p>
        </p:txBody>
      </p:sp>
      <p:sp>
        <p:nvSpPr>
          <p:cNvPr id="403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3E60D-ABE1-4176-8456-76F2D9AC1295}" type="slidenum">
              <a:rPr lang="en-US"/>
              <a:pPr/>
              <a:t>6</a:t>
            </a:fld>
            <a:endParaRPr lang="en-US"/>
          </a:p>
        </p:txBody>
      </p:sp>
      <p:sp>
        <p:nvSpPr>
          <p:cNvPr id="404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05222-3708-4E2A-80A2-C1624147224B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F4DB9-99AA-4320-B7C9-83A537506F82}" type="slidenum">
              <a:rPr lang="en-US"/>
              <a:pPr/>
              <a:t>8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1F7D9-6479-4D7B-93A3-A0E1ABE234E5}" type="slidenum">
              <a:rPr lang="en-US"/>
              <a:pPr/>
              <a:t>9</a:t>
            </a:fld>
            <a:endParaRPr lang="en-US"/>
          </a:p>
        </p:txBody>
      </p:sp>
      <p:sp>
        <p:nvSpPr>
          <p:cNvPr id="408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C3E0B-E631-48E5-ADE9-9655E152E4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9D5A2-9B32-4666-9939-ED48BE4C39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35A81-981A-4F17-8B40-57453DB268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2571005-61A7-453D-8572-C6E35A12C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CABD7E-063D-413E-BF70-CB5668300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F0DA629-7B20-44AD-BB48-A04D088EF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B324F-8AA2-40B1-951A-EAA13812E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A4E88-F5D3-4A1E-A56F-F40EECA0A8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42C74-BC42-432B-A941-26B336E7CC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88BB6-01FC-4151-94C5-FA6B7DE85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7771D-9397-47BF-AA8C-FB7CBD3CB4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795A4-1464-4D27-A882-02F3C3F3F6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8586B-E7A8-4ABF-8693-E9A2A7A94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EE521-1945-4AEF-8065-93666464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A7262-43C0-4F58-9510-E65AFFC1DF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3CCC-0842-45A5-84BA-F24EEB74629C}" type="slidenum">
              <a:rPr lang="en-US"/>
              <a:pPr/>
              <a:t>10</a:t>
            </a:fld>
            <a:endParaRPr lang="en-US"/>
          </a:p>
        </p:txBody>
      </p:sp>
      <p:sp>
        <p:nvSpPr>
          <p:cNvPr id="584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Modified/Dirty Bits</a:t>
            </a:r>
            <a:endParaRPr lang="en-US" dirty="0"/>
          </a:p>
        </p:txBody>
      </p:sp>
      <p:sp>
        <p:nvSpPr>
          <p:cNvPr id="584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Use </a:t>
            </a:r>
            <a:r>
              <a:rPr lang="en-US" sz="2800" b="1" dirty="0"/>
              <a:t>modify (dirty) bit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dirty="0"/>
              <a:t>to reduce overhead of page transfers – only modified pages are written to </a:t>
            </a:r>
            <a:r>
              <a:rPr lang="en-US" sz="2800" dirty="0" smtClean="0"/>
              <a:t>disk, non-modified pages can always be brought back from the original source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Process text segments are rarely modified, can bring pages back from the program image stored on disk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6A77-2F0D-4D65-8B8B-DE43A29F3433}" type="slidenum">
              <a:rPr lang="en-US"/>
              <a:pPr/>
              <a:t>11</a:t>
            </a:fld>
            <a:endParaRPr lang="en-US"/>
          </a:p>
        </p:txBody>
      </p:sp>
      <p:sp>
        <p:nvSpPr>
          <p:cNvPr id="635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Page Replacement</a:t>
            </a:r>
            <a:endParaRPr lang="en-US"/>
          </a:p>
        </p:txBody>
      </p:sp>
      <p:pic>
        <p:nvPicPr>
          <p:cNvPr id="635907" name="Picture 1027"/>
          <p:cNvPicPr>
            <a:picLocks noChangeAspect="1" noChangeArrowheads="1"/>
          </p:cNvPicPr>
          <p:nvPr/>
        </p:nvPicPr>
        <p:blipFill>
          <a:blip r:embed="rId3"/>
          <a:srcRect l="694" t="1534" r="694" b="1534"/>
          <a:stretch>
            <a:fillRect/>
          </a:stretch>
        </p:blipFill>
        <p:spPr bwMode="auto">
          <a:xfrm>
            <a:off x="1514475" y="1668463"/>
            <a:ext cx="5932488" cy="4373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8F7-1854-4062-A3D6-70481B7AB00B}" type="slidenum">
              <a:rPr lang="en-US"/>
              <a:pPr/>
              <a:t>12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Page Replacement Algorithms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Random: Pick any page to eject at random</a:t>
            </a:r>
          </a:p>
          <a:p>
            <a:pPr lvl="1"/>
            <a:r>
              <a:rPr lang="en-US" sz="2000" dirty="0"/>
              <a:t>Used mainly for comparison</a:t>
            </a:r>
          </a:p>
          <a:p>
            <a:r>
              <a:rPr lang="en-US" sz="2400" dirty="0"/>
              <a:t>FIFO: The page brought in earliest is evicted</a:t>
            </a:r>
          </a:p>
          <a:p>
            <a:pPr lvl="1"/>
            <a:r>
              <a:rPr lang="en-US" sz="2000" dirty="0" smtClean="0"/>
              <a:t>Ignores usage</a:t>
            </a:r>
          </a:p>
          <a:p>
            <a:r>
              <a:rPr lang="en-US" sz="2400" dirty="0" smtClean="0"/>
              <a:t>OPT</a:t>
            </a:r>
            <a:r>
              <a:rPr lang="en-US" sz="2400" dirty="0"/>
              <a:t>: </a:t>
            </a:r>
            <a:r>
              <a:rPr lang="en-US" sz="2400" dirty="0" err="1"/>
              <a:t>Belady’s</a:t>
            </a:r>
            <a:r>
              <a:rPr lang="en-US" sz="2400" dirty="0"/>
              <a:t> algorithm</a:t>
            </a:r>
          </a:p>
          <a:p>
            <a:pPr lvl="1"/>
            <a:r>
              <a:rPr lang="en-US" sz="2000" dirty="0"/>
              <a:t>Select page not used for longest time</a:t>
            </a:r>
          </a:p>
          <a:p>
            <a:r>
              <a:rPr lang="en-US" sz="2400" dirty="0"/>
              <a:t>LRU: Evict page that hasn’t been used the longest</a:t>
            </a:r>
          </a:p>
          <a:p>
            <a:pPr lvl="1"/>
            <a:r>
              <a:rPr lang="en-US" sz="2000" dirty="0"/>
              <a:t>Past could be a good predictor of the </a:t>
            </a:r>
            <a:r>
              <a:rPr lang="en-US" sz="2000" dirty="0" smtClean="0"/>
              <a:t>future</a:t>
            </a:r>
          </a:p>
          <a:p>
            <a:r>
              <a:rPr lang="en-US" sz="2400" dirty="0" smtClean="0"/>
              <a:t>MRU: Evict the most recently used page</a:t>
            </a:r>
          </a:p>
          <a:p>
            <a:r>
              <a:rPr lang="en-US" sz="2400" dirty="0" smtClean="0"/>
              <a:t>LFU: Evict least frequently used page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0A19-24F3-4884-A8DD-E75CFE614445}" type="slidenum">
              <a:rPr lang="en-US"/>
              <a:pPr/>
              <a:t>13</a:t>
            </a:fld>
            <a:endParaRPr 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First-In-First-Out (FIFO) Algorithm</a:t>
            </a:r>
            <a:endParaRPr 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476375"/>
            <a:ext cx="7029450" cy="5762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Reference string: 1, 2, 3, 4, 1, 2, 5, 1, 2, 3, 4, 5</a:t>
            </a:r>
          </a:p>
          <a:p>
            <a:pPr>
              <a:lnSpc>
                <a:spcPct val="90000"/>
              </a:lnSpc>
            </a:pPr>
            <a:r>
              <a:rPr lang="en-US" sz="2400"/>
              <a:t>3 frames (3 pages can be in memory at a time per process): </a:t>
            </a:r>
            <a:r>
              <a:rPr lang="en-US" sz="2400" u="sng"/>
              <a:t>1</a:t>
            </a:r>
            <a:r>
              <a:rPr lang="en-US" sz="2400"/>
              <a:t>, </a:t>
            </a:r>
            <a:r>
              <a:rPr lang="en-US" sz="2400" u="sng"/>
              <a:t>2</a:t>
            </a:r>
            <a:r>
              <a:rPr lang="en-US" sz="2400"/>
              <a:t>, </a:t>
            </a:r>
            <a:r>
              <a:rPr lang="en-US" sz="2400" u="sng"/>
              <a:t>3</a:t>
            </a:r>
            <a:r>
              <a:rPr lang="en-US" sz="2400"/>
              <a:t>, </a:t>
            </a:r>
            <a:r>
              <a:rPr lang="en-US" sz="2400" u="sng"/>
              <a:t>4</a:t>
            </a:r>
            <a:r>
              <a:rPr lang="en-US" sz="2400"/>
              <a:t>, </a:t>
            </a:r>
            <a:r>
              <a:rPr lang="en-US" sz="2400" u="sng"/>
              <a:t>1</a:t>
            </a:r>
            <a:r>
              <a:rPr lang="en-US" sz="2400"/>
              <a:t>, </a:t>
            </a:r>
            <a:r>
              <a:rPr lang="en-US" sz="2400" u="sng"/>
              <a:t>2</a:t>
            </a:r>
            <a:r>
              <a:rPr lang="en-US" sz="2400"/>
              <a:t>, </a:t>
            </a:r>
            <a:r>
              <a:rPr lang="en-US" sz="2400" u="sng"/>
              <a:t>5</a:t>
            </a:r>
            <a:r>
              <a:rPr lang="en-US" sz="2400"/>
              <a:t>, 1, 2, </a:t>
            </a:r>
            <a:r>
              <a:rPr lang="en-US" sz="2400" u="sng"/>
              <a:t>3</a:t>
            </a:r>
            <a:r>
              <a:rPr lang="en-US" sz="2400"/>
              <a:t>, </a:t>
            </a:r>
            <a:r>
              <a:rPr lang="en-US" sz="2400" u="sng"/>
              <a:t>4</a:t>
            </a:r>
            <a:r>
              <a:rPr lang="en-US" sz="2400"/>
              <a:t>, 5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400"/>
              <a:t>4 frames: </a:t>
            </a:r>
            <a:r>
              <a:rPr lang="en-US" sz="2400" u="sng"/>
              <a:t>1</a:t>
            </a:r>
            <a:r>
              <a:rPr lang="en-US" sz="2400"/>
              <a:t>, </a:t>
            </a:r>
            <a:r>
              <a:rPr lang="en-US" sz="2400" u="sng"/>
              <a:t>2</a:t>
            </a:r>
            <a:r>
              <a:rPr lang="en-US" sz="2400"/>
              <a:t>, </a:t>
            </a:r>
            <a:r>
              <a:rPr lang="en-US" sz="2400" u="sng"/>
              <a:t>3</a:t>
            </a:r>
            <a:r>
              <a:rPr lang="en-US" sz="2400"/>
              <a:t>, </a:t>
            </a:r>
            <a:r>
              <a:rPr lang="en-US" sz="2400" u="sng"/>
              <a:t>4</a:t>
            </a:r>
            <a:r>
              <a:rPr lang="en-US" sz="2400"/>
              <a:t>, 1, 2, </a:t>
            </a:r>
            <a:r>
              <a:rPr lang="en-US" sz="2400" u="sng"/>
              <a:t>5</a:t>
            </a:r>
            <a:r>
              <a:rPr lang="en-US" sz="2400"/>
              <a:t>, </a:t>
            </a:r>
            <a:r>
              <a:rPr lang="en-US" sz="2400" u="sng"/>
              <a:t>1</a:t>
            </a:r>
            <a:r>
              <a:rPr lang="en-US" sz="2400"/>
              <a:t>, </a:t>
            </a:r>
            <a:r>
              <a:rPr lang="en-US" sz="2400" u="sng"/>
              <a:t>2</a:t>
            </a:r>
            <a:r>
              <a:rPr lang="en-US" sz="2400"/>
              <a:t>, </a:t>
            </a:r>
            <a:r>
              <a:rPr lang="en-US" sz="2400" u="sng"/>
              <a:t>3</a:t>
            </a:r>
            <a:r>
              <a:rPr lang="en-US" sz="2400"/>
              <a:t>, </a:t>
            </a:r>
            <a:r>
              <a:rPr lang="en-US" sz="2400" u="sng"/>
              <a:t>4</a:t>
            </a:r>
            <a:r>
              <a:rPr lang="en-US" sz="2400"/>
              <a:t>, </a:t>
            </a:r>
            <a:r>
              <a:rPr lang="en-US" sz="2400" u="sng"/>
              <a:t>5</a:t>
            </a:r>
            <a:r>
              <a:rPr lang="en-US" sz="2400"/>
              <a:t> 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</a:pPr>
            <a:r>
              <a:rPr lang="en-US" sz="2400"/>
              <a:t>Belady’s Anomaly: more frames </a:t>
            </a:r>
            <a:r>
              <a:rPr lang="en-US" sz="2400">
                <a:sym typeface="Symbol" pitchFamily="1" charset="2"/>
              </a:rPr>
              <a:t> more page faults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3441700" y="26955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3441700" y="31527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2902" name="Rectangle 6"/>
          <p:cNvSpPr>
            <a:spLocks noChangeArrowheads="1"/>
          </p:cNvSpPr>
          <p:nvPr/>
        </p:nvSpPr>
        <p:spPr bwMode="auto">
          <a:xfrm>
            <a:off x="3441700" y="36099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592903" name="Text Box 7"/>
          <p:cNvSpPr txBox="1">
            <a:spLocks noChangeArrowheads="1"/>
          </p:cNvSpPr>
          <p:nvPr/>
        </p:nvSpPr>
        <p:spPr bwMode="auto">
          <a:xfrm>
            <a:off x="3054350" y="2728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3054350" y="3171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2905" name="Text Box 9"/>
          <p:cNvSpPr txBox="1">
            <a:spLocks noChangeArrowheads="1"/>
          </p:cNvSpPr>
          <p:nvPr/>
        </p:nvSpPr>
        <p:spPr bwMode="auto">
          <a:xfrm>
            <a:off x="3054350" y="36480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592906" name="Text Box 10"/>
          <p:cNvSpPr txBox="1">
            <a:spLocks noChangeArrowheads="1"/>
          </p:cNvSpPr>
          <p:nvPr/>
        </p:nvSpPr>
        <p:spPr bwMode="auto">
          <a:xfrm>
            <a:off x="3898900" y="2767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2907" name="Text Box 11"/>
          <p:cNvSpPr txBox="1">
            <a:spLocks noChangeArrowheads="1"/>
          </p:cNvSpPr>
          <p:nvPr/>
        </p:nvSpPr>
        <p:spPr bwMode="auto">
          <a:xfrm>
            <a:off x="3898900" y="3209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2908" name="Text Box 12"/>
          <p:cNvSpPr txBox="1">
            <a:spLocks noChangeArrowheads="1"/>
          </p:cNvSpPr>
          <p:nvPr/>
        </p:nvSpPr>
        <p:spPr bwMode="auto">
          <a:xfrm>
            <a:off x="3898900" y="3686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2909" name="Text Box 13"/>
          <p:cNvSpPr txBox="1">
            <a:spLocks noChangeArrowheads="1"/>
          </p:cNvSpPr>
          <p:nvPr/>
        </p:nvSpPr>
        <p:spPr bwMode="auto">
          <a:xfrm>
            <a:off x="4279900" y="2767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5</a:t>
            </a:r>
          </a:p>
        </p:txBody>
      </p: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4279900" y="3209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4279900" y="3686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2912" name="Text Box 16"/>
          <p:cNvSpPr txBox="1">
            <a:spLocks noChangeArrowheads="1"/>
          </p:cNvSpPr>
          <p:nvPr/>
        </p:nvSpPr>
        <p:spPr bwMode="auto">
          <a:xfrm>
            <a:off x="4737100" y="3167063"/>
            <a:ext cx="1493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9 page faults</a:t>
            </a:r>
          </a:p>
        </p:txBody>
      </p:sp>
      <p:sp>
        <p:nvSpPr>
          <p:cNvPr id="592913" name="Rectangle 17"/>
          <p:cNvSpPr>
            <a:spLocks noChangeArrowheads="1"/>
          </p:cNvSpPr>
          <p:nvPr/>
        </p:nvSpPr>
        <p:spPr bwMode="auto">
          <a:xfrm>
            <a:off x="3409950" y="472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2914" name="Rectangle 18"/>
          <p:cNvSpPr>
            <a:spLocks noChangeArrowheads="1"/>
          </p:cNvSpPr>
          <p:nvPr/>
        </p:nvSpPr>
        <p:spPr bwMode="auto">
          <a:xfrm>
            <a:off x="3409950" y="518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2915" name="Rectangle 19"/>
          <p:cNvSpPr>
            <a:spLocks noChangeArrowheads="1"/>
          </p:cNvSpPr>
          <p:nvPr/>
        </p:nvSpPr>
        <p:spPr bwMode="auto">
          <a:xfrm>
            <a:off x="3409950" y="5638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592916" name="Text Box 20"/>
          <p:cNvSpPr txBox="1">
            <a:spLocks noChangeArrowheads="1"/>
          </p:cNvSpPr>
          <p:nvPr/>
        </p:nvSpPr>
        <p:spPr bwMode="auto">
          <a:xfrm>
            <a:off x="3022600" y="4757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2917" name="Text Box 21"/>
          <p:cNvSpPr txBox="1">
            <a:spLocks noChangeArrowheads="1"/>
          </p:cNvSpPr>
          <p:nvPr/>
        </p:nvSpPr>
        <p:spPr bwMode="auto">
          <a:xfrm>
            <a:off x="3022600" y="5200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022600" y="5676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867150" y="4795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5</a:t>
            </a:r>
          </a:p>
        </p:txBody>
      </p:sp>
      <p:sp>
        <p:nvSpPr>
          <p:cNvPr id="592920" name="Text Box 24"/>
          <p:cNvSpPr txBox="1">
            <a:spLocks noChangeArrowheads="1"/>
          </p:cNvSpPr>
          <p:nvPr/>
        </p:nvSpPr>
        <p:spPr bwMode="auto">
          <a:xfrm>
            <a:off x="3867150" y="5238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2921" name="Text Box 25"/>
          <p:cNvSpPr txBox="1">
            <a:spLocks noChangeArrowheads="1"/>
          </p:cNvSpPr>
          <p:nvPr/>
        </p:nvSpPr>
        <p:spPr bwMode="auto">
          <a:xfrm>
            <a:off x="3867150" y="571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2922" name="Text Box 26"/>
          <p:cNvSpPr txBox="1">
            <a:spLocks noChangeArrowheads="1"/>
          </p:cNvSpPr>
          <p:nvPr/>
        </p:nvSpPr>
        <p:spPr bwMode="auto">
          <a:xfrm>
            <a:off x="4248150" y="4795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2923" name="Text Box 27"/>
          <p:cNvSpPr txBox="1">
            <a:spLocks noChangeArrowheads="1"/>
          </p:cNvSpPr>
          <p:nvPr/>
        </p:nvSpPr>
        <p:spPr bwMode="auto">
          <a:xfrm>
            <a:off x="4248150" y="5257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5</a:t>
            </a:r>
          </a:p>
        </p:txBody>
      </p:sp>
      <p:sp>
        <p:nvSpPr>
          <p:cNvPr id="592924" name="Text Box 28"/>
          <p:cNvSpPr txBox="1">
            <a:spLocks noChangeArrowheads="1"/>
          </p:cNvSpPr>
          <p:nvPr/>
        </p:nvSpPr>
        <p:spPr bwMode="auto">
          <a:xfrm>
            <a:off x="4641850" y="5195888"/>
            <a:ext cx="162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10 page faults</a:t>
            </a:r>
          </a:p>
        </p:txBody>
      </p:sp>
      <p:sp>
        <p:nvSpPr>
          <p:cNvPr id="592925" name="Rectangle 29"/>
          <p:cNvSpPr>
            <a:spLocks noChangeArrowheads="1"/>
          </p:cNvSpPr>
          <p:nvPr/>
        </p:nvSpPr>
        <p:spPr bwMode="auto">
          <a:xfrm>
            <a:off x="3409950" y="6096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2926" name="Text Box 30"/>
          <p:cNvSpPr txBox="1">
            <a:spLocks noChangeArrowheads="1"/>
          </p:cNvSpPr>
          <p:nvPr/>
        </p:nvSpPr>
        <p:spPr bwMode="auto">
          <a:xfrm>
            <a:off x="3028950" y="617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2927" name="Text Box 31"/>
          <p:cNvSpPr txBox="1">
            <a:spLocks noChangeArrowheads="1"/>
          </p:cNvSpPr>
          <p:nvPr/>
        </p:nvSpPr>
        <p:spPr bwMode="auto">
          <a:xfrm>
            <a:off x="3867150" y="617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4445-78B1-4F63-BD0D-0C64B4D0B77F}" type="slidenum">
              <a:rPr lang="en-US"/>
              <a:pPr/>
              <a:t>14</a:t>
            </a:fld>
            <a:endParaRPr lang="en-US"/>
          </a:p>
        </p:txBody>
      </p:sp>
      <p:sp>
        <p:nvSpPr>
          <p:cNvPr id="596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FIFO Illustrating Belady’s Anomaly</a:t>
            </a:r>
            <a:endParaRPr lang="en-US"/>
          </a:p>
        </p:txBody>
      </p:sp>
      <p:pic>
        <p:nvPicPr>
          <p:cNvPr id="596995" name="Picture 1027"/>
          <p:cNvPicPr>
            <a:picLocks noChangeAspect="1" noChangeArrowheads="1"/>
          </p:cNvPicPr>
          <p:nvPr/>
        </p:nvPicPr>
        <p:blipFill>
          <a:blip r:embed="rId3"/>
          <a:srcRect l="1103" t="7935" r="1103" b="8517"/>
          <a:stretch>
            <a:fillRect/>
          </a:stretch>
        </p:blipFill>
        <p:spPr bwMode="auto">
          <a:xfrm>
            <a:off x="1411288" y="1827213"/>
            <a:ext cx="6196012" cy="39703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FBE8-2440-4604-B28C-64CCBC4A77D1}" type="slidenum">
              <a:rPr lang="en-US"/>
              <a:pPr/>
              <a:t>15</a:t>
            </a:fld>
            <a:endParaRPr lang="en-US"/>
          </a:p>
        </p:txBody>
      </p:sp>
      <p:sp>
        <p:nvSpPr>
          <p:cNvPr id="599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Optimal Algorithm</a:t>
            </a:r>
            <a:endParaRPr lang="en-US"/>
          </a:p>
        </p:txBody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90713" algn="l"/>
              </a:tabLst>
            </a:pPr>
            <a:r>
              <a:rPr lang="en-US" sz="2800"/>
              <a:t>Replace page that will not be used for longest period of time</a:t>
            </a:r>
          </a:p>
          <a:p>
            <a:pPr>
              <a:lnSpc>
                <a:spcPct val="90000"/>
              </a:lnSpc>
              <a:tabLst>
                <a:tab pos="1890713" algn="l"/>
              </a:tabLst>
            </a:pPr>
            <a:r>
              <a:rPr lang="en-US" sz="2800"/>
              <a:t>4 frames example</a:t>
            </a:r>
          </a:p>
          <a:p>
            <a:pPr>
              <a:lnSpc>
                <a:spcPct val="90000"/>
              </a:lnSpc>
              <a:buFontTx/>
              <a:buNone/>
              <a:tabLst>
                <a:tab pos="1890713" algn="l"/>
              </a:tabLst>
            </a:pPr>
            <a:r>
              <a:rPr lang="en-US" sz="2800"/>
              <a:t>		 </a:t>
            </a:r>
            <a:r>
              <a:rPr lang="en-US" sz="2800" u="sng"/>
              <a:t>1</a:t>
            </a:r>
            <a:r>
              <a:rPr lang="en-US" sz="2800"/>
              <a:t>, </a:t>
            </a:r>
            <a:r>
              <a:rPr lang="en-US" sz="2800" u="sng"/>
              <a:t>2</a:t>
            </a:r>
            <a:r>
              <a:rPr lang="en-US" sz="2800"/>
              <a:t>, </a:t>
            </a:r>
            <a:r>
              <a:rPr lang="en-US" sz="2800" u="sng"/>
              <a:t>3</a:t>
            </a:r>
            <a:r>
              <a:rPr lang="en-US" sz="2800"/>
              <a:t>, </a:t>
            </a:r>
            <a:r>
              <a:rPr lang="en-US" sz="2800" u="sng"/>
              <a:t>4</a:t>
            </a:r>
            <a:r>
              <a:rPr lang="en-US" sz="2800"/>
              <a:t>, 1, 2, </a:t>
            </a:r>
            <a:r>
              <a:rPr lang="en-US" sz="2800" u="sng"/>
              <a:t>5</a:t>
            </a:r>
            <a:r>
              <a:rPr lang="en-US" sz="2800"/>
              <a:t>, 1, 2, 3, </a:t>
            </a:r>
            <a:r>
              <a:rPr lang="en-US" sz="2800" u="sng"/>
              <a:t>4</a:t>
            </a:r>
            <a:r>
              <a:rPr lang="en-US" sz="2800"/>
              <a:t>, 5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tabLst>
                <a:tab pos="1890713" algn="l"/>
              </a:tabLst>
            </a:pPr>
            <a:endParaRPr lang="en-US" sz="2800"/>
          </a:p>
          <a:p>
            <a:pPr>
              <a:lnSpc>
                <a:spcPct val="90000"/>
              </a:lnSpc>
              <a:tabLst>
                <a:tab pos="1890713" algn="l"/>
              </a:tabLst>
            </a:pPr>
            <a:r>
              <a:rPr lang="en-US" sz="2800"/>
              <a:t>How do you know this?</a:t>
            </a:r>
          </a:p>
          <a:p>
            <a:pPr>
              <a:lnSpc>
                <a:spcPct val="90000"/>
              </a:lnSpc>
              <a:tabLst>
                <a:tab pos="1890713" algn="l"/>
              </a:tabLst>
            </a:pPr>
            <a:r>
              <a:rPr lang="en-US" sz="2800"/>
              <a:t>Used for measuring how well your algorithm performs</a:t>
            </a:r>
          </a:p>
        </p:txBody>
      </p:sp>
      <p:sp>
        <p:nvSpPr>
          <p:cNvPr id="599044" name="Rectangle 1028"/>
          <p:cNvSpPr>
            <a:spLocks noChangeArrowheads="1"/>
          </p:cNvSpPr>
          <p:nvPr/>
        </p:nvSpPr>
        <p:spPr bwMode="auto">
          <a:xfrm>
            <a:off x="3560763" y="3352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599045" name="Rectangle 1029"/>
          <p:cNvSpPr>
            <a:spLocks noChangeArrowheads="1"/>
          </p:cNvSpPr>
          <p:nvPr/>
        </p:nvSpPr>
        <p:spPr bwMode="auto">
          <a:xfrm>
            <a:off x="3560763" y="38100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599046" name="Rectangle 1030"/>
          <p:cNvSpPr>
            <a:spLocks noChangeArrowheads="1"/>
          </p:cNvSpPr>
          <p:nvPr/>
        </p:nvSpPr>
        <p:spPr bwMode="auto">
          <a:xfrm>
            <a:off x="3560763" y="4267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599047" name="Text Box 1031"/>
          <p:cNvSpPr txBox="1">
            <a:spLocks noChangeArrowheads="1"/>
          </p:cNvSpPr>
          <p:nvPr/>
        </p:nvSpPr>
        <p:spPr bwMode="auto">
          <a:xfrm>
            <a:off x="4297363" y="3424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9048" name="Text Box 1032"/>
          <p:cNvSpPr txBox="1">
            <a:spLocks noChangeArrowheads="1"/>
          </p:cNvSpPr>
          <p:nvPr/>
        </p:nvSpPr>
        <p:spPr bwMode="auto">
          <a:xfrm>
            <a:off x="5110163" y="3730625"/>
            <a:ext cx="149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6 page faults</a:t>
            </a:r>
          </a:p>
        </p:txBody>
      </p:sp>
      <p:sp>
        <p:nvSpPr>
          <p:cNvPr id="599049" name="Rectangle 1033"/>
          <p:cNvSpPr>
            <a:spLocks noChangeArrowheads="1"/>
          </p:cNvSpPr>
          <p:nvPr/>
        </p:nvSpPr>
        <p:spPr bwMode="auto">
          <a:xfrm>
            <a:off x="3560763" y="472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599050" name="Text Box 1034"/>
          <p:cNvSpPr txBox="1">
            <a:spLocks noChangeArrowheads="1"/>
          </p:cNvSpPr>
          <p:nvPr/>
        </p:nvSpPr>
        <p:spPr bwMode="auto">
          <a:xfrm>
            <a:off x="4017963" y="480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latin typeface="Helvetica" pitchFamily="1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C665-B0A9-4C61-851E-E555A6CE8F42}" type="slidenum">
              <a:rPr lang="en-US"/>
              <a:pPr/>
              <a:t>16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Example: FIFO, OPT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2041525" y="1800225"/>
            <a:ext cx="55308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Courier New" pitchFamily="1" charset="0"/>
              </a:rPr>
              <a:t>Reference stream is A B C A B D A D B C</a:t>
            </a:r>
          </a:p>
          <a:p>
            <a:pPr eaLnBrk="0" hangingPunct="0"/>
            <a:endParaRPr lang="en-US" b="1">
              <a:latin typeface="Courier New" pitchFamily="1" charset="0"/>
            </a:endParaRPr>
          </a:p>
          <a:p>
            <a:pPr eaLnBrk="0" hangingPunct="0"/>
            <a:r>
              <a:rPr lang="en-US" b="1">
                <a:latin typeface="Courier New" pitchFamily="1" charset="0"/>
              </a:rPr>
              <a:t>OPTIMAL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	</a:t>
            </a:r>
            <a:r>
              <a:rPr lang="en-US" b="1" u="sng">
                <a:latin typeface="Courier New" pitchFamily="1" charset="0"/>
              </a:rPr>
              <a:t>A</a:t>
            </a:r>
            <a:r>
              <a:rPr lang="en-US" b="1">
                <a:latin typeface="Courier New" pitchFamily="1" charset="0"/>
              </a:rPr>
              <a:t>  </a:t>
            </a:r>
            <a:r>
              <a:rPr lang="en-US" b="1" u="sng">
                <a:latin typeface="Courier New" pitchFamily="1" charset="0"/>
              </a:rPr>
              <a:t>B</a:t>
            </a:r>
            <a:r>
              <a:rPr lang="en-US" b="1">
                <a:latin typeface="Courier New" pitchFamily="1" charset="0"/>
              </a:rPr>
              <a:t>  </a:t>
            </a:r>
            <a:r>
              <a:rPr lang="en-US" b="1" u="sng">
                <a:latin typeface="Courier New" pitchFamily="1" charset="0"/>
              </a:rPr>
              <a:t>C</a:t>
            </a:r>
            <a:r>
              <a:rPr lang="en-US" b="1">
                <a:latin typeface="Courier New" pitchFamily="1" charset="0"/>
              </a:rPr>
              <a:t>  A  B  </a:t>
            </a:r>
            <a:r>
              <a:rPr lang="en-US" b="1" u="sng">
                <a:latin typeface="Courier New" pitchFamily="1" charset="0"/>
              </a:rPr>
              <a:t>D</a:t>
            </a:r>
            <a:r>
              <a:rPr lang="en-US" b="1">
                <a:latin typeface="Courier New" pitchFamily="1" charset="0"/>
              </a:rPr>
              <a:t>  A  D  B  </a:t>
            </a:r>
            <a:r>
              <a:rPr lang="en-US" b="1" u="sng">
                <a:latin typeface="Courier New" pitchFamily="1" charset="0"/>
              </a:rPr>
              <a:t>C</a:t>
            </a:r>
            <a:r>
              <a:rPr lang="en-US" b="1">
                <a:latin typeface="Courier New" pitchFamily="1" charset="0"/>
              </a:rPr>
              <a:t>  B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6765925" y="3248025"/>
            <a:ext cx="1400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toss A or D</a:t>
            </a:r>
          </a:p>
        </p:txBody>
      </p:sp>
      <p:grpSp>
        <p:nvGrpSpPr>
          <p:cNvPr id="382982" name="Group 6"/>
          <p:cNvGrpSpPr>
            <a:grpSpLocks/>
          </p:cNvGrpSpPr>
          <p:nvPr/>
        </p:nvGrpSpPr>
        <p:grpSpPr bwMode="auto">
          <a:xfrm>
            <a:off x="5013325" y="2965450"/>
            <a:ext cx="879475" cy="569913"/>
            <a:chOff x="2291" y="1868"/>
            <a:chExt cx="554" cy="359"/>
          </a:xfrm>
        </p:grpSpPr>
        <p:sp>
          <p:nvSpPr>
            <p:cNvPr id="382983" name="Rectangle 7"/>
            <p:cNvSpPr>
              <a:spLocks noChangeArrowheads="1"/>
            </p:cNvSpPr>
            <p:nvPr/>
          </p:nvSpPr>
          <p:spPr bwMode="auto">
            <a:xfrm>
              <a:off x="2291" y="1998"/>
              <a:ext cx="5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toss C</a:t>
              </a:r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 flipH="1" flipV="1">
              <a:off x="2396" y="1868"/>
              <a:ext cx="56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2985" name="Line 9"/>
          <p:cNvSpPr>
            <a:spLocks noChangeShapeType="1"/>
          </p:cNvSpPr>
          <p:nvPr/>
        </p:nvSpPr>
        <p:spPr bwMode="auto">
          <a:xfrm flipH="1" flipV="1">
            <a:off x="6856413" y="2965450"/>
            <a:ext cx="889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2879725" y="3171825"/>
            <a:ext cx="127793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Courier New" pitchFamily="1" charset="0"/>
              </a:rPr>
              <a:t>5 Faults</a:t>
            </a:r>
          </a:p>
          <a:p>
            <a:pPr eaLnBrk="0" latinLnBrk="1" hangingPunct="0"/>
            <a:endParaRPr lang="en-US" b="1">
              <a:latin typeface="Courier New" pitchFamily="1" charset="0"/>
            </a:endParaRP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117725" y="4314825"/>
            <a:ext cx="534828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Courier New" pitchFamily="1" charset="0"/>
              </a:rPr>
              <a:t>FIFO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	</a:t>
            </a:r>
            <a:r>
              <a:rPr lang="en-US" b="1" u="sng">
                <a:latin typeface="Courier New" pitchFamily="1" charset="0"/>
              </a:rPr>
              <a:t>A</a:t>
            </a:r>
            <a:r>
              <a:rPr lang="en-US" b="1">
                <a:latin typeface="Courier New" pitchFamily="1" charset="0"/>
              </a:rPr>
              <a:t>  </a:t>
            </a:r>
            <a:r>
              <a:rPr lang="en-US" b="1" u="sng">
                <a:latin typeface="Courier New" pitchFamily="1" charset="0"/>
              </a:rPr>
              <a:t>B</a:t>
            </a:r>
            <a:r>
              <a:rPr lang="en-US" b="1">
                <a:latin typeface="Courier New" pitchFamily="1" charset="0"/>
              </a:rPr>
              <a:t>  </a:t>
            </a:r>
            <a:r>
              <a:rPr lang="en-US" b="1" u="sng">
                <a:latin typeface="Courier New" pitchFamily="1" charset="0"/>
              </a:rPr>
              <a:t>C</a:t>
            </a:r>
            <a:r>
              <a:rPr lang="en-US" b="1">
                <a:latin typeface="Courier New" pitchFamily="1" charset="0"/>
              </a:rPr>
              <a:t>  A  B  </a:t>
            </a:r>
            <a:r>
              <a:rPr lang="en-US" b="1" u="sng">
                <a:latin typeface="Courier New" pitchFamily="1" charset="0"/>
              </a:rPr>
              <a:t>D</a:t>
            </a:r>
            <a:r>
              <a:rPr lang="en-US" b="1">
                <a:latin typeface="Courier New" pitchFamily="1" charset="0"/>
              </a:rPr>
              <a:t>  </a:t>
            </a:r>
            <a:r>
              <a:rPr lang="en-US" b="1" u="sng">
                <a:latin typeface="Courier New" pitchFamily="1" charset="0"/>
              </a:rPr>
              <a:t>A</a:t>
            </a:r>
            <a:r>
              <a:rPr lang="en-US" b="1">
                <a:latin typeface="Courier New" pitchFamily="1" charset="0"/>
              </a:rPr>
              <a:t>  D  </a:t>
            </a:r>
            <a:r>
              <a:rPr lang="en-US" b="1" u="sng">
                <a:latin typeface="Courier New" pitchFamily="1" charset="0"/>
              </a:rPr>
              <a:t>B</a:t>
            </a:r>
            <a:r>
              <a:rPr lang="en-US" b="1">
                <a:latin typeface="Courier New" pitchFamily="1" charset="0"/>
              </a:rPr>
              <a:t>  </a:t>
            </a:r>
            <a:r>
              <a:rPr lang="en-US" b="1" u="sng">
                <a:latin typeface="Courier New" pitchFamily="1" charset="0"/>
              </a:rPr>
              <a:t>C</a:t>
            </a:r>
            <a:r>
              <a:rPr lang="en-US" b="1">
                <a:latin typeface="Courier New" pitchFamily="1" charset="0"/>
              </a:rPr>
              <a:t>  B</a:t>
            </a:r>
          </a:p>
        </p:txBody>
      </p:sp>
      <p:grpSp>
        <p:nvGrpSpPr>
          <p:cNvPr id="382988" name="Group 12"/>
          <p:cNvGrpSpPr>
            <a:grpSpLocks/>
          </p:cNvGrpSpPr>
          <p:nvPr/>
        </p:nvGrpSpPr>
        <p:grpSpPr bwMode="auto">
          <a:xfrm>
            <a:off x="5089525" y="4946650"/>
            <a:ext cx="879475" cy="569913"/>
            <a:chOff x="2339" y="3116"/>
            <a:chExt cx="554" cy="359"/>
          </a:xfrm>
        </p:grpSpPr>
        <p:sp>
          <p:nvSpPr>
            <p:cNvPr id="382989" name="Rectangle 13"/>
            <p:cNvSpPr>
              <a:spLocks noChangeArrowheads="1"/>
            </p:cNvSpPr>
            <p:nvPr/>
          </p:nvSpPr>
          <p:spPr bwMode="auto">
            <a:xfrm>
              <a:off x="2339" y="3246"/>
              <a:ext cx="5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/>
                <a:t>toss A</a:t>
              </a:r>
            </a:p>
          </p:txBody>
        </p:sp>
        <p:sp>
          <p:nvSpPr>
            <p:cNvPr id="382990" name="Line 14"/>
            <p:cNvSpPr>
              <a:spLocks noChangeShapeType="1"/>
            </p:cNvSpPr>
            <p:nvPr/>
          </p:nvSpPr>
          <p:spPr bwMode="auto">
            <a:xfrm flipH="1" flipV="1">
              <a:off x="2444" y="3116"/>
              <a:ext cx="56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1660525" y="3781425"/>
            <a:ext cx="330200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Courier New" pitchFamily="1" charset="0"/>
              </a:rPr>
              <a:t>A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B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C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D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A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B</a:t>
            </a:r>
          </a:p>
          <a:p>
            <a:pPr eaLnBrk="0" hangingPunct="0"/>
            <a:r>
              <a:rPr lang="en-US" b="1">
                <a:latin typeface="Courier New" pitchFamily="1" charset="0"/>
              </a:rPr>
              <a:t>C</a:t>
            </a:r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6380163" y="5153025"/>
            <a:ext cx="854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/>
              <a:t>toss ?</a:t>
            </a:r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 flipV="1">
            <a:off x="6543675" y="4946650"/>
            <a:ext cx="84138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V="1">
            <a:off x="6792913" y="4870450"/>
            <a:ext cx="131762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 flipH="1" flipV="1">
            <a:off x="5705475" y="4946650"/>
            <a:ext cx="706438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3108325" y="5153025"/>
            <a:ext cx="1277938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latin typeface="Courier New" pitchFamily="1" charset="0"/>
              </a:rPr>
              <a:t>7 Faults</a:t>
            </a:r>
          </a:p>
          <a:p>
            <a:pPr eaLnBrk="0" latinLnBrk="1" hangingPunct="0"/>
            <a:endParaRPr lang="en-US" b="1">
              <a:latin typeface="Courier New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/>
      <p:bldP spid="382991" grpId="0" animBg="1"/>
      <p:bldP spid="3829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life, we do not have access to the future page request stream of a program</a:t>
            </a:r>
          </a:p>
          <a:p>
            <a:pPr lvl="1"/>
            <a:r>
              <a:rPr lang="en-US" dirty="0" smtClean="0"/>
              <a:t>No crystal ball, no way to know definitively which pages a program will access</a:t>
            </a:r>
          </a:p>
          <a:p>
            <a:r>
              <a:rPr lang="en-US" dirty="0" smtClean="0"/>
              <a:t>So we need to make a best guess at which pages will not be used for the longest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24F-8AA2-40B1-951A-EAA13812EC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031D-CAF6-4A6C-BF11-91156DFBCEB1}" type="slidenum">
              <a:rPr lang="en-US"/>
              <a:pPr/>
              <a:t>18</a:t>
            </a:fld>
            <a:endParaRPr lang="en-US"/>
          </a:p>
        </p:txBody>
      </p:sp>
      <p:sp>
        <p:nvSpPr>
          <p:cNvPr id="637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Least Recently Used (LRU) Algorithm</a:t>
            </a:r>
            <a:endParaRPr lang="en-US"/>
          </a:p>
        </p:txBody>
      </p:sp>
      <p:sp>
        <p:nvSpPr>
          <p:cNvPr id="637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384300"/>
            <a:ext cx="7351713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Reference string:  1, 2, 3, 4, 1, 2, </a:t>
            </a:r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1, 2, </a:t>
            </a:r>
            <a:r>
              <a:rPr lang="en-US" sz="2400" b="1" dirty="0">
                <a:solidFill>
                  <a:srgbClr val="0000CC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66330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9900"/>
                </a:solidFill>
              </a:rPr>
              <a:t>5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Counter implementation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Every page entry has a counter; every time page is referenced through this entry, copy the clock into the counter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When a page needs to be changed, look at the counters to determine which are to change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637956" name="Rectangle 1028"/>
          <p:cNvSpPr>
            <a:spLocks noChangeArrowheads="1"/>
          </p:cNvSpPr>
          <p:nvPr/>
        </p:nvSpPr>
        <p:spPr bwMode="auto">
          <a:xfrm>
            <a:off x="4638675" y="17287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9900"/>
                </a:solidFill>
                <a:latin typeface="Helvetica" pitchFamily="1" charset="0"/>
              </a:rPr>
              <a:t>5</a:t>
            </a:r>
          </a:p>
        </p:txBody>
      </p:sp>
      <p:sp>
        <p:nvSpPr>
          <p:cNvPr id="637957" name="Rectangle 1029"/>
          <p:cNvSpPr>
            <a:spLocks noChangeArrowheads="1"/>
          </p:cNvSpPr>
          <p:nvPr/>
        </p:nvSpPr>
        <p:spPr bwMode="auto">
          <a:xfrm>
            <a:off x="4638675" y="21859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637958" name="Rectangle 1030"/>
          <p:cNvSpPr>
            <a:spLocks noChangeArrowheads="1"/>
          </p:cNvSpPr>
          <p:nvPr/>
        </p:nvSpPr>
        <p:spPr bwMode="auto">
          <a:xfrm>
            <a:off x="4638675" y="26431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637959" name="Rectangle 1031"/>
          <p:cNvSpPr>
            <a:spLocks noChangeArrowheads="1"/>
          </p:cNvSpPr>
          <p:nvPr/>
        </p:nvSpPr>
        <p:spPr bwMode="auto">
          <a:xfrm>
            <a:off x="4638675" y="310038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637960" name="Rectangle 1032"/>
          <p:cNvSpPr>
            <a:spLocks noChangeArrowheads="1"/>
          </p:cNvSpPr>
          <p:nvPr/>
        </p:nvSpPr>
        <p:spPr bwMode="auto">
          <a:xfrm>
            <a:off x="2620963" y="17272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637961" name="Rectangle 1033"/>
          <p:cNvSpPr>
            <a:spLocks noChangeArrowheads="1"/>
          </p:cNvSpPr>
          <p:nvPr/>
        </p:nvSpPr>
        <p:spPr bwMode="auto">
          <a:xfrm>
            <a:off x="2620963" y="21844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637962" name="Rectangle 1034"/>
          <p:cNvSpPr>
            <a:spLocks noChangeArrowheads="1"/>
          </p:cNvSpPr>
          <p:nvPr/>
        </p:nvSpPr>
        <p:spPr bwMode="auto">
          <a:xfrm>
            <a:off x="2620963" y="2641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3</a:t>
            </a:r>
          </a:p>
        </p:txBody>
      </p:sp>
      <p:sp>
        <p:nvSpPr>
          <p:cNvPr id="637963" name="Rectangle 1035"/>
          <p:cNvSpPr>
            <a:spLocks noChangeArrowheads="1"/>
          </p:cNvSpPr>
          <p:nvPr/>
        </p:nvSpPr>
        <p:spPr bwMode="auto">
          <a:xfrm>
            <a:off x="2620963" y="30988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637964" name="Rectangle 1036"/>
          <p:cNvSpPr>
            <a:spLocks noChangeArrowheads="1"/>
          </p:cNvSpPr>
          <p:nvPr/>
        </p:nvSpPr>
        <p:spPr bwMode="auto">
          <a:xfrm>
            <a:off x="3124200" y="17351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637965" name="Rectangle 1037"/>
          <p:cNvSpPr>
            <a:spLocks noChangeArrowheads="1"/>
          </p:cNvSpPr>
          <p:nvPr/>
        </p:nvSpPr>
        <p:spPr bwMode="auto">
          <a:xfrm>
            <a:off x="3124200" y="21923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637966" name="Rectangle 1038"/>
          <p:cNvSpPr>
            <a:spLocks noChangeArrowheads="1"/>
          </p:cNvSpPr>
          <p:nvPr/>
        </p:nvSpPr>
        <p:spPr bwMode="auto">
          <a:xfrm>
            <a:off x="3124200" y="26495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  <a:latin typeface="Helvetica" pitchFamily="1" charset="0"/>
              </a:rPr>
              <a:t>5</a:t>
            </a:r>
          </a:p>
        </p:txBody>
      </p:sp>
      <p:sp>
        <p:nvSpPr>
          <p:cNvPr id="637967" name="Rectangle 1039"/>
          <p:cNvSpPr>
            <a:spLocks noChangeArrowheads="1"/>
          </p:cNvSpPr>
          <p:nvPr/>
        </p:nvSpPr>
        <p:spPr bwMode="auto">
          <a:xfrm>
            <a:off x="3124200" y="31067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4</a:t>
            </a:r>
          </a:p>
        </p:txBody>
      </p:sp>
      <p:sp>
        <p:nvSpPr>
          <p:cNvPr id="637968" name="Rectangle 1040"/>
          <p:cNvSpPr>
            <a:spLocks noChangeArrowheads="1"/>
          </p:cNvSpPr>
          <p:nvPr/>
        </p:nvSpPr>
        <p:spPr bwMode="auto">
          <a:xfrm>
            <a:off x="3643313" y="17145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637969" name="Rectangle 1041"/>
          <p:cNvSpPr>
            <a:spLocks noChangeArrowheads="1"/>
          </p:cNvSpPr>
          <p:nvPr/>
        </p:nvSpPr>
        <p:spPr bwMode="auto">
          <a:xfrm>
            <a:off x="3643313" y="2171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637970" name="Rectangle 1042"/>
          <p:cNvSpPr>
            <a:spLocks noChangeArrowheads="1"/>
          </p:cNvSpPr>
          <p:nvPr/>
        </p:nvSpPr>
        <p:spPr bwMode="auto">
          <a:xfrm>
            <a:off x="3643313" y="2628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5</a:t>
            </a:r>
          </a:p>
        </p:txBody>
      </p:sp>
      <p:sp>
        <p:nvSpPr>
          <p:cNvPr id="637971" name="Rectangle 1043"/>
          <p:cNvSpPr>
            <a:spLocks noChangeArrowheads="1"/>
          </p:cNvSpPr>
          <p:nvPr/>
        </p:nvSpPr>
        <p:spPr bwMode="auto">
          <a:xfrm>
            <a:off x="3643313" y="3086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CC"/>
                </a:solidFill>
                <a:latin typeface="Helvetica" pitchFamily="1" charset="0"/>
              </a:rPr>
              <a:t>3</a:t>
            </a:r>
          </a:p>
        </p:txBody>
      </p:sp>
      <p:sp>
        <p:nvSpPr>
          <p:cNvPr id="637972" name="Rectangle 1044"/>
          <p:cNvSpPr>
            <a:spLocks noChangeArrowheads="1"/>
          </p:cNvSpPr>
          <p:nvPr/>
        </p:nvSpPr>
        <p:spPr bwMode="auto">
          <a:xfrm>
            <a:off x="4146550" y="1722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1</a:t>
            </a:r>
          </a:p>
        </p:txBody>
      </p:sp>
      <p:sp>
        <p:nvSpPr>
          <p:cNvPr id="637973" name="Rectangle 1045"/>
          <p:cNvSpPr>
            <a:spLocks noChangeArrowheads="1"/>
          </p:cNvSpPr>
          <p:nvPr/>
        </p:nvSpPr>
        <p:spPr bwMode="auto">
          <a:xfrm>
            <a:off x="4146550" y="2179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2</a:t>
            </a:r>
          </a:p>
        </p:txBody>
      </p:sp>
      <p:sp>
        <p:nvSpPr>
          <p:cNvPr id="637974" name="Rectangle 1046"/>
          <p:cNvSpPr>
            <a:spLocks noChangeArrowheads="1"/>
          </p:cNvSpPr>
          <p:nvPr/>
        </p:nvSpPr>
        <p:spPr bwMode="auto">
          <a:xfrm>
            <a:off x="4146550" y="2636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Helvetica" pitchFamily="1" charset="0"/>
              </a:rPr>
              <a:t>4</a:t>
            </a:r>
          </a:p>
        </p:txBody>
      </p:sp>
      <p:sp>
        <p:nvSpPr>
          <p:cNvPr id="637975" name="Rectangle 1047"/>
          <p:cNvSpPr>
            <a:spLocks noChangeArrowheads="1"/>
          </p:cNvSpPr>
          <p:nvPr/>
        </p:nvSpPr>
        <p:spPr bwMode="auto">
          <a:xfrm>
            <a:off x="4146550" y="3094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Helvetica" pitchFamily="1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0ADB-371E-40F6-BB3C-0A1835712541}" type="slidenum">
              <a:rPr lang="en-US"/>
              <a:pPr/>
              <a:t>19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Implementing Perfect LRU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On reference: Time stamp each page</a:t>
            </a:r>
          </a:p>
          <a:p>
            <a:r>
              <a:rPr lang="en-US" sz="2400"/>
              <a:t>On eviction: Scan for oldest frame</a:t>
            </a:r>
          </a:p>
          <a:p>
            <a:r>
              <a:rPr lang="en-US" sz="2400"/>
              <a:t>Problems:</a:t>
            </a:r>
          </a:p>
          <a:p>
            <a:pPr lvl="1"/>
            <a:r>
              <a:rPr lang="en-US" sz="2000"/>
              <a:t>Large page lists</a:t>
            </a:r>
          </a:p>
          <a:p>
            <a:pPr lvl="1"/>
            <a:r>
              <a:rPr lang="en-US" sz="2000"/>
              <a:t>Timestamps are costly</a:t>
            </a:r>
          </a:p>
          <a:p>
            <a:r>
              <a:rPr lang="en-US" sz="2400"/>
              <a:t>Approximate LRU</a:t>
            </a:r>
          </a:p>
          <a:p>
            <a:pPr lvl="1"/>
            <a:r>
              <a:rPr lang="en-US" sz="2000"/>
              <a:t>LRU is already an approximation!</a:t>
            </a:r>
          </a:p>
        </p:txBody>
      </p:sp>
      <p:sp>
        <p:nvSpPr>
          <p:cNvPr id="385044" name="Rectangle 20"/>
          <p:cNvSpPr>
            <a:spLocks noChangeArrowheads="1"/>
          </p:cNvSpPr>
          <p:nvPr/>
        </p:nvSpPr>
        <p:spPr bwMode="auto">
          <a:xfrm>
            <a:off x="8001000" y="4743450"/>
            <a:ext cx="914400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en-US" sz="2400">
              <a:solidFill>
                <a:schemeClr val="bg2"/>
              </a:solidFill>
              <a:latin typeface="Comic Sans MS" pitchFamily="1" charset="0"/>
            </a:endParaRPr>
          </a:p>
        </p:txBody>
      </p:sp>
      <p:sp>
        <p:nvSpPr>
          <p:cNvPr id="385045" name="Line 21"/>
          <p:cNvSpPr>
            <a:spLocks noChangeShapeType="1"/>
          </p:cNvSpPr>
          <p:nvPr/>
        </p:nvSpPr>
        <p:spPr bwMode="auto">
          <a:xfrm>
            <a:off x="8001000" y="4191000"/>
            <a:ext cx="914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5046" name="Line 22"/>
          <p:cNvSpPr>
            <a:spLocks noChangeShapeType="1"/>
          </p:cNvSpPr>
          <p:nvPr/>
        </p:nvSpPr>
        <p:spPr bwMode="auto">
          <a:xfrm>
            <a:off x="8001000" y="4876800"/>
            <a:ext cx="914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>
            <a:off x="8001000" y="5562600"/>
            <a:ext cx="914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5048" name="Line 24"/>
          <p:cNvSpPr>
            <a:spLocks noChangeShapeType="1"/>
          </p:cNvSpPr>
          <p:nvPr/>
        </p:nvSpPr>
        <p:spPr bwMode="auto">
          <a:xfrm>
            <a:off x="8001000" y="6324600"/>
            <a:ext cx="914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85049" name="Group 25"/>
          <p:cNvGrpSpPr>
            <a:grpSpLocks/>
          </p:cNvGrpSpPr>
          <p:nvPr/>
        </p:nvGrpSpPr>
        <p:grpSpPr bwMode="auto">
          <a:xfrm>
            <a:off x="3581400" y="3962400"/>
            <a:ext cx="3370263" cy="2133600"/>
            <a:chOff x="0" y="2112"/>
            <a:chExt cx="2123" cy="1344"/>
          </a:xfrm>
        </p:grpSpPr>
        <p:sp>
          <p:nvSpPr>
            <p:cNvPr id="385050" name="Freeform 26"/>
            <p:cNvSpPr>
              <a:spLocks/>
            </p:cNvSpPr>
            <p:nvPr/>
          </p:nvSpPr>
          <p:spPr bwMode="auto">
            <a:xfrm>
              <a:off x="1392" y="2112"/>
              <a:ext cx="240" cy="48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" y="192"/>
                </a:cxn>
                <a:cxn ang="0">
                  <a:pos x="256" y="288"/>
                </a:cxn>
                <a:cxn ang="0">
                  <a:pos x="64" y="480"/>
                </a:cxn>
                <a:cxn ang="0">
                  <a:pos x="64" y="624"/>
                </a:cxn>
              </a:cxnLst>
              <a:rect l="0" t="0" r="r" b="b"/>
              <a:pathLst>
                <a:path w="264" h="624">
                  <a:moveTo>
                    <a:pt x="160" y="0"/>
                  </a:moveTo>
                  <a:cubicBezTo>
                    <a:pt x="80" y="72"/>
                    <a:pt x="0" y="144"/>
                    <a:pt x="16" y="192"/>
                  </a:cubicBezTo>
                  <a:cubicBezTo>
                    <a:pt x="32" y="240"/>
                    <a:pt x="248" y="240"/>
                    <a:pt x="256" y="288"/>
                  </a:cubicBezTo>
                  <a:cubicBezTo>
                    <a:pt x="264" y="336"/>
                    <a:pt x="96" y="424"/>
                    <a:pt x="64" y="480"/>
                  </a:cubicBezTo>
                  <a:cubicBezTo>
                    <a:pt x="32" y="536"/>
                    <a:pt x="48" y="580"/>
                    <a:pt x="64" y="624"/>
                  </a:cubicBezTo>
                </a:path>
              </a:pathLst>
            </a:custGeom>
            <a:noFill/>
            <a:ln w="38100" cap="flat" cmpd="sng">
              <a:solidFill>
                <a:srgbClr val="66FF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5051" name="Text Box 27"/>
            <p:cNvSpPr txBox="1">
              <a:spLocks noChangeArrowheads="1"/>
            </p:cNvSpPr>
            <p:nvPr/>
          </p:nvSpPr>
          <p:spPr bwMode="auto">
            <a:xfrm>
              <a:off x="0" y="2544"/>
              <a:ext cx="2123" cy="5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0xffdcd:  add r1,r2,r3</a:t>
              </a:r>
            </a:p>
            <a:p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0xffdd0:  ld r1, 0(sp)</a:t>
              </a:r>
            </a:p>
          </p:txBody>
        </p:sp>
        <p:sp>
          <p:nvSpPr>
            <p:cNvPr id="385052" name="Freeform 28"/>
            <p:cNvSpPr>
              <a:spLocks/>
            </p:cNvSpPr>
            <p:nvPr/>
          </p:nvSpPr>
          <p:spPr bwMode="auto">
            <a:xfrm>
              <a:off x="1362" y="3072"/>
              <a:ext cx="240" cy="384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" y="192"/>
                </a:cxn>
                <a:cxn ang="0">
                  <a:pos x="256" y="288"/>
                </a:cxn>
                <a:cxn ang="0">
                  <a:pos x="64" y="480"/>
                </a:cxn>
                <a:cxn ang="0">
                  <a:pos x="64" y="624"/>
                </a:cxn>
              </a:cxnLst>
              <a:rect l="0" t="0" r="r" b="b"/>
              <a:pathLst>
                <a:path w="264" h="624">
                  <a:moveTo>
                    <a:pt x="160" y="0"/>
                  </a:moveTo>
                  <a:cubicBezTo>
                    <a:pt x="80" y="72"/>
                    <a:pt x="0" y="144"/>
                    <a:pt x="16" y="192"/>
                  </a:cubicBezTo>
                  <a:cubicBezTo>
                    <a:pt x="32" y="240"/>
                    <a:pt x="248" y="240"/>
                    <a:pt x="256" y="288"/>
                  </a:cubicBezTo>
                  <a:cubicBezTo>
                    <a:pt x="264" y="336"/>
                    <a:pt x="96" y="424"/>
                    <a:pt x="64" y="480"/>
                  </a:cubicBezTo>
                  <a:cubicBezTo>
                    <a:pt x="32" y="536"/>
                    <a:pt x="48" y="580"/>
                    <a:pt x="64" y="624"/>
                  </a:cubicBezTo>
                </a:path>
              </a:pathLst>
            </a:custGeom>
            <a:noFill/>
            <a:ln w="38100" cap="flat" cmpd="sng">
              <a:solidFill>
                <a:srgbClr val="66FF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5053" name="Text Box 29"/>
          <p:cNvSpPr txBox="1">
            <a:spLocks noChangeArrowheads="1"/>
          </p:cNvSpPr>
          <p:nvPr/>
        </p:nvSpPr>
        <p:spPr bwMode="auto">
          <a:xfrm>
            <a:off x="8001000" y="3657600"/>
            <a:ext cx="806450" cy="2647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t=4</a:t>
            </a:r>
          </a:p>
          <a:p>
            <a:endParaRPr lang="en-US" sz="2400">
              <a:solidFill>
                <a:srgbClr val="000099"/>
              </a:solidFill>
              <a:latin typeface="Comic Sans MS" pitchFamily="1" charset="0"/>
            </a:endParaRP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t=14</a:t>
            </a:r>
          </a:p>
          <a:p>
            <a:endParaRPr lang="en-US" sz="2400">
              <a:solidFill>
                <a:srgbClr val="000099"/>
              </a:solidFill>
              <a:latin typeface="Comic Sans MS" pitchFamily="1" charset="0"/>
            </a:endParaRP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t=14</a:t>
            </a:r>
          </a:p>
          <a:p>
            <a:endParaRPr lang="en-US" sz="2400">
              <a:solidFill>
                <a:srgbClr val="000099"/>
              </a:solidFill>
              <a:latin typeface="Comic Sans MS" pitchFamily="1" charset="0"/>
            </a:endParaRP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t=5</a:t>
            </a:r>
          </a:p>
        </p:txBody>
      </p:sp>
      <p:sp>
        <p:nvSpPr>
          <p:cNvPr id="385054" name="Freeform 30"/>
          <p:cNvSpPr>
            <a:spLocks/>
          </p:cNvSpPr>
          <p:nvPr/>
        </p:nvSpPr>
        <p:spPr bwMode="auto">
          <a:xfrm>
            <a:off x="4559300" y="3708400"/>
            <a:ext cx="3441700" cy="1193800"/>
          </a:xfrm>
          <a:custGeom>
            <a:avLst/>
            <a:gdLst/>
            <a:ahLst/>
            <a:cxnLst>
              <a:cxn ang="0">
                <a:pos x="56" y="688"/>
              </a:cxn>
              <a:cxn ang="0">
                <a:pos x="152" y="640"/>
              </a:cxn>
              <a:cxn ang="0">
                <a:pos x="968" y="16"/>
              </a:cxn>
              <a:cxn ang="0">
                <a:pos x="2168" y="544"/>
              </a:cxn>
            </a:cxnLst>
            <a:rect l="0" t="0" r="r" b="b"/>
            <a:pathLst>
              <a:path w="2168" h="752">
                <a:moveTo>
                  <a:pt x="56" y="688"/>
                </a:moveTo>
                <a:cubicBezTo>
                  <a:pt x="28" y="720"/>
                  <a:pt x="0" y="752"/>
                  <a:pt x="152" y="640"/>
                </a:cubicBezTo>
                <a:cubicBezTo>
                  <a:pt x="304" y="528"/>
                  <a:pt x="632" y="32"/>
                  <a:pt x="968" y="16"/>
                </a:cubicBezTo>
                <a:cubicBezTo>
                  <a:pt x="1304" y="0"/>
                  <a:pt x="1736" y="272"/>
                  <a:pt x="2168" y="54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5055" name="Text Box 31"/>
          <p:cNvSpPr txBox="1">
            <a:spLocks noChangeArrowheads="1"/>
          </p:cNvSpPr>
          <p:nvPr/>
        </p:nvSpPr>
        <p:spPr bwMode="auto">
          <a:xfrm>
            <a:off x="5767388" y="3429000"/>
            <a:ext cx="508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13</a:t>
            </a:r>
          </a:p>
        </p:txBody>
      </p:sp>
      <p:sp>
        <p:nvSpPr>
          <p:cNvPr id="385056" name="Freeform 32"/>
          <p:cNvSpPr>
            <a:spLocks/>
          </p:cNvSpPr>
          <p:nvPr/>
        </p:nvSpPr>
        <p:spPr bwMode="auto">
          <a:xfrm>
            <a:off x="4381500" y="4800600"/>
            <a:ext cx="3619500" cy="1714500"/>
          </a:xfrm>
          <a:custGeom>
            <a:avLst/>
            <a:gdLst/>
            <a:ahLst/>
            <a:cxnLst>
              <a:cxn ang="0">
                <a:pos x="72" y="336"/>
              </a:cxn>
              <a:cxn ang="0">
                <a:pos x="168" y="432"/>
              </a:cxn>
              <a:cxn ang="0">
                <a:pos x="1080" y="1008"/>
              </a:cxn>
              <a:cxn ang="0">
                <a:pos x="2280" y="0"/>
              </a:cxn>
            </a:cxnLst>
            <a:rect l="0" t="0" r="r" b="b"/>
            <a:pathLst>
              <a:path w="2280" h="1080">
                <a:moveTo>
                  <a:pt x="72" y="336"/>
                </a:moveTo>
                <a:cubicBezTo>
                  <a:pt x="36" y="328"/>
                  <a:pt x="0" y="320"/>
                  <a:pt x="168" y="432"/>
                </a:cubicBezTo>
                <a:cubicBezTo>
                  <a:pt x="336" y="544"/>
                  <a:pt x="728" y="1080"/>
                  <a:pt x="1080" y="1008"/>
                </a:cubicBezTo>
                <a:cubicBezTo>
                  <a:pt x="1432" y="936"/>
                  <a:pt x="1856" y="468"/>
                  <a:pt x="228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5057" name="Text Box 33"/>
          <p:cNvSpPr txBox="1">
            <a:spLocks noChangeArrowheads="1"/>
          </p:cNvSpPr>
          <p:nvPr/>
        </p:nvSpPr>
        <p:spPr bwMode="auto">
          <a:xfrm>
            <a:off x="5791200" y="6248400"/>
            <a:ext cx="508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14</a:t>
            </a:r>
          </a:p>
        </p:txBody>
      </p:sp>
      <p:sp>
        <p:nvSpPr>
          <p:cNvPr id="385058" name="Freeform 34"/>
          <p:cNvSpPr>
            <a:spLocks/>
          </p:cNvSpPr>
          <p:nvPr/>
        </p:nvSpPr>
        <p:spPr bwMode="auto">
          <a:xfrm>
            <a:off x="6324600" y="5257800"/>
            <a:ext cx="1676400" cy="76200"/>
          </a:xfrm>
          <a:custGeom>
            <a:avLst/>
            <a:gdLst/>
            <a:ahLst/>
            <a:cxnLst>
              <a:cxn ang="0">
                <a:pos x="0" y="56"/>
              </a:cxn>
              <a:cxn ang="0">
                <a:pos x="1008" y="8"/>
              </a:cxn>
              <a:cxn ang="0">
                <a:pos x="1248" y="8"/>
              </a:cxn>
            </a:cxnLst>
            <a:rect l="0" t="0" r="r" b="b"/>
            <a:pathLst>
              <a:path w="1248" h="56">
                <a:moveTo>
                  <a:pt x="0" y="56"/>
                </a:moveTo>
                <a:cubicBezTo>
                  <a:pt x="400" y="36"/>
                  <a:pt x="800" y="16"/>
                  <a:pt x="1008" y="8"/>
                </a:cubicBezTo>
                <a:cubicBezTo>
                  <a:pt x="1216" y="0"/>
                  <a:pt x="1232" y="4"/>
                  <a:pt x="1248" y="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5059" name="Text Box 35"/>
          <p:cNvSpPr txBox="1">
            <a:spLocks noChangeArrowheads="1"/>
          </p:cNvSpPr>
          <p:nvPr/>
        </p:nvSpPr>
        <p:spPr bwMode="auto">
          <a:xfrm>
            <a:off x="6781800" y="5029200"/>
            <a:ext cx="508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BA53-C7FD-4759-9ADD-437623AA2798}" type="slidenum">
              <a:rPr lang="en-US"/>
              <a:pPr/>
              <a:t>2</a:t>
            </a:fld>
            <a:endParaRPr lang="en-US"/>
          </a:p>
        </p:txBody>
      </p:sp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Goals for Today</a:t>
            </a:r>
            <a:endParaRPr lang="en-US"/>
          </a:p>
        </p:txBody>
      </p:sp>
      <p:sp>
        <p:nvSpPr>
          <p:cNvPr id="421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Virtual </a:t>
            </a:r>
            <a:r>
              <a:rPr lang="en-US" sz="2800" dirty="0" smtClean="0"/>
              <a:t>memory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Mechanism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does it work?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Policy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to replace</a:t>
            </a:r>
            <a:r>
              <a:rPr lang="en-US" sz="24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much to fetch?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77E0-2CDD-4257-A9DF-3C45479BBE6C}" type="slidenum">
              <a:rPr lang="en-US"/>
              <a:pPr/>
              <a:t>20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LRU: Clock Algorithm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Each page has a reference bit</a:t>
            </a:r>
          </a:p>
          <a:p>
            <a:pPr lvl="1"/>
            <a:r>
              <a:rPr lang="en-US" sz="2000"/>
              <a:t>Set on use, reset periodically by the OS</a:t>
            </a:r>
          </a:p>
          <a:p>
            <a:r>
              <a:rPr lang="en-US" sz="2400"/>
              <a:t>Algorithm:</a:t>
            </a:r>
          </a:p>
          <a:p>
            <a:pPr lvl="1"/>
            <a:r>
              <a:rPr lang="en-US" sz="2000"/>
              <a:t>FIFO + reference bit (keep pages in circular list)</a:t>
            </a:r>
          </a:p>
          <a:p>
            <a:pPr lvl="2"/>
            <a:r>
              <a:rPr lang="en-US" sz="1800"/>
              <a:t>Scan: if ref bit is 1, set to 0, and proceed. If ref bit is 0, stop and evict.</a:t>
            </a:r>
          </a:p>
          <a:p>
            <a:r>
              <a:rPr lang="en-US" sz="2400"/>
              <a:t>Problem:</a:t>
            </a:r>
          </a:p>
          <a:p>
            <a:pPr lvl="1"/>
            <a:r>
              <a:rPr lang="en-US" sz="2000"/>
              <a:t>Low accuracy for large memory</a:t>
            </a:r>
          </a:p>
        </p:txBody>
      </p:sp>
      <p:sp>
        <p:nvSpPr>
          <p:cNvPr id="386065" name="Rectangle 17"/>
          <p:cNvSpPr>
            <a:spLocks noChangeArrowheads="1"/>
          </p:cNvSpPr>
          <p:nvPr/>
        </p:nvSpPr>
        <p:spPr bwMode="auto">
          <a:xfrm>
            <a:off x="7110413" y="4035425"/>
            <a:ext cx="706437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R=1</a:t>
            </a:r>
          </a:p>
        </p:txBody>
      </p:sp>
      <p:sp>
        <p:nvSpPr>
          <p:cNvPr id="386066" name="Rectangle 18"/>
          <p:cNvSpPr>
            <a:spLocks noChangeArrowheads="1"/>
          </p:cNvSpPr>
          <p:nvPr/>
        </p:nvSpPr>
        <p:spPr bwMode="auto">
          <a:xfrm>
            <a:off x="7635875" y="4383088"/>
            <a:ext cx="755650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R=0</a:t>
            </a:r>
          </a:p>
        </p:txBody>
      </p:sp>
      <p:sp>
        <p:nvSpPr>
          <p:cNvPr id="386067" name="Rectangle 19"/>
          <p:cNvSpPr>
            <a:spLocks noChangeArrowheads="1"/>
          </p:cNvSpPr>
          <p:nvPr/>
        </p:nvSpPr>
        <p:spPr bwMode="auto">
          <a:xfrm>
            <a:off x="8026400" y="4908550"/>
            <a:ext cx="706438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R=1</a:t>
            </a:r>
          </a:p>
        </p:txBody>
      </p:sp>
      <p:sp>
        <p:nvSpPr>
          <p:cNvPr id="386068" name="Rectangle 20"/>
          <p:cNvSpPr>
            <a:spLocks noChangeArrowheads="1"/>
          </p:cNvSpPr>
          <p:nvPr/>
        </p:nvSpPr>
        <p:spPr bwMode="auto">
          <a:xfrm>
            <a:off x="8208963" y="5430838"/>
            <a:ext cx="706437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R=1</a:t>
            </a:r>
          </a:p>
        </p:txBody>
      </p:sp>
      <p:sp>
        <p:nvSpPr>
          <p:cNvPr id="386069" name="Rectangle 21"/>
          <p:cNvSpPr>
            <a:spLocks noChangeArrowheads="1"/>
          </p:cNvSpPr>
          <p:nvPr/>
        </p:nvSpPr>
        <p:spPr bwMode="auto">
          <a:xfrm>
            <a:off x="7753350" y="5951538"/>
            <a:ext cx="706438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R=1</a:t>
            </a:r>
          </a:p>
        </p:txBody>
      </p:sp>
      <p:sp>
        <p:nvSpPr>
          <p:cNvPr id="386070" name="Rectangle 22"/>
          <p:cNvSpPr>
            <a:spLocks noChangeArrowheads="1"/>
          </p:cNvSpPr>
          <p:nvPr/>
        </p:nvSpPr>
        <p:spPr bwMode="auto">
          <a:xfrm>
            <a:off x="7005638" y="6210300"/>
            <a:ext cx="755650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R=0</a:t>
            </a:r>
          </a:p>
        </p:txBody>
      </p:sp>
      <p:sp>
        <p:nvSpPr>
          <p:cNvPr id="386071" name="Rectangle 23"/>
          <p:cNvSpPr>
            <a:spLocks noChangeArrowheads="1"/>
          </p:cNvSpPr>
          <p:nvPr/>
        </p:nvSpPr>
        <p:spPr bwMode="auto">
          <a:xfrm>
            <a:off x="6261100" y="6040438"/>
            <a:ext cx="755650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R=0</a:t>
            </a:r>
          </a:p>
        </p:txBody>
      </p:sp>
      <p:sp>
        <p:nvSpPr>
          <p:cNvPr id="386072" name="Rectangle 24"/>
          <p:cNvSpPr>
            <a:spLocks noChangeArrowheads="1"/>
          </p:cNvSpPr>
          <p:nvPr/>
        </p:nvSpPr>
        <p:spPr bwMode="auto">
          <a:xfrm>
            <a:off x="5786438" y="5600700"/>
            <a:ext cx="849312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R=1</a:t>
            </a:r>
          </a:p>
        </p:txBody>
      </p:sp>
      <p:sp>
        <p:nvSpPr>
          <p:cNvPr id="386073" name="Rectangle 25"/>
          <p:cNvSpPr>
            <a:spLocks noChangeArrowheads="1"/>
          </p:cNvSpPr>
          <p:nvPr/>
        </p:nvSpPr>
        <p:spPr bwMode="auto">
          <a:xfrm>
            <a:off x="5634038" y="5067300"/>
            <a:ext cx="849312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R=0</a:t>
            </a:r>
          </a:p>
        </p:txBody>
      </p:sp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5786438" y="4610100"/>
            <a:ext cx="849312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R=0</a:t>
            </a:r>
          </a:p>
        </p:txBody>
      </p:sp>
      <p:sp>
        <p:nvSpPr>
          <p:cNvPr id="386075" name="Rectangle 27"/>
          <p:cNvSpPr>
            <a:spLocks noChangeArrowheads="1"/>
          </p:cNvSpPr>
          <p:nvPr/>
        </p:nvSpPr>
        <p:spPr bwMode="auto">
          <a:xfrm>
            <a:off x="6215063" y="4122738"/>
            <a:ext cx="849312" cy="495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R=1</a:t>
            </a:r>
          </a:p>
        </p:txBody>
      </p:sp>
      <p:sp>
        <p:nvSpPr>
          <p:cNvPr id="386076" name="Line 28"/>
          <p:cNvSpPr>
            <a:spLocks noChangeShapeType="1"/>
          </p:cNvSpPr>
          <p:nvPr/>
        </p:nvSpPr>
        <p:spPr bwMode="auto">
          <a:xfrm flipH="1" flipV="1">
            <a:off x="7005638" y="4610100"/>
            <a:ext cx="381000" cy="83820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6077" name="Arc 29"/>
          <p:cNvSpPr>
            <a:spLocks/>
          </p:cNvSpPr>
          <p:nvPr/>
        </p:nvSpPr>
        <p:spPr bwMode="auto">
          <a:xfrm flipH="1">
            <a:off x="5329238" y="4111625"/>
            <a:ext cx="609600" cy="762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F0C19"/>
            </a:solidFill>
            <a:round/>
            <a:headEnd type="triangle" w="med" len="med"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E8C4-63DE-413E-A7AD-53D57FFF87E4}" type="slidenum">
              <a:rPr lang="en-US"/>
              <a:pPr/>
              <a:t>21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LRU with large memory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Solution: Add another hand</a:t>
            </a:r>
          </a:p>
          <a:p>
            <a:pPr lvl="1"/>
            <a:r>
              <a:rPr lang="en-US" sz="2000" dirty="0"/>
              <a:t>Leading edge clears ref bits</a:t>
            </a:r>
          </a:p>
          <a:p>
            <a:pPr lvl="1"/>
            <a:r>
              <a:rPr lang="en-US" sz="2000" dirty="0"/>
              <a:t>Trailing edge evicts pages with ref bit 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What if angle small?</a:t>
            </a:r>
          </a:p>
          <a:p>
            <a:r>
              <a:rPr lang="en-US" sz="2400" dirty="0"/>
              <a:t>What if angle big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Sensitive to sweeping </a:t>
            </a:r>
            <a:br>
              <a:rPr lang="en-US" sz="2400" dirty="0" smtClean="0"/>
            </a:br>
            <a:r>
              <a:rPr lang="en-US" sz="2400" dirty="0" smtClean="0"/>
              <a:t>interval and angle</a:t>
            </a:r>
          </a:p>
          <a:p>
            <a:pPr lvl="1"/>
            <a:r>
              <a:rPr lang="en-US" sz="2000" dirty="0" smtClean="0"/>
              <a:t>Fast: lose usage information</a:t>
            </a:r>
          </a:p>
          <a:p>
            <a:pPr lvl="1"/>
            <a:r>
              <a:rPr lang="en-US" sz="2000" dirty="0" smtClean="0"/>
              <a:t>Slow: all pages look used</a:t>
            </a:r>
          </a:p>
          <a:p>
            <a:endParaRPr lang="en-US" sz="2400" dirty="0"/>
          </a:p>
        </p:txBody>
      </p:sp>
      <p:grpSp>
        <p:nvGrpSpPr>
          <p:cNvPr id="387091" name="Group 19"/>
          <p:cNvGrpSpPr>
            <a:grpSpLocks/>
          </p:cNvGrpSpPr>
          <p:nvPr/>
        </p:nvGrpSpPr>
        <p:grpSpPr bwMode="auto">
          <a:xfrm>
            <a:off x="4491038" y="3200400"/>
            <a:ext cx="3509962" cy="2670175"/>
            <a:chOff x="1392" y="1824"/>
            <a:chExt cx="2211" cy="1682"/>
          </a:xfrm>
        </p:grpSpPr>
        <p:sp>
          <p:nvSpPr>
            <p:cNvPr id="387092" name="Rectangle 20"/>
            <p:cNvSpPr>
              <a:spLocks noChangeArrowheads="1"/>
            </p:cNvSpPr>
            <p:nvPr/>
          </p:nvSpPr>
          <p:spPr bwMode="auto">
            <a:xfrm>
              <a:off x="2466" y="1824"/>
              <a:ext cx="44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R=1</a:t>
              </a:r>
            </a:p>
          </p:txBody>
        </p:sp>
        <p:sp>
          <p:nvSpPr>
            <p:cNvPr id="387093" name="Rectangle 21"/>
            <p:cNvSpPr>
              <a:spLocks noChangeArrowheads="1"/>
            </p:cNvSpPr>
            <p:nvPr/>
          </p:nvSpPr>
          <p:spPr bwMode="auto">
            <a:xfrm>
              <a:off x="2797" y="2043"/>
              <a:ext cx="476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R=0</a:t>
              </a:r>
            </a:p>
          </p:txBody>
        </p:sp>
        <p:sp>
          <p:nvSpPr>
            <p:cNvPr id="387094" name="Rectangle 22"/>
            <p:cNvSpPr>
              <a:spLocks noChangeArrowheads="1"/>
            </p:cNvSpPr>
            <p:nvPr/>
          </p:nvSpPr>
          <p:spPr bwMode="auto">
            <a:xfrm>
              <a:off x="3043" y="2374"/>
              <a:ext cx="44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R=1</a:t>
              </a:r>
            </a:p>
          </p:txBody>
        </p:sp>
        <p:sp>
          <p:nvSpPr>
            <p:cNvPr id="387095" name="Rectangle 23"/>
            <p:cNvSpPr>
              <a:spLocks noChangeArrowheads="1"/>
            </p:cNvSpPr>
            <p:nvPr/>
          </p:nvSpPr>
          <p:spPr bwMode="auto">
            <a:xfrm>
              <a:off x="3158" y="2703"/>
              <a:ext cx="44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R=1</a:t>
              </a:r>
            </a:p>
          </p:txBody>
        </p:sp>
        <p:sp>
          <p:nvSpPr>
            <p:cNvPr id="387096" name="Rectangle 24"/>
            <p:cNvSpPr>
              <a:spLocks noChangeArrowheads="1"/>
            </p:cNvSpPr>
            <p:nvPr/>
          </p:nvSpPr>
          <p:spPr bwMode="auto">
            <a:xfrm>
              <a:off x="2871" y="3031"/>
              <a:ext cx="44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R=1</a:t>
              </a:r>
            </a:p>
          </p:txBody>
        </p:sp>
        <p:sp>
          <p:nvSpPr>
            <p:cNvPr id="387097" name="Rectangle 25"/>
            <p:cNvSpPr>
              <a:spLocks noChangeArrowheads="1"/>
            </p:cNvSpPr>
            <p:nvPr/>
          </p:nvSpPr>
          <p:spPr bwMode="auto">
            <a:xfrm>
              <a:off x="2400" y="3194"/>
              <a:ext cx="476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R=0</a:t>
              </a:r>
            </a:p>
          </p:txBody>
        </p:sp>
        <p:sp>
          <p:nvSpPr>
            <p:cNvPr id="387098" name="Rectangle 26"/>
            <p:cNvSpPr>
              <a:spLocks noChangeArrowheads="1"/>
            </p:cNvSpPr>
            <p:nvPr/>
          </p:nvSpPr>
          <p:spPr bwMode="auto">
            <a:xfrm>
              <a:off x="1931" y="3087"/>
              <a:ext cx="476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R=0</a:t>
              </a:r>
            </a:p>
          </p:txBody>
        </p:sp>
        <p:sp>
          <p:nvSpPr>
            <p:cNvPr id="387099" name="Rectangle 27"/>
            <p:cNvSpPr>
              <a:spLocks noChangeArrowheads="1"/>
            </p:cNvSpPr>
            <p:nvPr/>
          </p:nvSpPr>
          <p:spPr bwMode="auto">
            <a:xfrm>
              <a:off x="1632" y="2810"/>
              <a:ext cx="53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R=1</a:t>
              </a:r>
            </a:p>
          </p:txBody>
        </p:sp>
        <p:sp>
          <p:nvSpPr>
            <p:cNvPr id="387100" name="Rectangle 28"/>
            <p:cNvSpPr>
              <a:spLocks noChangeArrowheads="1"/>
            </p:cNvSpPr>
            <p:nvPr/>
          </p:nvSpPr>
          <p:spPr bwMode="auto">
            <a:xfrm>
              <a:off x="1536" y="2474"/>
              <a:ext cx="53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R=0</a:t>
              </a:r>
            </a:p>
          </p:txBody>
        </p:sp>
        <p:sp>
          <p:nvSpPr>
            <p:cNvPr id="387101" name="Rectangle 29"/>
            <p:cNvSpPr>
              <a:spLocks noChangeArrowheads="1"/>
            </p:cNvSpPr>
            <p:nvPr/>
          </p:nvSpPr>
          <p:spPr bwMode="auto">
            <a:xfrm>
              <a:off x="1632" y="2186"/>
              <a:ext cx="53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R=0</a:t>
              </a:r>
            </a:p>
          </p:txBody>
        </p:sp>
        <p:sp>
          <p:nvSpPr>
            <p:cNvPr id="387102" name="Rectangle 30"/>
            <p:cNvSpPr>
              <a:spLocks noChangeArrowheads="1"/>
            </p:cNvSpPr>
            <p:nvPr/>
          </p:nvSpPr>
          <p:spPr bwMode="auto">
            <a:xfrm>
              <a:off x="1902" y="1879"/>
              <a:ext cx="535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R=1</a:t>
              </a:r>
            </a:p>
          </p:txBody>
        </p:sp>
        <p:sp>
          <p:nvSpPr>
            <p:cNvPr id="387103" name="Line 31"/>
            <p:cNvSpPr>
              <a:spLocks noChangeShapeType="1"/>
            </p:cNvSpPr>
            <p:nvPr/>
          </p:nvSpPr>
          <p:spPr bwMode="auto">
            <a:xfrm flipH="1" flipV="1">
              <a:off x="2400" y="2186"/>
              <a:ext cx="240" cy="528"/>
            </a:xfrm>
            <a:prstGeom prst="line">
              <a:avLst/>
            </a:prstGeom>
            <a:noFill/>
            <a:ln w="38100">
              <a:solidFill>
                <a:srgbClr val="0F0C19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7104" name="Line 32"/>
            <p:cNvSpPr>
              <a:spLocks noChangeShapeType="1"/>
            </p:cNvSpPr>
            <p:nvPr/>
          </p:nvSpPr>
          <p:spPr bwMode="auto">
            <a:xfrm flipH="1">
              <a:off x="2160" y="2688"/>
              <a:ext cx="480" cy="240"/>
            </a:xfrm>
            <a:prstGeom prst="line">
              <a:avLst/>
            </a:prstGeom>
            <a:noFill/>
            <a:ln w="38100">
              <a:solidFill>
                <a:srgbClr val="0F0C1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7105" name="Arc 33"/>
            <p:cNvSpPr>
              <a:spLocks/>
            </p:cNvSpPr>
            <p:nvPr/>
          </p:nvSpPr>
          <p:spPr bwMode="auto">
            <a:xfrm flipH="1">
              <a:off x="1392" y="1920"/>
              <a:ext cx="384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F0C19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MRU: Remove the most recently touched page</a:t>
            </a:r>
          </a:p>
          <a:p>
            <a:pPr lvl="1"/>
            <a:r>
              <a:rPr lang="en-US" sz="2000" dirty="0" smtClean="0"/>
              <a:t>Works well for data accessed only once, e.g. a movie file</a:t>
            </a:r>
          </a:p>
          <a:p>
            <a:pPr lvl="1"/>
            <a:r>
              <a:rPr lang="en-US" sz="2000" dirty="0" smtClean="0"/>
              <a:t>Not a good fit for most other data, e.g. </a:t>
            </a:r>
            <a:r>
              <a:rPr lang="en-US" sz="2000" dirty="0" smtClean="0"/>
              <a:t>frequently accessed items</a:t>
            </a: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LFU: Remove page with lowest count</a:t>
            </a:r>
          </a:p>
          <a:p>
            <a:pPr lvl="1"/>
            <a:r>
              <a:rPr lang="en-US" sz="2000" dirty="0" smtClean="0"/>
              <a:t>No track of when the page was referenced</a:t>
            </a:r>
          </a:p>
          <a:p>
            <a:pPr lvl="1"/>
            <a:r>
              <a:rPr lang="en-US" sz="2000" dirty="0" smtClean="0"/>
              <a:t>Use multiple bits. Shift right by 1 at regular intervals.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MFU: remove the most frequently used page</a:t>
            </a:r>
          </a:p>
          <a:p>
            <a:endParaRPr lang="en-US" sz="2400" dirty="0" smtClean="0"/>
          </a:p>
          <a:p>
            <a:r>
              <a:rPr lang="en-US" sz="2400" dirty="0" smtClean="0"/>
              <a:t>LFU and MFU do not approximate OPT well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324F-8AA2-40B1-951A-EAA13812EC5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11C1-C7ED-4FB9-96B8-BE8CA17505BA}" type="slidenum">
              <a:rPr lang="en-US"/>
              <a:pPr/>
              <a:t>23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Allocating Pages to Processes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Global replacement</a:t>
            </a:r>
          </a:p>
          <a:p>
            <a:pPr lvl="1"/>
            <a:r>
              <a:rPr lang="en-US" sz="2000" dirty="0"/>
              <a:t>Single memory pool for entire system</a:t>
            </a:r>
          </a:p>
          <a:p>
            <a:pPr lvl="1"/>
            <a:r>
              <a:rPr lang="en-US" sz="2000" dirty="0"/>
              <a:t>On page fault, evict oldest page in the system</a:t>
            </a:r>
          </a:p>
          <a:p>
            <a:pPr lvl="1"/>
            <a:r>
              <a:rPr lang="en-US" sz="2000" dirty="0"/>
              <a:t>Problem: </a:t>
            </a:r>
            <a:r>
              <a:rPr lang="en-US" sz="2000" dirty="0" smtClean="0"/>
              <a:t>lack of performance isolation</a:t>
            </a:r>
            <a:endParaRPr lang="en-US" sz="2000" dirty="0"/>
          </a:p>
          <a:p>
            <a:r>
              <a:rPr lang="en-US" sz="2400" dirty="0"/>
              <a:t>Local (per-process) replacement</a:t>
            </a:r>
          </a:p>
          <a:p>
            <a:pPr lvl="1"/>
            <a:r>
              <a:rPr lang="en-US" sz="2000" dirty="0"/>
              <a:t>Have a separate pool of pages for each process</a:t>
            </a:r>
          </a:p>
          <a:p>
            <a:pPr lvl="1"/>
            <a:r>
              <a:rPr lang="en-US" sz="2000" dirty="0"/>
              <a:t>Page fault in one process can only replace pages from its own process</a:t>
            </a:r>
          </a:p>
          <a:p>
            <a:pPr lvl="1"/>
            <a:r>
              <a:rPr lang="en-US" sz="2000" dirty="0"/>
              <a:t>Problem: might have idle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F9BB-CEE7-461F-A2E3-F8E80963DBB7}" type="slidenum">
              <a:rPr lang="en-US"/>
              <a:pPr/>
              <a:t>24</a:t>
            </a:fld>
            <a:endParaRPr lang="en-US"/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Thrashing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Def: Excessive rate of paging </a:t>
            </a:r>
          </a:p>
          <a:p>
            <a:pPr lvl="1"/>
            <a:r>
              <a:rPr lang="en-US" sz="2000" dirty="0" smtClean="0"/>
              <a:t>May stem from lack of resources</a:t>
            </a:r>
          </a:p>
          <a:p>
            <a:pPr lvl="1"/>
            <a:r>
              <a:rPr lang="en-US" sz="2000" dirty="0" smtClean="0"/>
              <a:t>More likely, caused by bad choices of the eviction algorithm</a:t>
            </a:r>
            <a:endParaRPr lang="en-US" sz="2000" dirty="0"/>
          </a:p>
          <a:p>
            <a:pPr lvl="1"/>
            <a:r>
              <a:rPr lang="en-US" sz="2000" dirty="0"/>
              <a:t>Keep throwing out page that will be referenced soon</a:t>
            </a:r>
          </a:p>
          <a:p>
            <a:pPr lvl="1"/>
            <a:r>
              <a:rPr lang="en-US" sz="2000" dirty="0"/>
              <a:t>So, they keep accessing memory that is not there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Why does it occur?</a:t>
            </a:r>
          </a:p>
          <a:p>
            <a:pPr lvl="1"/>
            <a:r>
              <a:rPr lang="en-US" sz="2000" dirty="0"/>
              <a:t>Poor locality,  past != future</a:t>
            </a:r>
          </a:p>
          <a:p>
            <a:pPr lvl="1"/>
            <a:r>
              <a:rPr lang="en-US" sz="2000" dirty="0"/>
              <a:t>There is reuse, but process does not </a:t>
            </a:r>
            <a:r>
              <a:rPr lang="en-US" sz="2000" dirty="0" smtClean="0"/>
              <a:t>fit model</a:t>
            </a:r>
            <a:endParaRPr lang="en-US" sz="2000" dirty="0"/>
          </a:p>
          <a:p>
            <a:pPr lvl="1"/>
            <a:r>
              <a:rPr lang="en-US" sz="2000" dirty="0"/>
              <a:t>Too many processes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DBF9-73D6-4D23-AEB5-D170F4D09F3D}" type="slidenum">
              <a:rPr lang="en-US"/>
              <a:pPr/>
              <a:t>25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Working </a:t>
            </a:r>
            <a:r>
              <a:rPr lang="en-US" dirty="0">
                <a:solidFill>
                  <a:srgbClr val="0000FF"/>
                </a:solidFill>
              </a:rPr>
              <a:t>Set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Peter Denning, 1968</a:t>
            </a:r>
          </a:p>
          <a:p>
            <a:pPr lvl="1"/>
            <a:r>
              <a:rPr lang="en-US" sz="1800"/>
              <a:t>He uses this term to denote memory locality of a program</a:t>
            </a:r>
          </a:p>
          <a:p>
            <a:pPr lvl="1"/>
            <a:endParaRPr lang="en-US" sz="1800"/>
          </a:p>
          <a:p>
            <a:pPr lvl="1">
              <a:buFontTx/>
              <a:buNone/>
            </a:pPr>
            <a:r>
              <a:rPr lang="en-US" sz="1800"/>
              <a:t>Def: pages referenced by process in last </a:t>
            </a:r>
            <a:r>
              <a:rPr lang="en-US" sz="1800">
                <a:sym typeface="Symbol" pitchFamily="1" charset="2"/>
              </a:rPr>
              <a:t></a:t>
            </a:r>
            <a:r>
              <a:rPr lang="en-US" sz="1800"/>
              <a:t>  time-units comprise its working set</a:t>
            </a:r>
          </a:p>
          <a:p>
            <a:pPr lvl="1">
              <a:buFontTx/>
              <a:buNone/>
            </a:pPr>
            <a:endParaRPr lang="en-US" sz="1800"/>
          </a:p>
          <a:p>
            <a:pPr lvl="1">
              <a:buFontTx/>
              <a:buNone/>
            </a:pPr>
            <a:r>
              <a:rPr lang="en-US" sz="1800"/>
              <a:t>For our examples, we usually discuss WS in terms of </a:t>
            </a:r>
            <a:r>
              <a:rPr lang="en-US" sz="1800">
                <a:sym typeface="Symbol" pitchFamily="1" charset="2"/>
              </a:rPr>
              <a:t>, a “window” </a:t>
            </a:r>
            <a:r>
              <a:rPr lang="en-US" sz="1800" i="1">
                <a:sym typeface="Symbol" pitchFamily="1" charset="2"/>
              </a:rPr>
              <a:t>in the page reference string</a:t>
            </a:r>
            <a:r>
              <a:rPr lang="en-US" sz="1800">
                <a:sym typeface="Symbol" pitchFamily="1" charset="2"/>
              </a:rPr>
              <a:t>.  But while this is easier on paper it makes less sense in practice!  </a:t>
            </a:r>
          </a:p>
          <a:p>
            <a:pPr lvl="1">
              <a:buFontTx/>
              <a:buNone/>
            </a:pPr>
            <a:endParaRPr lang="en-US" sz="1800">
              <a:sym typeface="Symbol" pitchFamily="1" charset="2"/>
            </a:endParaRPr>
          </a:p>
          <a:p>
            <a:pPr lvl="1">
              <a:buFontTx/>
              <a:buNone/>
            </a:pPr>
            <a:r>
              <a:rPr lang="en-US" sz="1800">
                <a:sym typeface="Symbol" pitchFamily="1" charset="2"/>
              </a:rPr>
              <a:t>In real systems, the window should probably be a period of time, perhaps a second or two.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B42A-A184-4B3C-BD81-369E62FF51A3}" type="slidenum">
              <a:rPr lang="en-US"/>
              <a:pPr/>
              <a:t>26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Working Sets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10000"/>
            <a:ext cx="8229600" cy="218757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000000"/>
                </a:solidFill>
              </a:rPr>
              <a:t>The </a:t>
            </a:r>
            <a:r>
              <a:rPr lang="en-US" sz="2000" u="sng">
                <a:solidFill>
                  <a:srgbClr val="000000"/>
                </a:solidFill>
              </a:rPr>
              <a:t>working set size</a:t>
            </a:r>
            <a:r>
              <a:rPr lang="en-US" sz="2000">
                <a:solidFill>
                  <a:srgbClr val="000000"/>
                </a:solidFill>
              </a:rPr>
              <a:t> is </a:t>
            </a:r>
            <a:r>
              <a:rPr lang="en-US" sz="2000" i="1">
                <a:solidFill>
                  <a:srgbClr val="000000"/>
                </a:solidFill>
              </a:rPr>
              <a:t>num </a:t>
            </a:r>
            <a:r>
              <a:rPr lang="en-US" sz="2000">
                <a:solidFill>
                  <a:srgbClr val="000000"/>
                </a:solidFill>
              </a:rPr>
              <a:t>pages in the working set 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800">
                <a:solidFill>
                  <a:srgbClr val="000000"/>
                </a:solidFill>
              </a:rPr>
              <a:t>the number of pages touched in the interval [t-</a:t>
            </a:r>
            <a:r>
              <a:rPr lang="el-GR" sz="1800">
                <a:solidFill>
                  <a:srgbClr val="000000"/>
                </a:solidFill>
                <a:cs typeface="Arial" charset="0"/>
              </a:rPr>
              <a:t>Δ</a:t>
            </a:r>
            <a:r>
              <a:rPr lang="en-US" sz="1800">
                <a:solidFill>
                  <a:srgbClr val="000000"/>
                </a:solidFill>
                <a:cs typeface="Arial" charset="0"/>
              </a:rPr>
              <a:t>+1..t]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000000"/>
                </a:solidFill>
              </a:rPr>
              <a:t>The working set size changes with program locality.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800"/>
              <a:t>during periods of poor locality, you reference more pages.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800"/>
              <a:t>Within that period of time, you will have a larger working set size.</a:t>
            </a: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sz="2000">
                <a:solidFill>
                  <a:srgbClr val="000000"/>
                </a:solidFill>
              </a:rPr>
              <a:t>Goal: keep WS for each process in memory.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800"/>
              <a:t>E.g. If </a:t>
            </a:r>
            <a:r>
              <a:rPr lang="en-US" sz="1800">
                <a:sym typeface="Symbol" pitchFamily="1" charset="2"/>
              </a:rPr>
              <a:t></a:t>
            </a:r>
            <a:r>
              <a:rPr lang="en-US" sz="1800"/>
              <a:t> WS</a:t>
            </a:r>
            <a:r>
              <a:rPr lang="en-US" sz="1800" i="1" baseline="-25000"/>
              <a:t>i</a:t>
            </a:r>
            <a:r>
              <a:rPr lang="en-US" sz="1800"/>
              <a:t> for all </a:t>
            </a:r>
            <a:r>
              <a:rPr lang="en-US" sz="1800" i="1"/>
              <a:t>i runnable </a:t>
            </a:r>
            <a:r>
              <a:rPr lang="en-US" sz="1800"/>
              <a:t>processes &gt; physical memory, then suspend a process</a:t>
            </a:r>
          </a:p>
        </p:txBody>
      </p:sp>
      <p:pic>
        <p:nvPicPr>
          <p:cNvPr id="663556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 l="468" t="35004" r="656" b="35504"/>
          <a:stretch>
            <a:fillRect/>
          </a:stretch>
        </p:blipFill>
        <p:spPr>
          <a:xfrm>
            <a:off x="457200" y="1447800"/>
            <a:ext cx="8229600" cy="2185988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51C4-2417-4B7C-8D4A-4937153718C8}" type="slidenum">
              <a:rPr lang="en-US"/>
              <a:pPr/>
              <a:t>27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Working Set Approximation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Approximate with interval timer + a reference bit</a:t>
            </a:r>
          </a:p>
          <a:p>
            <a:pPr>
              <a:lnSpc>
                <a:spcPct val="90000"/>
              </a:lnSpc>
            </a:pPr>
            <a:r>
              <a:rPr lang="en-US" sz="2400"/>
              <a:t>Example: </a:t>
            </a:r>
            <a:r>
              <a:rPr lang="en-US" sz="2400">
                <a:sym typeface="Symbol" pitchFamily="1" charset="2"/>
              </a:rPr>
              <a:t> = 10,000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" charset="2"/>
              </a:rPr>
              <a:t>Timer interrupts after every 5000 time units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" charset="2"/>
              </a:rPr>
              <a:t>Keep in memory 2 bits for each page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" charset="2"/>
              </a:rPr>
              <a:t>Whenever a timer interrupts copy and sets the values of all reference bits to 0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" charset="2"/>
              </a:rPr>
              <a:t>If one of the bits in memory = 1  page in working set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" charset="2"/>
              </a:rPr>
              <a:t>Why is this not completely accurate?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" charset="2"/>
              </a:rPr>
              <a:t>Cannot tell (within interval of 5000) where reference occured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" charset="2"/>
              </a:rPr>
              <a:t>Improvement = 10 bits and interrupt every 1000 time units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9F5B-84E6-4B4E-B723-CCAFEC26C923}" type="slidenum">
              <a:rPr lang="en-US"/>
              <a:pPr/>
              <a:t>28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Using the Working Set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sz="2000"/>
              <a:t>Used mainly for prepaging</a:t>
            </a:r>
          </a:p>
          <a:p>
            <a:pPr lvl="1">
              <a:spcAft>
                <a:spcPct val="10000"/>
              </a:spcAft>
            </a:pPr>
            <a:r>
              <a:rPr lang="en-US" sz="1800"/>
              <a:t>Pages in working set are a good approximation </a:t>
            </a:r>
          </a:p>
          <a:p>
            <a:pPr>
              <a:spcAft>
                <a:spcPct val="10000"/>
              </a:spcAft>
            </a:pPr>
            <a:r>
              <a:rPr lang="en-US" sz="2000"/>
              <a:t>In Windows processes have a </a:t>
            </a:r>
            <a:r>
              <a:rPr lang="en-US" sz="2000" i="1"/>
              <a:t>max</a:t>
            </a:r>
            <a:r>
              <a:rPr lang="en-US" sz="2000"/>
              <a:t> and </a:t>
            </a:r>
            <a:r>
              <a:rPr lang="en-US" sz="2000" i="1"/>
              <a:t>min</a:t>
            </a:r>
            <a:r>
              <a:rPr lang="en-US" sz="2000"/>
              <a:t> WS size</a:t>
            </a:r>
          </a:p>
          <a:p>
            <a:pPr lvl="1">
              <a:spcAft>
                <a:spcPct val="10000"/>
              </a:spcAft>
            </a:pPr>
            <a:r>
              <a:rPr lang="en-US" sz="1800"/>
              <a:t>At least </a:t>
            </a:r>
            <a:r>
              <a:rPr lang="en-US" sz="1800" i="1"/>
              <a:t>min</a:t>
            </a:r>
            <a:r>
              <a:rPr lang="en-US" sz="1800"/>
              <a:t> pages of the process are in memory</a:t>
            </a:r>
          </a:p>
          <a:p>
            <a:pPr lvl="1">
              <a:spcAft>
                <a:spcPct val="10000"/>
              </a:spcAft>
            </a:pPr>
            <a:r>
              <a:rPr lang="en-US" sz="1800"/>
              <a:t>If &gt; </a:t>
            </a:r>
            <a:r>
              <a:rPr lang="en-US" sz="1800" i="1"/>
              <a:t>max</a:t>
            </a:r>
            <a:r>
              <a:rPr lang="en-US" sz="1800"/>
              <a:t> pages in memory, on page fault a page is replaced</a:t>
            </a:r>
          </a:p>
          <a:p>
            <a:pPr lvl="1">
              <a:spcAft>
                <a:spcPct val="10000"/>
              </a:spcAft>
            </a:pPr>
            <a:r>
              <a:rPr lang="en-US" sz="1800"/>
              <a:t>Else if memory is available, then WS is increased on page fault</a:t>
            </a:r>
          </a:p>
          <a:p>
            <a:pPr lvl="1">
              <a:spcAft>
                <a:spcPct val="10000"/>
              </a:spcAft>
            </a:pPr>
            <a:r>
              <a:rPr lang="en-US" sz="1800"/>
              <a:t>The </a:t>
            </a:r>
            <a:r>
              <a:rPr lang="en-US" sz="1800" i="1"/>
              <a:t>max</a:t>
            </a:r>
            <a:r>
              <a:rPr lang="en-US" sz="1800"/>
              <a:t> WS can be specified by the application</a:t>
            </a:r>
          </a:p>
          <a:p>
            <a:pPr lvl="1">
              <a:spcAft>
                <a:spcPct val="10000"/>
              </a:spcAft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98E4-FFEA-45D1-BD3C-6F0868DA0F45}" type="slidenum">
              <a:rPr lang="en-US"/>
              <a:pPr/>
              <a:t>29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FF"/>
                </a:solidFill>
              </a:rPr>
              <a:t>Page </a:t>
            </a:r>
            <a:r>
              <a:rPr lang="en-US" sz="4000" dirty="0">
                <a:solidFill>
                  <a:srgbClr val="0000FF"/>
                </a:solidFill>
              </a:rPr>
              <a:t>Fault Frequency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458200" cy="2185988"/>
          </a:xfrm>
        </p:spPr>
        <p:txBody>
          <a:bodyPr/>
          <a:lstStyle/>
          <a:p>
            <a:r>
              <a:rPr lang="en-US" sz="2000"/>
              <a:t>Thrashing viewed as poor ratio of fetch to work</a:t>
            </a:r>
          </a:p>
          <a:p>
            <a:r>
              <a:rPr lang="en-US" sz="2000"/>
              <a:t>PFF = page faults / instructions executed </a:t>
            </a:r>
          </a:p>
          <a:p>
            <a:r>
              <a:rPr lang="en-US" sz="2000"/>
              <a:t>if PFF rises above threshold, process needs more memory</a:t>
            </a:r>
            <a:endParaRPr lang="en-US" sz="1600"/>
          </a:p>
          <a:p>
            <a:pPr lvl="1"/>
            <a:r>
              <a:rPr lang="en-US" sz="1800"/>
              <a:t>not enough memory on the system? Swap out.</a:t>
            </a:r>
            <a:endParaRPr lang="en-US" sz="1400"/>
          </a:p>
          <a:p>
            <a:r>
              <a:rPr lang="en-US" sz="2000"/>
              <a:t>if PFF sinks below threshold, memory can be taken away</a:t>
            </a:r>
            <a:r>
              <a:rPr lang="en-US" sz="1600"/>
              <a:t> </a:t>
            </a:r>
          </a:p>
        </p:txBody>
      </p:sp>
      <p:pic>
        <p:nvPicPr>
          <p:cNvPr id="677892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 l="937" t="16377" r="1125" b="16628"/>
          <a:stretch>
            <a:fillRect/>
          </a:stretch>
        </p:blipFill>
        <p:spPr>
          <a:xfrm>
            <a:off x="1447800" y="3657600"/>
            <a:ext cx="5867400" cy="3008313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7DEB-2B2F-48BF-9685-78D783C6B29E}" type="slidenum">
              <a:rPr lang="en-US"/>
              <a:pPr/>
              <a:t>3</a:t>
            </a:fld>
            <a:endParaRPr lang="en-US"/>
          </a:p>
        </p:txBody>
      </p:sp>
      <p:sp>
        <p:nvSpPr>
          <p:cNvPr id="628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What is virtual memory?</a:t>
            </a:r>
          </a:p>
        </p:txBody>
      </p:sp>
      <p:sp>
        <p:nvSpPr>
          <p:cNvPr id="628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/>
              <a:t>Each process has illusion of large address space</a:t>
            </a:r>
          </a:p>
          <a:p>
            <a:pPr lvl="1"/>
            <a:r>
              <a:rPr lang="en-US" sz="2000"/>
              <a:t>2</a:t>
            </a:r>
            <a:r>
              <a:rPr lang="en-US" sz="2000" baseline="30000"/>
              <a:t>32</a:t>
            </a:r>
            <a:r>
              <a:rPr lang="en-US" sz="2000"/>
              <a:t> for 32-bit addressing</a:t>
            </a:r>
          </a:p>
          <a:p>
            <a:r>
              <a:rPr lang="en-US" sz="2400"/>
              <a:t>However, physical memory is much smaller</a:t>
            </a:r>
          </a:p>
          <a:p>
            <a:r>
              <a:rPr lang="en-US" sz="2400"/>
              <a:t>How do we give this illusion to multiple processes?</a:t>
            </a:r>
          </a:p>
          <a:p>
            <a:pPr lvl="1"/>
            <a:r>
              <a:rPr lang="en-US" sz="2000"/>
              <a:t>Virtual Memory: some addresses reside in disk</a:t>
            </a:r>
          </a:p>
        </p:txBody>
      </p:sp>
      <p:grpSp>
        <p:nvGrpSpPr>
          <p:cNvPr id="628909" name="Group 1197"/>
          <p:cNvGrpSpPr>
            <a:grpSpLocks/>
          </p:cNvGrpSpPr>
          <p:nvPr/>
        </p:nvGrpSpPr>
        <p:grpSpPr bwMode="auto">
          <a:xfrm>
            <a:off x="0" y="3352800"/>
            <a:ext cx="8991600" cy="3505200"/>
            <a:chOff x="0" y="2112"/>
            <a:chExt cx="5664" cy="2208"/>
          </a:xfrm>
        </p:grpSpPr>
        <p:sp>
          <p:nvSpPr>
            <p:cNvPr id="628785" name="Rectangle 1073"/>
            <p:cNvSpPr>
              <a:spLocks noChangeArrowheads="1"/>
            </p:cNvSpPr>
            <p:nvPr/>
          </p:nvSpPr>
          <p:spPr bwMode="auto">
            <a:xfrm>
              <a:off x="2664" y="3231"/>
              <a:ext cx="375" cy="86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86" name="Oval 1074"/>
            <p:cNvSpPr>
              <a:spLocks noChangeArrowheads="1"/>
            </p:cNvSpPr>
            <p:nvPr/>
          </p:nvSpPr>
          <p:spPr bwMode="auto">
            <a:xfrm>
              <a:off x="3748" y="2285"/>
              <a:ext cx="1916" cy="27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87" name="Oval 1075"/>
            <p:cNvSpPr>
              <a:spLocks noChangeArrowheads="1"/>
            </p:cNvSpPr>
            <p:nvPr/>
          </p:nvSpPr>
          <p:spPr bwMode="auto">
            <a:xfrm>
              <a:off x="3748" y="3388"/>
              <a:ext cx="1916" cy="27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88" name="Line 1076"/>
            <p:cNvSpPr>
              <a:spLocks noChangeShapeType="1"/>
            </p:cNvSpPr>
            <p:nvPr/>
          </p:nvSpPr>
          <p:spPr bwMode="auto">
            <a:xfrm flipH="1">
              <a:off x="3748" y="2443"/>
              <a:ext cx="0" cy="1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8789" name="Line 1077"/>
            <p:cNvSpPr>
              <a:spLocks noChangeShapeType="1"/>
            </p:cNvSpPr>
            <p:nvPr/>
          </p:nvSpPr>
          <p:spPr bwMode="auto">
            <a:xfrm flipH="1">
              <a:off x="5664" y="2443"/>
              <a:ext cx="0" cy="1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8790" name="Rectangle 1078"/>
            <p:cNvSpPr>
              <a:spLocks noChangeArrowheads="1"/>
            </p:cNvSpPr>
            <p:nvPr/>
          </p:nvSpPr>
          <p:spPr bwMode="auto">
            <a:xfrm>
              <a:off x="3873" y="2679"/>
              <a:ext cx="166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1" name="Rectangle 1079"/>
            <p:cNvSpPr>
              <a:spLocks noChangeArrowheads="1"/>
            </p:cNvSpPr>
            <p:nvPr/>
          </p:nvSpPr>
          <p:spPr bwMode="auto">
            <a:xfrm>
              <a:off x="3956" y="2758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2" name="Rectangle 1080"/>
            <p:cNvSpPr>
              <a:spLocks noChangeArrowheads="1"/>
            </p:cNvSpPr>
            <p:nvPr/>
          </p:nvSpPr>
          <p:spPr bwMode="auto">
            <a:xfrm>
              <a:off x="4039" y="2837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3" name="Rectangle 1081"/>
            <p:cNvSpPr>
              <a:spLocks noChangeArrowheads="1"/>
            </p:cNvSpPr>
            <p:nvPr/>
          </p:nvSpPr>
          <p:spPr bwMode="auto">
            <a:xfrm>
              <a:off x="4123" y="2916"/>
              <a:ext cx="166" cy="7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4" name="Rectangle 1082"/>
            <p:cNvSpPr>
              <a:spLocks noChangeArrowheads="1"/>
            </p:cNvSpPr>
            <p:nvPr/>
          </p:nvSpPr>
          <p:spPr bwMode="auto">
            <a:xfrm>
              <a:off x="4206" y="2994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5" name="Rectangle 1083"/>
            <p:cNvSpPr>
              <a:spLocks noChangeArrowheads="1"/>
            </p:cNvSpPr>
            <p:nvPr/>
          </p:nvSpPr>
          <p:spPr bwMode="auto">
            <a:xfrm>
              <a:off x="4373" y="2640"/>
              <a:ext cx="166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6" name="Rectangle 1084"/>
            <p:cNvSpPr>
              <a:spLocks noChangeArrowheads="1"/>
            </p:cNvSpPr>
            <p:nvPr/>
          </p:nvSpPr>
          <p:spPr bwMode="auto">
            <a:xfrm>
              <a:off x="4373" y="3152"/>
              <a:ext cx="166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7" name="Rectangle 1085"/>
            <p:cNvSpPr>
              <a:spLocks noChangeArrowheads="1"/>
            </p:cNvSpPr>
            <p:nvPr/>
          </p:nvSpPr>
          <p:spPr bwMode="auto">
            <a:xfrm>
              <a:off x="4456" y="2719"/>
              <a:ext cx="166" cy="7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8" name="Rectangle 1086"/>
            <p:cNvSpPr>
              <a:spLocks noChangeArrowheads="1"/>
            </p:cNvSpPr>
            <p:nvPr/>
          </p:nvSpPr>
          <p:spPr bwMode="auto">
            <a:xfrm>
              <a:off x="4539" y="2797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799" name="Rectangle 1087"/>
            <p:cNvSpPr>
              <a:spLocks noChangeArrowheads="1"/>
            </p:cNvSpPr>
            <p:nvPr/>
          </p:nvSpPr>
          <p:spPr bwMode="auto">
            <a:xfrm>
              <a:off x="4622" y="2876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0" name="Rectangle 1088"/>
            <p:cNvSpPr>
              <a:spLocks noChangeArrowheads="1"/>
            </p:cNvSpPr>
            <p:nvPr/>
          </p:nvSpPr>
          <p:spPr bwMode="auto">
            <a:xfrm>
              <a:off x="4706" y="2955"/>
              <a:ext cx="166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1" name="Rectangle 1089"/>
            <p:cNvSpPr>
              <a:spLocks noChangeArrowheads="1"/>
            </p:cNvSpPr>
            <p:nvPr/>
          </p:nvSpPr>
          <p:spPr bwMode="auto">
            <a:xfrm>
              <a:off x="4789" y="3034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2" name="Rectangle 1090"/>
            <p:cNvSpPr>
              <a:spLocks noChangeArrowheads="1"/>
            </p:cNvSpPr>
            <p:nvPr/>
          </p:nvSpPr>
          <p:spPr bwMode="auto">
            <a:xfrm>
              <a:off x="4872" y="3113"/>
              <a:ext cx="167" cy="7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3" name="Rectangle 1091"/>
            <p:cNvSpPr>
              <a:spLocks noChangeArrowheads="1"/>
            </p:cNvSpPr>
            <p:nvPr/>
          </p:nvSpPr>
          <p:spPr bwMode="auto">
            <a:xfrm>
              <a:off x="4956" y="3191"/>
              <a:ext cx="166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4" name="Rectangle 1092"/>
            <p:cNvSpPr>
              <a:spLocks noChangeArrowheads="1"/>
            </p:cNvSpPr>
            <p:nvPr/>
          </p:nvSpPr>
          <p:spPr bwMode="auto">
            <a:xfrm>
              <a:off x="4289" y="3073"/>
              <a:ext cx="167" cy="7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5" name="Line 1093"/>
            <p:cNvSpPr>
              <a:spLocks noChangeShapeType="1"/>
            </p:cNvSpPr>
            <p:nvPr/>
          </p:nvSpPr>
          <p:spPr bwMode="auto">
            <a:xfrm>
              <a:off x="2664" y="3349"/>
              <a:ext cx="3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6" name="Line 1094"/>
            <p:cNvSpPr>
              <a:spLocks noChangeShapeType="1"/>
            </p:cNvSpPr>
            <p:nvPr/>
          </p:nvSpPr>
          <p:spPr bwMode="auto">
            <a:xfrm>
              <a:off x="2664" y="3467"/>
              <a:ext cx="3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7" name="Line 1095"/>
            <p:cNvSpPr>
              <a:spLocks noChangeShapeType="1"/>
            </p:cNvSpPr>
            <p:nvPr/>
          </p:nvSpPr>
          <p:spPr bwMode="auto">
            <a:xfrm>
              <a:off x="2664" y="3585"/>
              <a:ext cx="3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8" name="Line 1096"/>
            <p:cNvSpPr>
              <a:spLocks noChangeShapeType="1"/>
            </p:cNvSpPr>
            <p:nvPr/>
          </p:nvSpPr>
          <p:spPr bwMode="auto">
            <a:xfrm>
              <a:off x="2664" y="3743"/>
              <a:ext cx="3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09" name="Line 1097"/>
            <p:cNvSpPr>
              <a:spLocks noChangeShapeType="1"/>
            </p:cNvSpPr>
            <p:nvPr/>
          </p:nvSpPr>
          <p:spPr bwMode="auto">
            <a:xfrm>
              <a:off x="2664" y="3940"/>
              <a:ext cx="3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28810" name="Group 1098"/>
            <p:cNvGrpSpPr>
              <a:grpSpLocks/>
            </p:cNvGrpSpPr>
            <p:nvPr/>
          </p:nvGrpSpPr>
          <p:grpSpPr bwMode="auto">
            <a:xfrm>
              <a:off x="1248" y="2482"/>
              <a:ext cx="417" cy="1576"/>
              <a:chOff x="1344" y="1906"/>
              <a:chExt cx="417" cy="1576"/>
            </a:xfrm>
          </p:grpSpPr>
          <p:sp>
            <p:nvSpPr>
              <p:cNvPr id="628811" name="Rectangle 1099"/>
              <p:cNvSpPr>
                <a:spLocks noChangeArrowheads="1"/>
              </p:cNvSpPr>
              <p:nvPr/>
            </p:nvSpPr>
            <p:spPr bwMode="auto">
              <a:xfrm>
                <a:off x="1344" y="1906"/>
                <a:ext cx="417" cy="157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2" name="Line 1100"/>
              <p:cNvSpPr>
                <a:spLocks noChangeShapeType="1"/>
              </p:cNvSpPr>
              <p:nvPr/>
            </p:nvSpPr>
            <p:spPr bwMode="auto">
              <a:xfrm>
                <a:off x="1344" y="2103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3" name="Line 1101"/>
              <p:cNvSpPr>
                <a:spLocks noChangeShapeType="1"/>
              </p:cNvSpPr>
              <p:nvPr/>
            </p:nvSpPr>
            <p:spPr bwMode="auto">
              <a:xfrm>
                <a:off x="1344" y="2418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4" name="Line 1102"/>
              <p:cNvSpPr>
                <a:spLocks noChangeShapeType="1"/>
              </p:cNvSpPr>
              <p:nvPr/>
            </p:nvSpPr>
            <p:spPr bwMode="auto">
              <a:xfrm>
                <a:off x="1344" y="2615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5" name="Line 1103"/>
              <p:cNvSpPr>
                <a:spLocks noChangeShapeType="1"/>
              </p:cNvSpPr>
              <p:nvPr/>
            </p:nvSpPr>
            <p:spPr bwMode="auto">
              <a:xfrm>
                <a:off x="1344" y="2852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6" name="Line 1104"/>
              <p:cNvSpPr>
                <a:spLocks noChangeShapeType="1"/>
              </p:cNvSpPr>
              <p:nvPr/>
            </p:nvSpPr>
            <p:spPr bwMode="auto">
              <a:xfrm>
                <a:off x="1344" y="3088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7" name="Line 1105"/>
              <p:cNvSpPr>
                <a:spLocks noChangeShapeType="1"/>
              </p:cNvSpPr>
              <p:nvPr/>
            </p:nvSpPr>
            <p:spPr bwMode="auto">
              <a:xfrm>
                <a:off x="1344" y="3285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818" name="Line 1106"/>
              <p:cNvSpPr>
                <a:spLocks noChangeShapeType="1"/>
              </p:cNvSpPr>
              <p:nvPr/>
            </p:nvSpPr>
            <p:spPr bwMode="auto">
              <a:xfrm>
                <a:off x="1344" y="2261"/>
                <a:ext cx="417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28819" name="Text Box 1107"/>
            <p:cNvSpPr txBox="1">
              <a:spLocks noChangeArrowheads="1"/>
            </p:cNvSpPr>
            <p:nvPr/>
          </p:nvSpPr>
          <p:spPr bwMode="auto">
            <a:xfrm>
              <a:off x="1739" y="2348"/>
              <a:ext cx="104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page table</a:t>
              </a:r>
            </a:p>
          </p:txBody>
        </p:sp>
        <p:sp>
          <p:nvSpPr>
            <p:cNvPr id="628820" name="Text Box 1108"/>
            <p:cNvSpPr txBox="1">
              <a:spLocks noChangeArrowheads="1"/>
            </p:cNvSpPr>
            <p:nvPr/>
          </p:nvSpPr>
          <p:spPr bwMode="auto">
            <a:xfrm>
              <a:off x="3123" y="3940"/>
              <a:ext cx="157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Physical memory</a:t>
              </a:r>
            </a:p>
          </p:txBody>
        </p:sp>
        <p:sp>
          <p:nvSpPr>
            <p:cNvPr id="628821" name="Text Box 1109"/>
            <p:cNvSpPr txBox="1">
              <a:spLocks noChangeArrowheads="1"/>
            </p:cNvSpPr>
            <p:nvPr/>
          </p:nvSpPr>
          <p:spPr bwMode="auto">
            <a:xfrm>
              <a:off x="3364" y="2112"/>
              <a:ext cx="48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disk</a:t>
              </a:r>
            </a:p>
          </p:txBody>
        </p:sp>
        <p:sp>
          <p:nvSpPr>
            <p:cNvPr id="628822" name="Line 1110"/>
            <p:cNvSpPr>
              <a:spLocks noChangeShapeType="1"/>
            </p:cNvSpPr>
            <p:nvPr/>
          </p:nvSpPr>
          <p:spPr bwMode="auto">
            <a:xfrm>
              <a:off x="1581" y="3073"/>
              <a:ext cx="1125" cy="7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3" name="Line 1111"/>
            <p:cNvSpPr>
              <a:spLocks noChangeShapeType="1"/>
            </p:cNvSpPr>
            <p:nvPr/>
          </p:nvSpPr>
          <p:spPr bwMode="auto">
            <a:xfrm flipV="1">
              <a:off x="1623" y="2679"/>
              <a:ext cx="2250" cy="5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4" name="Line 1112"/>
            <p:cNvSpPr>
              <a:spLocks noChangeShapeType="1"/>
            </p:cNvSpPr>
            <p:nvPr/>
          </p:nvSpPr>
          <p:spPr bwMode="auto">
            <a:xfrm flipV="1">
              <a:off x="1623" y="2797"/>
              <a:ext cx="2833" cy="9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5" name="Line 1113"/>
            <p:cNvSpPr>
              <a:spLocks noChangeShapeType="1"/>
            </p:cNvSpPr>
            <p:nvPr/>
          </p:nvSpPr>
          <p:spPr bwMode="auto">
            <a:xfrm flipV="1">
              <a:off x="1623" y="3507"/>
              <a:ext cx="1083" cy="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6" name="Line 1114"/>
            <p:cNvSpPr>
              <a:spLocks noChangeShapeType="1"/>
            </p:cNvSpPr>
            <p:nvPr/>
          </p:nvSpPr>
          <p:spPr bwMode="auto">
            <a:xfrm>
              <a:off x="1623" y="2758"/>
              <a:ext cx="2708" cy="4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7" name="Line 1115"/>
            <p:cNvSpPr>
              <a:spLocks noChangeShapeType="1"/>
            </p:cNvSpPr>
            <p:nvPr/>
          </p:nvSpPr>
          <p:spPr bwMode="auto">
            <a:xfrm>
              <a:off x="1623" y="2916"/>
              <a:ext cx="3041" cy="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8" name="Line 1116"/>
            <p:cNvSpPr>
              <a:spLocks noChangeShapeType="1"/>
            </p:cNvSpPr>
            <p:nvPr/>
          </p:nvSpPr>
          <p:spPr bwMode="auto">
            <a:xfrm>
              <a:off x="1623" y="2561"/>
              <a:ext cx="2333" cy="2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29" name="Text Box 1117"/>
            <p:cNvSpPr txBox="1">
              <a:spLocks noChangeArrowheads="1"/>
            </p:cNvSpPr>
            <p:nvPr/>
          </p:nvSpPr>
          <p:spPr bwMode="auto">
            <a:xfrm>
              <a:off x="0" y="4032"/>
              <a:ext cx="14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Virtual memory</a:t>
              </a:r>
            </a:p>
          </p:txBody>
        </p:sp>
        <p:sp>
          <p:nvSpPr>
            <p:cNvPr id="628832" name="Rectangle 1120"/>
            <p:cNvSpPr>
              <a:spLocks noChangeArrowheads="1"/>
            </p:cNvSpPr>
            <p:nvPr/>
          </p:nvSpPr>
          <p:spPr bwMode="auto">
            <a:xfrm>
              <a:off x="336" y="2160"/>
              <a:ext cx="480" cy="18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8833" name="Line 1121"/>
            <p:cNvSpPr>
              <a:spLocks noChangeShapeType="1"/>
            </p:cNvSpPr>
            <p:nvPr/>
          </p:nvSpPr>
          <p:spPr bwMode="auto">
            <a:xfrm>
              <a:off x="336" y="2357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34" name="Line 1122"/>
            <p:cNvSpPr>
              <a:spLocks noChangeShapeType="1"/>
            </p:cNvSpPr>
            <p:nvPr/>
          </p:nvSpPr>
          <p:spPr bwMode="auto">
            <a:xfrm>
              <a:off x="336" y="2672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35" name="Line 1123"/>
            <p:cNvSpPr>
              <a:spLocks noChangeShapeType="1"/>
            </p:cNvSpPr>
            <p:nvPr/>
          </p:nvSpPr>
          <p:spPr bwMode="auto">
            <a:xfrm>
              <a:off x="336" y="2869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36" name="Line 1124"/>
            <p:cNvSpPr>
              <a:spLocks noChangeShapeType="1"/>
            </p:cNvSpPr>
            <p:nvPr/>
          </p:nvSpPr>
          <p:spPr bwMode="auto">
            <a:xfrm>
              <a:off x="336" y="3106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37" name="Line 1125"/>
            <p:cNvSpPr>
              <a:spLocks noChangeShapeType="1"/>
            </p:cNvSpPr>
            <p:nvPr/>
          </p:nvSpPr>
          <p:spPr bwMode="auto">
            <a:xfrm>
              <a:off x="336" y="3840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38" name="Line 1126"/>
            <p:cNvSpPr>
              <a:spLocks noChangeShapeType="1"/>
            </p:cNvSpPr>
            <p:nvPr/>
          </p:nvSpPr>
          <p:spPr bwMode="auto">
            <a:xfrm>
              <a:off x="336" y="2515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8839" name="Text Box 1127"/>
            <p:cNvSpPr txBox="1">
              <a:spLocks noChangeArrowheads="1"/>
            </p:cNvSpPr>
            <p:nvPr/>
          </p:nvSpPr>
          <p:spPr bwMode="auto">
            <a:xfrm>
              <a:off x="380" y="2160"/>
              <a:ext cx="388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  <a:latin typeface="Comic Sans MS" pitchFamily="1" charset="0"/>
                </a:rPr>
                <a:t>page 0</a:t>
              </a:r>
              <a:endParaRPr lang="en-US" sz="2400">
                <a:solidFill>
                  <a:srgbClr val="000099"/>
                </a:solidFill>
                <a:latin typeface="Comic Sans MS" pitchFamily="1" charset="0"/>
              </a:endParaRPr>
            </a:p>
          </p:txBody>
        </p:sp>
        <p:sp>
          <p:nvSpPr>
            <p:cNvPr id="628840" name="Text Box 1128"/>
            <p:cNvSpPr txBox="1">
              <a:spLocks noChangeArrowheads="1"/>
            </p:cNvSpPr>
            <p:nvPr/>
          </p:nvSpPr>
          <p:spPr bwMode="auto">
            <a:xfrm>
              <a:off x="384" y="2342"/>
              <a:ext cx="368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  <a:latin typeface="Comic Sans MS" pitchFamily="1" charset="0"/>
                </a:rPr>
                <a:t>page 1</a:t>
              </a:r>
              <a:endParaRPr lang="en-US" sz="2400">
                <a:solidFill>
                  <a:srgbClr val="000099"/>
                </a:solidFill>
                <a:latin typeface="Comic Sans MS" pitchFamily="1" charset="0"/>
              </a:endParaRPr>
            </a:p>
          </p:txBody>
        </p:sp>
        <p:sp>
          <p:nvSpPr>
            <p:cNvPr id="628841" name="Text Box 1129"/>
            <p:cNvSpPr txBox="1">
              <a:spLocks noChangeArrowheads="1"/>
            </p:cNvSpPr>
            <p:nvPr/>
          </p:nvSpPr>
          <p:spPr bwMode="auto">
            <a:xfrm>
              <a:off x="384" y="2496"/>
              <a:ext cx="388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  <a:latin typeface="Comic Sans MS" pitchFamily="1" charset="0"/>
                </a:rPr>
                <a:t>page 2</a:t>
              </a:r>
              <a:endParaRPr lang="en-US" sz="2400">
                <a:solidFill>
                  <a:srgbClr val="000099"/>
                </a:solidFill>
                <a:latin typeface="Comic Sans MS" pitchFamily="1" charset="0"/>
              </a:endParaRPr>
            </a:p>
          </p:txBody>
        </p:sp>
        <p:sp>
          <p:nvSpPr>
            <p:cNvPr id="628842" name="Text Box 1130"/>
            <p:cNvSpPr txBox="1">
              <a:spLocks noChangeArrowheads="1"/>
            </p:cNvSpPr>
            <p:nvPr/>
          </p:nvSpPr>
          <p:spPr bwMode="auto">
            <a:xfrm>
              <a:off x="384" y="2678"/>
              <a:ext cx="388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  <a:latin typeface="Comic Sans MS" pitchFamily="1" charset="0"/>
                </a:rPr>
                <a:t>page 3</a:t>
              </a:r>
              <a:endParaRPr lang="en-US" sz="2400">
                <a:solidFill>
                  <a:srgbClr val="000099"/>
                </a:solidFill>
                <a:latin typeface="Comic Sans MS" pitchFamily="1" charset="0"/>
              </a:endParaRPr>
            </a:p>
          </p:txBody>
        </p:sp>
        <p:sp>
          <p:nvSpPr>
            <p:cNvPr id="628843" name="Text Box 1131"/>
            <p:cNvSpPr txBox="1">
              <a:spLocks noChangeArrowheads="1"/>
            </p:cNvSpPr>
            <p:nvPr/>
          </p:nvSpPr>
          <p:spPr bwMode="auto">
            <a:xfrm>
              <a:off x="384" y="2870"/>
              <a:ext cx="388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  <a:latin typeface="Comic Sans MS" pitchFamily="1" charset="0"/>
                </a:rPr>
                <a:t>page 4</a:t>
              </a:r>
              <a:endParaRPr lang="en-US" sz="2400">
                <a:solidFill>
                  <a:srgbClr val="000099"/>
                </a:solidFill>
                <a:latin typeface="Comic Sans MS" pitchFamily="1" charset="0"/>
              </a:endParaRPr>
            </a:p>
          </p:txBody>
        </p:sp>
        <p:sp>
          <p:nvSpPr>
            <p:cNvPr id="628844" name="Text Box 1132"/>
            <p:cNvSpPr txBox="1">
              <a:spLocks noChangeArrowheads="1"/>
            </p:cNvSpPr>
            <p:nvPr/>
          </p:nvSpPr>
          <p:spPr bwMode="auto">
            <a:xfrm>
              <a:off x="356" y="3840"/>
              <a:ext cx="412" cy="1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99"/>
                  </a:solidFill>
                  <a:latin typeface="Comic Sans MS" pitchFamily="1" charset="0"/>
                </a:rPr>
                <a:t>page </a:t>
              </a:r>
              <a:r>
                <a:rPr lang="en-US" sz="1600" i="1">
                  <a:solidFill>
                    <a:srgbClr val="000099"/>
                  </a:solidFill>
                  <a:latin typeface="Comic Sans MS" pitchFamily="1" charset="0"/>
                </a:rPr>
                <a:t>N</a:t>
              </a:r>
              <a:endParaRPr lang="en-US" sz="2400">
                <a:solidFill>
                  <a:srgbClr val="000099"/>
                </a:solidFill>
                <a:latin typeface="Comic Sans MS" pitchFamily="1" charset="0"/>
              </a:endParaRPr>
            </a:p>
          </p:txBody>
        </p:sp>
        <p:sp>
          <p:nvSpPr>
            <p:cNvPr id="628908" name="Line 1196"/>
            <p:cNvSpPr>
              <a:spLocks noChangeShapeType="1"/>
            </p:cNvSpPr>
            <p:nvPr/>
          </p:nvSpPr>
          <p:spPr bwMode="auto">
            <a:xfrm>
              <a:off x="816" y="3072"/>
              <a:ext cx="432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7CA9-A6A8-481C-9529-CEF3D86BFF76}" type="slidenum">
              <a:rPr lang="en-US"/>
              <a:pPr/>
              <a:t>30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Working Sets and Page Fault Rates</a:t>
            </a:r>
          </a:p>
        </p:txBody>
      </p:sp>
      <p:sp>
        <p:nvSpPr>
          <p:cNvPr id="679939" name="Line 3"/>
          <p:cNvSpPr>
            <a:spLocks noChangeShapeType="1"/>
          </p:cNvSpPr>
          <p:nvPr/>
        </p:nvSpPr>
        <p:spPr bwMode="auto">
          <a:xfrm flipV="1">
            <a:off x="1295400" y="2286000"/>
            <a:ext cx="0" cy="320040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295400" y="5486400"/>
            <a:ext cx="6629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 rot="5400000">
            <a:off x="-250031" y="3736182"/>
            <a:ext cx="231933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  <a:latin typeface="Comic Sans MS" pitchFamily="1" charset="0"/>
              </a:rPr>
              <a:t>Page fault rate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2727325" y="5562600"/>
            <a:ext cx="1841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 sz="2400">
              <a:solidFill>
                <a:schemeClr val="bg2"/>
              </a:solidFill>
              <a:latin typeface="Comic Sans MS" pitchFamily="1" charset="0"/>
            </a:endParaRPr>
          </a:p>
        </p:txBody>
      </p:sp>
      <p:sp>
        <p:nvSpPr>
          <p:cNvPr id="679943" name="Freeform 7"/>
          <p:cNvSpPr>
            <a:spLocks/>
          </p:cNvSpPr>
          <p:nvPr/>
        </p:nvSpPr>
        <p:spPr bwMode="auto">
          <a:xfrm>
            <a:off x="1143000" y="2006600"/>
            <a:ext cx="7543800" cy="3403600"/>
          </a:xfrm>
          <a:custGeom>
            <a:avLst/>
            <a:gdLst/>
            <a:ahLst/>
            <a:cxnLst>
              <a:cxn ang="0">
                <a:pos x="96" y="2144"/>
              </a:cxn>
              <a:cxn ang="0">
                <a:pos x="48" y="2000"/>
              </a:cxn>
              <a:cxn ang="0">
                <a:pos x="384" y="1280"/>
              </a:cxn>
              <a:cxn ang="0">
                <a:pos x="672" y="1376"/>
              </a:cxn>
              <a:cxn ang="0">
                <a:pos x="816" y="1328"/>
              </a:cxn>
              <a:cxn ang="0">
                <a:pos x="1104" y="224"/>
              </a:cxn>
              <a:cxn ang="0">
                <a:pos x="1488" y="1328"/>
              </a:cxn>
              <a:cxn ang="0">
                <a:pos x="1728" y="1232"/>
              </a:cxn>
              <a:cxn ang="0">
                <a:pos x="1920" y="1328"/>
              </a:cxn>
              <a:cxn ang="0">
                <a:pos x="2112" y="1328"/>
              </a:cxn>
              <a:cxn ang="0">
                <a:pos x="2208" y="1376"/>
              </a:cxn>
              <a:cxn ang="0">
                <a:pos x="2304" y="1088"/>
              </a:cxn>
              <a:cxn ang="0">
                <a:pos x="2592" y="80"/>
              </a:cxn>
              <a:cxn ang="0">
                <a:pos x="2784" y="608"/>
              </a:cxn>
              <a:cxn ang="0">
                <a:pos x="2832" y="992"/>
              </a:cxn>
              <a:cxn ang="0">
                <a:pos x="2976" y="944"/>
              </a:cxn>
              <a:cxn ang="0">
                <a:pos x="3168" y="1040"/>
              </a:cxn>
              <a:cxn ang="0">
                <a:pos x="3456" y="992"/>
              </a:cxn>
              <a:cxn ang="0">
                <a:pos x="3600" y="1088"/>
              </a:cxn>
              <a:cxn ang="0">
                <a:pos x="3696" y="1040"/>
              </a:cxn>
              <a:cxn ang="0">
                <a:pos x="3744" y="944"/>
              </a:cxn>
              <a:cxn ang="0">
                <a:pos x="4080" y="368"/>
              </a:cxn>
              <a:cxn ang="0">
                <a:pos x="4320" y="1664"/>
              </a:cxn>
              <a:cxn ang="0">
                <a:pos x="4464" y="1568"/>
              </a:cxn>
              <a:cxn ang="0">
                <a:pos x="4656" y="1712"/>
              </a:cxn>
              <a:cxn ang="0">
                <a:pos x="4752" y="1712"/>
              </a:cxn>
            </a:cxnLst>
            <a:rect l="0" t="0" r="r" b="b"/>
            <a:pathLst>
              <a:path w="4752" h="2144">
                <a:moveTo>
                  <a:pt x="96" y="2144"/>
                </a:moveTo>
                <a:cubicBezTo>
                  <a:pt x="48" y="2144"/>
                  <a:pt x="0" y="2144"/>
                  <a:pt x="48" y="2000"/>
                </a:cubicBezTo>
                <a:cubicBezTo>
                  <a:pt x="96" y="1856"/>
                  <a:pt x="280" y="1384"/>
                  <a:pt x="384" y="1280"/>
                </a:cubicBezTo>
                <a:cubicBezTo>
                  <a:pt x="488" y="1176"/>
                  <a:pt x="600" y="1368"/>
                  <a:pt x="672" y="1376"/>
                </a:cubicBezTo>
                <a:cubicBezTo>
                  <a:pt x="744" y="1384"/>
                  <a:pt x="744" y="1520"/>
                  <a:pt x="816" y="1328"/>
                </a:cubicBezTo>
                <a:cubicBezTo>
                  <a:pt x="888" y="1136"/>
                  <a:pt x="992" y="224"/>
                  <a:pt x="1104" y="224"/>
                </a:cubicBezTo>
                <a:cubicBezTo>
                  <a:pt x="1216" y="224"/>
                  <a:pt x="1384" y="1160"/>
                  <a:pt x="1488" y="1328"/>
                </a:cubicBezTo>
                <a:cubicBezTo>
                  <a:pt x="1592" y="1496"/>
                  <a:pt x="1656" y="1232"/>
                  <a:pt x="1728" y="1232"/>
                </a:cubicBezTo>
                <a:cubicBezTo>
                  <a:pt x="1800" y="1232"/>
                  <a:pt x="1856" y="1312"/>
                  <a:pt x="1920" y="1328"/>
                </a:cubicBezTo>
                <a:cubicBezTo>
                  <a:pt x="1984" y="1344"/>
                  <a:pt x="2064" y="1320"/>
                  <a:pt x="2112" y="1328"/>
                </a:cubicBezTo>
                <a:cubicBezTo>
                  <a:pt x="2160" y="1336"/>
                  <a:pt x="2176" y="1416"/>
                  <a:pt x="2208" y="1376"/>
                </a:cubicBezTo>
                <a:cubicBezTo>
                  <a:pt x="2240" y="1336"/>
                  <a:pt x="2240" y="1304"/>
                  <a:pt x="2304" y="1088"/>
                </a:cubicBezTo>
                <a:cubicBezTo>
                  <a:pt x="2368" y="872"/>
                  <a:pt x="2512" y="160"/>
                  <a:pt x="2592" y="80"/>
                </a:cubicBezTo>
                <a:cubicBezTo>
                  <a:pt x="2672" y="0"/>
                  <a:pt x="2744" y="456"/>
                  <a:pt x="2784" y="608"/>
                </a:cubicBezTo>
                <a:cubicBezTo>
                  <a:pt x="2824" y="760"/>
                  <a:pt x="2800" y="936"/>
                  <a:pt x="2832" y="992"/>
                </a:cubicBezTo>
                <a:cubicBezTo>
                  <a:pt x="2864" y="1048"/>
                  <a:pt x="2920" y="936"/>
                  <a:pt x="2976" y="944"/>
                </a:cubicBezTo>
                <a:cubicBezTo>
                  <a:pt x="3032" y="952"/>
                  <a:pt x="3088" y="1032"/>
                  <a:pt x="3168" y="1040"/>
                </a:cubicBezTo>
                <a:cubicBezTo>
                  <a:pt x="3248" y="1048"/>
                  <a:pt x="3384" y="984"/>
                  <a:pt x="3456" y="992"/>
                </a:cubicBezTo>
                <a:cubicBezTo>
                  <a:pt x="3528" y="1000"/>
                  <a:pt x="3560" y="1080"/>
                  <a:pt x="3600" y="1088"/>
                </a:cubicBezTo>
                <a:cubicBezTo>
                  <a:pt x="3640" y="1096"/>
                  <a:pt x="3672" y="1064"/>
                  <a:pt x="3696" y="1040"/>
                </a:cubicBezTo>
                <a:cubicBezTo>
                  <a:pt x="3720" y="1016"/>
                  <a:pt x="3680" y="1056"/>
                  <a:pt x="3744" y="944"/>
                </a:cubicBezTo>
                <a:cubicBezTo>
                  <a:pt x="3808" y="832"/>
                  <a:pt x="3984" y="248"/>
                  <a:pt x="4080" y="368"/>
                </a:cubicBezTo>
                <a:cubicBezTo>
                  <a:pt x="4176" y="488"/>
                  <a:pt x="4256" y="1464"/>
                  <a:pt x="4320" y="1664"/>
                </a:cubicBezTo>
                <a:cubicBezTo>
                  <a:pt x="4384" y="1864"/>
                  <a:pt x="4408" y="1560"/>
                  <a:pt x="4464" y="1568"/>
                </a:cubicBezTo>
                <a:cubicBezTo>
                  <a:pt x="4520" y="1576"/>
                  <a:pt x="4608" y="1688"/>
                  <a:pt x="4656" y="1712"/>
                </a:cubicBezTo>
                <a:cubicBezTo>
                  <a:pt x="4704" y="1736"/>
                  <a:pt x="4728" y="1724"/>
                  <a:pt x="4752" y="1712"/>
                </a:cubicBezTo>
              </a:path>
            </a:pathLst>
          </a:custGeom>
          <a:noFill/>
          <a:ln w="38100" cap="flat" cmpd="sng">
            <a:solidFill>
              <a:srgbClr val="0F0C1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9944" name="Line 8"/>
          <p:cNvSpPr>
            <a:spLocks noChangeShapeType="1"/>
          </p:cNvSpPr>
          <p:nvPr/>
        </p:nvSpPr>
        <p:spPr bwMode="auto">
          <a:xfrm>
            <a:off x="2362200" y="4267200"/>
            <a:ext cx="0" cy="1219200"/>
          </a:xfrm>
          <a:prstGeom prst="line">
            <a:avLst/>
          </a:prstGeom>
          <a:noFill/>
          <a:ln w="38100">
            <a:solidFill>
              <a:srgbClr val="0F0C19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9945" name="Line 9"/>
          <p:cNvSpPr>
            <a:spLocks noChangeShapeType="1"/>
          </p:cNvSpPr>
          <p:nvPr/>
        </p:nvSpPr>
        <p:spPr bwMode="auto">
          <a:xfrm>
            <a:off x="3581400" y="4267200"/>
            <a:ext cx="0" cy="1219200"/>
          </a:xfrm>
          <a:prstGeom prst="line">
            <a:avLst/>
          </a:prstGeom>
          <a:noFill/>
          <a:ln w="38100">
            <a:solidFill>
              <a:srgbClr val="0F0C19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4648200" y="1981200"/>
            <a:ext cx="0" cy="3505200"/>
          </a:xfrm>
          <a:prstGeom prst="line">
            <a:avLst/>
          </a:prstGeom>
          <a:noFill/>
          <a:ln w="38100">
            <a:solidFill>
              <a:srgbClr val="0F0C19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>
            <a:off x="5638800" y="3581400"/>
            <a:ext cx="0" cy="1828800"/>
          </a:xfrm>
          <a:prstGeom prst="line">
            <a:avLst/>
          </a:prstGeom>
          <a:noFill/>
          <a:ln w="38100">
            <a:solidFill>
              <a:srgbClr val="0F0C19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79948" name="Group 12"/>
          <p:cNvGrpSpPr>
            <a:grpSpLocks/>
          </p:cNvGrpSpPr>
          <p:nvPr/>
        </p:nvGrpSpPr>
        <p:grpSpPr bwMode="auto">
          <a:xfrm>
            <a:off x="2971800" y="5181600"/>
            <a:ext cx="4648200" cy="1219200"/>
            <a:chOff x="1872" y="3264"/>
            <a:chExt cx="2928" cy="768"/>
          </a:xfrm>
        </p:grpSpPr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2979" y="3744"/>
              <a:ext cx="9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bg2"/>
                  </a:solidFill>
                  <a:latin typeface="Comic Sans MS" pitchFamily="1" charset="0"/>
                </a:rPr>
                <a:t>transition</a:t>
              </a:r>
              <a:endParaRPr lang="en-US" sz="2400">
                <a:solidFill>
                  <a:srgbClr val="CC0000"/>
                </a:solidFill>
                <a:latin typeface="Comic Sans MS" pitchFamily="1" charset="0"/>
              </a:endParaRP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 flipH="1" flipV="1">
              <a:off x="1872" y="3312"/>
              <a:ext cx="1584" cy="528"/>
            </a:xfrm>
            <a:prstGeom prst="line">
              <a:avLst/>
            </a:prstGeom>
            <a:noFill/>
            <a:ln w="38100">
              <a:solidFill>
                <a:srgbClr val="0F0C19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 flipH="1" flipV="1">
              <a:off x="3312" y="3264"/>
              <a:ext cx="144" cy="576"/>
            </a:xfrm>
            <a:prstGeom prst="line">
              <a:avLst/>
            </a:prstGeom>
            <a:noFill/>
            <a:ln w="38100">
              <a:solidFill>
                <a:srgbClr val="0F0C1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 flipV="1">
              <a:off x="3456" y="3264"/>
              <a:ext cx="1344" cy="576"/>
            </a:xfrm>
            <a:prstGeom prst="line">
              <a:avLst/>
            </a:prstGeom>
            <a:noFill/>
            <a:ln w="38100">
              <a:solidFill>
                <a:srgbClr val="0F0C1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4776788" y="1219200"/>
            <a:ext cx="19288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Comic Sans MS" pitchFamily="1" charset="0"/>
              </a:rPr>
              <a:t>Working set</a:t>
            </a:r>
            <a:endParaRPr lang="en-US" sz="2400">
              <a:solidFill>
                <a:srgbClr val="CC0000"/>
              </a:solidFill>
              <a:latin typeface="Comic Sans MS" pitchFamily="1" charset="0"/>
            </a:endParaRP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>
            <a:off x="4648200" y="17526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55" name="Line 19"/>
          <p:cNvSpPr>
            <a:spLocks noChangeShapeType="1"/>
          </p:cNvSpPr>
          <p:nvPr/>
        </p:nvSpPr>
        <p:spPr bwMode="auto">
          <a:xfrm>
            <a:off x="46482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56" name="Line 20"/>
          <p:cNvSpPr>
            <a:spLocks noChangeShapeType="1"/>
          </p:cNvSpPr>
          <p:nvPr/>
        </p:nvSpPr>
        <p:spPr bwMode="auto">
          <a:xfrm>
            <a:off x="6934200" y="1600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>
            <a:off x="6934200" y="1981200"/>
            <a:ext cx="0" cy="3505200"/>
          </a:xfrm>
          <a:prstGeom prst="line">
            <a:avLst/>
          </a:prstGeom>
          <a:noFill/>
          <a:ln w="38100">
            <a:solidFill>
              <a:srgbClr val="0F0C19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79958" name="Group 22"/>
          <p:cNvGrpSpPr>
            <a:grpSpLocks/>
          </p:cNvGrpSpPr>
          <p:nvPr/>
        </p:nvGrpSpPr>
        <p:grpSpPr bwMode="auto">
          <a:xfrm>
            <a:off x="4038600" y="5029200"/>
            <a:ext cx="3578225" cy="1447800"/>
            <a:chOff x="2544" y="3168"/>
            <a:chExt cx="2254" cy="912"/>
          </a:xfrm>
        </p:grpSpPr>
        <p:sp>
          <p:nvSpPr>
            <p:cNvPr id="679959" name="Line 23"/>
            <p:cNvSpPr>
              <a:spLocks noChangeShapeType="1"/>
            </p:cNvSpPr>
            <p:nvPr/>
          </p:nvSpPr>
          <p:spPr bwMode="auto">
            <a:xfrm flipH="1" flipV="1">
              <a:off x="2544" y="3312"/>
              <a:ext cx="1920" cy="5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9960" name="Line 24"/>
            <p:cNvSpPr>
              <a:spLocks noChangeShapeType="1"/>
            </p:cNvSpPr>
            <p:nvPr/>
          </p:nvSpPr>
          <p:spPr bwMode="auto">
            <a:xfrm flipH="1" flipV="1">
              <a:off x="4032" y="3168"/>
              <a:ext cx="432" cy="67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9961" name="Text Box 25"/>
            <p:cNvSpPr txBox="1">
              <a:spLocks noChangeArrowheads="1"/>
            </p:cNvSpPr>
            <p:nvPr/>
          </p:nvSpPr>
          <p:spPr bwMode="auto">
            <a:xfrm>
              <a:off x="4128" y="3792"/>
              <a:ext cx="67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CC0000"/>
                  </a:solidFill>
                  <a:latin typeface="Comic Sans MS" pitchFamily="1" charset="0"/>
                </a:rPr>
                <a:t>stable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6D76-2BC3-4B42-BC30-A4ADFFA2FD18}" type="slidenum">
              <a:rPr lang="en-US"/>
              <a:pPr/>
              <a:t>31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OS and Paging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Process Creation:</a:t>
            </a:r>
          </a:p>
          <a:p>
            <a:pPr lvl="1"/>
            <a:r>
              <a:rPr lang="en-US" sz="1800"/>
              <a:t>Allocate space and initialize page table for program and data</a:t>
            </a:r>
          </a:p>
          <a:p>
            <a:pPr lvl="1"/>
            <a:r>
              <a:rPr lang="en-US" sz="1800"/>
              <a:t>Allocate and initialize swap area</a:t>
            </a:r>
          </a:p>
          <a:p>
            <a:pPr lvl="1"/>
            <a:r>
              <a:rPr lang="en-US" sz="1800"/>
              <a:t>Info about PT and swap space is recorded in process table</a:t>
            </a:r>
          </a:p>
          <a:p>
            <a:r>
              <a:rPr lang="en-US" sz="2000"/>
              <a:t>Process Execution</a:t>
            </a:r>
          </a:p>
          <a:p>
            <a:pPr lvl="1"/>
            <a:r>
              <a:rPr lang="en-US" sz="1800"/>
              <a:t>Reset MMU for new process</a:t>
            </a:r>
          </a:p>
          <a:p>
            <a:pPr lvl="1"/>
            <a:r>
              <a:rPr lang="en-US" sz="1800"/>
              <a:t>Flush the TLB</a:t>
            </a:r>
          </a:p>
          <a:p>
            <a:pPr lvl="1"/>
            <a:r>
              <a:rPr lang="en-US" sz="1800"/>
              <a:t>Bring processes’ pages in memory</a:t>
            </a:r>
          </a:p>
          <a:p>
            <a:r>
              <a:rPr lang="en-US" sz="2000"/>
              <a:t>Page Faults</a:t>
            </a:r>
          </a:p>
          <a:p>
            <a:r>
              <a:rPr lang="en-US" sz="2000"/>
              <a:t>Process Termination</a:t>
            </a:r>
          </a:p>
          <a:p>
            <a:pPr lvl="1"/>
            <a:r>
              <a:rPr lang="en-US" sz="1800"/>
              <a:t>Release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9DE6-F108-4AAF-83CE-F59AE6A0E8BA}" type="slidenum">
              <a:rPr lang="en-US"/>
              <a:pPr/>
              <a:t>4</a:t>
            </a:fld>
            <a:endParaRPr lang="en-US"/>
          </a:p>
        </p:txBody>
      </p:sp>
      <p:sp>
        <p:nvSpPr>
          <p:cNvPr id="420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Virtual memory</a:t>
            </a:r>
            <a:endParaRPr lang="en-US"/>
          </a:p>
        </p:txBody>
      </p:sp>
      <p:sp>
        <p:nvSpPr>
          <p:cNvPr id="4208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1850" y="1282700"/>
            <a:ext cx="7351713" cy="4483100"/>
          </a:xfrm>
        </p:spPr>
        <p:txBody>
          <a:bodyPr/>
          <a:lstStyle/>
          <a:p>
            <a:r>
              <a:rPr lang="en-US" sz="2800"/>
              <a:t>Separates users logical memory from physical memory.</a:t>
            </a:r>
          </a:p>
          <a:p>
            <a:pPr lvl="1"/>
            <a:r>
              <a:rPr lang="en-US" sz="2400"/>
              <a:t>Only part of the program needs to be in memory for execution</a:t>
            </a:r>
          </a:p>
          <a:p>
            <a:pPr lvl="1"/>
            <a:r>
              <a:rPr lang="en-US" sz="2400"/>
              <a:t>Logical address space can therefore be much larger than physical address space</a:t>
            </a:r>
          </a:p>
          <a:p>
            <a:pPr lvl="1"/>
            <a:r>
              <a:rPr lang="en-US" sz="2400"/>
              <a:t>Allows address spaces to be shared by several processes</a:t>
            </a:r>
          </a:p>
          <a:p>
            <a:pPr lvl="1"/>
            <a:r>
              <a:rPr lang="en-US" sz="2400"/>
              <a:t>Allows for more efficient process creation</a:t>
            </a:r>
            <a:br>
              <a:rPr lang="en-US" sz="2400"/>
            </a:b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327C-4150-4B78-9B8C-86F1771F7C2B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Swapping </a:t>
            </a:r>
            <a:r>
              <a:rPr lang="en-US" dirty="0" err="1" smtClean="0">
                <a:solidFill>
                  <a:srgbClr val="0000FF"/>
                </a:solidFill>
              </a:rPr>
              <a:t>vs</a:t>
            </a:r>
            <a:r>
              <a:rPr lang="en-US" dirty="0" smtClean="0">
                <a:solidFill>
                  <a:srgbClr val="0000FF"/>
                </a:solidFill>
              </a:rPr>
              <a:t> Paging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sz="2400" dirty="0" smtClean="0"/>
              <a:t>Swapping</a:t>
            </a:r>
          </a:p>
          <a:p>
            <a:pPr lvl="1"/>
            <a:r>
              <a:rPr lang="en-US" sz="2000" dirty="0" smtClean="0"/>
              <a:t>Loads </a:t>
            </a:r>
            <a:r>
              <a:rPr lang="en-US" sz="2000" dirty="0"/>
              <a:t>entire process in memory </a:t>
            </a:r>
            <a:r>
              <a:rPr lang="en-US" sz="2000" dirty="0" smtClean="0"/>
              <a:t>, runs </a:t>
            </a:r>
            <a:r>
              <a:rPr lang="en-US" sz="2000" dirty="0"/>
              <a:t>it, exit</a:t>
            </a:r>
          </a:p>
          <a:p>
            <a:pPr lvl="1"/>
            <a:r>
              <a:rPr lang="en-US" sz="2000" dirty="0"/>
              <a:t>Is slow (for </a:t>
            </a:r>
            <a:r>
              <a:rPr lang="en-US" sz="2000" dirty="0" smtClean="0"/>
              <a:t>big, long-lived </a:t>
            </a:r>
            <a:r>
              <a:rPr lang="en-US" sz="2000" dirty="0"/>
              <a:t>processes)</a:t>
            </a:r>
          </a:p>
          <a:p>
            <a:pPr lvl="1"/>
            <a:r>
              <a:rPr lang="en-US" sz="2000" dirty="0"/>
              <a:t>Wasteful (might not require everything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Paging</a:t>
            </a:r>
          </a:p>
          <a:p>
            <a:pPr lvl="1"/>
            <a:r>
              <a:rPr lang="en-US" sz="2000" dirty="0" smtClean="0"/>
              <a:t>Runs all processes concurrently, taking only pieces of memory (specifically, pages) away from each process</a:t>
            </a:r>
          </a:p>
          <a:p>
            <a:pPr lvl="1"/>
            <a:r>
              <a:rPr lang="en-US" sz="2000" dirty="0" smtClean="0"/>
              <a:t>Finer granularity, higher  performance</a:t>
            </a:r>
          </a:p>
          <a:p>
            <a:pPr lvl="1"/>
            <a:r>
              <a:rPr lang="en-US" sz="2000" dirty="0" smtClean="0"/>
              <a:t>Pagin</a:t>
            </a:r>
            <a:r>
              <a:rPr lang="en-US" sz="2000" dirty="0" smtClean="0"/>
              <a:t>g </a:t>
            </a:r>
            <a:r>
              <a:rPr lang="en-US" sz="2000" dirty="0" smtClean="0"/>
              <a:t>completes separation between logical memory and physical memory – large virtual memory can be provided on a smaller physical memory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1800" dirty="0" smtClean="0"/>
              <a:t>The verb “to swap” is also used to refer to pushing contents of a page out to disk in order to bring other content from disk; this is distinct from the noun “swapping”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E5F8-D058-472C-9A8B-78232168B287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How does VM work?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Modify Page Tables with another bit (“is present”)</a:t>
            </a:r>
          </a:p>
          <a:p>
            <a:pPr lvl="1"/>
            <a:r>
              <a:rPr lang="en-US" sz="2000"/>
              <a:t>If page in memory, </a:t>
            </a:r>
            <a:r>
              <a:rPr lang="en-US" sz="2000" i="1"/>
              <a:t>is_present = 1</a:t>
            </a:r>
            <a:r>
              <a:rPr lang="en-US" sz="2000"/>
              <a:t>, else </a:t>
            </a:r>
            <a:r>
              <a:rPr lang="en-US" sz="2000" i="1"/>
              <a:t>is_present = 0</a:t>
            </a:r>
          </a:p>
          <a:p>
            <a:pPr lvl="1"/>
            <a:r>
              <a:rPr lang="en-US" sz="2000"/>
              <a:t>If page is in memory, translation works as before</a:t>
            </a:r>
          </a:p>
          <a:p>
            <a:pPr lvl="1"/>
            <a:r>
              <a:rPr lang="en-US" sz="2000"/>
              <a:t>If page is not in memory, translation causes a </a:t>
            </a:r>
            <a:r>
              <a:rPr lang="en-US" sz="2000" b="1"/>
              <a:t>page fault</a:t>
            </a:r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/>
            <a:endParaRPr lang="en-US" sz="2000" b="1"/>
          </a:p>
          <a:p>
            <a:pPr lvl="1">
              <a:buFontTx/>
              <a:buNone/>
            </a:pPr>
            <a:endParaRPr lang="en-US" sz="2000" b="1"/>
          </a:p>
        </p:txBody>
      </p:sp>
      <p:sp>
        <p:nvSpPr>
          <p:cNvPr id="375836" name="Line 28"/>
          <p:cNvSpPr>
            <a:spLocks noChangeShapeType="1"/>
          </p:cNvSpPr>
          <p:nvPr/>
        </p:nvSpPr>
        <p:spPr bwMode="auto">
          <a:xfrm flipV="1">
            <a:off x="2930525" y="4010025"/>
            <a:ext cx="2819400" cy="30480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5837" name="Group 29"/>
          <p:cNvGrpSpPr>
            <a:grpSpLocks/>
          </p:cNvGrpSpPr>
          <p:nvPr/>
        </p:nvGrpSpPr>
        <p:grpSpPr bwMode="auto">
          <a:xfrm>
            <a:off x="5597525" y="3705225"/>
            <a:ext cx="1946275" cy="838200"/>
            <a:chOff x="3072" y="1920"/>
            <a:chExt cx="1226" cy="672"/>
          </a:xfrm>
        </p:grpSpPr>
        <p:grpSp>
          <p:nvGrpSpPr>
            <p:cNvPr id="375838" name="Group 30"/>
            <p:cNvGrpSpPr>
              <a:grpSpLocks/>
            </p:cNvGrpSpPr>
            <p:nvPr/>
          </p:nvGrpSpPr>
          <p:grpSpPr bwMode="auto">
            <a:xfrm>
              <a:off x="3072" y="1920"/>
              <a:ext cx="695" cy="672"/>
              <a:chOff x="4032" y="3504"/>
              <a:chExt cx="1200" cy="672"/>
            </a:xfrm>
          </p:grpSpPr>
          <p:sp>
            <p:nvSpPr>
              <p:cNvPr id="375839" name="Oval 31"/>
              <p:cNvSpPr>
                <a:spLocks noChangeArrowheads="1"/>
              </p:cNvSpPr>
              <p:nvPr/>
            </p:nvSpPr>
            <p:spPr bwMode="auto">
              <a:xfrm>
                <a:off x="4032" y="3504"/>
                <a:ext cx="1200" cy="14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F0C1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5840" name="Oval 32"/>
              <p:cNvSpPr>
                <a:spLocks noChangeArrowheads="1"/>
              </p:cNvSpPr>
              <p:nvPr/>
            </p:nvSpPr>
            <p:spPr bwMode="auto">
              <a:xfrm>
                <a:off x="4032" y="4032"/>
                <a:ext cx="1200" cy="14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F0C1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5841" name="Line 33"/>
              <p:cNvSpPr>
                <a:spLocks noChangeShapeType="1"/>
              </p:cNvSpPr>
              <p:nvPr/>
            </p:nvSpPr>
            <p:spPr bwMode="auto">
              <a:xfrm>
                <a:off x="4032" y="360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F0C1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5842" name="Line 34"/>
              <p:cNvSpPr>
                <a:spLocks noChangeShapeType="1"/>
              </p:cNvSpPr>
              <p:nvPr/>
            </p:nvSpPr>
            <p:spPr bwMode="auto">
              <a:xfrm>
                <a:off x="5232" y="360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F0C19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5843" name="Rectangle 35"/>
            <p:cNvSpPr>
              <a:spLocks noChangeArrowheads="1"/>
            </p:cNvSpPr>
            <p:nvPr/>
          </p:nvSpPr>
          <p:spPr bwMode="auto">
            <a:xfrm>
              <a:off x="3155" y="2256"/>
              <a:ext cx="529" cy="48"/>
            </a:xfrm>
            <a:prstGeom prst="rect">
              <a:avLst/>
            </a:prstGeom>
            <a:solidFill>
              <a:srgbClr val="990099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5844" name="Rectangle 36"/>
            <p:cNvSpPr>
              <a:spLocks noChangeArrowheads="1"/>
            </p:cNvSpPr>
            <p:nvPr/>
          </p:nvSpPr>
          <p:spPr bwMode="auto">
            <a:xfrm>
              <a:off x="3155" y="2352"/>
              <a:ext cx="529" cy="48"/>
            </a:xfrm>
            <a:prstGeom prst="rect">
              <a:avLst/>
            </a:prstGeom>
            <a:solidFill>
              <a:srgbClr val="990099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5845" name="Rectangle 37"/>
            <p:cNvSpPr>
              <a:spLocks noChangeArrowheads="1"/>
            </p:cNvSpPr>
            <p:nvPr/>
          </p:nvSpPr>
          <p:spPr bwMode="auto">
            <a:xfrm>
              <a:off x="3155" y="2112"/>
              <a:ext cx="529" cy="48"/>
            </a:xfrm>
            <a:prstGeom prst="rect">
              <a:avLst/>
            </a:prstGeom>
            <a:solidFill>
              <a:srgbClr val="990099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5846" name="Text Box 38"/>
            <p:cNvSpPr txBox="1">
              <a:spLocks noChangeArrowheads="1"/>
            </p:cNvSpPr>
            <p:nvPr/>
          </p:nvSpPr>
          <p:spPr bwMode="auto">
            <a:xfrm>
              <a:off x="3792" y="1977"/>
              <a:ext cx="506" cy="3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  <a:latin typeface="Comic Sans MS" pitchFamily="1" charset="0"/>
                </a:rPr>
                <a:t>Disk</a:t>
              </a:r>
            </a:p>
          </p:txBody>
        </p:sp>
      </p:grpSp>
      <p:sp>
        <p:nvSpPr>
          <p:cNvPr id="375847" name="Line 39"/>
          <p:cNvSpPr>
            <a:spLocks noChangeShapeType="1"/>
          </p:cNvSpPr>
          <p:nvPr/>
        </p:nvSpPr>
        <p:spPr bwMode="auto">
          <a:xfrm flipV="1">
            <a:off x="2930525" y="4238625"/>
            <a:ext cx="2819400" cy="76200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48" name="Rectangle 40"/>
          <p:cNvSpPr>
            <a:spLocks noChangeArrowheads="1"/>
          </p:cNvSpPr>
          <p:nvPr/>
        </p:nvSpPr>
        <p:spPr bwMode="auto">
          <a:xfrm>
            <a:off x="4835525" y="4772025"/>
            <a:ext cx="1905000" cy="457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49" name="Rectangle 41"/>
          <p:cNvSpPr>
            <a:spLocks noChangeArrowheads="1"/>
          </p:cNvSpPr>
          <p:nvPr/>
        </p:nvSpPr>
        <p:spPr bwMode="auto">
          <a:xfrm>
            <a:off x="4987925" y="4924425"/>
            <a:ext cx="609600" cy="2286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50" name="Rectangle 42"/>
          <p:cNvSpPr>
            <a:spLocks noChangeArrowheads="1"/>
          </p:cNvSpPr>
          <p:nvPr/>
        </p:nvSpPr>
        <p:spPr bwMode="auto">
          <a:xfrm>
            <a:off x="5749925" y="4924425"/>
            <a:ext cx="609600" cy="228600"/>
          </a:xfrm>
          <a:prstGeom prst="rect">
            <a:avLst/>
          </a:prstGeom>
          <a:solidFill>
            <a:srgbClr val="66FF66"/>
          </a:solidFill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6664325" y="4772025"/>
            <a:ext cx="8572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Mem</a:t>
            </a:r>
          </a:p>
        </p:txBody>
      </p:sp>
      <p:sp>
        <p:nvSpPr>
          <p:cNvPr id="375852" name="Line 44"/>
          <p:cNvSpPr>
            <a:spLocks noChangeShapeType="1"/>
          </p:cNvSpPr>
          <p:nvPr/>
        </p:nvSpPr>
        <p:spPr bwMode="auto">
          <a:xfrm>
            <a:off x="3006725" y="3933825"/>
            <a:ext cx="2971800" cy="99060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53" name="Line 45"/>
          <p:cNvSpPr>
            <a:spLocks noChangeShapeType="1"/>
          </p:cNvSpPr>
          <p:nvPr/>
        </p:nvSpPr>
        <p:spPr bwMode="auto">
          <a:xfrm>
            <a:off x="3006725" y="4543425"/>
            <a:ext cx="1981200" cy="45720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55" name="Line 47"/>
          <p:cNvSpPr>
            <a:spLocks noChangeShapeType="1"/>
          </p:cNvSpPr>
          <p:nvPr/>
        </p:nvSpPr>
        <p:spPr bwMode="auto">
          <a:xfrm>
            <a:off x="1558925" y="4086225"/>
            <a:ext cx="1676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56" name="Line 48"/>
          <p:cNvSpPr>
            <a:spLocks noChangeShapeType="1"/>
          </p:cNvSpPr>
          <p:nvPr/>
        </p:nvSpPr>
        <p:spPr bwMode="auto">
          <a:xfrm>
            <a:off x="1600200" y="4467225"/>
            <a:ext cx="1676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57" name="Line 49"/>
          <p:cNvSpPr>
            <a:spLocks noChangeShapeType="1"/>
          </p:cNvSpPr>
          <p:nvPr/>
        </p:nvSpPr>
        <p:spPr bwMode="auto">
          <a:xfrm>
            <a:off x="1558925" y="4772025"/>
            <a:ext cx="1676400" cy="0"/>
          </a:xfrm>
          <a:prstGeom prst="line">
            <a:avLst/>
          </a:prstGeom>
          <a:noFill/>
          <a:ln w="38100">
            <a:solidFill>
              <a:srgbClr val="0F0C19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1533525" y="3705225"/>
            <a:ext cx="15621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32     :P=1</a:t>
            </a: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4183 :P=0</a:t>
            </a: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177   :P=1</a:t>
            </a: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5721 :P=0</a:t>
            </a:r>
          </a:p>
        </p:txBody>
      </p:sp>
      <p:sp>
        <p:nvSpPr>
          <p:cNvPr id="375859" name="Rectangle 51"/>
          <p:cNvSpPr>
            <a:spLocks noChangeArrowheads="1"/>
          </p:cNvSpPr>
          <p:nvPr/>
        </p:nvSpPr>
        <p:spPr bwMode="auto">
          <a:xfrm>
            <a:off x="1558925" y="3705225"/>
            <a:ext cx="1676400" cy="1524000"/>
          </a:xfrm>
          <a:prstGeom prst="rect">
            <a:avLst/>
          </a:prstGeom>
          <a:noFill/>
          <a:ln w="38100">
            <a:solidFill>
              <a:srgbClr val="0F0C1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5861" name="Text Box 53"/>
          <p:cNvSpPr txBox="1">
            <a:spLocks noChangeArrowheads="1"/>
          </p:cNvSpPr>
          <p:nvPr/>
        </p:nvSpPr>
        <p:spPr bwMode="auto">
          <a:xfrm>
            <a:off x="1524000" y="5257800"/>
            <a:ext cx="171291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Page Table</a:t>
            </a:r>
          </a:p>
        </p:txBody>
      </p:sp>
      <p:sp>
        <p:nvSpPr>
          <p:cNvPr id="375866" name="Text Box 58"/>
          <p:cNvSpPr txBox="1">
            <a:spLocks noChangeArrowheads="1"/>
          </p:cNvSpPr>
          <p:nvPr/>
        </p:nvSpPr>
        <p:spPr bwMode="auto">
          <a:xfrm>
            <a:off x="1154113" y="3705225"/>
            <a:ext cx="369887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0</a:t>
            </a: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1</a:t>
            </a: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2</a:t>
            </a:r>
          </a:p>
          <a:p>
            <a:r>
              <a:rPr lang="en-US" sz="2400">
                <a:solidFill>
                  <a:srgbClr val="000099"/>
                </a:solidFill>
                <a:latin typeface="Comic Sans MS" pitchFamily="1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4415-F028-4589-8F65-49EFA04B8FD8}" type="slidenum">
              <a:rPr lang="en-US"/>
              <a:pPr/>
              <a:t>7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Page Faults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sz="2400"/>
              <a:t>On a page fault:</a:t>
            </a:r>
          </a:p>
          <a:p>
            <a:pPr lvl="1">
              <a:spcAft>
                <a:spcPct val="10000"/>
              </a:spcAft>
            </a:pPr>
            <a:r>
              <a:rPr lang="en-US" sz="2000"/>
              <a:t>OS finds a free frame, or evicts one from memory (which one?)</a:t>
            </a:r>
          </a:p>
          <a:p>
            <a:pPr lvl="2">
              <a:spcAft>
                <a:spcPct val="10000"/>
              </a:spcAft>
            </a:pPr>
            <a:r>
              <a:rPr lang="en-US" sz="1800"/>
              <a:t>Want knowledge of the future?</a:t>
            </a:r>
          </a:p>
          <a:p>
            <a:pPr lvl="1">
              <a:spcAft>
                <a:spcPct val="10000"/>
              </a:spcAft>
            </a:pPr>
            <a:r>
              <a:rPr lang="en-US" sz="2000"/>
              <a:t>Issues disk request to fetch data for page (what to fetch?)</a:t>
            </a:r>
          </a:p>
          <a:p>
            <a:pPr lvl="2">
              <a:spcAft>
                <a:spcPct val="10000"/>
              </a:spcAft>
            </a:pPr>
            <a:r>
              <a:rPr lang="en-US" sz="1800"/>
              <a:t>Just the requested page, or more?</a:t>
            </a:r>
          </a:p>
          <a:p>
            <a:pPr lvl="1">
              <a:spcAft>
                <a:spcPct val="10000"/>
              </a:spcAft>
            </a:pPr>
            <a:r>
              <a:rPr lang="en-US" sz="2000"/>
              <a:t>Block current process, context switch to new process (how?)</a:t>
            </a:r>
          </a:p>
          <a:p>
            <a:pPr lvl="2">
              <a:spcAft>
                <a:spcPct val="10000"/>
              </a:spcAft>
            </a:pPr>
            <a:r>
              <a:rPr lang="en-US" sz="1800"/>
              <a:t>Process might be executing an instruction</a:t>
            </a:r>
          </a:p>
          <a:p>
            <a:pPr lvl="1">
              <a:spcAft>
                <a:spcPct val="10000"/>
              </a:spcAft>
            </a:pPr>
            <a:r>
              <a:rPr lang="en-US" sz="2000"/>
              <a:t>When disk completes, set present bit to 1, and current process in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DBA9-C9A3-49B5-8F4D-60310EDEAAFB}" type="slidenum">
              <a:rPr lang="en-US"/>
              <a:pPr/>
              <a:t>8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Handling a Page Fault</a:t>
            </a:r>
          </a:p>
        </p:txBody>
      </p:sp>
      <p:pic>
        <p:nvPicPr>
          <p:cNvPr id="429059" name="Picture 3"/>
          <p:cNvPicPr>
            <a:picLocks noChangeAspect="1" noChangeArrowheads="1"/>
          </p:cNvPicPr>
          <p:nvPr/>
        </p:nvPicPr>
        <p:blipFill>
          <a:blip r:embed="rId3"/>
          <a:srcRect l="5666" t="598" r="6114" b="912"/>
          <a:stretch>
            <a:fillRect/>
          </a:stretch>
        </p:blipFill>
        <p:spPr bwMode="auto">
          <a:xfrm>
            <a:off x="1619250" y="1196975"/>
            <a:ext cx="6307138" cy="5280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7EC05-663C-48C1-BEED-BA2AB8FFFDE6}" type="slidenum">
              <a:rPr lang="en-US"/>
              <a:pPr/>
              <a:t>9</a:t>
            </a:fld>
            <a:endParaRPr 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What to replace?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happens if there is no free frame?</a:t>
            </a:r>
          </a:p>
          <a:p>
            <a:pPr lvl="1"/>
            <a:r>
              <a:rPr lang="en-US" sz="2000" dirty="0"/>
              <a:t>find </a:t>
            </a:r>
            <a:r>
              <a:rPr lang="en-US" sz="2000" dirty="0" smtClean="0"/>
              <a:t>a suitable page </a:t>
            </a:r>
            <a:r>
              <a:rPr lang="en-US" sz="2000" dirty="0"/>
              <a:t>in memory, </a:t>
            </a:r>
            <a:r>
              <a:rPr lang="en-US" sz="2000" dirty="0" smtClean="0"/>
              <a:t>swap </a:t>
            </a:r>
            <a:r>
              <a:rPr lang="en-US" sz="2000" dirty="0"/>
              <a:t>it </a:t>
            </a:r>
            <a:r>
              <a:rPr lang="en-US" sz="2000" dirty="0" smtClean="0"/>
              <a:t>out</a:t>
            </a:r>
          </a:p>
          <a:p>
            <a:pPr lvl="1"/>
            <a:endParaRPr lang="en-US" dirty="0"/>
          </a:p>
          <a:p>
            <a:r>
              <a:rPr lang="en-US" sz="2400" dirty="0"/>
              <a:t>Page Replacement</a:t>
            </a:r>
          </a:p>
          <a:p>
            <a:pPr lvl="1"/>
            <a:r>
              <a:rPr lang="en-US" sz="2000" dirty="0"/>
              <a:t>When process has used up all frames it is allowed to use</a:t>
            </a:r>
          </a:p>
          <a:p>
            <a:pPr lvl="1"/>
            <a:r>
              <a:rPr lang="en-US" sz="2000" dirty="0"/>
              <a:t>OS must select a page to eject from memory to allow new page</a:t>
            </a:r>
          </a:p>
          <a:p>
            <a:pPr lvl="1"/>
            <a:r>
              <a:rPr lang="en-US" sz="2000" dirty="0"/>
              <a:t>The page to eject is selected using the Page Replacement </a:t>
            </a:r>
            <a:r>
              <a:rPr lang="en-US" sz="2000" dirty="0" err="1"/>
              <a:t>Algo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Goal: Select page that minimizes future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8251</TotalTime>
  <Words>1820</Words>
  <Application>Microsoft Office PowerPoint</Application>
  <PresentationFormat>On-screen Show (4:3)</PresentationFormat>
  <Paragraphs>417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Comic Sans MS</vt:lpstr>
      <vt:lpstr>Times New Roman</vt:lpstr>
      <vt:lpstr>Symbol</vt:lpstr>
      <vt:lpstr>Courier New</vt:lpstr>
      <vt:lpstr>Helvetica</vt:lpstr>
      <vt:lpstr>Default Design</vt:lpstr>
      <vt:lpstr>Virtual Memory</vt:lpstr>
      <vt:lpstr>Goals for Today</vt:lpstr>
      <vt:lpstr>What is virtual memory?</vt:lpstr>
      <vt:lpstr>Virtual memory</vt:lpstr>
      <vt:lpstr>Swapping vs Paging</vt:lpstr>
      <vt:lpstr>How does VM work?</vt:lpstr>
      <vt:lpstr>Page Faults</vt:lpstr>
      <vt:lpstr>Steps in Handling a Page Fault</vt:lpstr>
      <vt:lpstr>What to replace?</vt:lpstr>
      <vt:lpstr>Modified/Dirty Bits</vt:lpstr>
      <vt:lpstr>Page Replacement</vt:lpstr>
      <vt:lpstr>Page Replacement Algorithms</vt:lpstr>
      <vt:lpstr>First-In-First-Out (FIFO) Algorithm</vt:lpstr>
      <vt:lpstr>FIFO Illustrating Belady’s Anomaly</vt:lpstr>
      <vt:lpstr>Optimal Algorithm</vt:lpstr>
      <vt:lpstr>Example: FIFO, OPT</vt:lpstr>
      <vt:lpstr>OPT Approximation</vt:lpstr>
      <vt:lpstr>Least Recently Used (LRU) Algorithm</vt:lpstr>
      <vt:lpstr>Implementing Perfect LRU</vt:lpstr>
      <vt:lpstr>LRU: Clock Algorithm</vt:lpstr>
      <vt:lpstr>LRU with large memory</vt:lpstr>
      <vt:lpstr>Other Algorithms</vt:lpstr>
      <vt:lpstr>Allocating Pages to Processes</vt:lpstr>
      <vt:lpstr>Thrashing</vt:lpstr>
      <vt:lpstr>Working Set</vt:lpstr>
      <vt:lpstr>Working Sets</vt:lpstr>
      <vt:lpstr>Working Set Approximation</vt:lpstr>
      <vt:lpstr>Using the Working Set</vt:lpstr>
      <vt:lpstr>Page Fault Frequency</vt:lpstr>
      <vt:lpstr>Working Sets and Page Fault Rates</vt:lpstr>
      <vt:lpstr>OS and Paging</vt:lpstr>
    </vt:vector>
  </TitlesOfParts>
  <Company>Cornell University 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Support for Concurrency</dc:title>
  <dc:creator> Ranveer Chandra</dc:creator>
  <cp:lastModifiedBy>Emin Gun Sirer</cp:lastModifiedBy>
  <cp:revision>170</cp:revision>
  <dcterms:created xsi:type="dcterms:W3CDTF">2005-02-09T03:28:32Z</dcterms:created>
  <dcterms:modified xsi:type="dcterms:W3CDTF">2010-10-19T22:37:46Z</dcterms:modified>
</cp:coreProperties>
</file>