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6" r:id="rId15"/>
    <p:sldId id="298" r:id="rId16"/>
    <p:sldId id="299" r:id="rId17"/>
  </p:sldIdLst>
  <p:sldSz cx="9144000" cy="5143500" type="screen16x9"/>
  <p:notesSz cx="6858000" cy="9144000"/>
  <p:embeddedFontLs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Montserrat ExtraBold" pitchFamily="2" charset="77"/>
      <p:bold r:id="rId23"/>
      <p:boldItalic r:id="rId24"/>
    </p:embeddedFont>
    <p:embeddedFont>
      <p:font typeface="Montserrat Light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366"/>
    <a:srgbClr val="D5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519496-776F-44DE-B597-0ACABFE53767}">
  <a:tblStyle styleId="{43519496-776F-44DE-B597-0ACABFE53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1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736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60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678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640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902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59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69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44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55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961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48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717330" y="1660750"/>
            <a:ext cx="484789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Johnson’s Personal Website</a:t>
            </a:r>
            <a:br>
              <a:rPr lang="en" sz="3600" dirty="0"/>
            </a:br>
            <a:r>
              <a:rPr lang="en" sz="1800" dirty="0"/>
              <a:t>Showcasing your best self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D75E6-9C4A-D340-86F8-C93D426AD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72" t="7290" r="772" b="17709"/>
          <a:stretch/>
        </p:blipFill>
        <p:spPr>
          <a:xfrm>
            <a:off x="717330" y="3422594"/>
            <a:ext cx="1209511" cy="1209511"/>
          </a:xfrm>
          <a:prstGeom prst="ellipse">
            <a:avLst/>
          </a:prstGeom>
          <a:ln>
            <a:noFill/>
          </a:ln>
        </p:spPr>
      </p:pic>
      <p:sp>
        <p:nvSpPr>
          <p:cNvPr id="5" name="Google Shape;627;p14">
            <a:extLst>
              <a:ext uri="{FF2B5EF4-FFF2-40B4-BE49-F238E27FC236}">
                <a16:creationId xmlns:a16="http://schemas.microsoft.com/office/drawing/2014/main" id="{4C91D6C5-F6D5-3E4E-BD47-0ED4E70792CB}"/>
              </a:ext>
            </a:extLst>
          </p:cNvPr>
          <p:cNvSpPr txBox="1">
            <a:spLocks/>
          </p:cNvSpPr>
          <p:nvPr/>
        </p:nvSpPr>
        <p:spPr>
          <a:xfrm>
            <a:off x="1926841" y="3834279"/>
            <a:ext cx="1857705" cy="38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AU" sz="1800" dirty="0"/>
              <a:t>Johnson Chau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DB5C240-BBA4-BC43-BB15-42B4DD4A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97" y="991586"/>
            <a:ext cx="5033604" cy="2778013"/>
          </a:xfrm>
          <a:prstGeom prst="rect">
            <a:avLst/>
          </a:prstGeom>
        </p:spPr>
      </p:pic>
      <p:sp>
        <p:nvSpPr>
          <p:cNvPr id="837" name="Google Shape;837;p35"/>
          <p:cNvSpPr/>
          <p:nvPr/>
        </p:nvSpPr>
        <p:spPr>
          <a:xfrm>
            <a:off x="1785981" y="657292"/>
            <a:ext cx="5572037" cy="386006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3948104" y="129147"/>
            <a:ext cx="1247793" cy="528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2400" b="1" dirty="0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400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6B1C829E-CC38-7340-BD3F-E05DFF8C970E}"/>
              </a:ext>
            </a:extLst>
          </p:cNvPr>
          <p:cNvCxnSpPr>
            <a:cxnSpLocks/>
          </p:cNvCxnSpPr>
          <p:nvPr/>
        </p:nvCxnSpPr>
        <p:spPr>
          <a:xfrm flipV="1">
            <a:off x="6769719" y="1696593"/>
            <a:ext cx="612000" cy="1368000"/>
          </a:xfrm>
          <a:prstGeom prst="bentConnector3">
            <a:avLst>
              <a:gd name="adj1" fmla="val 51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40;p35">
            <a:extLst>
              <a:ext uri="{FF2B5EF4-FFF2-40B4-BE49-F238E27FC236}">
                <a16:creationId xmlns:a16="http://schemas.microsoft.com/office/drawing/2014/main" id="{03570AFE-EC6B-F84F-BB4A-FE3B05F47E82}"/>
              </a:ext>
            </a:extLst>
          </p:cNvPr>
          <p:cNvSpPr txBox="1">
            <a:spLocks/>
          </p:cNvSpPr>
          <p:nvPr/>
        </p:nvSpPr>
        <p:spPr>
          <a:xfrm>
            <a:off x="7380639" y="1095703"/>
            <a:ext cx="1763361" cy="12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Showcase for key personality traits and work skills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EE2BACA-1A43-1B4E-8803-10F5F13CAE1D}"/>
              </a:ext>
            </a:extLst>
          </p:cNvPr>
          <p:cNvCxnSpPr>
            <a:cxnSpLocks/>
          </p:cNvCxnSpPr>
          <p:nvPr/>
        </p:nvCxnSpPr>
        <p:spPr>
          <a:xfrm flipH="1" flipV="1">
            <a:off x="1532848" y="1441706"/>
            <a:ext cx="1980000" cy="1116000"/>
          </a:xfrm>
          <a:prstGeom prst="bentConnector3">
            <a:avLst>
              <a:gd name="adj1" fmla="val 51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840;p35">
            <a:extLst>
              <a:ext uri="{FF2B5EF4-FFF2-40B4-BE49-F238E27FC236}">
                <a16:creationId xmlns:a16="http://schemas.microsoft.com/office/drawing/2014/main" id="{CA5500FD-E516-5940-AF3F-7CF416A7A8A7}"/>
              </a:ext>
            </a:extLst>
          </p:cNvPr>
          <p:cNvSpPr txBox="1">
            <a:spLocks/>
          </p:cNvSpPr>
          <p:nvPr/>
        </p:nvSpPr>
        <p:spPr>
          <a:xfrm>
            <a:off x="-1" y="799261"/>
            <a:ext cx="1763361" cy="12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Personal statement on who I am</a:t>
            </a:r>
          </a:p>
        </p:txBody>
      </p:sp>
    </p:spTree>
    <p:extLst>
      <p:ext uri="{BB962C8B-B14F-4D97-AF65-F5344CB8AC3E}">
        <p14:creationId xmlns:p14="http://schemas.microsoft.com/office/powerpoint/2010/main" val="343014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1785981" y="657292"/>
            <a:ext cx="5572037" cy="386006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87D32-EDA6-8848-8092-B41F486A6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941" y="923798"/>
            <a:ext cx="5020718" cy="2773215"/>
          </a:xfrm>
          <a:prstGeom prst="rect">
            <a:avLst/>
          </a:prstGeom>
        </p:spPr>
      </p:pic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3948104" y="129147"/>
            <a:ext cx="1247793" cy="528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2400" b="1" dirty="0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400" dirty="0"/>
          </a:p>
        </p:txBody>
      </p:sp>
      <p:sp>
        <p:nvSpPr>
          <p:cNvPr id="32" name="Google Shape;840;p35">
            <a:extLst>
              <a:ext uri="{FF2B5EF4-FFF2-40B4-BE49-F238E27FC236}">
                <a16:creationId xmlns:a16="http://schemas.microsoft.com/office/drawing/2014/main" id="{670F9597-E0EE-C741-9127-95A6497549DB}"/>
              </a:ext>
            </a:extLst>
          </p:cNvPr>
          <p:cNvSpPr txBox="1">
            <a:spLocks/>
          </p:cNvSpPr>
          <p:nvPr/>
        </p:nvSpPr>
        <p:spPr>
          <a:xfrm>
            <a:off x="148619" y="1333965"/>
            <a:ext cx="1637362" cy="146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Showcase of previous projects and links to source code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F4CC12A-96A0-BF4F-98DB-51B84724815B}"/>
              </a:ext>
            </a:extLst>
          </p:cNvPr>
          <p:cNvCxnSpPr>
            <a:cxnSpLocks/>
          </p:cNvCxnSpPr>
          <p:nvPr/>
        </p:nvCxnSpPr>
        <p:spPr>
          <a:xfrm rot="10800000">
            <a:off x="1593388" y="1891861"/>
            <a:ext cx="612000" cy="764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AA7703E-04D2-9349-988E-E97E29D25F25}"/>
              </a:ext>
            </a:extLst>
          </p:cNvPr>
          <p:cNvCxnSpPr>
            <a:cxnSpLocks/>
          </p:cNvCxnSpPr>
          <p:nvPr/>
        </p:nvCxnSpPr>
        <p:spPr>
          <a:xfrm flipV="1">
            <a:off x="6192639" y="1696593"/>
            <a:ext cx="1188000" cy="195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40;p35">
            <a:extLst>
              <a:ext uri="{FF2B5EF4-FFF2-40B4-BE49-F238E27FC236}">
                <a16:creationId xmlns:a16="http://schemas.microsoft.com/office/drawing/2014/main" id="{784A188C-61A2-FF42-BA81-8327429DE40C}"/>
              </a:ext>
            </a:extLst>
          </p:cNvPr>
          <p:cNvSpPr txBox="1">
            <a:spLocks/>
          </p:cNvSpPr>
          <p:nvPr/>
        </p:nvSpPr>
        <p:spPr>
          <a:xfrm>
            <a:off x="7380639" y="1095703"/>
            <a:ext cx="1763361" cy="12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Centralised hub for key career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44993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" name="Google Shape;840;p35">
            <a:extLst>
              <a:ext uri="{FF2B5EF4-FFF2-40B4-BE49-F238E27FC236}">
                <a16:creationId xmlns:a16="http://schemas.microsoft.com/office/drawing/2014/main" id="{6F9EF6BD-9B03-F64B-BF60-B362F69C8324}"/>
              </a:ext>
            </a:extLst>
          </p:cNvPr>
          <p:cNvSpPr txBox="1">
            <a:spLocks/>
          </p:cNvSpPr>
          <p:nvPr/>
        </p:nvSpPr>
        <p:spPr>
          <a:xfrm>
            <a:off x="2778094" y="129147"/>
            <a:ext cx="3587813" cy="52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2400" b="1" dirty="0">
                <a:latin typeface="Montserrat"/>
                <a:ea typeface="Montserrat"/>
                <a:cs typeface="Montserrat"/>
                <a:sym typeface="Montserrat"/>
              </a:rPr>
              <a:t>Solution Architecture</a:t>
            </a:r>
            <a:endParaRPr lang="en-AU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5B2878-2E06-8644-916C-7F657A84F2A0}"/>
              </a:ext>
            </a:extLst>
          </p:cNvPr>
          <p:cNvSpPr/>
          <p:nvPr/>
        </p:nvSpPr>
        <p:spPr>
          <a:xfrm>
            <a:off x="1560787" y="1726324"/>
            <a:ext cx="1587797" cy="145042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8A958-B702-9249-933B-0B26BE768CE6}"/>
              </a:ext>
            </a:extLst>
          </p:cNvPr>
          <p:cNvSpPr/>
          <p:nvPr/>
        </p:nvSpPr>
        <p:spPr>
          <a:xfrm>
            <a:off x="3723290" y="1103586"/>
            <a:ext cx="3229303" cy="2688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Heroku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8A4359-C046-184F-85A0-BA8E35C04A59}"/>
              </a:ext>
            </a:extLst>
          </p:cNvPr>
          <p:cNvSpPr/>
          <p:nvPr/>
        </p:nvSpPr>
        <p:spPr>
          <a:xfrm>
            <a:off x="4544042" y="1726324"/>
            <a:ext cx="1587797" cy="1450427"/>
          </a:xfrm>
          <a:prstGeom prst="rect">
            <a:avLst/>
          </a:prstGeom>
          <a:solidFill>
            <a:srgbClr val="D5E8D4"/>
          </a:solidFill>
          <a:ln>
            <a:solidFill>
              <a:srgbClr val="82B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ReactJS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+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Material UI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E310CF-25BD-9E42-9CE6-E42C4E5A9B42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3148584" y="2451538"/>
            <a:ext cx="139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0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799" y="1659550"/>
            <a:ext cx="53129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06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90315" y="2556871"/>
            <a:ext cx="2875796" cy="1613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Dashboard</a:t>
            </a:r>
          </a:p>
          <a:p>
            <a:pPr marL="285750" indent="-285750" algn="just"/>
            <a:r>
              <a:rPr lang="en-AU" dirty="0"/>
              <a:t>Data visualisation for key academic results</a:t>
            </a:r>
          </a:p>
        </p:txBody>
      </p:sp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Developments</a:t>
            </a:r>
            <a:endParaRPr dirty="0"/>
          </a:p>
        </p:txBody>
      </p:sp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" name="Google Shape;1059;p39">
            <a:extLst>
              <a:ext uri="{FF2B5EF4-FFF2-40B4-BE49-F238E27FC236}">
                <a16:creationId xmlns:a16="http://schemas.microsoft.com/office/drawing/2014/main" id="{48CFD35F-7E8F-3948-B41F-21146503B0C0}"/>
              </a:ext>
            </a:extLst>
          </p:cNvPr>
          <p:cNvGrpSpPr/>
          <p:nvPr/>
        </p:nvGrpSpPr>
        <p:grpSpPr>
          <a:xfrm>
            <a:off x="1243759" y="2017986"/>
            <a:ext cx="568907" cy="538885"/>
            <a:chOff x="5300400" y="3670175"/>
            <a:chExt cx="421300" cy="399325"/>
          </a:xfrm>
        </p:grpSpPr>
        <p:sp>
          <p:nvSpPr>
            <p:cNvPr id="15" name="Google Shape;1060;p39">
              <a:extLst>
                <a:ext uri="{FF2B5EF4-FFF2-40B4-BE49-F238E27FC236}">
                  <a16:creationId xmlns:a16="http://schemas.microsoft.com/office/drawing/2014/main" id="{9EA4A4CC-0FA3-8349-B74F-74B56474EC56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1;p39">
              <a:extLst>
                <a:ext uri="{FF2B5EF4-FFF2-40B4-BE49-F238E27FC236}">
                  <a16:creationId xmlns:a16="http://schemas.microsoft.com/office/drawing/2014/main" id="{4FAD24BE-EC55-404B-BE94-28E5D9F34502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39">
              <a:extLst>
                <a:ext uri="{FF2B5EF4-FFF2-40B4-BE49-F238E27FC236}">
                  <a16:creationId xmlns:a16="http://schemas.microsoft.com/office/drawing/2014/main" id="{9B674BF8-0E67-394B-8421-84B11B07ABB6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3;p39">
              <a:extLst>
                <a:ext uri="{FF2B5EF4-FFF2-40B4-BE49-F238E27FC236}">
                  <a16:creationId xmlns:a16="http://schemas.microsoft.com/office/drawing/2014/main" id="{1D5C4821-5DD9-8940-AB27-C21E2621B6C1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4;p39">
              <a:extLst>
                <a:ext uri="{FF2B5EF4-FFF2-40B4-BE49-F238E27FC236}">
                  <a16:creationId xmlns:a16="http://schemas.microsoft.com/office/drawing/2014/main" id="{0972C29E-34FB-9346-9CC1-A55AFBB4D9D4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971;p39">
            <a:extLst>
              <a:ext uri="{FF2B5EF4-FFF2-40B4-BE49-F238E27FC236}">
                <a16:creationId xmlns:a16="http://schemas.microsoft.com/office/drawing/2014/main" id="{977AA74E-097F-144C-8515-E8A4F63B4471}"/>
              </a:ext>
            </a:extLst>
          </p:cNvPr>
          <p:cNvGrpSpPr>
            <a:grpSpLocks noChangeAspect="1"/>
          </p:cNvGrpSpPr>
          <p:nvPr/>
        </p:nvGrpSpPr>
        <p:grpSpPr>
          <a:xfrm>
            <a:off x="4309414" y="2016871"/>
            <a:ext cx="506806" cy="540000"/>
            <a:chOff x="5970800" y="1619250"/>
            <a:chExt cx="428650" cy="456725"/>
          </a:xfrm>
        </p:grpSpPr>
        <p:sp>
          <p:nvSpPr>
            <p:cNvPr id="21" name="Google Shape;972;p39">
              <a:extLst>
                <a:ext uri="{FF2B5EF4-FFF2-40B4-BE49-F238E27FC236}">
                  <a16:creationId xmlns:a16="http://schemas.microsoft.com/office/drawing/2014/main" id="{0B8D8159-7318-C747-8CF6-4C133DBCC92B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73;p39">
              <a:extLst>
                <a:ext uri="{FF2B5EF4-FFF2-40B4-BE49-F238E27FC236}">
                  <a16:creationId xmlns:a16="http://schemas.microsoft.com/office/drawing/2014/main" id="{0AD7B278-28A9-3D4D-996A-AF86DCEB7953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74;p39">
              <a:extLst>
                <a:ext uri="{FF2B5EF4-FFF2-40B4-BE49-F238E27FC236}">
                  <a16:creationId xmlns:a16="http://schemas.microsoft.com/office/drawing/2014/main" id="{51423ECC-806A-5345-BAC7-1D9E0C127E90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75;p39">
              <a:extLst>
                <a:ext uri="{FF2B5EF4-FFF2-40B4-BE49-F238E27FC236}">
                  <a16:creationId xmlns:a16="http://schemas.microsoft.com/office/drawing/2014/main" id="{83A79178-AAE1-E047-897D-275F6C8DBB8E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76;p39">
              <a:extLst>
                <a:ext uri="{FF2B5EF4-FFF2-40B4-BE49-F238E27FC236}">
                  <a16:creationId xmlns:a16="http://schemas.microsoft.com/office/drawing/2014/main" id="{2F15F223-98AA-2943-978C-A0BDC21F6018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688;p21">
            <a:extLst>
              <a:ext uri="{FF2B5EF4-FFF2-40B4-BE49-F238E27FC236}">
                <a16:creationId xmlns:a16="http://schemas.microsoft.com/office/drawing/2014/main" id="{C194D373-FEFE-4E4B-9323-53B88DF8D94F}"/>
              </a:ext>
            </a:extLst>
          </p:cNvPr>
          <p:cNvSpPr txBox="1">
            <a:spLocks/>
          </p:cNvSpPr>
          <p:nvPr/>
        </p:nvSpPr>
        <p:spPr>
          <a:xfrm>
            <a:off x="3094961" y="2556871"/>
            <a:ext cx="2875796" cy="161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AU" b="1" dirty="0"/>
              <a:t>Badges</a:t>
            </a:r>
          </a:p>
          <a:p>
            <a:pPr marL="285750" indent="-285750" algn="just"/>
            <a:r>
              <a:rPr lang="en-AU" dirty="0"/>
              <a:t>Achievement board for competitions won</a:t>
            </a:r>
          </a:p>
        </p:txBody>
      </p:sp>
      <p:sp>
        <p:nvSpPr>
          <p:cNvPr id="43" name="Google Shape;688;p21">
            <a:extLst>
              <a:ext uri="{FF2B5EF4-FFF2-40B4-BE49-F238E27FC236}">
                <a16:creationId xmlns:a16="http://schemas.microsoft.com/office/drawing/2014/main" id="{7A037CA5-01CA-E741-8890-1934AB1C267A}"/>
              </a:ext>
            </a:extLst>
          </p:cNvPr>
          <p:cNvSpPr txBox="1">
            <a:spLocks/>
          </p:cNvSpPr>
          <p:nvPr/>
        </p:nvSpPr>
        <p:spPr>
          <a:xfrm>
            <a:off x="6098112" y="2556871"/>
            <a:ext cx="2875796" cy="161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AU" b="1" dirty="0"/>
              <a:t>Showcase Platform</a:t>
            </a:r>
          </a:p>
          <a:p>
            <a:pPr marL="285750" indent="-285750" algn="just"/>
            <a:r>
              <a:rPr lang="en-AU" dirty="0"/>
              <a:t>Platform for job-seekers to showcase their skills</a:t>
            </a:r>
          </a:p>
        </p:txBody>
      </p:sp>
      <p:sp>
        <p:nvSpPr>
          <p:cNvPr id="44" name="Google Shape;1000;p39">
            <a:extLst>
              <a:ext uri="{FF2B5EF4-FFF2-40B4-BE49-F238E27FC236}">
                <a16:creationId xmlns:a16="http://schemas.microsoft.com/office/drawing/2014/main" id="{2004A32D-4CC2-6A4F-BF0B-029BB121CB41}"/>
              </a:ext>
            </a:extLst>
          </p:cNvPr>
          <p:cNvSpPr>
            <a:spLocks noChangeAspect="1"/>
          </p:cNvSpPr>
          <p:nvPr/>
        </p:nvSpPr>
        <p:spPr>
          <a:xfrm>
            <a:off x="7314059" y="2104819"/>
            <a:ext cx="443902" cy="46800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E806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7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4217276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Resources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799" y="2109249"/>
            <a:ext cx="5502167" cy="2297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AU" sz="1200" b="1" dirty="0"/>
              <a:t>My website: </a:t>
            </a:r>
            <a:r>
              <a:rPr lang="en-AU" sz="1200" dirty="0"/>
              <a:t>https://</a:t>
            </a:r>
            <a:r>
              <a:rPr lang="en-AU" sz="1200" dirty="0" err="1"/>
              <a:t>johnson-website.herokuapp.com</a:t>
            </a:r>
            <a:r>
              <a:rPr lang="en-AU" sz="1200" dirty="0"/>
              <a:t>/</a:t>
            </a:r>
          </a:p>
          <a:p>
            <a:pPr marL="285750" indent="-285750"/>
            <a:r>
              <a:rPr lang="en-AU" sz="1200" b="1" dirty="0"/>
              <a:t>Github:</a:t>
            </a:r>
            <a:r>
              <a:rPr lang="en-AU" sz="1200" dirty="0"/>
              <a:t> https://</a:t>
            </a:r>
            <a:r>
              <a:rPr lang="en-AU" sz="1200" dirty="0" err="1"/>
              <a:t>github.com</a:t>
            </a:r>
            <a:r>
              <a:rPr lang="en-AU" sz="1200" dirty="0"/>
              <a:t>/johnsonchau7/</a:t>
            </a:r>
            <a:r>
              <a:rPr lang="en-AU" sz="1200" dirty="0" err="1"/>
              <a:t>johnson</a:t>
            </a:r>
            <a:r>
              <a:rPr lang="en-AU" sz="1200" dirty="0"/>
              <a:t>-website</a:t>
            </a:r>
          </a:p>
          <a:p>
            <a:pPr marL="285750" indent="-285750"/>
            <a:r>
              <a:rPr lang="en-AU" sz="1200" b="1" dirty="0"/>
              <a:t>Benefits of personal website: </a:t>
            </a:r>
            <a:r>
              <a:rPr lang="en-AU" sz="1200" dirty="0"/>
              <a:t>https://</a:t>
            </a:r>
            <a:r>
              <a:rPr lang="en-AU" sz="1200" dirty="0" err="1"/>
              <a:t>www.blueskyresumes.com</a:t>
            </a:r>
            <a:r>
              <a:rPr lang="en-AU" sz="1200" dirty="0"/>
              <a:t>/blog/create-a-gorgeous-personal-website-with-these-5-free-and-easy-tools/</a:t>
            </a:r>
          </a:p>
          <a:p>
            <a:pPr marL="285750" indent="-285750"/>
            <a:r>
              <a:rPr lang="en-AU" sz="1200" b="1" dirty="0"/>
              <a:t>Challenges faced by recruiters: </a:t>
            </a:r>
            <a:r>
              <a:rPr lang="en-AU" sz="1200" dirty="0"/>
              <a:t>https://</a:t>
            </a:r>
            <a:r>
              <a:rPr lang="en-AU" sz="1200" dirty="0" err="1"/>
              <a:t>www.talentlyft.com</a:t>
            </a:r>
            <a:r>
              <a:rPr lang="en-AU" sz="1200" dirty="0"/>
              <a:t>/</a:t>
            </a:r>
            <a:r>
              <a:rPr lang="en-AU" sz="1200" dirty="0" err="1"/>
              <a:t>en</a:t>
            </a:r>
            <a:r>
              <a:rPr lang="en-AU" sz="1200" dirty="0"/>
              <a:t>/blog/article/331/top-20-recruitment-challenges-to-tackle-in-2020</a:t>
            </a:r>
          </a:p>
          <a:p>
            <a:pPr marL="285750" indent="-285750"/>
            <a:r>
              <a:rPr lang="en-AU" sz="1200" b="1" dirty="0"/>
              <a:t>Challenges in shortlisting:</a:t>
            </a:r>
            <a:r>
              <a:rPr lang="en-AU" sz="1200" dirty="0"/>
              <a:t> https://</a:t>
            </a:r>
            <a:r>
              <a:rPr lang="en-AU" sz="1200" dirty="0" err="1"/>
              <a:t>ideal.com</a:t>
            </a:r>
            <a:r>
              <a:rPr lang="en-AU" sz="1200" dirty="0"/>
              <a:t>/shortlisting/</a:t>
            </a:r>
            <a:endParaRPr sz="12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80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799" y="1659550"/>
            <a:ext cx="53129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76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Agenda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ea typeface="Montserrat"/>
                <a:cs typeface="Montserrat"/>
                <a:sym typeface="Montserrat"/>
              </a:rPr>
              <a:t>Problem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sym typeface="Montserrat"/>
              </a:rPr>
              <a:t>Solution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sym typeface="Montserrat"/>
              </a:rPr>
              <a:t>Technology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sym typeface="Montserrat"/>
              </a:rPr>
              <a:t>Future Developments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sz="18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1320025" y="2556871"/>
            <a:ext cx="3133500" cy="1412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52% of recruiters find shortlisting the right applicants the most difficult part</a:t>
            </a:r>
            <a:endParaRPr dirty="0"/>
          </a:p>
        </p:txBody>
      </p:sp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Recruiting is Hard!</a:t>
            </a:r>
            <a:endParaRPr dirty="0"/>
          </a:p>
        </p:txBody>
      </p:sp>
      <p:sp>
        <p:nvSpPr>
          <p:cNvPr id="690" name="Google Shape;690;p21"/>
          <p:cNvSpPr txBox="1">
            <a:spLocks noGrp="1"/>
          </p:cNvSpPr>
          <p:nvPr>
            <p:ph type="body" idx="2"/>
          </p:nvPr>
        </p:nvSpPr>
        <p:spPr>
          <a:xfrm>
            <a:off x="4902308" y="2559384"/>
            <a:ext cx="3133500" cy="1412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AU" dirty="0"/>
              <a:t>87% of HR professionals reported “few or no qualified applicants" for open positions</a:t>
            </a:r>
            <a:endParaRPr dirty="0"/>
          </a:p>
        </p:txBody>
      </p:sp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1025;p39">
            <a:extLst>
              <a:ext uri="{FF2B5EF4-FFF2-40B4-BE49-F238E27FC236}">
                <a16:creationId xmlns:a16="http://schemas.microsoft.com/office/drawing/2014/main" id="{8670771A-4A6C-A44A-9D2B-6156EACBE8E0}"/>
              </a:ext>
            </a:extLst>
          </p:cNvPr>
          <p:cNvGrpSpPr>
            <a:grpSpLocks noChangeAspect="1"/>
          </p:cNvGrpSpPr>
          <p:nvPr/>
        </p:nvGrpSpPr>
        <p:grpSpPr>
          <a:xfrm>
            <a:off x="2580775" y="1932272"/>
            <a:ext cx="612000" cy="624599"/>
            <a:chOff x="3955900" y="2984500"/>
            <a:chExt cx="414000" cy="422525"/>
          </a:xfrm>
        </p:grpSpPr>
        <p:sp>
          <p:nvSpPr>
            <p:cNvPr id="7" name="Google Shape;1026;p39">
              <a:extLst>
                <a:ext uri="{FF2B5EF4-FFF2-40B4-BE49-F238E27FC236}">
                  <a16:creationId xmlns:a16="http://schemas.microsoft.com/office/drawing/2014/main" id="{9493DCC5-18E9-7346-B3EB-A7208CE2F1FC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7;p39">
              <a:extLst>
                <a:ext uri="{FF2B5EF4-FFF2-40B4-BE49-F238E27FC236}">
                  <a16:creationId xmlns:a16="http://schemas.microsoft.com/office/drawing/2014/main" id="{4E1726AC-019C-B247-86D5-B33C351E1C75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8;p39">
              <a:extLst>
                <a:ext uri="{FF2B5EF4-FFF2-40B4-BE49-F238E27FC236}">
                  <a16:creationId xmlns:a16="http://schemas.microsoft.com/office/drawing/2014/main" id="{AF00A999-37B6-7248-A9C1-769CB0E3FC0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00;p39">
            <a:extLst>
              <a:ext uri="{FF2B5EF4-FFF2-40B4-BE49-F238E27FC236}">
                <a16:creationId xmlns:a16="http://schemas.microsoft.com/office/drawing/2014/main" id="{72E1F694-FEB6-EF42-80DD-D866C08D531D}"/>
              </a:ext>
            </a:extLst>
          </p:cNvPr>
          <p:cNvSpPr/>
          <p:nvPr/>
        </p:nvSpPr>
        <p:spPr>
          <a:xfrm>
            <a:off x="6211614" y="1934785"/>
            <a:ext cx="511071" cy="558675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E806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61;p19">
            <a:extLst>
              <a:ext uri="{FF2B5EF4-FFF2-40B4-BE49-F238E27FC236}">
                <a16:creationId xmlns:a16="http://schemas.microsoft.com/office/drawing/2014/main" id="{299E662E-F3DE-CA42-B4B2-9E3F7632874B}"/>
              </a:ext>
            </a:extLst>
          </p:cNvPr>
          <p:cNvSpPr txBox="1">
            <a:spLocks/>
          </p:cNvSpPr>
          <p:nvPr/>
        </p:nvSpPr>
        <p:spPr>
          <a:xfrm>
            <a:off x="1565704" y="4302823"/>
            <a:ext cx="5964341" cy="4470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AU" sz="1600" dirty="0"/>
              <a:t>Candidates need to stand out by showcasing their skills</a:t>
            </a:r>
          </a:p>
        </p:txBody>
      </p:sp>
    </p:spTree>
    <p:extLst>
      <p:ext uri="{BB962C8B-B14F-4D97-AF65-F5344CB8AC3E}">
        <p14:creationId xmlns:p14="http://schemas.microsoft.com/office/powerpoint/2010/main" val="3257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55936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How can candidates showcase their skills to recruiters?</a:t>
            </a:r>
            <a:endParaRPr dirty="0"/>
          </a:p>
        </p:txBody>
      </p:sp>
      <p:sp>
        <p:nvSpPr>
          <p:cNvPr id="656" name="Google Shape;656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33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72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631693" y="1374225"/>
            <a:ext cx="3238742" cy="23700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5356410" y="1388678"/>
            <a:ext cx="3474724" cy="606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Central Hub for Information</a:t>
            </a:r>
            <a:endParaRPr sz="1800" dirty="0"/>
          </a:p>
        </p:txBody>
      </p:sp>
      <p:sp>
        <p:nvSpPr>
          <p:cNvPr id="6" name="Google Shape;840;p35">
            <a:extLst>
              <a:ext uri="{FF2B5EF4-FFF2-40B4-BE49-F238E27FC236}">
                <a16:creationId xmlns:a16="http://schemas.microsoft.com/office/drawing/2014/main" id="{7E17B7EA-6AE9-7748-8BD1-43F9DF38E300}"/>
              </a:ext>
            </a:extLst>
          </p:cNvPr>
          <p:cNvSpPr txBox="1">
            <a:spLocks/>
          </p:cNvSpPr>
          <p:nvPr/>
        </p:nvSpPr>
        <p:spPr>
          <a:xfrm>
            <a:off x="5356410" y="2124402"/>
            <a:ext cx="3474724" cy="60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800" dirty="0"/>
              <a:t>Portfolio Showcase</a:t>
            </a:r>
          </a:p>
        </p:txBody>
      </p:sp>
      <p:sp>
        <p:nvSpPr>
          <p:cNvPr id="7" name="Google Shape;840;p35">
            <a:extLst>
              <a:ext uri="{FF2B5EF4-FFF2-40B4-BE49-F238E27FC236}">
                <a16:creationId xmlns:a16="http://schemas.microsoft.com/office/drawing/2014/main" id="{FAB1364E-E644-DB4C-94E4-691DABCB4EC9}"/>
              </a:ext>
            </a:extLst>
          </p:cNvPr>
          <p:cNvSpPr txBox="1">
            <a:spLocks/>
          </p:cNvSpPr>
          <p:nvPr/>
        </p:nvSpPr>
        <p:spPr>
          <a:xfrm>
            <a:off x="5356410" y="2860126"/>
            <a:ext cx="3474724" cy="60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800" dirty="0"/>
              <a:t>Demonstrate Your Skills</a:t>
            </a:r>
          </a:p>
        </p:txBody>
      </p:sp>
      <p:grpSp>
        <p:nvGrpSpPr>
          <p:cNvPr id="10" name="Google Shape;917;p39">
            <a:extLst>
              <a:ext uri="{FF2B5EF4-FFF2-40B4-BE49-F238E27FC236}">
                <a16:creationId xmlns:a16="http://schemas.microsoft.com/office/drawing/2014/main" id="{858158DC-9AE9-F242-9686-47F0E0D62423}"/>
              </a:ext>
            </a:extLst>
          </p:cNvPr>
          <p:cNvGrpSpPr/>
          <p:nvPr/>
        </p:nvGrpSpPr>
        <p:grpSpPr>
          <a:xfrm>
            <a:off x="4890198" y="1509898"/>
            <a:ext cx="301186" cy="364532"/>
            <a:chOff x="584925" y="922575"/>
            <a:chExt cx="415200" cy="502525"/>
          </a:xfrm>
        </p:grpSpPr>
        <p:sp>
          <p:nvSpPr>
            <p:cNvPr id="11" name="Google Shape;918;p39">
              <a:extLst>
                <a:ext uri="{FF2B5EF4-FFF2-40B4-BE49-F238E27FC236}">
                  <a16:creationId xmlns:a16="http://schemas.microsoft.com/office/drawing/2014/main" id="{4F16E9EE-85CC-9F49-8942-E4F64D2300F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9;p39">
              <a:extLst>
                <a:ext uri="{FF2B5EF4-FFF2-40B4-BE49-F238E27FC236}">
                  <a16:creationId xmlns:a16="http://schemas.microsoft.com/office/drawing/2014/main" id="{07F03551-BF3F-044C-B7A8-0B72AC6CBB5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0;p39">
              <a:extLst>
                <a:ext uri="{FF2B5EF4-FFF2-40B4-BE49-F238E27FC236}">
                  <a16:creationId xmlns:a16="http://schemas.microsoft.com/office/drawing/2014/main" id="{A313E511-F8A8-B746-B0B2-64385DED4B07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43;p39">
            <a:extLst>
              <a:ext uri="{FF2B5EF4-FFF2-40B4-BE49-F238E27FC236}">
                <a16:creationId xmlns:a16="http://schemas.microsoft.com/office/drawing/2014/main" id="{32FE0A61-6F9D-2F4E-B300-6428C85BB128}"/>
              </a:ext>
            </a:extLst>
          </p:cNvPr>
          <p:cNvGrpSpPr/>
          <p:nvPr/>
        </p:nvGrpSpPr>
        <p:grpSpPr>
          <a:xfrm>
            <a:off x="4898168" y="2297216"/>
            <a:ext cx="311813" cy="261343"/>
            <a:chOff x="2599825" y="3689700"/>
            <a:chExt cx="429850" cy="360275"/>
          </a:xfrm>
        </p:grpSpPr>
        <p:sp>
          <p:nvSpPr>
            <p:cNvPr id="15" name="Google Shape;1044;p39">
              <a:extLst>
                <a:ext uri="{FF2B5EF4-FFF2-40B4-BE49-F238E27FC236}">
                  <a16:creationId xmlns:a16="http://schemas.microsoft.com/office/drawing/2014/main" id="{3CDA7887-9D9B-F84A-BC08-E05B69599622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5;p39">
              <a:extLst>
                <a:ext uri="{FF2B5EF4-FFF2-40B4-BE49-F238E27FC236}">
                  <a16:creationId xmlns:a16="http://schemas.microsoft.com/office/drawing/2014/main" id="{FDDE99C5-D02A-4F41-A775-8D0852C96E33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22;p39">
            <a:extLst>
              <a:ext uri="{FF2B5EF4-FFF2-40B4-BE49-F238E27FC236}">
                <a16:creationId xmlns:a16="http://schemas.microsoft.com/office/drawing/2014/main" id="{72E066B7-6E2C-D24E-9FAE-D761747A9388}"/>
              </a:ext>
            </a:extLst>
          </p:cNvPr>
          <p:cNvGrpSpPr/>
          <p:nvPr/>
        </p:nvGrpSpPr>
        <p:grpSpPr>
          <a:xfrm>
            <a:off x="4868480" y="3026303"/>
            <a:ext cx="371187" cy="274618"/>
            <a:chOff x="5255200" y="3006475"/>
            <a:chExt cx="511700" cy="378575"/>
          </a:xfrm>
        </p:grpSpPr>
        <p:sp>
          <p:nvSpPr>
            <p:cNvPr id="18" name="Google Shape;1023;p39">
              <a:extLst>
                <a:ext uri="{FF2B5EF4-FFF2-40B4-BE49-F238E27FC236}">
                  <a16:creationId xmlns:a16="http://schemas.microsoft.com/office/drawing/2014/main" id="{2505BC0C-5535-6940-9128-8EE03EA7143D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4;p39">
              <a:extLst>
                <a:ext uri="{FF2B5EF4-FFF2-40B4-BE49-F238E27FC236}">
                  <a16:creationId xmlns:a16="http://schemas.microsoft.com/office/drawing/2014/main" id="{D345483A-AD0B-854C-830E-3183A86EF803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840;p35">
            <a:extLst>
              <a:ext uri="{FF2B5EF4-FFF2-40B4-BE49-F238E27FC236}">
                <a16:creationId xmlns:a16="http://schemas.microsoft.com/office/drawing/2014/main" id="{96DFADFC-5EED-C24C-A459-DB0B94EDF40A}"/>
              </a:ext>
            </a:extLst>
          </p:cNvPr>
          <p:cNvSpPr txBox="1">
            <a:spLocks/>
          </p:cNvSpPr>
          <p:nvPr/>
        </p:nvSpPr>
        <p:spPr>
          <a:xfrm>
            <a:off x="2170123" y="204947"/>
            <a:ext cx="4803755" cy="60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AU" sz="2400" b="1" dirty="0"/>
              <a:t>Johnson’s Personal Website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EA96F-5D94-7F42-B919-8890A7A23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67" y="1551888"/>
            <a:ext cx="2926393" cy="16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7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1320025" y="2447308"/>
            <a:ext cx="3133500" cy="1613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Industry</a:t>
            </a:r>
          </a:p>
          <a:p>
            <a:pPr marL="285750" indent="-285750"/>
            <a:r>
              <a:rPr lang="en-AU" dirty="0"/>
              <a:t>Recruiters</a:t>
            </a:r>
          </a:p>
          <a:p>
            <a:pPr marL="285750" indent="-285750"/>
            <a:r>
              <a:rPr lang="en-AU" dirty="0"/>
              <a:t>Co-workers</a:t>
            </a:r>
          </a:p>
          <a:p>
            <a:pPr marL="285750" indent="-285750"/>
            <a:r>
              <a:rPr lang="en-AU" dirty="0"/>
              <a:t>Strategic partners</a:t>
            </a:r>
            <a:endParaRPr dirty="0"/>
          </a:p>
        </p:txBody>
      </p:sp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sp>
        <p:nvSpPr>
          <p:cNvPr id="690" name="Google Shape;690;p21"/>
          <p:cNvSpPr txBox="1">
            <a:spLocks noGrp="1"/>
          </p:cNvSpPr>
          <p:nvPr>
            <p:ph type="body" idx="2"/>
          </p:nvPr>
        </p:nvSpPr>
        <p:spPr>
          <a:xfrm>
            <a:off x="4902308" y="2449821"/>
            <a:ext cx="3133500" cy="1610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AU" dirty="0"/>
              <a:t>Peers</a:t>
            </a:r>
          </a:p>
          <a:p>
            <a:pPr marL="285750" indent="-285750"/>
            <a:r>
              <a:rPr lang="en-AU" dirty="0"/>
              <a:t>Friends</a:t>
            </a:r>
          </a:p>
          <a:p>
            <a:pPr marL="285750" indent="-285750"/>
            <a:r>
              <a:rPr lang="en-AU" dirty="0"/>
              <a:t>Family</a:t>
            </a:r>
          </a:p>
          <a:p>
            <a:pPr marL="285750" indent="-285750"/>
            <a:r>
              <a:rPr lang="en-AU" dirty="0"/>
              <a:t>University teammates</a:t>
            </a:r>
            <a:endParaRPr dirty="0"/>
          </a:p>
        </p:txBody>
      </p:sp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1000;p39">
            <a:extLst>
              <a:ext uri="{FF2B5EF4-FFF2-40B4-BE49-F238E27FC236}">
                <a16:creationId xmlns:a16="http://schemas.microsoft.com/office/drawing/2014/main" id="{72E1F694-FEB6-EF42-80DD-D866C08D531D}"/>
              </a:ext>
            </a:extLst>
          </p:cNvPr>
          <p:cNvSpPr>
            <a:spLocks noChangeAspect="1"/>
          </p:cNvSpPr>
          <p:nvPr/>
        </p:nvSpPr>
        <p:spPr>
          <a:xfrm>
            <a:off x="6235058" y="1939810"/>
            <a:ext cx="468000" cy="511592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E806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043;p39">
            <a:extLst>
              <a:ext uri="{FF2B5EF4-FFF2-40B4-BE49-F238E27FC236}">
                <a16:creationId xmlns:a16="http://schemas.microsoft.com/office/drawing/2014/main" id="{1FA4CD47-D8C4-CB42-807A-ED6F3832AB16}"/>
              </a:ext>
            </a:extLst>
          </p:cNvPr>
          <p:cNvGrpSpPr>
            <a:grpSpLocks noChangeAspect="1"/>
          </p:cNvGrpSpPr>
          <p:nvPr/>
        </p:nvGrpSpPr>
        <p:grpSpPr>
          <a:xfrm>
            <a:off x="2650538" y="1987897"/>
            <a:ext cx="472474" cy="396000"/>
            <a:chOff x="2599825" y="3689700"/>
            <a:chExt cx="429850" cy="360275"/>
          </a:xfrm>
        </p:grpSpPr>
        <p:sp>
          <p:nvSpPr>
            <p:cNvPr id="13" name="Google Shape;1044;p39">
              <a:extLst>
                <a:ext uri="{FF2B5EF4-FFF2-40B4-BE49-F238E27FC236}">
                  <a16:creationId xmlns:a16="http://schemas.microsoft.com/office/drawing/2014/main" id="{EDD62DD8-F4B6-4E4F-A7A4-0E8AEA6738F1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5;p39">
              <a:extLst>
                <a:ext uri="{FF2B5EF4-FFF2-40B4-BE49-F238E27FC236}">
                  <a16:creationId xmlns:a16="http://schemas.microsoft.com/office/drawing/2014/main" id="{09E7D655-8C59-3843-8565-A6F55392778A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661;p19">
            <a:extLst>
              <a:ext uri="{FF2B5EF4-FFF2-40B4-BE49-F238E27FC236}">
                <a16:creationId xmlns:a16="http://schemas.microsoft.com/office/drawing/2014/main" id="{AAC303E4-1DB4-DD4B-AD29-4B2DB0319F09}"/>
              </a:ext>
            </a:extLst>
          </p:cNvPr>
          <p:cNvSpPr txBox="1">
            <a:spLocks/>
          </p:cNvSpPr>
          <p:nvPr/>
        </p:nvSpPr>
        <p:spPr>
          <a:xfrm>
            <a:off x="1409054" y="4351013"/>
            <a:ext cx="6277641" cy="5798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AU" sz="1600" dirty="0"/>
              <a:t>56% of recruiters are more impressed by personal website than any other promotional tools</a:t>
            </a:r>
          </a:p>
        </p:txBody>
      </p:sp>
    </p:spTree>
    <p:extLst>
      <p:ext uri="{BB962C8B-B14F-4D97-AF65-F5344CB8AC3E}">
        <p14:creationId xmlns:p14="http://schemas.microsoft.com/office/powerpoint/2010/main" val="47305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242437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271</Words>
  <Application>Microsoft Macintosh PowerPoint</Application>
  <PresentationFormat>On-screen Show (16:9)</PresentationFormat>
  <Paragraphs>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Montserrat ExtraBold</vt:lpstr>
      <vt:lpstr>Helvetica</vt:lpstr>
      <vt:lpstr>Montserrat Light</vt:lpstr>
      <vt:lpstr>Montserrat</vt:lpstr>
      <vt:lpstr>Wart template</vt:lpstr>
      <vt:lpstr>Johnson’s Personal Website Showcasing your best self</vt:lpstr>
      <vt:lpstr>Agenda</vt:lpstr>
      <vt:lpstr>1. Problem</vt:lpstr>
      <vt:lpstr>Recruiting is Hard!</vt:lpstr>
      <vt:lpstr>PowerPoint Presentation</vt:lpstr>
      <vt:lpstr>1. Solution</vt:lpstr>
      <vt:lpstr>PowerPoint Presentation</vt:lpstr>
      <vt:lpstr>Target Audience</vt:lpstr>
      <vt:lpstr>1. Technology</vt:lpstr>
      <vt:lpstr>PowerPoint Presentation</vt:lpstr>
      <vt:lpstr>PowerPoint Presentation</vt:lpstr>
      <vt:lpstr>PowerPoint Presentation</vt:lpstr>
      <vt:lpstr>1. Future Developments</vt:lpstr>
      <vt:lpstr>Future Developments</vt:lpstr>
      <vt:lpstr>Resources</vt:lpstr>
      <vt:lpstr>1. 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Johnson’s Personal Website Showcasing your best self</dc:title>
  <cp:lastModifiedBy>Johnson Chau</cp:lastModifiedBy>
  <cp:revision>14</cp:revision>
  <cp:lastPrinted>2020-08-16T06:57:59Z</cp:lastPrinted>
  <dcterms:modified xsi:type="dcterms:W3CDTF">2020-08-18T08:49:43Z</dcterms:modified>
</cp:coreProperties>
</file>