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2" r:id="rId4"/>
    <p:sldId id="293" r:id="rId5"/>
    <p:sldId id="270" r:id="rId6"/>
    <p:sldId id="257" r:id="rId7"/>
    <p:sldId id="260" r:id="rId8"/>
    <p:sldId id="258" r:id="rId9"/>
    <p:sldId id="261" r:id="rId10"/>
    <p:sldId id="263" r:id="rId11"/>
    <p:sldId id="262" r:id="rId12"/>
    <p:sldId id="264" r:id="rId13"/>
    <p:sldId id="265" r:id="rId14"/>
    <p:sldId id="266" r:id="rId15"/>
    <p:sldId id="267" r:id="rId16"/>
    <p:sldId id="272" r:id="rId17"/>
    <p:sldId id="287" r:id="rId18"/>
    <p:sldId id="269" r:id="rId19"/>
    <p:sldId id="288" r:id="rId20"/>
    <p:sldId id="268" r:id="rId21"/>
    <p:sldId id="279" r:id="rId22"/>
    <p:sldId id="289" r:id="rId23"/>
    <p:sldId id="274" r:id="rId24"/>
    <p:sldId id="273" r:id="rId25"/>
    <p:sldId id="276" r:id="rId26"/>
    <p:sldId id="277" r:id="rId27"/>
    <p:sldId id="278" r:id="rId28"/>
    <p:sldId id="280" r:id="rId29"/>
    <p:sldId id="281" r:id="rId30"/>
    <p:sldId id="282" r:id="rId31"/>
    <p:sldId id="283" r:id="rId32"/>
    <p:sldId id="284" r:id="rId33"/>
    <p:sldId id="285" r:id="rId34"/>
    <p:sldId id="290" r:id="rId35"/>
    <p:sldId id="291" r:id="rId36"/>
    <p:sldId id="28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81" d="100"/>
          <a:sy n="81" d="100"/>
        </p:scale>
        <p:origin x="58"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E483-6524-4A36-B8FF-EE27C04AF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1F1F07-D12C-4C3F-AF03-E0CDBD98F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28BF07-3E51-4290-8F56-572698F25600}"/>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5" name="Footer Placeholder 4">
            <a:extLst>
              <a:ext uri="{FF2B5EF4-FFF2-40B4-BE49-F238E27FC236}">
                <a16:creationId xmlns:a16="http://schemas.microsoft.com/office/drawing/2014/main" id="{80FD0B93-48B1-470E-BE42-433C2CFEB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19035-8565-453F-9ABF-5C1BF23D53CF}"/>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338035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6B2E-A7DB-4D9B-8D2A-ADD951A4BB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BC2E1F-95DC-4F1F-B6B5-D4021BD8AB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58C50-5889-47C4-9195-844A706DAA72}"/>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5" name="Footer Placeholder 4">
            <a:extLst>
              <a:ext uri="{FF2B5EF4-FFF2-40B4-BE49-F238E27FC236}">
                <a16:creationId xmlns:a16="http://schemas.microsoft.com/office/drawing/2014/main" id="{54DE4220-5A1B-4B04-A66F-03FFDA8D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3280-3754-4CAD-9AE7-D067BACFFDA2}"/>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375329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B94749-4A2C-433B-9013-2751041D89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AF9CD-4528-482B-88D5-9F2273674C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50D34-E7CE-421E-AB1C-F95E56CCA20E}"/>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5" name="Footer Placeholder 4">
            <a:extLst>
              <a:ext uri="{FF2B5EF4-FFF2-40B4-BE49-F238E27FC236}">
                <a16:creationId xmlns:a16="http://schemas.microsoft.com/office/drawing/2014/main" id="{242F93CD-7D3A-439A-92CB-6F499A423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AB487-3DA8-4CB6-AE8B-BB6EB88A9ADC}"/>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158913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13AC-992C-42B9-929C-DD96FA64A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8F6D3-2353-4753-9EE7-77B32AF5D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F92C9-AF49-42F8-B6D7-D0695B51CD09}"/>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5" name="Footer Placeholder 4">
            <a:extLst>
              <a:ext uri="{FF2B5EF4-FFF2-40B4-BE49-F238E27FC236}">
                <a16:creationId xmlns:a16="http://schemas.microsoft.com/office/drawing/2014/main" id="{1BE8836E-6356-46D3-A395-963F469A5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82921-11ED-4B2D-A0B6-CCE802D3B70F}"/>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21051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37E2-2589-41BF-A619-90BECB80A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89C7C4-4AD1-49A2-9048-6B2452227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E70AA-28BE-455A-BF11-888F6FF8EACA}"/>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5" name="Footer Placeholder 4">
            <a:extLst>
              <a:ext uri="{FF2B5EF4-FFF2-40B4-BE49-F238E27FC236}">
                <a16:creationId xmlns:a16="http://schemas.microsoft.com/office/drawing/2014/main" id="{C8CA6B1E-5ACB-4081-AF03-4D1139427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16328-80A3-4375-BE3C-7DFCAC164547}"/>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238816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8B7C-8E5C-4C7C-9B46-D2879C6E5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4D17E-3E98-4EA4-A254-791532710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0716E9-8B8C-43DE-B79B-E0B67E1C42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1B8432-FC4D-4A33-BD3F-F11F418866BD}"/>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6" name="Footer Placeholder 5">
            <a:extLst>
              <a:ext uri="{FF2B5EF4-FFF2-40B4-BE49-F238E27FC236}">
                <a16:creationId xmlns:a16="http://schemas.microsoft.com/office/drawing/2014/main" id="{2390F83C-C699-4762-BC3D-385259EC2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4CDA8-B6C6-46D1-8E69-339E412C887E}"/>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213694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3C39-7490-490A-A568-8BCD82B16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84711B-727D-44C6-A8F3-B57E1F35D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7A568C-6391-4DC0-801E-D57E6730DB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D3A782-FCA1-4905-B3CB-EA43682A7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76215-7971-4301-99B7-82E8803DB1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D1783-4D34-4B2C-AB33-D7E6ADD60F76}"/>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8" name="Footer Placeholder 7">
            <a:extLst>
              <a:ext uri="{FF2B5EF4-FFF2-40B4-BE49-F238E27FC236}">
                <a16:creationId xmlns:a16="http://schemas.microsoft.com/office/drawing/2014/main" id="{CA182B1D-8A87-46B7-8109-6B93C726BF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5A93FA-4E4B-42F1-B199-18DFD52C0517}"/>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192285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232-0C38-40E6-9E10-B6C7697394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AC218-303C-4211-A410-A67B0E0E51B2}"/>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4" name="Footer Placeholder 3">
            <a:extLst>
              <a:ext uri="{FF2B5EF4-FFF2-40B4-BE49-F238E27FC236}">
                <a16:creationId xmlns:a16="http://schemas.microsoft.com/office/drawing/2014/main" id="{9A2811FF-0FCA-4940-93FC-98E314414E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20464D-1546-414A-A7BA-E24B466BE9C2}"/>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71252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443C5-597F-4A05-BC21-B4F41CF15408}"/>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3" name="Footer Placeholder 2">
            <a:extLst>
              <a:ext uri="{FF2B5EF4-FFF2-40B4-BE49-F238E27FC236}">
                <a16:creationId xmlns:a16="http://schemas.microsoft.com/office/drawing/2014/main" id="{C60F91EE-8897-4B1E-AC2F-00266708E5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7385BB-81E1-47BF-8951-1F623C303376}"/>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50449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B092-58F5-4705-9A65-74C51F95E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6F6573-DD7A-40B9-90B4-2139A634B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6BB5A-DAF8-487C-87EE-2A9B66526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5FECB-0C7F-41E3-9665-8191F0CF26D5}"/>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6" name="Footer Placeholder 5">
            <a:extLst>
              <a:ext uri="{FF2B5EF4-FFF2-40B4-BE49-F238E27FC236}">
                <a16:creationId xmlns:a16="http://schemas.microsoft.com/office/drawing/2014/main" id="{865F6BA8-2ED1-432D-B7E3-61E50EE92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BD08E-D773-449C-9927-0A2BE03C8C7B}"/>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235145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AD34-C21A-4B64-8F1C-EDAC873C6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FFBC6D-5A1B-436B-97F8-E4A2F59F0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459B55-43E0-4D61-BBC8-E75C3CDC1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32511-32B7-42BE-9136-D8301AD56935}"/>
              </a:ext>
            </a:extLst>
          </p:cNvPr>
          <p:cNvSpPr>
            <a:spLocks noGrp="1"/>
          </p:cNvSpPr>
          <p:nvPr>
            <p:ph type="dt" sz="half" idx="10"/>
          </p:nvPr>
        </p:nvSpPr>
        <p:spPr/>
        <p:txBody>
          <a:bodyPr/>
          <a:lstStyle/>
          <a:p>
            <a:fld id="{5B289BB2-7A81-4BF2-B505-C0F9E0C6D5DA}" type="datetimeFigureOut">
              <a:rPr lang="en-US" smtClean="0"/>
              <a:t>12/17/2020</a:t>
            </a:fld>
            <a:endParaRPr lang="en-US"/>
          </a:p>
        </p:txBody>
      </p:sp>
      <p:sp>
        <p:nvSpPr>
          <p:cNvPr id="6" name="Footer Placeholder 5">
            <a:extLst>
              <a:ext uri="{FF2B5EF4-FFF2-40B4-BE49-F238E27FC236}">
                <a16:creationId xmlns:a16="http://schemas.microsoft.com/office/drawing/2014/main" id="{5015BBEF-39E0-4353-AE72-AE09DC78D6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381B6-E560-464A-9B3C-087D10A4C0BB}"/>
              </a:ext>
            </a:extLst>
          </p:cNvPr>
          <p:cNvSpPr>
            <a:spLocks noGrp="1"/>
          </p:cNvSpPr>
          <p:nvPr>
            <p:ph type="sldNum" sz="quarter" idx="12"/>
          </p:nvPr>
        </p:nvSpPr>
        <p:spPr/>
        <p:txBody>
          <a:bodyPr/>
          <a:lstStyle/>
          <a:p>
            <a:fld id="{87732C01-40A1-4A82-AB2E-79F0E139ADCA}" type="slidenum">
              <a:rPr lang="en-US" smtClean="0"/>
              <a:t>‹#›</a:t>
            </a:fld>
            <a:endParaRPr lang="en-US"/>
          </a:p>
        </p:txBody>
      </p:sp>
    </p:spTree>
    <p:extLst>
      <p:ext uri="{BB962C8B-B14F-4D97-AF65-F5344CB8AC3E}">
        <p14:creationId xmlns:p14="http://schemas.microsoft.com/office/powerpoint/2010/main" val="415243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2BAC06-8973-47DA-AEE8-92F2498B49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2B93CE-F06F-481D-A298-90E8094E8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D717C-DF71-4C6D-9A96-74376DFCC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89BB2-7A81-4BF2-B505-C0F9E0C6D5DA}" type="datetimeFigureOut">
              <a:rPr lang="en-US" smtClean="0"/>
              <a:t>12/17/2020</a:t>
            </a:fld>
            <a:endParaRPr lang="en-US"/>
          </a:p>
        </p:txBody>
      </p:sp>
      <p:sp>
        <p:nvSpPr>
          <p:cNvPr id="5" name="Footer Placeholder 4">
            <a:extLst>
              <a:ext uri="{FF2B5EF4-FFF2-40B4-BE49-F238E27FC236}">
                <a16:creationId xmlns:a16="http://schemas.microsoft.com/office/drawing/2014/main" id="{7D96E733-CF48-4539-BC8E-F0A29E414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D2283D-9614-4D26-89AE-59576FA84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32C01-40A1-4A82-AB2E-79F0E139ADCA}" type="slidenum">
              <a:rPr lang="en-US" smtClean="0"/>
              <a:t>‹#›</a:t>
            </a:fld>
            <a:endParaRPr lang="en-US"/>
          </a:p>
        </p:txBody>
      </p:sp>
    </p:spTree>
    <p:extLst>
      <p:ext uri="{BB962C8B-B14F-4D97-AF65-F5344CB8AC3E}">
        <p14:creationId xmlns:p14="http://schemas.microsoft.com/office/powerpoint/2010/main" val="3509257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pp/pages/project-page#workspace-tab" TargetMode="External"/><Relationship Id="rId2" Type="http://schemas.openxmlformats.org/officeDocument/2006/relationships/hyperlink" Target="/app/pages/project-page#overview-tab" TargetMode="External"/><Relationship Id="rId1" Type="http://schemas.openxmlformats.org/officeDocument/2006/relationships/slideLayout" Target="../slideLayouts/slideLayout2.xml"/><Relationship Id="rId6" Type="http://schemas.openxmlformats.org/officeDocument/2006/relationships/hyperlink" Target="/app/pages/project-page#sweeps-tab" TargetMode="External"/><Relationship Id="rId5" Type="http://schemas.openxmlformats.org/officeDocument/2006/relationships/hyperlink" Target="/app/pages/project-page#reports-tab" TargetMode="External"/><Relationship Id="rId4" Type="http://schemas.openxmlformats.org/officeDocument/2006/relationships/hyperlink" Target="/app/pages/project-page#table-ta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wandb.com/articles/better-models-faster-with-weights-biases" TargetMode="External"/><Relationship Id="rId2" Type="http://schemas.openxmlformats.org/officeDocument/2006/relationships/hyperlink" Target="https://wandb.ai/stacey/deep-drive" TargetMode="External"/><Relationship Id="rId1" Type="http://schemas.openxmlformats.org/officeDocument/2006/relationships/slideLayout" Target="../slideLayouts/slideLayout2.xml"/><Relationship Id="rId6" Type="http://schemas.openxmlformats.org/officeDocument/2006/relationships/hyperlink" Target="/library/restore" TargetMode="External"/><Relationship Id="rId5" Type="http://schemas.openxmlformats.org/officeDocument/2006/relationships/hyperlink" Target="/library/save" TargetMode="External"/><Relationship Id="rId4" Type="http://schemas.openxmlformats.org/officeDocument/2006/relationships/hyperlink" Target="https://www.wandb.com/articles/hyperparameter-tuning-as-easy-as-1-2-3"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wandb.com/app/features/system-metrics"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docs.wandb.com/app/features/panels/parameter-importance" TargetMode="External"/><Relationship Id="rId4" Type="http://schemas.openxmlformats.org/officeDocument/2006/relationships/hyperlink" Target="https://github.com/nicolargo/nvidia-ml-py3/blob/master/pynvml.p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wandb/examples/tree/master/examples/wandb-sweeps/sweeps-cross-validation" TargetMode="External"/><Relationship Id="rId2" Type="http://schemas.openxmlformats.org/officeDocument/2006/relationships/hyperlink" Target="https://github.com/wandb/client/tree/master/wandb/sweep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wandb.com/sweeps/visualize-sweep-resul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jorgesleonel/hyperparameters-in-machine-deep-learning-ca69ad10b981" TargetMode="External"/><Relationship Id="rId2" Type="http://schemas.openxmlformats.org/officeDocument/2006/relationships/hyperlink" Target="https://en.wikipedia.org/wiki/Hyperparameter_optimiz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reports" TargetMode="External"/><Relationship Id="rId2" Type="http://schemas.openxmlformats.org/officeDocument/2006/relationships/hyperlink" Target="/app" TargetMode="External"/><Relationship Id="rId1" Type="http://schemas.openxmlformats.org/officeDocument/2006/relationships/slideLayout" Target="../slideLayouts/slideLayout2.xml"/><Relationship Id="rId5" Type="http://schemas.openxmlformats.org/officeDocument/2006/relationships/hyperlink" Target="/artifacts" TargetMode="External"/><Relationship Id="rId4" Type="http://schemas.openxmlformats.org/officeDocument/2006/relationships/hyperlink" Target="/swee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wandb.com/app/features/system-metrics" TargetMode="External"/><Relationship Id="rId2" Type="http://schemas.openxmlformats.org/officeDocument/2006/relationships/hyperlink" Target="https://developer.nvidia.com/nvidia-system-management-interface" TargetMode="External"/><Relationship Id="rId1" Type="http://schemas.openxmlformats.org/officeDocument/2006/relationships/slideLayout" Target="../slideLayouts/slideLayout2.xml"/><Relationship Id="rId5" Type="http://schemas.openxmlformats.org/officeDocument/2006/relationships/hyperlink" Target="https://wandb.ai/settings" TargetMode="External"/><Relationship Id="rId4" Type="http://schemas.openxmlformats.org/officeDocument/2006/relationships/hyperlink" Target="https://github.com/nicolargo/nvidia-ml-py3/blob/master/pynvml.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CACD-B2CC-4AFE-B9C5-14045615155F}"/>
              </a:ext>
            </a:extLst>
          </p:cNvPr>
          <p:cNvSpPr>
            <a:spLocks noGrp="1"/>
          </p:cNvSpPr>
          <p:nvPr>
            <p:ph type="ctrTitle"/>
          </p:nvPr>
        </p:nvSpPr>
        <p:spPr/>
        <p:txBody>
          <a:bodyPr/>
          <a:lstStyle/>
          <a:p>
            <a:r>
              <a:rPr lang="en-US" dirty="0" err="1"/>
              <a:t>Wandb</a:t>
            </a:r>
            <a:r>
              <a:rPr lang="en-US" dirty="0"/>
              <a:t> &amp; Yolov5</a:t>
            </a:r>
          </a:p>
        </p:txBody>
      </p:sp>
      <p:sp>
        <p:nvSpPr>
          <p:cNvPr id="3" name="Subtitle 2">
            <a:extLst>
              <a:ext uri="{FF2B5EF4-FFF2-40B4-BE49-F238E27FC236}">
                <a16:creationId xmlns:a16="http://schemas.microsoft.com/office/drawing/2014/main" id="{2AB0E193-F9AE-4628-82D3-9D00C9D72DA8}"/>
              </a:ext>
            </a:extLst>
          </p:cNvPr>
          <p:cNvSpPr>
            <a:spLocks noGrp="1"/>
          </p:cNvSpPr>
          <p:nvPr>
            <p:ph type="subTitle" idx="1"/>
          </p:nvPr>
        </p:nvSpPr>
        <p:spPr/>
        <p:txBody>
          <a:bodyPr/>
          <a:lstStyle/>
          <a:p>
            <a:r>
              <a:rPr lang="en-US" dirty="0"/>
              <a:t>Tools, Hyperparameters and output metrics</a:t>
            </a:r>
          </a:p>
        </p:txBody>
      </p:sp>
    </p:spTree>
    <p:extLst>
      <p:ext uri="{BB962C8B-B14F-4D97-AF65-F5344CB8AC3E}">
        <p14:creationId xmlns:p14="http://schemas.microsoft.com/office/powerpoint/2010/main" val="153201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21AD-3C34-4870-94DD-DBAA3F71C2DC}"/>
              </a:ext>
            </a:extLst>
          </p:cNvPr>
          <p:cNvSpPr>
            <a:spLocks noGrp="1"/>
          </p:cNvSpPr>
          <p:nvPr>
            <p:ph type="title"/>
          </p:nvPr>
        </p:nvSpPr>
        <p:spPr/>
        <p:txBody>
          <a:bodyPr/>
          <a:lstStyle/>
          <a:p>
            <a:r>
              <a:rPr lang="en-US" dirty="0"/>
              <a:t>Dashboard - Project Page</a:t>
            </a:r>
          </a:p>
        </p:txBody>
      </p:sp>
      <p:sp>
        <p:nvSpPr>
          <p:cNvPr id="3" name="Content Placeholder 2">
            <a:extLst>
              <a:ext uri="{FF2B5EF4-FFF2-40B4-BE49-F238E27FC236}">
                <a16:creationId xmlns:a16="http://schemas.microsoft.com/office/drawing/2014/main" id="{32BB675F-FC09-456B-B62E-B37F3DD57146}"/>
              </a:ext>
            </a:extLst>
          </p:cNvPr>
          <p:cNvSpPr>
            <a:spLocks noGrp="1"/>
          </p:cNvSpPr>
          <p:nvPr>
            <p:ph idx="1"/>
          </p:nvPr>
        </p:nvSpPr>
        <p:spPr/>
        <p:txBody>
          <a:bodyPr/>
          <a:lstStyle/>
          <a:p>
            <a:r>
              <a:rPr lang="en-US" dirty="0"/>
              <a:t>Project page tabs:</a:t>
            </a:r>
          </a:p>
          <a:p>
            <a:pPr>
              <a:buFont typeface="+mj-lt"/>
              <a:buAutoNum type="arabicPeriod"/>
            </a:pPr>
            <a:r>
              <a:rPr lang="en-US" b="1" dirty="0">
                <a:solidFill>
                  <a:srgbClr val="4D86F5"/>
                </a:solidFill>
                <a:effectLst/>
                <a:hlinkClick r:id="rId2" action="ppaction://hlinkfile"/>
              </a:rPr>
              <a:t>Overview</a:t>
            </a:r>
            <a:r>
              <a:rPr lang="en-US" dirty="0"/>
              <a:t>: snapshot of your project</a:t>
            </a:r>
          </a:p>
          <a:p>
            <a:pPr>
              <a:buFont typeface="+mj-lt"/>
              <a:buAutoNum type="arabicPeriod"/>
            </a:pPr>
            <a:r>
              <a:rPr lang="en-US" b="1" dirty="0">
                <a:solidFill>
                  <a:srgbClr val="4D86F5"/>
                </a:solidFill>
                <a:effectLst/>
                <a:hlinkClick r:id="rId3" action="ppaction://hlinkfile"/>
              </a:rPr>
              <a:t>Workspace</a:t>
            </a:r>
            <a:r>
              <a:rPr lang="en-US" dirty="0"/>
              <a:t>: personal visualization sandbox</a:t>
            </a:r>
          </a:p>
          <a:p>
            <a:pPr>
              <a:buFont typeface="+mj-lt"/>
              <a:buAutoNum type="arabicPeriod"/>
            </a:pPr>
            <a:r>
              <a:rPr lang="en-US" b="1" dirty="0">
                <a:solidFill>
                  <a:srgbClr val="4D86F5"/>
                </a:solidFill>
                <a:effectLst/>
                <a:hlinkClick r:id="rId4" action="ppaction://hlinkfile"/>
              </a:rPr>
              <a:t>Table</a:t>
            </a:r>
            <a:r>
              <a:rPr lang="en-US" dirty="0"/>
              <a:t>: bird's eye view of all runs</a:t>
            </a:r>
          </a:p>
          <a:p>
            <a:pPr>
              <a:buFont typeface="+mj-lt"/>
              <a:buAutoNum type="arabicPeriod"/>
            </a:pPr>
            <a:r>
              <a:rPr lang="en-US" b="1" dirty="0">
                <a:solidFill>
                  <a:srgbClr val="4D86F5"/>
                </a:solidFill>
                <a:effectLst/>
                <a:hlinkClick r:id="rId5" action="ppaction://hlinkfile"/>
              </a:rPr>
              <a:t>Reports</a:t>
            </a:r>
            <a:r>
              <a:rPr lang="en-US" dirty="0"/>
              <a:t>: saved snapshots of notes, runs, and graphs</a:t>
            </a:r>
          </a:p>
          <a:p>
            <a:pPr>
              <a:buFont typeface="+mj-lt"/>
              <a:buAutoNum type="arabicPeriod"/>
            </a:pPr>
            <a:r>
              <a:rPr lang="en-US" b="1" dirty="0">
                <a:solidFill>
                  <a:srgbClr val="4D86F5"/>
                </a:solidFill>
                <a:effectLst/>
                <a:hlinkClick r:id="rId6" action="ppaction://hlinkfile"/>
              </a:rPr>
              <a:t>Sweeps</a:t>
            </a:r>
            <a:r>
              <a:rPr lang="en-US" dirty="0"/>
              <a:t>: automated exploration and optimization</a:t>
            </a:r>
          </a:p>
          <a:p>
            <a:endParaRPr lang="en-US" dirty="0"/>
          </a:p>
        </p:txBody>
      </p:sp>
    </p:spTree>
    <p:extLst>
      <p:ext uri="{BB962C8B-B14F-4D97-AF65-F5344CB8AC3E}">
        <p14:creationId xmlns:p14="http://schemas.microsoft.com/office/powerpoint/2010/main" val="366709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7C02-FC23-477B-907B-A1FC8C5E8A17}"/>
              </a:ext>
            </a:extLst>
          </p:cNvPr>
          <p:cNvSpPr>
            <a:spLocks noGrp="1"/>
          </p:cNvSpPr>
          <p:nvPr>
            <p:ph type="title"/>
          </p:nvPr>
        </p:nvSpPr>
        <p:spPr/>
        <p:txBody>
          <a:bodyPr/>
          <a:lstStyle/>
          <a:p>
            <a:r>
              <a:rPr lang="en-US" dirty="0"/>
              <a:t>Dashboard - Run page</a:t>
            </a:r>
          </a:p>
        </p:txBody>
      </p:sp>
      <p:sp>
        <p:nvSpPr>
          <p:cNvPr id="3" name="Content Placeholder 2">
            <a:extLst>
              <a:ext uri="{FF2B5EF4-FFF2-40B4-BE49-F238E27FC236}">
                <a16:creationId xmlns:a16="http://schemas.microsoft.com/office/drawing/2014/main" id="{D3E7C9AA-9B67-49DE-8D08-F8958F6CCFCE}"/>
              </a:ext>
            </a:extLst>
          </p:cNvPr>
          <p:cNvSpPr>
            <a:spLocks noGrp="1"/>
          </p:cNvSpPr>
          <p:nvPr>
            <p:ph idx="1"/>
          </p:nvPr>
        </p:nvSpPr>
        <p:spPr/>
        <p:txBody>
          <a:bodyPr>
            <a:normAutofit fontScale="55000" lnSpcReduction="20000"/>
          </a:bodyPr>
          <a:lstStyle/>
          <a:p>
            <a:r>
              <a:rPr lang="en-US" b="1" dirty="0"/>
              <a:t>Overview tab</a:t>
            </a:r>
          </a:p>
          <a:p>
            <a:pPr lvl="1"/>
            <a:r>
              <a:rPr lang="en-US" dirty="0"/>
              <a:t>Run name, description, and tags. Host name, operating system, python version, and command that launched the run. List of config parameters saved with </a:t>
            </a:r>
            <a:r>
              <a:rPr lang="en-US" dirty="0" err="1"/>
              <a:t>wandb.config</a:t>
            </a:r>
            <a:r>
              <a:rPr lang="en-US" dirty="0"/>
              <a:t>. List of summary parameters saved with wandb.log(), by default set to the last value logged</a:t>
            </a:r>
          </a:p>
          <a:p>
            <a:r>
              <a:rPr lang="en-US" b="1" dirty="0"/>
              <a:t>System Tab</a:t>
            </a:r>
          </a:p>
          <a:p>
            <a:pPr lvl="1"/>
            <a:r>
              <a:rPr lang="en-US" dirty="0"/>
              <a:t>Visualize CPU utilization, system memory, disk I/O, network traffic, GPU utilization, GPU temperature, GPU time spent accessing memory, GPU memory allocated, and GPU power usage</a:t>
            </a:r>
          </a:p>
          <a:p>
            <a:r>
              <a:rPr lang="en-US" b="1" dirty="0"/>
              <a:t>Model Tab</a:t>
            </a:r>
          </a:p>
          <a:p>
            <a:pPr lvl="1"/>
            <a:r>
              <a:rPr lang="en-US" dirty="0"/>
              <a:t>See the layers of your model, the number of parameters, and the output shape of each layer</a:t>
            </a:r>
          </a:p>
          <a:p>
            <a:pPr lvl="1"/>
            <a:r>
              <a:rPr lang="en-US" dirty="0" err="1"/>
              <a:t>Eg.</a:t>
            </a:r>
            <a:r>
              <a:rPr lang="en-US" dirty="0"/>
              <a:t>: </a:t>
            </a:r>
            <a:r>
              <a:rPr lang="en-US" dirty="0">
                <a:hlinkClick r:id="rId2"/>
              </a:rPr>
              <a:t>Weights &amp; Biases (wandb.ai)</a:t>
            </a:r>
            <a:r>
              <a:rPr lang="en-US" dirty="0"/>
              <a:t>; </a:t>
            </a:r>
            <a:r>
              <a:rPr lang="en-US" b="0" i="0" dirty="0">
                <a:effectLst/>
                <a:latin typeface="Segoe UI" panose="020B0502040204020203" pitchFamily="34" charset="0"/>
                <a:hlinkClick r:id="rId3" tooltip="https://www.wandb.com/articles/better-models-faster-with-weights-biases"/>
              </a:rPr>
              <a:t>Better Models Faster with Weights &amp; Biases on Weights &amp; Biases (wandb.com)</a:t>
            </a:r>
            <a:r>
              <a:rPr lang="en-US" b="0" i="0" dirty="0">
                <a:effectLst/>
                <a:latin typeface="Segoe UI" panose="020B0502040204020203" pitchFamily="34" charset="0"/>
              </a:rPr>
              <a:t>; </a:t>
            </a:r>
            <a:r>
              <a:rPr lang="en-US" b="0" i="0" dirty="0">
                <a:effectLst/>
                <a:latin typeface="Segoe UI" panose="020B0502040204020203" pitchFamily="34" charset="0"/>
                <a:hlinkClick r:id="rId4" tooltip="https://www.wandb.com/articles/hyperparameter-tuning-as-easy-as-1-2-3"/>
              </a:rPr>
              <a:t>W&amp;B sweeps</a:t>
            </a:r>
            <a:endParaRPr lang="en-US" dirty="0">
              <a:latin typeface="Segoe UI" panose="020B0502040204020203" pitchFamily="34" charset="0"/>
            </a:endParaRPr>
          </a:p>
          <a:p>
            <a:r>
              <a:rPr lang="en-US" b="1" dirty="0"/>
              <a:t>Logs Tab</a:t>
            </a:r>
          </a:p>
          <a:p>
            <a:pPr lvl="1"/>
            <a:r>
              <a:rPr lang="en-US" dirty="0"/>
              <a:t>Output printed on the command line, the </a:t>
            </a:r>
            <a:r>
              <a:rPr lang="en-US" dirty="0" err="1"/>
              <a:t>stdout</a:t>
            </a:r>
            <a:r>
              <a:rPr lang="en-US" dirty="0"/>
              <a:t> and stderr from the machine training the model</a:t>
            </a:r>
          </a:p>
          <a:p>
            <a:pPr lvl="1"/>
            <a:r>
              <a:rPr lang="en-US" dirty="0"/>
              <a:t>We show the last 1000 lines. After the run has finished, if you'd like to download the full log file, click the download button in the upper right corner.</a:t>
            </a:r>
          </a:p>
          <a:p>
            <a:r>
              <a:rPr lang="en-US" b="1" dirty="0"/>
              <a:t>Files Tab</a:t>
            </a:r>
          </a:p>
          <a:p>
            <a:pPr lvl="1"/>
            <a:r>
              <a:rPr lang="en-US" dirty="0"/>
              <a:t>Save files to sync with the run using </a:t>
            </a:r>
            <a:r>
              <a:rPr lang="en-US" dirty="0" err="1">
                <a:solidFill>
                  <a:srgbClr val="4D86F5"/>
                </a:solidFill>
                <a:effectLst/>
                <a:hlinkClick r:id="rId5" action="ppaction://hlinkfile"/>
              </a:rPr>
              <a:t>wandb.save</a:t>
            </a:r>
            <a:r>
              <a:rPr lang="en-US" dirty="0">
                <a:solidFill>
                  <a:srgbClr val="4D86F5"/>
                </a:solidFill>
                <a:effectLst/>
                <a:hlinkClick r:id="rId5" action="ppaction://hlinkfile"/>
              </a:rPr>
              <a:t>()</a:t>
            </a:r>
            <a:r>
              <a:rPr lang="en-US" dirty="0"/>
              <a:t> — </a:t>
            </a:r>
            <a:r>
              <a:rPr lang="en-US" i="1" dirty="0"/>
              <a:t>we're Dropbox for AI</a:t>
            </a:r>
            <a:endParaRPr lang="en-US" dirty="0"/>
          </a:p>
          <a:p>
            <a:pPr lvl="1"/>
            <a:r>
              <a:rPr lang="en-US" dirty="0"/>
              <a:t>Keep model checkpoints, validation set examples, and more</a:t>
            </a:r>
          </a:p>
          <a:p>
            <a:pPr lvl="1"/>
            <a:r>
              <a:rPr lang="en-US" dirty="0"/>
              <a:t>Use the </a:t>
            </a:r>
            <a:r>
              <a:rPr lang="en-US" dirty="0" err="1"/>
              <a:t>diff.patch</a:t>
            </a:r>
            <a:r>
              <a:rPr lang="en-US" dirty="0"/>
              <a:t> to </a:t>
            </a:r>
            <a:r>
              <a:rPr lang="en-US" dirty="0">
                <a:solidFill>
                  <a:srgbClr val="4D86F5"/>
                </a:solidFill>
                <a:effectLst/>
                <a:hlinkClick r:id="rId6" action="ppaction://hlinkfile"/>
              </a:rPr>
              <a:t>restore</a:t>
            </a:r>
            <a:r>
              <a:rPr lang="en-US" dirty="0"/>
              <a:t> the exact version of your code</a:t>
            </a:r>
          </a:p>
          <a:p>
            <a:endParaRPr lang="en-US" b="0" i="0" dirty="0">
              <a:effectLst/>
              <a:latin typeface="Segoe UI" panose="020B0502040204020203" pitchFamily="34" charset="0"/>
            </a:endParaRPr>
          </a:p>
          <a:p>
            <a:pPr lvl="1"/>
            <a:endParaRPr lang="en-US" dirty="0"/>
          </a:p>
          <a:p>
            <a:endParaRPr lang="en-US" dirty="0"/>
          </a:p>
        </p:txBody>
      </p:sp>
    </p:spTree>
    <p:extLst>
      <p:ext uri="{BB962C8B-B14F-4D97-AF65-F5344CB8AC3E}">
        <p14:creationId xmlns:p14="http://schemas.microsoft.com/office/powerpoint/2010/main" val="410332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6AA919-CD5B-404E-B1CB-4C23AE26EABA}"/>
              </a:ext>
            </a:extLst>
          </p:cNvPr>
          <p:cNvPicPr>
            <a:picLocks noChangeAspect="1"/>
          </p:cNvPicPr>
          <p:nvPr/>
        </p:nvPicPr>
        <p:blipFill>
          <a:blip r:embed="rId2"/>
          <a:stretch>
            <a:fillRect/>
          </a:stretch>
        </p:blipFill>
        <p:spPr>
          <a:xfrm>
            <a:off x="6836554" y="3895589"/>
            <a:ext cx="5355446" cy="2821022"/>
          </a:xfrm>
          <a:prstGeom prst="rect">
            <a:avLst/>
          </a:prstGeom>
        </p:spPr>
      </p:pic>
      <p:sp>
        <p:nvSpPr>
          <p:cNvPr id="2" name="Title 1">
            <a:extLst>
              <a:ext uri="{FF2B5EF4-FFF2-40B4-BE49-F238E27FC236}">
                <a16:creationId xmlns:a16="http://schemas.microsoft.com/office/drawing/2014/main" id="{E63FF988-C5BF-4840-A48A-9CDE9CC3A73D}"/>
              </a:ext>
            </a:extLst>
          </p:cNvPr>
          <p:cNvSpPr>
            <a:spLocks noGrp="1"/>
          </p:cNvSpPr>
          <p:nvPr>
            <p:ph type="title"/>
          </p:nvPr>
        </p:nvSpPr>
        <p:spPr/>
        <p:txBody>
          <a:bodyPr/>
          <a:lstStyle/>
          <a:p>
            <a:r>
              <a:rPr lang="en-US" dirty="0"/>
              <a:t>Dashboard - features</a:t>
            </a:r>
          </a:p>
        </p:txBody>
      </p:sp>
      <p:sp>
        <p:nvSpPr>
          <p:cNvPr id="3" name="Content Placeholder 2">
            <a:extLst>
              <a:ext uri="{FF2B5EF4-FFF2-40B4-BE49-F238E27FC236}">
                <a16:creationId xmlns:a16="http://schemas.microsoft.com/office/drawing/2014/main" id="{EAE93D65-07C4-4E78-AD6C-2A9545AE9021}"/>
              </a:ext>
            </a:extLst>
          </p:cNvPr>
          <p:cNvSpPr>
            <a:spLocks noGrp="1"/>
          </p:cNvSpPr>
          <p:nvPr>
            <p:ph idx="1"/>
          </p:nvPr>
        </p:nvSpPr>
        <p:spPr/>
        <p:txBody>
          <a:bodyPr>
            <a:normAutofit fontScale="92500" lnSpcReduction="10000"/>
          </a:bodyPr>
          <a:lstStyle/>
          <a:p>
            <a:pPr algn="l"/>
            <a:r>
              <a:rPr lang="en-US" b="0" i="0" dirty="0">
                <a:solidFill>
                  <a:srgbClr val="242A31"/>
                </a:solidFill>
                <a:effectLst/>
                <a:latin typeface="Content-font"/>
              </a:rPr>
              <a:t>System Metrics</a:t>
            </a:r>
            <a:endParaRPr lang="en-US" b="1" i="0" dirty="0">
              <a:solidFill>
                <a:srgbClr val="242A31"/>
              </a:solidFill>
              <a:effectLst/>
              <a:latin typeface="Roboto"/>
            </a:endParaRPr>
          </a:p>
          <a:p>
            <a:pPr lvl="1"/>
            <a:r>
              <a:rPr lang="en-US" b="0" i="0" dirty="0">
                <a:solidFill>
                  <a:srgbClr val="74818D"/>
                </a:solidFill>
                <a:effectLst/>
                <a:latin typeface="Content-font"/>
              </a:rPr>
              <a:t>Metrics automatically logged by </a:t>
            </a:r>
            <a:r>
              <a:rPr lang="en-US" b="0" i="0" dirty="0" err="1">
                <a:solidFill>
                  <a:srgbClr val="74818D"/>
                </a:solidFill>
                <a:effectLst/>
                <a:latin typeface="Content-font"/>
              </a:rPr>
              <a:t>wandb</a:t>
            </a:r>
            <a:r>
              <a:rPr lang="en-US" b="0" i="0" dirty="0">
                <a:solidFill>
                  <a:srgbClr val="74818D"/>
                </a:solidFill>
                <a:effectLst/>
                <a:latin typeface="Content-font"/>
              </a:rPr>
              <a:t>. </a:t>
            </a:r>
            <a:r>
              <a:rPr lang="de-DE" dirty="0">
                <a:hlinkClick r:id="rId3"/>
              </a:rPr>
              <a:t>System Metrics - Documentation (wandb.com)</a:t>
            </a:r>
            <a:r>
              <a:rPr lang="de-DE" dirty="0"/>
              <a:t> </a:t>
            </a:r>
            <a:r>
              <a:rPr lang="en-US" dirty="0"/>
              <a:t>GPU metrics are collected on a per-device basis using </a:t>
            </a:r>
            <a:r>
              <a:rPr lang="en-US" dirty="0">
                <a:solidFill>
                  <a:srgbClr val="4D86F5"/>
                </a:solidFill>
                <a:effectLst/>
                <a:hlinkClick r:id="rId4"/>
              </a:rPr>
              <a:t>nvidia-ml-py3</a:t>
            </a:r>
            <a:r>
              <a:rPr lang="en-US" dirty="0">
                <a:solidFill>
                  <a:srgbClr val="4D86F5"/>
                </a:solidFill>
                <a:effectLst/>
              </a:rPr>
              <a:t>. </a:t>
            </a:r>
            <a:r>
              <a:rPr lang="en-US" dirty="0">
                <a:solidFill>
                  <a:srgbClr val="FF0000"/>
                </a:solidFill>
                <a:effectLst/>
              </a:rPr>
              <a:t>How to make VM GPU metrics?</a:t>
            </a:r>
            <a:endParaRPr lang="en-US" dirty="0">
              <a:solidFill>
                <a:srgbClr val="FF0000"/>
              </a:solidFill>
            </a:endParaRPr>
          </a:p>
          <a:p>
            <a:pPr lvl="1"/>
            <a:endParaRPr lang="en-US" b="0" i="0" dirty="0">
              <a:solidFill>
                <a:srgbClr val="FF0000"/>
              </a:solidFill>
              <a:effectLst/>
              <a:latin typeface="Roboto"/>
            </a:endParaRPr>
          </a:p>
          <a:p>
            <a:pPr algn="l"/>
            <a:r>
              <a:rPr lang="en-US" b="0" i="0" dirty="0">
                <a:solidFill>
                  <a:srgbClr val="242A31"/>
                </a:solidFill>
                <a:effectLst/>
                <a:latin typeface="Content-font"/>
              </a:rPr>
              <a:t>Parameter Importance</a:t>
            </a:r>
            <a:endParaRPr lang="en-US" b="1" i="0" dirty="0">
              <a:solidFill>
                <a:srgbClr val="242A31"/>
              </a:solidFill>
              <a:effectLst/>
              <a:latin typeface="Roboto"/>
            </a:endParaRPr>
          </a:p>
          <a:p>
            <a:pPr lvl="1"/>
            <a:r>
              <a:rPr lang="en-US" b="0" i="0" dirty="0">
                <a:effectLst/>
                <a:latin typeface="Content-font"/>
              </a:rPr>
              <a:t>Visualize the relationships between your model's hyperparameters and output metrics. </a:t>
            </a:r>
            <a:r>
              <a:rPr lang="en-US" dirty="0">
                <a:effectLst/>
              </a:rPr>
              <a:t>This panel surfaces which of your hyperparameters were the best predictors of, and highly correlated to desirable values of your metrics.</a:t>
            </a:r>
          </a:p>
          <a:p>
            <a:pPr lvl="1"/>
            <a:r>
              <a:rPr lang="en-US" dirty="0"/>
              <a:t>From your project page, click </a:t>
            </a:r>
            <a:r>
              <a:rPr lang="en-US" b="1" dirty="0"/>
              <a:t>Add Visualization</a:t>
            </a:r>
            <a:r>
              <a:rPr lang="en-US" dirty="0"/>
              <a:t>. Then choose </a:t>
            </a:r>
            <a:r>
              <a:rPr lang="en-US" b="1" dirty="0"/>
              <a:t>Parameter Importance</a:t>
            </a:r>
            <a:r>
              <a:rPr lang="en-US" dirty="0"/>
              <a:t>. This panel shows you all the parameters passed to the </a:t>
            </a:r>
            <a:r>
              <a:rPr lang="en-US" dirty="0" err="1"/>
              <a:t>wandb.config</a:t>
            </a:r>
            <a:r>
              <a:rPr lang="en-US" dirty="0"/>
              <a:t> object in your training script. Next, it shows the feature </a:t>
            </a:r>
            <a:r>
              <a:rPr lang="en-US" dirty="0" err="1"/>
              <a:t>importances</a:t>
            </a:r>
            <a:r>
              <a:rPr lang="en-US" dirty="0"/>
              <a:t> and correlations of these config parameters with respect to the model metric you select (</a:t>
            </a:r>
            <a:r>
              <a:rPr lang="en-US" dirty="0" err="1"/>
              <a:t>val_loss</a:t>
            </a:r>
            <a:r>
              <a:rPr lang="en-US" dirty="0"/>
              <a:t> in this case). </a:t>
            </a:r>
            <a:r>
              <a:rPr lang="en-US">
                <a:hlinkClick r:id="rId5"/>
              </a:rPr>
              <a:t>Parameter Importance - Documentation (wandb.com)</a:t>
            </a:r>
            <a:endParaRPr lang="en-US" b="0" i="0" dirty="0">
              <a:effectLst/>
              <a:latin typeface="Roboto"/>
            </a:endParaRPr>
          </a:p>
          <a:p>
            <a:endParaRPr lang="en-US" dirty="0"/>
          </a:p>
        </p:txBody>
      </p:sp>
    </p:spTree>
    <p:extLst>
      <p:ext uri="{BB962C8B-B14F-4D97-AF65-F5344CB8AC3E}">
        <p14:creationId xmlns:p14="http://schemas.microsoft.com/office/powerpoint/2010/main" val="165773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378C-3B4D-439C-A429-3A8A5B538BEB}"/>
              </a:ext>
            </a:extLst>
          </p:cNvPr>
          <p:cNvSpPr>
            <a:spLocks noGrp="1"/>
          </p:cNvSpPr>
          <p:nvPr>
            <p:ph type="title"/>
          </p:nvPr>
        </p:nvSpPr>
        <p:spPr/>
        <p:txBody>
          <a:bodyPr/>
          <a:lstStyle/>
          <a:p>
            <a:r>
              <a:rPr lang="en-US" dirty="0"/>
              <a:t>Reports</a:t>
            </a:r>
          </a:p>
        </p:txBody>
      </p:sp>
      <p:sp>
        <p:nvSpPr>
          <p:cNvPr id="3" name="Content Placeholder 2">
            <a:extLst>
              <a:ext uri="{FF2B5EF4-FFF2-40B4-BE49-F238E27FC236}">
                <a16:creationId xmlns:a16="http://schemas.microsoft.com/office/drawing/2014/main" id="{4C2B71F0-E1DC-4AAE-B9A2-C9C7BF0009D5}"/>
              </a:ext>
            </a:extLst>
          </p:cNvPr>
          <p:cNvSpPr>
            <a:spLocks noGrp="1"/>
          </p:cNvSpPr>
          <p:nvPr>
            <p:ph idx="1"/>
          </p:nvPr>
        </p:nvSpPr>
        <p:spPr/>
        <p:txBody>
          <a:bodyPr/>
          <a:lstStyle/>
          <a:p>
            <a:r>
              <a:rPr lang="en-US" dirty="0"/>
              <a:t>Reports let you organize visualizations, describe your findings, and share updates with collaborators.</a:t>
            </a:r>
          </a:p>
          <a:p>
            <a:r>
              <a:rPr lang="en-US" b="1" dirty="0"/>
              <a:t>Use Cases</a:t>
            </a:r>
          </a:p>
          <a:p>
            <a:pPr lvl="1">
              <a:buFont typeface="+mj-lt"/>
              <a:buAutoNum type="arabicPeriod"/>
            </a:pPr>
            <a:r>
              <a:rPr lang="en-US" b="1" dirty="0"/>
              <a:t>Notes</a:t>
            </a:r>
            <a:r>
              <a:rPr lang="en-US" dirty="0"/>
              <a:t>: Add a graph with a quick note to yourself.</a:t>
            </a:r>
          </a:p>
          <a:p>
            <a:pPr lvl="1">
              <a:buFont typeface="+mj-lt"/>
              <a:buAutoNum type="arabicPeriod"/>
            </a:pPr>
            <a:r>
              <a:rPr lang="en-US" b="1" dirty="0"/>
              <a:t>Collaboration</a:t>
            </a:r>
            <a:r>
              <a:rPr lang="en-US" dirty="0"/>
              <a:t>: Share findings with your colleagues.</a:t>
            </a:r>
          </a:p>
          <a:p>
            <a:pPr lvl="1">
              <a:buFont typeface="+mj-lt"/>
              <a:buAutoNum type="arabicPeriod"/>
            </a:pPr>
            <a:r>
              <a:rPr lang="en-US" b="1" dirty="0"/>
              <a:t>Work log</a:t>
            </a:r>
            <a:r>
              <a:rPr lang="en-US" dirty="0"/>
              <a:t>: Track what you've tried, and plan next steps.</a:t>
            </a:r>
          </a:p>
          <a:p>
            <a:endParaRPr lang="en-US" dirty="0"/>
          </a:p>
        </p:txBody>
      </p:sp>
    </p:spTree>
    <p:extLst>
      <p:ext uri="{BB962C8B-B14F-4D97-AF65-F5344CB8AC3E}">
        <p14:creationId xmlns:p14="http://schemas.microsoft.com/office/powerpoint/2010/main" val="180792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394A-3998-4101-BE65-AA9E712FD11A}"/>
              </a:ext>
            </a:extLst>
          </p:cNvPr>
          <p:cNvSpPr>
            <a:spLocks noGrp="1"/>
          </p:cNvSpPr>
          <p:nvPr>
            <p:ph type="title"/>
          </p:nvPr>
        </p:nvSpPr>
        <p:spPr/>
        <p:txBody>
          <a:bodyPr/>
          <a:lstStyle/>
          <a:p>
            <a:r>
              <a:rPr lang="en-US" dirty="0"/>
              <a:t>Sweeps</a:t>
            </a:r>
          </a:p>
        </p:txBody>
      </p:sp>
      <p:sp>
        <p:nvSpPr>
          <p:cNvPr id="3" name="Content Placeholder 2">
            <a:extLst>
              <a:ext uri="{FF2B5EF4-FFF2-40B4-BE49-F238E27FC236}">
                <a16:creationId xmlns:a16="http://schemas.microsoft.com/office/drawing/2014/main" id="{12E2443E-6136-41F9-A4D9-2E5A9E692B8A}"/>
              </a:ext>
            </a:extLst>
          </p:cNvPr>
          <p:cNvSpPr>
            <a:spLocks noGrp="1"/>
          </p:cNvSpPr>
          <p:nvPr>
            <p:ph idx="1"/>
          </p:nvPr>
        </p:nvSpPr>
        <p:spPr/>
        <p:txBody>
          <a:bodyPr>
            <a:normAutofit fontScale="92500" lnSpcReduction="20000"/>
          </a:bodyPr>
          <a:lstStyle/>
          <a:p>
            <a:r>
              <a:rPr lang="en-US" dirty="0">
                <a:effectLst/>
              </a:rPr>
              <a:t>Use Weights &amp; Biases Sweeps to automate hyperparameter optimization and explore the space of possible models.</a:t>
            </a:r>
          </a:p>
          <a:p>
            <a:r>
              <a:rPr lang="en-US" b="1" dirty="0"/>
              <a:t>Benefits of using W&amp;B Sweeps</a:t>
            </a:r>
          </a:p>
          <a:p>
            <a:pPr lvl="1">
              <a:buFont typeface="+mj-lt"/>
              <a:buAutoNum type="arabicPeriod"/>
            </a:pPr>
            <a:r>
              <a:rPr lang="en-US" b="1" dirty="0"/>
              <a:t>Quick setup</a:t>
            </a:r>
            <a:r>
              <a:rPr lang="en-US" dirty="0"/>
              <a:t>: With just a few lines of code you can run W&amp;B sweeps.</a:t>
            </a:r>
          </a:p>
          <a:p>
            <a:pPr lvl="1">
              <a:buFont typeface="+mj-lt"/>
              <a:buAutoNum type="arabicPeriod"/>
            </a:pPr>
            <a:r>
              <a:rPr lang="en-US" b="1" dirty="0"/>
              <a:t>Transparent</a:t>
            </a:r>
            <a:r>
              <a:rPr lang="en-US" dirty="0"/>
              <a:t>: We cite all the algorithms we're using, and </a:t>
            </a:r>
            <a:r>
              <a:rPr lang="en-US" dirty="0">
                <a:solidFill>
                  <a:srgbClr val="4D86F5"/>
                </a:solidFill>
                <a:effectLst/>
                <a:hlinkClick r:id="rId2"/>
              </a:rPr>
              <a:t>our code is open source</a:t>
            </a:r>
            <a:r>
              <a:rPr lang="en-US" dirty="0"/>
              <a:t>.</a:t>
            </a:r>
          </a:p>
          <a:p>
            <a:pPr lvl="1">
              <a:buFont typeface="+mj-lt"/>
              <a:buAutoNum type="arabicPeriod"/>
            </a:pPr>
            <a:r>
              <a:rPr lang="en-US" b="1" dirty="0"/>
              <a:t>Powerful</a:t>
            </a:r>
            <a:r>
              <a:rPr lang="en-US" dirty="0"/>
              <a:t>: Our sweeps are completely customizable and configurable. You can launch a sweep across dozens of machines, and it's just as easy as starting a sweep on your laptop.</a:t>
            </a:r>
          </a:p>
          <a:p>
            <a:r>
              <a:rPr lang="en-US" b="1" dirty="0"/>
              <a:t>Common Use Cases</a:t>
            </a:r>
          </a:p>
          <a:p>
            <a:pPr lvl="1">
              <a:buFont typeface="+mj-lt"/>
              <a:buAutoNum type="arabicPeriod"/>
            </a:pPr>
            <a:r>
              <a:rPr lang="en-US" b="1" dirty="0"/>
              <a:t>Explore</a:t>
            </a:r>
            <a:r>
              <a:rPr lang="en-US" dirty="0"/>
              <a:t>: Efficiently sample the space of hyperparameter combinations to discover promising regions and build an intuition about your model.</a:t>
            </a:r>
          </a:p>
          <a:p>
            <a:pPr lvl="1">
              <a:buFont typeface="+mj-lt"/>
              <a:buAutoNum type="arabicPeriod"/>
            </a:pPr>
            <a:r>
              <a:rPr lang="en-US" b="1" dirty="0"/>
              <a:t>Optimize</a:t>
            </a:r>
            <a:r>
              <a:rPr lang="en-US" dirty="0"/>
              <a:t>: Use sweeps to find a set of hyperparameters with optimal performance.</a:t>
            </a:r>
          </a:p>
          <a:p>
            <a:pPr lvl="1">
              <a:buFont typeface="+mj-lt"/>
              <a:buAutoNum type="arabicPeriod"/>
            </a:pPr>
            <a:r>
              <a:rPr lang="en-US" b="1" dirty="0"/>
              <a:t>K-fold cross validation</a:t>
            </a:r>
            <a:r>
              <a:rPr lang="en-US" dirty="0"/>
              <a:t>: Here's </a:t>
            </a:r>
            <a:r>
              <a:rPr lang="en-US" dirty="0">
                <a:solidFill>
                  <a:srgbClr val="4D86F5"/>
                </a:solidFill>
                <a:effectLst/>
                <a:hlinkClick r:id="rId3"/>
              </a:rPr>
              <a:t>a brief code example</a:t>
            </a:r>
            <a:r>
              <a:rPr lang="en-US" dirty="0"/>
              <a:t> of k-fold cross validation with W&amp;B Sweeps.</a:t>
            </a:r>
          </a:p>
          <a:p>
            <a:pPr>
              <a:buFont typeface="+mj-lt"/>
              <a:buAutoNum type="arabicPeriod"/>
            </a:pPr>
            <a:endParaRPr lang="en-US" dirty="0"/>
          </a:p>
        </p:txBody>
      </p:sp>
    </p:spTree>
    <p:extLst>
      <p:ext uri="{BB962C8B-B14F-4D97-AF65-F5344CB8AC3E}">
        <p14:creationId xmlns:p14="http://schemas.microsoft.com/office/powerpoint/2010/main" val="353577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394A-3998-4101-BE65-AA9E712FD11A}"/>
              </a:ext>
            </a:extLst>
          </p:cNvPr>
          <p:cNvSpPr>
            <a:spLocks noGrp="1"/>
          </p:cNvSpPr>
          <p:nvPr>
            <p:ph type="title"/>
          </p:nvPr>
        </p:nvSpPr>
        <p:spPr/>
        <p:txBody>
          <a:bodyPr/>
          <a:lstStyle/>
          <a:p>
            <a:r>
              <a:rPr lang="en-US" dirty="0"/>
              <a:t>Sweeps</a:t>
            </a:r>
          </a:p>
        </p:txBody>
      </p:sp>
      <p:sp>
        <p:nvSpPr>
          <p:cNvPr id="3" name="Content Placeholder 2">
            <a:extLst>
              <a:ext uri="{FF2B5EF4-FFF2-40B4-BE49-F238E27FC236}">
                <a16:creationId xmlns:a16="http://schemas.microsoft.com/office/drawing/2014/main" id="{12E2443E-6136-41F9-A4D9-2E5A9E692B8A}"/>
              </a:ext>
            </a:extLst>
          </p:cNvPr>
          <p:cNvSpPr>
            <a:spLocks noGrp="1"/>
          </p:cNvSpPr>
          <p:nvPr>
            <p:ph idx="1"/>
          </p:nvPr>
        </p:nvSpPr>
        <p:spPr/>
        <p:txBody>
          <a:bodyPr>
            <a:normAutofit fontScale="62500" lnSpcReduction="20000"/>
          </a:bodyPr>
          <a:lstStyle/>
          <a:p>
            <a:pPr marL="514350" indent="-514350">
              <a:buAutoNum type="arabicPeriod"/>
            </a:pPr>
            <a:r>
              <a:rPr lang="en-US" dirty="0">
                <a:effectLst/>
              </a:rPr>
              <a:t>Add </a:t>
            </a:r>
            <a:r>
              <a:rPr lang="en-US" dirty="0" err="1">
                <a:effectLst/>
              </a:rPr>
              <a:t>wandb</a:t>
            </a:r>
            <a:endParaRPr lang="en-US" dirty="0">
              <a:effectLst/>
            </a:endParaRPr>
          </a:p>
          <a:p>
            <a:pPr marL="514350" indent="-514350">
              <a:buAutoNum type="arabicPeriod"/>
            </a:pPr>
            <a:r>
              <a:rPr lang="en-US" dirty="0">
                <a:effectLst/>
              </a:rPr>
              <a:t>Sweep Config: </a:t>
            </a:r>
            <a:r>
              <a:rPr lang="en-US" dirty="0"/>
              <a:t>Set up a </a:t>
            </a:r>
            <a:r>
              <a:rPr lang="en-US" b="1" dirty="0"/>
              <a:t>YAML file</a:t>
            </a:r>
          </a:p>
          <a:p>
            <a:pPr lvl="1"/>
            <a:r>
              <a:rPr lang="en-US" dirty="0"/>
              <a:t>program: train.py</a:t>
            </a:r>
          </a:p>
          <a:p>
            <a:pPr lvl="1"/>
            <a:r>
              <a:rPr lang="en-US" dirty="0"/>
              <a:t>method: bayes #grid, random or bayes</a:t>
            </a:r>
          </a:p>
          <a:p>
            <a:pPr lvl="1"/>
            <a:r>
              <a:rPr lang="en-US" dirty="0"/>
              <a:t>metric:</a:t>
            </a:r>
          </a:p>
          <a:p>
            <a:pPr lvl="2"/>
            <a:r>
              <a:rPr lang="en-US" dirty="0"/>
              <a:t>name: </a:t>
            </a:r>
            <a:r>
              <a:rPr lang="en-US" dirty="0" err="1"/>
              <a:t>val_loss</a:t>
            </a:r>
            <a:endParaRPr lang="en-US" dirty="0"/>
          </a:p>
          <a:p>
            <a:pPr lvl="2"/>
            <a:r>
              <a:rPr lang="en-US" dirty="0"/>
              <a:t>goal: minimize # minimize or maximize</a:t>
            </a:r>
          </a:p>
          <a:p>
            <a:pPr lvl="2"/>
            <a:r>
              <a:rPr lang="en-US" dirty="0">
                <a:effectLst/>
              </a:rPr>
              <a:t>target: 0.1 #When any run in the sweep achieves that target value, the sweep's state will be set to "Finished."</a:t>
            </a:r>
            <a:endParaRPr lang="en-US" dirty="0"/>
          </a:p>
          <a:p>
            <a:pPr lvl="1"/>
            <a:r>
              <a:rPr lang="en-US" dirty="0"/>
              <a:t>parameters:</a:t>
            </a:r>
          </a:p>
          <a:p>
            <a:pPr lvl="2"/>
            <a:r>
              <a:rPr lang="en-US" dirty="0" err="1"/>
              <a:t>learning_rate</a:t>
            </a:r>
            <a:r>
              <a:rPr lang="en-US" dirty="0"/>
              <a:t>:</a:t>
            </a:r>
          </a:p>
          <a:p>
            <a:pPr lvl="3"/>
            <a:r>
              <a:rPr lang="en-US" dirty="0"/>
              <a:t>min: 0.001</a:t>
            </a:r>
          </a:p>
          <a:p>
            <a:pPr lvl="3"/>
            <a:r>
              <a:rPr lang="en-US" dirty="0"/>
              <a:t>max: 0.1</a:t>
            </a:r>
          </a:p>
          <a:p>
            <a:pPr lvl="1"/>
            <a:r>
              <a:rPr lang="en-US" dirty="0"/>
              <a:t>optimizer: #for bays</a:t>
            </a:r>
          </a:p>
          <a:p>
            <a:pPr lvl="2"/>
            <a:r>
              <a:rPr lang="en-US" dirty="0"/>
              <a:t>values: ["</a:t>
            </a:r>
            <a:r>
              <a:rPr lang="en-US" dirty="0" err="1"/>
              <a:t>adam</a:t>
            </a:r>
            <a:r>
              <a:rPr lang="en-US" dirty="0"/>
              <a:t>", "</a:t>
            </a:r>
            <a:r>
              <a:rPr lang="en-US" dirty="0" err="1"/>
              <a:t>sgd</a:t>
            </a:r>
            <a:r>
              <a:rPr lang="en-US" dirty="0"/>
              <a:t>"]</a:t>
            </a:r>
          </a:p>
          <a:p>
            <a:pPr marL="514350" indent="-514350">
              <a:buAutoNum type="arabicPeriod"/>
            </a:pPr>
            <a:r>
              <a:rPr lang="en-US" dirty="0">
                <a:effectLst/>
              </a:rPr>
              <a:t>Initialize a sweep: </a:t>
            </a:r>
            <a:r>
              <a:rPr lang="en-US" dirty="0" err="1">
                <a:effectLst/>
              </a:rPr>
              <a:t>wandb</a:t>
            </a:r>
            <a:r>
              <a:rPr lang="en-US" dirty="0">
                <a:effectLst/>
              </a:rPr>
              <a:t> sweep </a:t>
            </a:r>
            <a:r>
              <a:rPr lang="en-US" dirty="0" err="1">
                <a:effectLst/>
              </a:rPr>
              <a:t>sweep.yaml</a:t>
            </a:r>
            <a:endParaRPr lang="en-US" dirty="0">
              <a:effectLst/>
            </a:endParaRPr>
          </a:p>
          <a:p>
            <a:pPr marL="514350" indent="-514350">
              <a:buAutoNum type="arabicPeriod"/>
            </a:pPr>
            <a:r>
              <a:rPr lang="en-US" dirty="0">
                <a:effectLst/>
              </a:rPr>
              <a:t>Launch agent(s): In a shell on your own machine, run the </a:t>
            </a:r>
            <a:r>
              <a:rPr lang="en-US" dirty="0" err="1">
                <a:effectLst/>
              </a:rPr>
              <a:t>wandb</a:t>
            </a:r>
            <a:r>
              <a:rPr lang="en-US" dirty="0">
                <a:effectLst/>
              </a:rPr>
              <a:t> agent command which will ask the server for commands to run: </a:t>
            </a:r>
            <a:r>
              <a:rPr lang="en-US" dirty="0" err="1">
                <a:effectLst/>
              </a:rPr>
              <a:t>wandb</a:t>
            </a:r>
            <a:r>
              <a:rPr lang="en-US" dirty="0">
                <a:effectLst/>
              </a:rPr>
              <a:t> agent your-sweep-id</a:t>
            </a:r>
          </a:p>
          <a:p>
            <a:pPr marL="514350" indent="-514350">
              <a:buAutoNum type="arabicPeriod"/>
            </a:pPr>
            <a:r>
              <a:rPr lang="en-US" dirty="0">
                <a:effectLst/>
              </a:rPr>
              <a:t>Visualize results: </a:t>
            </a:r>
            <a:r>
              <a:rPr lang="en-US" dirty="0">
                <a:hlinkClick r:id="rId2"/>
              </a:rPr>
              <a:t>Visualize Sweep Results - Documentation (wandb.com)</a:t>
            </a:r>
            <a:endParaRPr lang="en-US" dirty="0"/>
          </a:p>
        </p:txBody>
      </p:sp>
    </p:spTree>
    <p:extLst>
      <p:ext uri="{BB962C8B-B14F-4D97-AF65-F5344CB8AC3E}">
        <p14:creationId xmlns:p14="http://schemas.microsoft.com/office/powerpoint/2010/main" val="221475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DCF7-35A8-4AEC-934D-A401A2287F72}"/>
              </a:ext>
            </a:extLst>
          </p:cNvPr>
          <p:cNvSpPr>
            <a:spLocks noGrp="1"/>
          </p:cNvSpPr>
          <p:nvPr>
            <p:ph type="ctrTitle"/>
          </p:nvPr>
        </p:nvSpPr>
        <p:spPr/>
        <p:txBody>
          <a:bodyPr/>
          <a:lstStyle/>
          <a:p>
            <a:r>
              <a:rPr lang="en-US" dirty="0"/>
              <a:t>yolov5</a:t>
            </a:r>
          </a:p>
        </p:txBody>
      </p:sp>
      <p:sp>
        <p:nvSpPr>
          <p:cNvPr id="3" name="Subtitle 2">
            <a:extLst>
              <a:ext uri="{FF2B5EF4-FFF2-40B4-BE49-F238E27FC236}">
                <a16:creationId xmlns:a16="http://schemas.microsoft.com/office/drawing/2014/main" id="{F2CBC932-23C3-4142-888B-FD3893AF97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782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DCF7-35A8-4AEC-934D-A401A2287F72}"/>
              </a:ext>
            </a:extLst>
          </p:cNvPr>
          <p:cNvSpPr>
            <a:spLocks noGrp="1"/>
          </p:cNvSpPr>
          <p:nvPr>
            <p:ph type="ctrTitle"/>
          </p:nvPr>
        </p:nvSpPr>
        <p:spPr/>
        <p:txBody>
          <a:bodyPr/>
          <a:lstStyle/>
          <a:p>
            <a:pPr algn="l"/>
            <a:r>
              <a:rPr lang="en-US" dirty="0"/>
              <a:t>Yolov5 train parameters</a:t>
            </a:r>
          </a:p>
        </p:txBody>
      </p:sp>
      <p:sp>
        <p:nvSpPr>
          <p:cNvPr id="3" name="Subtitle 2">
            <a:extLst>
              <a:ext uri="{FF2B5EF4-FFF2-40B4-BE49-F238E27FC236}">
                <a16:creationId xmlns:a16="http://schemas.microsoft.com/office/drawing/2014/main" id="{F2CBC932-23C3-4142-888B-FD3893AF97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338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12C0-D590-46D7-8A51-47133B485B0A}"/>
              </a:ext>
            </a:extLst>
          </p:cNvPr>
          <p:cNvSpPr>
            <a:spLocks noGrp="1"/>
          </p:cNvSpPr>
          <p:nvPr>
            <p:ph type="title"/>
          </p:nvPr>
        </p:nvSpPr>
        <p:spPr/>
        <p:txBody>
          <a:bodyPr/>
          <a:lstStyle/>
          <a:p>
            <a:r>
              <a:rPr lang="en-US" dirty="0"/>
              <a:t>Yolov5 train parameters – opt var</a:t>
            </a:r>
          </a:p>
        </p:txBody>
      </p:sp>
      <p:sp>
        <p:nvSpPr>
          <p:cNvPr id="7" name="Rectangle 3">
            <a:extLst>
              <a:ext uri="{FF2B5EF4-FFF2-40B4-BE49-F238E27FC236}">
                <a16:creationId xmlns:a16="http://schemas.microsoft.com/office/drawing/2014/main" id="{7F7D0A3C-3DB2-4339-AC2D-D5773531859E}"/>
              </a:ext>
            </a:extLst>
          </p:cNvPr>
          <p:cNvSpPr>
            <a:spLocks noGrp="1" noChangeArrowheads="1"/>
          </p:cNvSpPr>
          <p:nvPr>
            <p:ph idx="1"/>
          </p:nvPr>
        </p:nvSpPr>
        <p:spPr bwMode="auto">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8F8F2"/>
                </a:solidFill>
                <a:effectLst/>
                <a:latin typeface="JetBrains Mono"/>
              </a:rPr>
              <a:t>parser </a:t>
            </a:r>
            <a:r>
              <a:rPr kumimoji="0" lang="en-US" altLang="en-US" sz="900" b="0" i="0" u="none" strike="noStrike" cap="none" normalizeH="0" baseline="0">
                <a:ln>
                  <a:noFill/>
                </a:ln>
                <a:solidFill>
                  <a:srgbClr val="F92672"/>
                </a:solidFill>
                <a:effectLst/>
                <a:latin typeface="JetBrains Mono"/>
              </a:rPr>
              <a:t>= </a:t>
            </a:r>
            <a:r>
              <a:rPr kumimoji="0" lang="en-US" altLang="en-US" sz="900" b="0" i="0" u="none" strike="noStrike" cap="none" normalizeH="0" baseline="0">
                <a:ln>
                  <a:noFill/>
                </a:ln>
                <a:solidFill>
                  <a:srgbClr val="F8F8F2"/>
                </a:solidFill>
                <a:effectLst/>
                <a:latin typeface="JetBrains Mono"/>
              </a:rPr>
              <a:t>argparse.</a:t>
            </a:r>
            <a:r>
              <a:rPr kumimoji="0" lang="en-US" altLang="en-US" sz="900" b="0" i="0" u="none" strike="noStrike" cap="none" normalizeH="0" baseline="0">
                <a:ln>
                  <a:noFill/>
                </a:ln>
                <a:solidFill>
                  <a:srgbClr val="66D9EF"/>
                </a:solidFill>
                <a:effectLst/>
                <a:latin typeface="JetBrains Mono"/>
              </a:rPr>
              <a:t>ArgumentParser</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'--weights'</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str</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'yolov5s.pt'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'initial weights path'</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'--cfg'</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str</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'model.yaml path'</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'--data'</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str</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'data/coco128.yaml'</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'data.yaml path'</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'--hyp'</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str</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'data/hyp.scratch.yaml'</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'hyperparameters path'</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'--epochs'</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int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AE81FF"/>
                </a:solidFill>
                <a:effectLst/>
                <a:latin typeface="JetBrains Mono"/>
              </a:rPr>
              <a:t>300</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'--batch-size'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int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AE81FF"/>
                </a:solidFill>
                <a:effectLst/>
                <a:latin typeface="JetBrains Mono"/>
              </a:rPr>
              <a:t>16</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'total batch size for all GPUs'</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'--img-size'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nargs</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int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AE81FF"/>
                </a:solidFill>
                <a:effectLst/>
                <a:latin typeface="JetBrains Mono"/>
              </a:rPr>
              <a:t>640</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E81FF"/>
                </a:solidFill>
                <a:effectLst/>
                <a:latin typeface="JetBrains Mono"/>
              </a:rPr>
              <a:t>640</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'[train, test] image sizes'</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'--rect'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'rectangular training'</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'--resume'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nargs</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const</a:t>
            </a:r>
            <a:r>
              <a:rPr kumimoji="0" lang="en-US" altLang="en-US" sz="900" b="0" i="0" u="none" strike="noStrike" cap="none" normalizeH="0" baseline="0">
                <a:ln>
                  <a:noFill/>
                </a:ln>
                <a:solidFill>
                  <a:srgbClr val="F92672"/>
                </a:solidFill>
                <a:effectLst/>
                <a:latin typeface="JetBrains Mono"/>
              </a:rPr>
              <a:t>=</a:t>
            </a:r>
            <a:r>
              <a:rPr kumimoji="0" lang="en-US" altLang="en-US" sz="900" b="0" i="1" u="none" strike="noStrike" cap="none" normalizeH="0" baseline="0">
                <a:ln>
                  <a:noFill/>
                </a:ln>
                <a:solidFill>
                  <a:srgbClr val="66D9EF"/>
                </a:solidFill>
                <a:effectLst/>
                <a:latin typeface="JetBrains Mono"/>
              </a:rPr>
              <a:t>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1" u="none" strike="noStrike" cap="none" normalizeH="0" baseline="0">
                <a:ln>
                  <a:noFill/>
                </a:ln>
                <a:solidFill>
                  <a:srgbClr val="66D9EF"/>
                </a:solidFill>
                <a:effectLst/>
                <a:latin typeface="JetBrains Mono"/>
              </a:rPr>
              <a:t>False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'resume most recent training'</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'--nosave'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'only save final checkpoint'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'--notest'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'only test final epoch'</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'--noautoanchor'</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'disable autoanchor check'</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'--evolve'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'evolve hyperparameters'</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'--bucket'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str</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'gsutil bucket'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'--cache-images'</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'cache images for faster training'</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'--image-weights'</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'use weighted image selection for training'</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'--device'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'cuda device, i.e. 0 or 0,1,2,3 or cpu'</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'--multi-scale'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'vary img-size +/- 50%%'</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'--single-cls'</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'train as single-class dataset'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'--adam'</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'use torch.optim.Adam() optimizer'</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'--sync-bn'</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'use SyncBatchNorm, only available in DDP mode'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'--local_rank'</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int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AE81FF"/>
                </a:solidFill>
                <a:effectLst/>
                <a:latin typeface="JetBrains Mono"/>
              </a:rPr>
              <a:t>1</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'DDP parameter, do not modify'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'--log-imgs'</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int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AE81FF"/>
                </a:solidFill>
                <a:effectLst/>
                <a:latin typeface="JetBrains Mono"/>
              </a:rPr>
              <a:t>16</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'number of images for W&amp;B logging, max 100'</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'--workers'</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type</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66D9EF"/>
                </a:solidFill>
                <a:effectLst/>
                <a:latin typeface="JetBrains Mono"/>
              </a:rPr>
              <a:t>int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AE81FF"/>
                </a:solidFill>
                <a:effectLst/>
                <a:latin typeface="JetBrains Mono"/>
              </a:rPr>
              <a:t>8</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'maximum number of dataloader workers'</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'--project'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'runs/train'</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'save to project/name'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'--name'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default</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'exp'</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'save to project/name'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add_argument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E6DB74"/>
                </a:solidFill>
                <a:effectLst/>
                <a:latin typeface="JetBrains Mono"/>
              </a:rPr>
              <a:t>'--exist-ok'</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action</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'store_true'</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AA4926"/>
                </a:solidFill>
                <a:effectLst/>
                <a:latin typeface="JetBrains Mono"/>
              </a:rPr>
              <a:t>help</a:t>
            </a:r>
            <a:r>
              <a:rPr kumimoji="0" lang="en-US" altLang="en-US" sz="900" b="0" i="0" u="none" strike="noStrike" cap="none" normalizeH="0" baseline="0">
                <a:ln>
                  <a:noFill/>
                </a:ln>
                <a:solidFill>
                  <a:srgbClr val="F92672"/>
                </a:solidFill>
                <a:effectLst/>
                <a:latin typeface="JetBrains Mono"/>
              </a:rPr>
              <a:t>=</a:t>
            </a:r>
            <a:r>
              <a:rPr kumimoji="0" lang="en-US" altLang="en-US" sz="900" b="0" i="0" u="none" strike="noStrike" cap="none" normalizeH="0" baseline="0">
                <a:ln>
                  <a:noFill/>
                </a:ln>
                <a:solidFill>
                  <a:srgbClr val="E6DB74"/>
                </a:solidFill>
                <a:effectLst/>
                <a:latin typeface="JetBrains Mono"/>
              </a:rPr>
              <a:t>'existing project/name ok, do not increment'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opt </a:t>
            </a:r>
            <a:r>
              <a:rPr kumimoji="0" lang="en-US" altLang="en-US" sz="900" b="0" i="0" u="none" strike="noStrike" cap="none" normalizeH="0" baseline="0">
                <a:ln>
                  <a:noFill/>
                </a:ln>
                <a:solidFill>
                  <a:srgbClr val="F92672"/>
                </a:solidFill>
                <a:effectLst/>
                <a:latin typeface="JetBrains Mono"/>
              </a:rPr>
              <a:t>= </a:t>
            </a:r>
            <a:r>
              <a:rPr kumimoji="0" lang="en-US" altLang="en-US" sz="900" b="0" i="0" u="none" strike="noStrike" cap="none" normalizeH="0" baseline="0">
                <a:ln>
                  <a:noFill/>
                </a:ln>
                <a:solidFill>
                  <a:srgbClr val="F8F8F2"/>
                </a:solidFill>
                <a:effectLst/>
                <a:latin typeface="JetBrains Mono"/>
              </a:rPr>
              <a:t>parser.</a:t>
            </a:r>
            <a:r>
              <a:rPr kumimoji="0" lang="en-US" altLang="en-US" sz="900" b="0" i="0" u="none" strike="noStrike" cap="none" normalizeH="0" baseline="0">
                <a:ln>
                  <a:noFill/>
                </a:ln>
                <a:solidFill>
                  <a:srgbClr val="66D9EF"/>
                </a:solidFill>
                <a:effectLst/>
                <a:latin typeface="JetBrains Mono"/>
              </a:rPr>
              <a:t>parse_args</a:t>
            </a: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310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DCF7-35A8-4AEC-934D-A401A2287F72}"/>
              </a:ext>
            </a:extLst>
          </p:cNvPr>
          <p:cNvSpPr>
            <a:spLocks noGrp="1"/>
          </p:cNvSpPr>
          <p:nvPr>
            <p:ph type="ctrTitle"/>
          </p:nvPr>
        </p:nvSpPr>
        <p:spPr/>
        <p:txBody>
          <a:bodyPr/>
          <a:lstStyle/>
          <a:p>
            <a:pPr algn="l"/>
            <a:r>
              <a:rPr lang="en-US" dirty="0"/>
              <a:t>Yolov5 </a:t>
            </a:r>
            <a:r>
              <a:rPr lang="en-US" dirty="0" err="1"/>
              <a:t>wandb</a:t>
            </a:r>
            <a:endParaRPr lang="en-US" dirty="0"/>
          </a:p>
        </p:txBody>
      </p:sp>
      <p:sp>
        <p:nvSpPr>
          <p:cNvPr id="3" name="Subtitle 2">
            <a:extLst>
              <a:ext uri="{FF2B5EF4-FFF2-40B4-BE49-F238E27FC236}">
                <a16:creationId xmlns:a16="http://schemas.microsoft.com/office/drawing/2014/main" id="{F2CBC932-23C3-4142-888B-FD3893AF97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178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9D4E-C8E7-41D7-84DA-E9344A64052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51A1938-55A8-4C1F-87E8-8DBB3FF07E6C}"/>
              </a:ext>
            </a:extLst>
          </p:cNvPr>
          <p:cNvSpPr>
            <a:spLocks noGrp="1"/>
          </p:cNvSpPr>
          <p:nvPr>
            <p:ph idx="1"/>
          </p:nvPr>
        </p:nvSpPr>
        <p:spPr/>
        <p:txBody>
          <a:bodyPr>
            <a:normAutofit fontScale="85000" lnSpcReduction="20000"/>
          </a:bodyPr>
          <a:lstStyle/>
          <a:p>
            <a:r>
              <a:rPr lang="en-US" dirty="0"/>
              <a:t>Tests(</a:t>
            </a:r>
            <a:r>
              <a:rPr lang="en-US" dirty="0" err="1"/>
              <a:t>Ensaios</a:t>
            </a:r>
            <a:r>
              <a:rPr lang="en-US" dirty="0"/>
              <a:t> TODO)</a:t>
            </a:r>
          </a:p>
          <a:p>
            <a:pPr marL="0" indent="0">
              <a:buNone/>
            </a:pPr>
            <a:endParaRPr lang="en-US" dirty="0"/>
          </a:p>
          <a:p>
            <a:r>
              <a:rPr lang="en-US" dirty="0" err="1"/>
              <a:t>wandb</a:t>
            </a:r>
            <a:endParaRPr lang="en-US" dirty="0"/>
          </a:p>
          <a:p>
            <a:pPr lvl="1"/>
            <a:r>
              <a:rPr lang="en-US" dirty="0"/>
              <a:t>Tools</a:t>
            </a:r>
          </a:p>
          <a:p>
            <a:pPr lvl="1"/>
            <a:r>
              <a:rPr lang="en-US" dirty="0">
                <a:effectLst/>
              </a:rPr>
              <a:t>Integrating W&amp;B in script</a:t>
            </a:r>
          </a:p>
          <a:p>
            <a:pPr lvl="1"/>
            <a:r>
              <a:rPr lang="en-US" dirty="0"/>
              <a:t>Best practices</a:t>
            </a:r>
          </a:p>
          <a:p>
            <a:pPr lvl="1"/>
            <a:r>
              <a:rPr lang="en-US" dirty="0">
                <a:effectLst/>
              </a:rPr>
              <a:t>What data is logged?</a:t>
            </a:r>
          </a:p>
          <a:p>
            <a:pPr lvl="1"/>
            <a:r>
              <a:rPr lang="en-US" dirty="0"/>
              <a:t>Dashboard</a:t>
            </a:r>
          </a:p>
          <a:p>
            <a:pPr lvl="1"/>
            <a:r>
              <a:rPr lang="en-US" dirty="0"/>
              <a:t>Reports</a:t>
            </a:r>
          </a:p>
          <a:p>
            <a:pPr lvl="1"/>
            <a:r>
              <a:rPr lang="en-US" dirty="0"/>
              <a:t>Sweeps</a:t>
            </a:r>
          </a:p>
          <a:p>
            <a:r>
              <a:rPr lang="en-US" dirty="0"/>
              <a:t>yolov5</a:t>
            </a:r>
          </a:p>
          <a:p>
            <a:pPr lvl="1"/>
            <a:r>
              <a:rPr lang="en-US" dirty="0"/>
              <a:t>Yolov5 train parameters</a:t>
            </a:r>
          </a:p>
          <a:p>
            <a:pPr lvl="1"/>
            <a:r>
              <a:rPr lang="en-US" dirty="0"/>
              <a:t>Yolov5 </a:t>
            </a:r>
            <a:r>
              <a:rPr lang="en-US" dirty="0" err="1"/>
              <a:t>wandb</a:t>
            </a:r>
            <a:r>
              <a:rPr lang="en-US" dirty="0"/>
              <a:t> script</a:t>
            </a:r>
          </a:p>
          <a:p>
            <a:pPr lvl="1"/>
            <a:r>
              <a:rPr lang="en-US" dirty="0"/>
              <a:t>Yolov5 Hyperparameters </a:t>
            </a:r>
          </a:p>
        </p:txBody>
      </p:sp>
    </p:spTree>
    <p:extLst>
      <p:ext uri="{BB962C8B-B14F-4D97-AF65-F5344CB8AC3E}">
        <p14:creationId xmlns:p14="http://schemas.microsoft.com/office/powerpoint/2010/main" val="1984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56D0-ABB8-4614-B153-8B15BF745201}"/>
              </a:ext>
            </a:extLst>
          </p:cNvPr>
          <p:cNvSpPr>
            <a:spLocks noGrp="1"/>
          </p:cNvSpPr>
          <p:nvPr>
            <p:ph type="title"/>
          </p:nvPr>
        </p:nvSpPr>
        <p:spPr/>
        <p:txBody>
          <a:bodyPr/>
          <a:lstStyle/>
          <a:p>
            <a:r>
              <a:rPr lang="en-US" dirty="0"/>
              <a:t>Yolov5 </a:t>
            </a:r>
            <a:r>
              <a:rPr lang="en-US" dirty="0" err="1"/>
              <a:t>wandb</a:t>
            </a:r>
            <a:r>
              <a:rPr lang="en-US" dirty="0"/>
              <a:t> script</a:t>
            </a:r>
          </a:p>
        </p:txBody>
      </p:sp>
      <p:sp>
        <p:nvSpPr>
          <p:cNvPr id="3" name="Content Placeholder 2">
            <a:extLst>
              <a:ext uri="{FF2B5EF4-FFF2-40B4-BE49-F238E27FC236}">
                <a16:creationId xmlns:a16="http://schemas.microsoft.com/office/drawing/2014/main" id="{F5F0429B-751B-47A5-940C-D89FBDDEAC02}"/>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effectLst/>
              </a:rPr>
              <a:t>Initialize W&amp;B - </a:t>
            </a:r>
            <a:r>
              <a:rPr lang="en-US" dirty="0" err="1"/>
              <a:t>wandb.init</a:t>
            </a:r>
            <a:r>
              <a:rPr lang="en-US" dirty="0"/>
              <a:t>() and </a:t>
            </a:r>
            <a:r>
              <a:rPr lang="en-US" dirty="0">
                <a:effectLst/>
              </a:rPr>
              <a:t>Declare Hyperparameters - </a:t>
            </a:r>
            <a:r>
              <a:rPr lang="en-US" dirty="0" err="1"/>
              <a:t>wandb.config</a:t>
            </a:r>
            <a:endParaRPr lang="en-US" dirty="0"/>
          </a:p>
          <a:p>
            <a:pPr marL="0" indent="0">
              <a:buNone/>
            </a:pPr>
            <a:r>
              <a:rPr lang="en-US" sz="1700" dirty="0" err="1"/>
              <a:t>wandb.init</a:t>
            </a:r>
            <a:r>
              <a:rPr lang="en-US" sz="1700" dirty="0"/>
              <a:t>(config=opt); config - </a:t>
            </a:r>
            <a:r>
              <a:rPr lang="en-US" sz="1700" dirty="0">
                <a:effectLst/>
              </a:rPr>
              <a:t>A dictionary-like object for saving inputs to your job, like hyperparameters for a model or settings for a data preprocessing job. The config will show up in a table in the UI that you can use to group, filter, and sort runs.</a:t>
            </a:r>
            <a:endParaRPr lang="en-US" sz="1700" dirty="0"/>
          </a:p>
          <a:p>
            <a:pPr marL="514350" indent="-514350">
              <a:buFont typeface="+mj-lt"/>
              <a:buAutoNum type="arabicPeriod" startAt="2"/>
            </a:pPr>
            <a:r>
              <a:rPr lang="en-US" dirty="0"/>
              <a:t>Log metrics - wandb.log({'epoch': epoch, 'loss': loss})</a:t>
            </a:r>
          </a:p>
          <a:p>
            <a:pPr marL="0" indent="0">
              <a:buNone/>
            </a:pPr>
            <a:r>
              <a:rPr lang="en-US" sz="1800" dirty="0"/>
              <a:t>wandb.log({"Labels": [</a:t>
            </a:r>
            <a:r>
              <a:rPr lang="en-US" sz="1800" dirty="0" err="1"/>
              <a:t>wandb.Image</a:t>
            </a:r>
            <a:r>
              <a:rPr lang="en-US" sz="1800" dirty="0"/>
              <a:t>(str(x), caption=x.name) for x in </a:t>
            </a:r>
            <a:r>
              <a:rPr lang="en-US" sz="1800" dirty="0" err="1"/>
              <a:t>save_dir.glob</a:t>
            </a:r>
            <a:r>
              <a:rPr lang="en-US" sz="1800" dirty="0"/>
              <a:t>('*labels*.</a:t>
            </a:r>
            <a:r>
              <a:rPr lang="en-US" sz="1800" dirty="0" err="1"/>
              <a:t>png</a:t>
            </a:r>
            <a:r>
              <a:rPr lang="en-US" sz="1800" dirty="0"/>
              <a:t>')]})</a:t>
            </a:r>
          </a:p>
          <a:p>
            <a:pPr marL="0" indent="0">
              <a:buNone/>
            </a:pPr>
            <a:r>
              <a:rPr lang="en-US" sz="1800" dirty="0"/>
              <a:t>wandb.log({"Mosaics": [</a:t>
            </a:r>
            <a:r>
              <a:rPr lang="en-US" sz="1800" dirty="0" err="1"/>
              <a:t>wandb.Image</a:t>
            </a:r>
            <a:r>
              <a:rPr lang="en-US" sz="1800" dirty="0"/>
              <a:t>(str(x), caption=x.name) for x in </a:t>
            </a:r>
            <a:r>
              <a:rPr lang="en-US" sz="1800" dirty="0" err="1"/>
              <a:t>save_dir.glob</a:t>
            </a:r>
            <a:r>
              <a:rPr lang="en-US" sz="1800" dirty="0"/>
              <a:t>('train*.jpg')]})</a:t>
            </a:r>
          </a:p>
          <a:p>
            <a:pPr marL="0" indent="0">
              <a:buNone/>
            </a:pPr>
            <a:r>
              <a:rPr lang="en-US" sz="1800" dirty="0"/>
              <a:t>wandb.log({tag: x})  # W&amp;B</a:t>
            </a:r>
          </a:p>
          <a:p>
            <a:pPr marL="0" indent="0">
              <a:buNone/>
            </a:pPr>
            <a:r>
              <a:rPr lang="en-US" sz="1800" dirty="0"/>
              <a:t>tags = ['train/</a:t>
            </a:r>
            <a:r>
              <a:rPr lang="en-US" sz="1800" dirty="0" err="1"/>
              <a:t>box_loss</a:t>
            </a:r>
            <a:r>
              <a:rPr lang="en-US" sz="1800" dirty="0"/>
              <a:t>', 'train/</a:t>
            </a:r>
            <a:r>
              <a:rPr lang="en-US" sz="1800" dirty="0" err="1"/>
              <a:t>obj_loss</a:t>
            </a:r>
            <a:r>
              <a:rPr lang="en-US" sz="1800" dirty="0"/>
              <a:t>', 'train/</a:t>
            </a:r>
            <a:r>
              <a:rPr lang="en-US" sz="1800" dirty="0" err="1"/>
              <a:t>cls_loss</a:t>
            </a:r>
            <a:r>
              <a:rPr lang="en-US" sz="1800" dirty="0"/>
              <a:t>',  # train loss</a:t>
            </a:r>
          </a:p>
          <a:p>
            <a:pPr marL="0" indent="0">
              <a:buNone/>
            </a:pPr>
            <a:r>
              <a:rPr lang="en-US" sz="1800" dirty="0"/>
              <a:t>             'metrics/precision', 'metrics/recall', 'metrics/mAP_0.5', 'metrics/mAP_0.5:0.95',</a:t>
            </a:r>
          </a:p>
          <a:p>
            <a:pPr marL="0" indent="0">
              <a:buNone/>
            </a:pPr>
            <a:r>
              <a:rPr lang="en-US" sz="1800" dirty="0"/>
              <a:t>             '</a:t>
            </a:r>
            <a:r>
              <a:rPr lang="en-US" sz="1800" dirty="0" err="1"/>
              <a:t>val</a:t>
            </a:r>
            <a:r>
              <a:rPr lang="en-US" sz="1800" dirty="0"/>
              <a:t>/</a:t>
            </a:r>
            <a:r>
              <a:rPr lang="en-US" sz="1800" dirty="0" err="1"/>
              <a:t>box_loss</a:t>
            </a:r>
            <a:r>
              <a:rPr lang="en-US" sz="1800" dirty="0"/>
              <a:t>', '</a:t>
            </a:r>
            <a:r>
              <a:rPr lang="en-US" sz="1800" dirty="0" err="1"/>
              <a:t>val</a:t>
            </a:r>
            <a:r>
              <a:rPr lang="en-US" sz="1800" dirty="0"/>
              <a:t>/</a:t>
            </a:r>
            <a:r>
              <a:rPr lang="en-US" sz="1800" dirty="0" err="1"/>
              <a:t>obj_loss</a:t>
            </a:r>
            <a:r>
              <a:rPr lang="en-US" sz="1800" dirty="0"/>
              <a:t>', '</a:t>
            </a:r>
            <a:r>
              <a:rPr lang="en-US" sz="1800" dirty="0" err="1"/>
              <a:t>val</a:t>
            </a:r>
            <a:r>
              <a:rPr lang="en-US" sz="1800" dirty="0"/>
              <a:t>/</a:t>
            </a:r>
            <a:r>
              <a:rPr lang="en-US" sz="1800" dirty="0" err="1"/>
              <a:t>cls_loss</a:t>
            </a:r>
            <a:r>
              <a:rPr lang="en-US" sz="1800" dirty="0"/>
              <a:t>',  # </a:t>
            </a:r>
            <a:r>
              <a:rPr lang="en-US" sz="1800" dirty="0" err="1"/>
              <a:t>val</a:t>
            </a:r>
            <a:r>
              <a:rPr lang="en-US" sz="1800" dirty="0"/>
              <a:t> loss</a:t>
            </a:r>
          </a:p>
          <a:p>
            <a:pPr marL="0" indent="0">
              <a:buNone/>
            </a:pPr>
            <a:r>
              <a:rPr lang="en-US" sz="1800" dirty="0"/>
              <a:t>             'x/lr0', 'x/lr1', 'x/lr2']  # params #Warmup: bias </a:t>
            </a:r>
            <a:r>
              <a:rPr lang="en-US" sz="1800" dirty="0" err="1"/>
              <a:t>lr</a:t>
            </a:r>
            <a:r>
              <a:rPr lang="en-US" sz="1800" dirty="0"/>
              <a:t> falls from 0.1 to lr0, all other </a:t>
            </a:r>
            <a:r>
              <a:rPr lang="en-US" sz="1800" dirty="0" err="1"/>
              <a:t>lrs</a:t>
            </a:r>
            <a:r>
              <a:rPr lang="en-US" sz="1800" dirty="0"/>
              <a:t> rise from 0.0 to lr0</a:t>
            </a:r>
          </a:p>
          <a:p>
            <a:pPr marL="0" indent="0">
              <a:buNone/>
            </a:pPr>
            <a:r>
              <a:rPr lang="en-US" sz="1800" dirty="0"/>
              <a:t>wandb.log({"Results": [</a:t>
            </a:r>
            <a:r>
              <a:rPr lang="en-US" sz="1800" dirty="0" err="1"/>
              <a:t>wandb.Image</a:t>
            </a:r>
            <a:r>
              <a:rPr lang="en-US" sz="1800" dirty="0"/>
              <a:t>(str(</a:t>
            </a:r>
            <a:r>
              <a:rPr lang="en-US" sz="1800" dirty="0" err="1"/>
              <a:t>save_dir</a:t>
            </a:r>
            <a:r>
              <a:rPr lang="en-US" sz="1800" dirty="0"/>
              <a:t> / x), caption=x) for x in ['results.png', 'precision_recall_curve.png']]})</a:t>
            </a:r>
          </a:p>
          <a:p>
            <a:pPr marL="514350" indent="-514350">
              <a:buFont typeface="+mj-lt"/>
              <a:buAutoNum type="arabicPeriod" startAt="3"/>
            </a:pPr>
            <a:r>
              <a:rPr lang="en-US" dirty="0"/>
              <a:t>Save files - </a:t>
            </a:r>
            <a:r>
              <a:rPr lang="en-US" dirty="0" err="1"/>
              <a:t>wandb.run.finish</a:t>
            </a:r>
            <a:r>
              <a:rPr lang="en-US" dirty="0"/>
              <a:t>()</a:t>
            </a:r>
          </a:p>
          <a:p>
            <a:endParaRPr lang="en-US" dirty="0">
              <a:effectLst/>
            </a:endParaRPr>
          </a:p>
          <a:p>
            <a:endParaRPr lang="en-US" dirty="0"/>
          </a:p>
        </p:txBody>
      </p:sp>
    </p:spTree>
    <p:extLst>
      <p:ext uri="{BB962C8B-B14F-4D97-AF65-F5344CB8AC3E}">
        <p14:creationId xmlns:p14="http://schemas.microsoft.com/office/powerpoint/2010/main" val="355473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56D0-ABB8-4614-B153-8B15BF745201}"/>
              </a:ext>
            </a:extLst>
          </p:cNvPr>
          <p:cNvSpPr>
            <a:spLocks noGrp="1"/>
          </p:cNvSpPr>
          <p:nvPr>
            <p:ph type="title"/>
          </p:nvPr>
        </p:nvSpPr>
        <p:spPr/>
        <p:txBody>
          <a:bodyPr/>
          <a:lstStyle/>
          <a:p>
            <a:r>
              <a:rPr lang="en-US" dirty="0"/>
              <a:t>Yolov5 </a:t>
            </a:r>
            <a:r>
              <a:rPr lang="en-US" dirty="0" err="1"/>
              <a:t>wandb</a:t>
            </a:r>
            <a:r>
              <a:rPr lang="en-US" dirty="0"/>
              <a:t> script</a:t>
            </a:r>
          </a:p>
        </p:txBody>
      </p:sp>
      <p:sp>
        <p:nvSpPr>
          <p:cNvPr id="3" name="Content Placeholder 2">
            <a:extLst>
              <a:ext uri="{FF2B5EF4-FFF2-40B4-BE49-F238E27FC236}">
                <a16:creationId xmlns:a16="http://schemas.microsoft.com/office/drawing/2014/main" id="{F5F0429B-751B-47A5-940C-D89FBDDEAC02}"/>
              </a:ext>
            </a:extLst>
          </p:cNvPr>
          <p:cNvSpPr>
            <a:spLocks noGrp="1"/>
          </p:cNvSpPr>
          <p:nvPr>
            <p:ph idx="1"/>
          </p:nvPr>
        </p:nvSpPr>
        <p:spPr>
          <a:xfrm>
            <a:off x="180513" y="1825625"/>
            <a:ext cx="5483440" cy="2231470"/>
          </a:xfrm>
        </p:spPr>
        <p:txBody>
          <a:bodyPr>
            <a:normAutofit/>
          </a:bodyPr>
          <a:lstStyle/>
          <a:p>
            <a:pPr marL="514350" indent="-514350">
              <a:buFont typeface="+mj-lt"/>
              <a:buAutoNum type="arabicPeriod" startAt="2"/>
            </a:pPr>
            <a:r>
              <a:rPr lang="en-US" sz="1600" dirty="0"/>
              <a:t>Log metrics - wandb.log({'epoch': epoch, 'loss': loss})</a:t>
            </a:r>
          </a:p>
          <a:p>
            <a:pPr marL="0" indent="0">
              <a:buNone/>
            </a:pPr>
            <a:r>
              <a:rPr lang="en-US" sz="1400" dirty="0"/>
              <a:t>wandb.log({tag: x})  # W&amp;B</a:t>
            </a:r>
          </a:p>
          <a:p>
            <a:pPr marL="0" indent="0">
              <a:buNone/>
            </a:pPr>
            <a:r>
              <a:rPr lang="en-US" sz="1000" dirty="0"/>
              <a:t>tags = ['train/</a:t>
            </a:r>
            <a:r>
              <a:rPr lang="en-US" sz="1000" dirty="0" err="1"/>
              <a:t>box_loss</a:t>
            </a:r>
            <a:r>
              <a:rPr lang="en-US" sz="1000" dirty="0"/>
              <a:t>', 'train/</a:t>
            </a:r>
            <a:r>
              <a:rPr lang="en-US" sz="1000" dirty="0" err="1"/>
              <a:t>obj_loss</a:t>
            </a:r>
            <a:r>
              <a:rPr lang="en-US" sz="1000" dirty="0"/>
              <a:t>', 'train/</a:t>
            </a:r>
            <a:r>
              <a:rPr lang="en-US" sz="1000" dirty="0" err="1"/>
              <a:t>cls_loss</a:t>
            </a:r>
            <a:r>
              <a:rPr lang="en-US" sz="1000" dirty="0"/>
              <a:t>',  # train loss</a:t>
            </a:r>
          </a:p>
          <a:p>
            <a:pPr marL="0" indent="0">
              <a:buNone/>
            </a:pPr>
            <a:r>
              <a:rPr lang="en-US" sz="1000" dirty="0"/>
              <a:t>             'metrics/precision', 'metrics/recall', 'metrics/mAP_0.5', 'metrics/mAP_0.5:0.95',</a:t>
            </a:r>
          </a:p>
          <a:p>
            <a:pPr marL="0" indent="0">
              <a:buNone/>
            </a:pPr>
            <a:r>
              <a:rPr lang="en-US" sz="1000" dirty="0"/>
              <a:t>             '</a:t>
            </a:r>
            <a:r>
              <a:rPr lang="en-US" sz="1000" dirty="0" err="1"/>
              <a:t>val</a:t>
            </a:r>
            <a:r>
              <a:rPr lang="en-US" sz="1000" dirty="0"/>
              <a:t>/</a:t>
            </a:r>
            <a:r>
              <a:rPr lang="en-US" sz="1000" dirty="0" err="1"/>
              <a:t>box_loss</a:t>
            </a:r>
            <a:r>
              <a:rPr lang="en-US" sz="1000" dirty="0"/>
              <a:t>', '</a:t>
            </a:r>
            <a:r>
              <a:rPr lang="en-US" sz="1000" dirty="0" err="1"/>
              <a:t>val</a:t>
            </a:r>
            <a:r>
              <a:rPr lang="en-US" sz="1000" dirty="0"/>
              <a:t>/</a:t>
            </a:r>
            <a:r>
              <a:rPr lang="en-US" sz="1000" dirty="0" err="1"/>
              <a:t>obj_loss</a:t>
            </a:r>
            <a:r>
              <a:rPr lang="en-US" sz="1000" dirty="0"/>
              <a:t>', '</a:t>
            </a:r>
            <a:r>
              <a:rPr lang="en-US" sz="1000" dirty="0" err="1"/>
              <a:t>val</a:t>
            </a:r>
            <a:r>
              <a:rPr lang="en-US" sz="1000" dirty="0"/>
              <a:t>/</a:t>
            </a:r>
            <a:r>
              <a:rPr lang="en-US" sz="1000" dirty="0" err="1"/>
              <a:t>cls_loss</a:t>
            </a:r>
            <a:r>
              <a:rPr lang="en-US" sz="1000" dirty="0"/>
              <a:t>',  # </a:t>
            </a:r>
            <a:r>
              <a:rPr lang="en-US" sz="1000" dirty="0" err="1"/>
              <a:t>val</a:t>
            </a:r>
            <a:r>
              <a:rPr lang="en-US" sz="1000" dirty="0"/>
              <a:t> loss</a:t>
            </a:r>
          </a:p>
          <a:p>
            <a:pPr marL="0" indent="0">
              <a:buNone/>
            </a:pPr>
            <a:r>
              <a:rPr lang="en-US" sz="1000" dirty="0"/>
              <a:t>             'x/lr0', 'x/lr1', 'x/lr2']  # params #Warmup: bias </a:t>
            </a:r>
            <a:r>
              <a:rPr lang="en-US" sz="1000" dirty="0" err="1"/>
              <a:t>lr</a:t>
            </a:r>
            <a:r>
              <a:rPr lang="en-US" sz="1000" dirty="0"/>
              <a:t> falls from 0.1 to lr0, all other </a:t>
            </a:r>
            <a:r>
              <a:rPr lang="en-US" sz="1000" dirty="0" err="1"/>
              <a:t>lrs</a:t>
            </a:r>
            <a:r>
              <a:rPr lang="en-US" sz="1000" dirty="0"/>
              <a:t> rise from 0.0 to lr0</a:t>
            </a:r>
          </a:p>
          <a:p>
            <a:endParaRPr lang="en-US" dirty="0">
              <a:effectLst/>
            </a:endParaRPr>
          </a:p>
          <a:p>
            <a:endParaRPr lang="en-US" dirty="0"/>
          </a:p>
        </p:txBody>
      </p:sp>
      <p:sp>
        <p:nvSpPr>
          <p:cNvPr id="5" name="Rectangle 2">
            <a:extLst>
              <a:ext uri="{FF2B5EF4-FFF2-40B4-BE49-F238E27FC236}">
                <a16:creationId xmlns:a16="http://schemas.microsoft.com/office/drawing/2014/main" id="{8C7C91FC-DF2B-4A9D-8208-2282860ED3F9}"/>
              </a:ext>
            </a:extLst>
          </p:cNvPr>
          <p:cNvSpPr>
            <a:spLocks noChangeArrowheads="1"/>
          </p:cNvSpPr>
          <p:nvPr/>
        </p:nvSpPr>
        <p:spPr bwMode="auto">
          <a:xfrm>
            <a:off x="5788240" y="957275"/>
            <a:ext cx="6223247" cy="578619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000" b="0" i="0" u="none" strike="noStrike" cap="none" normalizeH="0" baseline="0" dirty="0">
                <a:ln>
                  <a:noFill/>
                </a:ln>
                <a:solidFill>
                  <a:srgbClr val="75715E"/>
                </a:solidFill>
                <a:effectLst/>
                <a:latin typeface="JetBrains Mono"/>
              </a:rPr>
              <a:t># Scheduler</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err="1">
                <a:ln>
                  <a:noFill/>
                </a:ln>
                <a:solidFill>
                  <a:srgbClr val="F8F8F2"/>
                </a:solidFill>
                <a:effectLst/>
                <a:latin typeface="JetBrains Mono"/>
              </a:rPr>
              <a:t>lr</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[x[</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lr</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for </a:t>
            </a:r>
            <a:r>
              <a:rPr kumimoji="0" lang="en-US" altLang="en-US" sz="1000" b="0" i="0" u="none" strike="noStrike" cap="none" normalizeH="0" baseline="0" dirty="0">
                <a:ln>
                  <a:noFill/>
                </a:ln>
                <a:solidFill>
                  <a:srgbClr val="F8F8F2"/>
                </a:solidFill>
                <a:effectLst/>
                <a:latin typeface="JetBrains Mono"/>
              </a:rPr>
              <a:t>x </a:t>
            </a:r>
            <a:r>
              <a:rPr kumimoji="0" lang="en-US" altLang="en-US" sz="1000" b="0" i="1" u="none" strike="noStrike" cap="none" normalizeH="0" baseline="0" dirty="0">
                <a:ln>
                  <a:noFill/>
                </a:ln>
                <a:solidFill>
                  <a:srgbClr val="66D9EF"/>
                </a:solidFill>
                <a:effectLst/>
                <a:latin typeface="JetBrains Mono"/>
              </a:rPr>
              <a:t>in </a:t>
            </a:r>
            <a:r>
              <a:rPr kumimoji="0" lang="en-US" altLang="en-US" sz="1000" b="0" i="0" u="none" strike="noStrike" cap="none" normalizeH="0" baseline="0" dirty="0" err="1">
                <a:ln>
                  <a:noFill/>
                </a:ln>
                <a:solidFill>
                  <a:srgbClr val="F8F8F2"/>
                </a:solidFill>
                <a:effectLst/>
                <a:latin typeface="JetBrains Mono"/>
              </a:rPr>
              <a:t>optimizer.param_groups</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for </a:t>
            </a:r>
            <a:r>
              <a:rPr kumimoji="0" lang="en-US" altLang="en-US" sz="1000" b="0" i="0" u="none" strike="noStrike" cap="none" normalizeH="0" baseline="0" dirty="0" err="1">
                <a:ln>
                  <a:noFill/>
                </a:ln>
                <a:solidFill>
                  <a:srgbClr val="75715E"/>
                </a:solidFill>
                <a:effectLst/>
                <a:latin typeface="JetBrains Mono"/>
              </a:rPr>
              <a:t>tensorboard</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err="1">
                <a:ln>
                  <a:noFill/>
                </a:ln>
                <a:solidFill>
                  <a:srgbClr val="F8F8F2"/>
                </a:solidFill>
                <a:effectLst/>
                <a:latin typeface="JetBrains Mono"/>
              </a:rPr>
              <a:t>scheduler.</a:t>
            </a:r>
            <a:r>
              <a:rPr kumimoji="0" lang="en-US" altLang="en-US" sz="1000" b="0" i="0" u="none" strike="noStrike" cap="none" normalizeH="0" baseline="0" dirty="0" err="1">
                <a:ln>
                  <a:noFill/>
                </a:ln>
                <a:solidFill>
                  <a:srgbClr val="66D9EF"/>
                </a:solidFill>
                <a:effectLst/>
                <a:latin typeface="JetBrains Mono"/>
              </a:rPr>
              <a:t>step</a:t>
            </a:r>
            <a:r>
              <a:rPr kumimoji="0" lang="en-US" altLang="en-US" sz="1000" b="0" i="0" u="none" strike="noStrike" cap="none" normalizeH="0" baseline="0" dirty="0">
                <a:ln>
                  <a:noFill/>
                </a:ln>
                <a:solidFill>
                  <a:srgbClr val="F8F8F2"/>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75715E"/>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5715E"/>
                </a:solidFill>
                <a:effectLst/>
                <a:latin typeface="JetBrains Mono"/>
              </a:rPr>
              <a:t># DDP process 0 or single-GPU</a:t>
            </a:r>
            <a:br>
              <a:rPr kumimoji="0" lang="en-US" altLang="en-US" sz="1000" b="0" i="0" u="none" strike="noStrike" cap="none" normalizeH="0" baseline="0" dirty="0">
                <a:ln>
                  <a:noFill/>
                </a:ln>
                <a:solidFill>
                  <a:srgbClr val="75715E"/>
                </a:solidFill>
                <a:effectLst/>
                <a:latin typeface="JetBrains Mono"/>
              </a:rPr>
            </a:br>
            <a:r>
              <a:rPr kumimoji="0" lang="en-US" altLang="en-US" sz="1000" b="0" i="1" u="none" strike="noStrike" cap="none" normalizeH="0" baseline="0" dirty="0">
                <a:ln>
                  <a:noFill/>
                </a:ln>
                <a:solidFill>
                  <a:srgbClr val="66D9EF"/>
                </a:solidFill>
                <a:effectLst/>
                <a:latin typeface="JetBrains Mono"/>
              </a:rPr>
              <a:t>if </a:t>
            </a:r>
            <a:r>
              <a:rPr kumimoji="0" lang="en-US" altLang="en-US" sz="1000" b="0" i="0" u="none" strike="noStrike" cap="none" normalizeH="0" baseline="0" dirty="0">
                <a:ln>
                  <a:noFill/>
                </a:ln>
                <a:solidFill>
                  <a:srgbClr val="F8F8F2"/>
                </a:solidFill>
                <a:effectLst/>
                <a:latin typeface="JetBrains Mono"/>
              </a:rPr>
              <a:t>rank </a:t>
            </a:r>
            <a:r>
              <a:rPr kumimoji="0" lang="en-US" altLang="en-US" sz="1000" b="0" i="1" u="none" strike="noStrike" cap="none" normalizeH="0" baseline="0" dirty="0">
                <a:ln>
                  <a:noFill/>
                </a:ln>
                <a:solidFill>
                  <a:srgbClr val="66D9EF"/>
                </a:solidFill>
                <a:effectLst/>
                <a:latin typeface="JetBrains Mono"/>
              </a:rPr>
              <a:t>in </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a:ln>
                  <a:noFill/>
                </a:ln>
                <a:solidFill>
                  <a:srgbClr val="AE81FF"/>
                </a:solidFill>
                <a:effectLst/>
                <a:latin typeface="JetBrains Mono"/>
              </a:rPr>
              <a:t>1</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AE81FF"/>
                </a:solidFill>
                <a:effectLst/>
                <a:latin typeface="JetBrains Mono"/>
              </a:rPr>
              <a:t>0</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a:t>
            </a:r>
            <a:r>
              <a:rPr kumimoji="0" lang="en-US" altLang="en-US" sz="1000" b="0" i="0" u="none" strike="noStrike" cap="none" normalizeH="0" baseline="0" dirty="0" err="1">
                <a:ln>
                  <a:noFill/>
                </a:ln>
                <a:solidFill>
                  <a:srgbClr val="75715E"/>
                </a:solidFill>
                <a:effectLst/>
                <a:latin typeface="JetBrains Mono"/>
              </a:rPr>
              <a:t>mAP</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if </a:t>
            </a:r>
            <a:r>
              <a:rPr kumimoji="0" lang="en-US" altLang="en-US" sz="1000" b="0" i="0" u="none" strike="noStrike" cap="none" normalizeH="0" baseline="0" dirty="0">
                <a:ln>
                  <a:noFill/>
                </a:ln>
                <a:solidFill>
                  <a:srgbClr val="F8F8F2"/>
                </a:solidFill>
                <a:effectLst/>
                <a:latin typeface="JetBrains Mono"/>
              </a:rPr>
              <a:t>ema</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ema.</a:t>
            </a:r>
            <a:r>
              <a:rPr kumimoji="0" lang="en-US" altLang="en-US" sz="1000" b="0" i="0" u="none" strike="noStrike" cap="none" normalizeH="0" baseline="0" dirty="0" err="1">
                <a:ln>
                  <a:noFill/>
                </a:ln>
                <a:solidFill>
                  <a:srgbClr val="66D9EF"/>
                </a:solidFill>
                <a:effectLst/>
                <a:latin typeface="JetBrains Mono"/>
              </a:rPr>
              <a:t>update_attr</a:t>
            </a:r>
            <a:r>
              <a:rPr kumimoji="0" lang="en-US" altLang="en-US" sz="1000" b="0" i="0" u="none" strike="noStrike" cap="none" normalizeH="0" baseline="0" dirty="0">
                <a:ln>
                  <a:noFill/>
                </a:ln>
                <a:solidFill>
                  <a:srgbClr val="F8F8F2"/>
                </a:solidFill>
                <a:effectLst/>
                <a:latin typeface="JetBrains Mono"/>
              </a:rPr>
              <a:t>(model, </a:t>
            </a:r>
            <a:r>
              <a:rPr kumimoji="0" lang="en-US" altLang="en-US" sz="1000" b="0" i="0" u="none" strike="noStrike" cap="none" normalizeH="0" baseline="0" dirty="0">
                <a:ln>
                  <a:noFill/>
                </a:ln>
                <a:solidFill>
                  <a:srgbClr val="AA4926"/>
                </a:solidFill>
                <a:effectLst/>
                <a:latin typeface="JetBrains Mono"/>
              </a:rPr>
              <a:t>include</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yaml</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nc</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hyp</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'gr'</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'names'</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'stride'</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final_epoch</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epoch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AE81FF"/>
                </a:solidFill>
                <a:effectLst/>
                <a:latin typeface="JetBrains Mono"/>
              </a:rPr>
              <a:t>1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epochs</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if not </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.notest</a:t>
            </a: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or </a:t>
            </a:r>
            <a:r>
              <a:rPr kumimoji="0" lang="en-US" altLang="en-US" sz="1000" b="0" i="0" u="none" strike="noStrike" cap="none" normalizeH="0" baseline="0" dirty="0" err="1">
                <a:ln>
                  <a:noFill/>
                </a:ln>
                <a:solidFill>
                  <a:srgbClr val="F8F8F2"/>
                </a:solidFill>
                <a:effectLst/>
                <a:latin typeface="JetBrains Mono"/>
              </a:rPr>
              <a:t>final_epoch</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Calculate </a:t>
            </a:r>
            <a:r>
              <a:rPr kumimoji="0" lang="en-US" altLang="en-US" sz="1000" b="0" i="0" u="none" strike="noStrike" cap="none" normalizeH="0" baseline="0" dirty="0" err="1">
                <a:ln>
                  <a:noFill/>
                </a:ln>
                <a:solidFill>
                  <a:srgbClr val="75715E"/>
                </a:solidFill>
                <a:effectLst/>
                <a:latin typeface="JetBrains Mono"/>
              </a:rPr>
              <a:t>mAP</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results, maps, times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test.</a:t>
            </a:r>
            <a:r>
              <a:rPr kumimoji="0" lang="en-US" altLang="en-US" sz="1000" b="0" i="0" u="none" strike="noStrike" cap="none" normalizeH="0" baseline="0" dirty="0" err="1">
                <a:ln>
                  <a:noFill/>
                </a:ln>
                <a:solidFill>
                  <a:srgbClr val="66D9EF"/>
                </a:solidFill>
                <a:effectLst/>
                <a:latin typeface="JetBrains Mono"/>
              </a:rPr>
              <a:t>test</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.data</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batch_size</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total_batch_size</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imgsz</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imgsz_test</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AA4926"/>
                </a:solidFill>
                <a:effectLst/>
                <a:latin typeface="JetBrains Mono"/>
              </a:rPr>
              <a:t>model</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ema.ema</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single_cls</a:t>
            </a:r>
            <a:r>
              <a:rPr kumimoji="0" lang="en-US" altLang="en-US" sz="1000" b="0" i="0" u="none" strike="noStrike" cap="none" normalizeH="0" baseline="0" dirty="0">
                <a:ln>
                  <a:noFill/>
                </a:ln>
                <a:solidFill>
                  <a:srgbClr val="F92672"/>
                </a:solidFill>
                <a:effectLst/>
                <a:latin typeface="JetBrains Mono"/>
              </a:rPr>
              <a:t>=</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.single_cls</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dataloader</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testloader</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save_dir</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save_dir</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AA4926"/>
                </a:solidFill>
                <a:effectLst/>
                <a:latin typeface="JetBrains Mono"/>
              </a:rPr>
              <a:t>plots</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plots </a:t>
            </a:r>
            <a:r>
              <a:rPr kumimoji="0" lang="en-US" altLang="en-US" sz="1000" b="0" i="1" u="none" strike="noStrike" cap="none" normalizeH="0" baseline="0" dirty="0">
                <a:ln>
                  <a:noFill/>
                </a:ln>
                <a:solidFill>
                  <a:srgbClr val="66D9EF"/>
                </a:solidFill>
                <a:effectLst/>
                <a:latin typeface="JetBrains Mono"/>
              </a:rPr>
              <a:t>and </a:t>
            </a:r>
            <a:r>
              <a:rPr kumimoji="0" lang="en-US" altLang="en-US" sz="1000" b="0" i="0" u="none" strike="noStrike" cap="none" normalizeH="0" baseline="0" dirty="0" err="1">
                <a:ln>
                  <a:noFill/>
                </a:ln>
                <a:solidFill>
                  <a:srgbClr val="F8F8F2"/>
                </a:solidFill>
                <a:effectLst/>
                <a:latin typeface="JetBrains Mono"/>
              </a:rPr>
              <a:t>final_epoch</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log_imgs</a:t>
            </a:r>
            <a:r>
              <a:rPr kumimoji="0" lang="en-US" altLang="en-US" sz="1000" b="0" i="0" u="none" strike="noStrike" cap="none" normalizeH="0" baseline="0" dirty="0">
                <a:ln>
                  <a:noFill/>
                </a:ln>
                <a:solidFill>
                  <a:srgbClr val="F92672"/>
                </a:solidFill>
                <a:effectLst/>
                <a:latin typeface="JetBrains Mono"/>
              </a:rPr>
              <a:t>=</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.log_imgs</a:t>
            </a: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if </a:t>
            </a:r>
            <a:r>
              <a:rPr kumimoji="0" lang="en-US" altLang="en-US" sz="1000" b="0" i="1" u="none" strike="noStrike" cap="none" normalizeH="0" baseline="0" dirty="0" err="1">
                <a:ln>
                  <a:noFill/>
                </a:ln>
                <a:solidFill>
                  <a:srgbClr val="FD971F"/>
                </a:solidFill>
                <a:effectLst/>
                <a:latin typeface="JetBrains Mono"/>
              </a:rPr>
              <a:t>wandb</a:t>
            </a:r>
            <a:r>
              <a:rPr kumimoji="0" lang="en-US" altLang="en-US" sz="1000" b="0" i="1" u="none" strike="noStrike" cap="none" normalizeH="0" baseline="0" dirty="0">
                <a:ln>
                  <a:noFill/>
                </a:ln>
                <a:solidFill>
                  <a:srgbClr val="FD971F"/>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else </a:t>
            </a:r>
            <a:r>
              <a:rPr kumimoji="0" lang="en-US" altLang="en-US" sz="1000" b="0" i="0" u="none" strike="noStrike" cap="none" normalizeH="0" baseline="0" dirty="0">
                <a:ln>
                  <a:noFill/>
                </a:ln>
                <a:solidFill>
                  <a:srgbClr val="AE81FF"/>
                </a:solidFill>
                <a:effectLst/>
                <a:latin typeface="JetBrains Mono"/>
              </a:rPr>
              <a:t>0</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Write</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with </a:t>
            </a:r>
            <a:r>
              <a:rPr kumimoji="0" lang="en-US" altLang="en-US" sz="1000" b="0" i="0" u="none" strike="noStrike" cap="none" normalizeH="0" baseline="0" dirty="0">
                <a:ln>
                  <a:noFill/>
                </a:ln>
                <a:solidFill>
                  <a:srgbClr val="66D9EF"/>
                </a:solidFill>
                <a:effectLst/>
                <a:latin typeface="JetBrains Mono"/>
              </a:rPr>
              <a:t>open</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results_file</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'a'</a:t>
            </a: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as </a:t>
            </a:r>
            <a:r>
              <a:rPr kumimoji="0" lang="en-US" altLang="en-US" sz="1000" b="0" i="0" u="none" strike="noStrike" cap="none" normalizeH="0" baseline="0" dirty="0">
                <a:ln>
                  <a:noFill/>
                </a:ln>
                <a:solidFill>
                  <a:srgbClr val="F8F8F2"/>
                </a:solidFill>
                <a:effectLst/>
                <a:latin typeface="JetBrains Mono"/>
              </a:rPr>
              <a:t>f</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f.</a:t>
            </a:r>
            <a:r>
              <a:rPr kumimoji="0" lang="en-US" altLang="en-US" sz="1000" b="0" i="0" u="none" strike="noStrike" cap="none" normalizeH="0" baseline="0" dirty="0" err="1">
                <a:ln>
                  <a:noFill/>
                </a:ln>
                <a:solidFill>
                  <a:srgbClr val="66D9EF"/>
                </a:solidFill>
                <a:effectLst/>
                <a:latin typeface="JetBrains Mono"/>
              </a:rPr>
              <a:t>write</a:t>
            </a:r>
            <a:r>
              <a:rPr kumimoji="0" lang="en-US" altLang="en-US" sz="1000" b="0" i="0" u="none" strike="noStrike" cap="none" normalizeH="0" baseline="0" dirty="0">
                <a:ln>
                  <a:noFill/>
                </a:ln>
                <a:solidFill>
                  <a:srgbClr val="F8F8F2"/>
                </a:solidFill>
                <a:effectLst/>
                <a:latin typeface="JetBrains Mono"/>
              </a:rPr>
              <a:t>(s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'%10.4g'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AE81FF"/>
                </a:solidFill>
                <a:effectLst/>
                <a:latin typeface="JetBrains Mono"/>
              </a:rPr>
              <a:t>7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results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AE81FF"/>
                </a:solidFill>
                <a:effectLst/>
                <a:latin typeface="JetBrains Mono"/>
              </a:rPr>
              <a:t>\n</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P, R, mAP@.5, mAP@.5-.95, </a:t>
            </a:r>
            <a:r>
              <a:rPr kumimoji="0" lang="en-US" altLang="en-US" sz="1000" b="0" i="0" u="none" strike="noStrike" cap="none" normalizeH="0" baseline="0" dirty="0" err="1">
                <a:ln>
                  <a:noFill/>
                </a:ln>
                <a:solidFill>
                  <a:srgbClr val="75715E"/>
                </a:solidFill>
                <a:effectLst/>
                <a:latin typeface="JetBrains Mono"/>
              </a:rPr>
              <a:t>val_loss</a:t>
            </a:r>
            <a:r>
              <a:rPr kumimoji="0" lang="en-US" altLang="en-US" sz="1000" b="0" i="0" u="none" strike="noStrike" cap="none" normalizeH="0" baseline="0" dirty="0">
                <a:ln>
                  <a:noFill/>
                </a:ln>
                <a:solidFill>
                  <a:srgbClr val="75715E"/>
                </a:solidFill>
                <a:effectLst/>
                <a:latin typeface="JetBrains Mono"/>
              </a:rPr>
              <a:t>(box, obj, </a:t>
            </a:r>
            <a:r>
              <a:rPr kumimoji="0" lang="en-US" altLang="en-US" sz="1000" b="0" i="0" u="none" strike="noStrike" cap="none" normalizeH="0" baseline="0" dirty="0" err="1">
                <a:ln>
                  <a:noFill/>
                </a:ln>
                <a:solidFill>
                  <a:srgbClr val="75715E"/>
                </a:solidFill>
                <a:effectLst/>
                <a:latin typeface="JetBrains Mono"/>
              </a:rPr>
              <a:t>cls</a:t>
            </a:r>
            <a:r>
              <a:rPr kumimoji="0" lang="en-US" altLang="en-US" sz="1000" b="0" i="0" u="none" strike="noStrike" cap="none" normalizeH="0" baseline="0" dirty="0">
                <a:ln>
                  <a:noFill/>
                </a:ln>
                <a:solidFill>
                  <a:srgbClr val="75715E"/>
                </a:solidFill>
                <a:effectLst/>
                <a:latin typeface="JetBrains Mono"/>
              </a:rPr>
              <a:t>)</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if </a:t>
            </a:r>
            <a:r>
              <a:rPr kumimoji="0" lang="en-US" altLang="en-US" sz="1000" b="0" i="0" u="none" strike="noStrike" cap="none" normalizeH="0" baseline="0" dirty="0" err="1">
                <a:ln>
                  <a:noFill/>
                </a:ln>
                <a:solidFill>
                  <a:srgbClr val="66D9EF"/>
                </a:solidFill>
                <a:effectLst/>
                <a:latin typeface="JetBrains Mono"/>
              </a:rPr>
              <a:t>len</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D971F"/>
                </a:solidFill>
                <a:effectLst/>
                <a:latin typeface="JetBrains Mono"/>
              </a:rPr>
              <a:t>opt</a:t>
            </a:r>
            <a:r>
              <a:rPr kumimoji="0" lang="en-US" altLang="en-US" sz="1000" b="0" i="0" u="none" strike="noStrike" cap="none" normalizeH="0" baseline="0" dirty="0">
                <a:ln>
                  <a:noFill/>
                </a:ln>
                <a:solidFill>
                  <a:srgbClr val="F8F8F2"/>
                </a:solidFill>
                <a:effectLst/>
                <a:latin typeface="JetBrains Mono"/>
              </a:rPr>
              <a:t>.name) </a:t>
            </a:r>
            <a:r>
              <a:rPr kumimoji="0" lang="en-US" altLang="en-US" sz="1000" b="0" i="1" u="none" strike="noStrike" cap="none" normalizeH="0" baseline="0" dirty="0">
                <a:ln>
                  <a:noFill/>
                </a:ln>
                <a:solidFill>
                  <a:srgbClr val="66D9EF"/>
                </a:solidFill>
                <a:effectLst/>
                <a:latin typeface="JetBrains Mono"/>
              </a:rPr>
              <a:t>and </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.bucket</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os.</a:t>
            </a:r>
            <a:r>
              <a:rPr kumimoji="0" lang="en-US" altLang="en-US" sz="1000" b="0" i="0" u="none" strike="noStrike" cap="none" normalizeH="0" baseline="0" dirty="0" err="1">
                <a:ln>
                  <a:noFill/>
                </a:ln>
                <a:solidFill>
                  <a:srgbClr val="66D9EF"/>
                </a:solidFill>
                <a:effectLst/>
                <a:latin typeface="JetBrains Mono"/>
              </a:rPr>
              <a:t>system</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gsutil</a:t>
            </a:r>
            <a:r>
              <a:rPr kumimoji="0" lang="en-US" altLang="en-US" sz="1000" b="0" i="0" u="none" strike="noStrike" cap="none" normalizeH="0" baseline="0" dirty="0">
                <a:ln>
                  <a:noFill/>
                </a:ln>
                <a:solidFill>
                  <a:srgbClr val="E6DB74"/>
                </a:solidFill>
                <a:effectLst/>
                <a:latin typeface="JetBrains Mono"/>
              </a:rPr>
              <a:t> cp %s gs://%s/results/results%s.txt'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results_file</a:t>
            </a: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.bucket</a:t>
            </a: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FD971F"/>
                </a:solidFill>
                <a:effectLst/>
                <a:latin typeface="JetBrains Mono"/>
              </a:rPr>
              <a:t>opt</a:t>
            </a:r>
            <a:r>
              <a:rPr kumimoji="0" lang="en-US" altLang="en-US" sz="1000" b="0" i="0" u="none" strike="noStrike" cap="none" normalizeH="0" baseline="0" dirty="0">
                <a:ln>
                  <a:noFill/>
                </a:ln>
                <a:solidFill>
                  <a:srgbClr val="F8F8F2"/>
                </a:solidFill>
                <a:effectLst/>
                <a:latin typeface="JetBrains Mono"/>
              </a:rPr>
              <a:t>.name))</a:t>
            </a:r>
            <a:br>
              <a:rPr kumimoji="0" lang="en-US" altLang="en-US" sz="1000" b="0" i="0" u="none" strike="noStrike" cap="none" normalizeH="0" baseline="0" dirty="0">
                <a:ln>
                  <a:noFill/>
                </a:ln>
                <a:solidFill>
                  <a:srgbClr val="F8F8F2"/>
                </a:solidFill>
                <a:effectLst/>
                <a:latin typeface="JetBrains Mono"/>
              </a:rPr>
            </a:b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Log</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tags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E6DB74"/>
                </a:solidFill>
                <a:effectLst/>
                <a:latin typeface="JetBrains Mono"/>
              </a:rPr>
              <a:t>'train/</a:t>
            </a:r>
            <a:r>
              <a:rPr kumimoji="0" lang="en-US" altLang="en-US" sz="1000" b="0" i="0" u="none" strike="noStrike" cap="none" normalizeH="0" baseline="0" dirty="0" err="1">
                <a:ln>
                  <a:noFill/>
                </a:ln>
                <a:solidFill>
                  <a:srgbClr val="E6DB74"/>
                </a:solidFill>
                <a:effectLst/>
                <a:latin typeface="JetBrains Mono"/>
              </a:rPr>
              <a:t>box_loss</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'train/</a:t>
            </a:r>
            <a:r>
              <a:rPr kumimoji="0" lang="en-US" altLang="en-US" sz="1000" b="0" i="0" u="none" strike="noStrike" cap="none" normalizeH="0" baseline="0" dirty="0" err="1">
                <a:ln>
                  <a:noFill/>
                </a:ln>
                <a:solidFill>
                  <a:srgbClr val="E6DB74"/>
                </a:solidFill>
                <a:effectLst/>
                <a:latin typeface="JetBrains Mono"/>
              </a:rPr>
              <a:t>obj_loss</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'train/</a:t>
            </a:r>
            <a:r>
              <a:rPr kumimoji="0" lang="en-US" altLang="en-US" sz="1000" b="0" i="0" u="none" strike="noStrike" cap="none" normalizeH="0" baseline="0" dirty="0" err="1">
                <a:ln>
                  <a:noFill/>
                </a:ln>
                <a:solidFill>
                  <a:srgbClr val="E6DB74"/>
                </a:solidFill>
                <a:effectLst/>
                <a:latin typeface="JetBrains Mono"/>
              </a:rPr>
              <a:t>cls_loss</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train loss</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'metrics/precision'</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'metrics/recall'</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'metrics/mAP_0.5'</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'metrics/mAP_0.5:0.95'</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val</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box_loss</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val</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obj_loss</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val</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cls_loss</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a:t>
            </a:r>
            <a:r>
              <a:rPr kumimoji="0" lang="en-US" altLang="en-US" sz="1000" b="0" i="0" u="none" strike="noStrike" cap="none" normalizeH="0" baseline="0" dirty="0" err="1">
                <a:ln>
                  <a:noFill/>
                </a:ln>
                <a:solidFill>
                  <a:srgbClr val="75715E"/>
                </a:solidFill>
                <a:effectLst/>
                <a:latin typeface="JetBrains Mono"/>
              </a:rPr>
              <a:t>val</a:t>
            </a:r>
            <a:r>
              <a:rPr kumimoji="0" lang="en-US" altLang="en-US" sz="1000" b="0" i="0" u="none" strike="noStrike" cap="none" normalizeH="0" baseline="0" dirty="0">
                <a:ln>
                  <a:noFill/>
                </a:ln>
                <a:solidFill>
                  <a:srgbClr val="75715E"/>
                </a:solidFill>
                <a:effectLst/>
                <a:latin typeface="JetBrains Mono"/>
              </a:rPr>
              <a:t> loss</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'x/lr0'</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'x/lr1'</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'x/lr2'</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params</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for </a:t>
            </a:r>
            <a:r>
              <a:rPr kumimoji="0" lang="en-US" altLang="en-US" sz="1000" b="0" i="0" u="none" strike="noStrike" cap="none" normalizeH="0" baseline="0" dirty="0">
                <a:ln>
                  <a:noFill/>
                </a:ln>
                <a:solidFill>
                  <a:srgbClr val="F8F8F2"/>
                </a:solidFill>
                <a:effectLst/>
                <a:latin typeface="JetBrains Mono"/>
              </a:rPr>
              <a:t>x, tag </a:t>
            </a:r>
            <a:r>
              <a:rPr kumimoji="0" lang="en-US" altLang="en-US" sz="1000" b="0" i="1" u="none" strike="noStrike" cap="none" normalizeH="0" baseline="0" dirty="0">
                <a:ln>
                  <a:noFill/>
                </a:ln>
                <a:solidFill>
                  <a:srgbClr val="66D9EF"/>
                </a:solidFill>
                <a:effectLst/>
                <a:latin typeface="JetBrains Mono"/>
              </a:rPr>
              <a:t>in </a:t>
            </a:r>
            <a:r>
              <a:rPr kumimoji="0" lang="en-US" altLang="en-US" sz="1000" b="0" i="0" u="none" strike="noStrike" cap="none" normalizeH="0" baseline="0" dirty="0">
                <a:ln>
                  <a:noFill/>
                </a:ln>
                <a:solidFill>
                  <a:srgbClr val="66D9EF"/>
                </a:solidFill>
                <a:effectLst/>
                <a:latin typeface="JetBrains Mono"/>
              </a:rPr>
              <a:t>zip</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66D9EF"/>
                </a:solidFill>
                <a:effectLst/>
                <a:latin typeface="JetBrains Mono"/>
              </a:rPr>
              <a:t>list</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mloss</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a:ln>
                  <a:noFill/>
                </a:ln>
                <a:solidFill>
                  <a:srgbClr val="AE81FF"/>
                </a:solidFill>
                <a:effectLst/>
                <a:latin typeface="JetBrains Mono"/>
              </a:rPr>
              <a:t>1</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66D9EF"/>
                </a:solidFill>
                <a:effectLst/>
                <a:latin typeface="JetBrains Mono"/>
              </a:rPr>
              <a:t>list</a:t>
            </a:r>
            <a:r>
              <a:rPr kumimoji="0" lang="en-US" altLang="en-US" sz="1000" b="0" i="0" u="none" strike="noStrike" cap="none" normalizeH="0" baseline="0" dirty="0">
                <a:ln>
                  <a:noFill/>
                </a:ln>
                <a:solidFill>
                  <a:srgbClr val="F8F8F2"/>
                </a:solidFill>
                <a:effectLst/>
                <a:latin typeface="JetBrains Mono"/>
              </a:rPr>
              <a:t>(results)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lr</a:t>
            </a:r>
            <a:r>
              <a:rPr kumimoji="0" lang="en-US" altLang="en-US" sz="1000" b="0" i="0" u="none" strike="noStrike" cap="none" normalizeH="0" baseline="0" dirty="0">
                <a:ln>
                  <a:noFill/>
                </a:ln>
                <a:solidFill>
                  <a:srgbClr val="F8F8F2"/>
                </a:solidFill>
                <a:effectLst/>
                <a:latin typeface="JetBrains Mono"/>
              </a:rPr>
              <a:t>, tags)</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if </a:t>
            </a:r>
            <a:r>
              <a:rPr kumimoji="0" lang="en-US" altLang="en-US" sz="1000" b="0" i="1" u="none" strike="noStrike" cap="none" normalizeH="0" baseline="0" dirty="0" err="1">
                <a:ln>
                  <a:noFill/>
                </a:ln>
                <a:solidFill>
                  <a:srgbClr val="FD971F"/>
                </a:solidFill>
                <a:effectLst/>
                <a:latin typeface="JetBrains Mono"/>
              </a:rPr>
              <a:t>tb_writer</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1" u="none" strike="noStrike" cap="none" normalizeH="0" baseline="0" dirty="0" err="1">
                <a:ln>
                  <a:noFill/>
                </a:ln>
                <a:solidFill>
                  <a:srgbClr val="FD971F"/>
                </a:solidFill>
                <a:effectLst/>
                <a:latin typeface="JetBrains Mono"/>
              </a:rPr>
              <a:t>tb_writer</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0" u="none" strike="noStrike" cap="none" normalizeH="0" baseline="0" dirty="0" err="1">
                <a:ln>
                  <a:noFill/>
                </a:ln>
                <a:solidFill>
                  <a:srgbClr val="66D9EF"/>
                </a:solidFill>
                <a:effectLst/>
                <a:latin typeface="JetBrains Mono"/>
              </a:rPr>
              <a:t>add_scalar</a:t>
            </a:r>
            <a:r>
              <a:rPr kumimoji="0" lang="en-US" altLang="en-US" sz="1000" b="0" i="0" u="none" strike="noStrike" cap="none" normalizeH="0" baseline="0" dirty="0">
                <a:ln>
                  <a:noFill/>
                </a:ln>
                <a:solidFill>
                  <a:srgbClr val="F8F8F2"/>
                </a:solidFill>
                <a:effectLst/>
                <a:latin typeface="JetBrains Mono"/>
              </a:rPr>
              <a:t>(tag, x, epoch)  </a:t>
            </a:r>
            <a:r>
              <a:rPr kumimoji="0" lang="en-US" altLang="en-US" sz="1000" b="0" i="0" u="none" strike="noStrike" cap="none" normalizeH="0" baseline="0" dirty="0">
                <a:ln>
                  <a:noFill/>
                </a:ln>
                <a:solidFill>
                  <a:srgbClr val="75715E"/>
                </a:solidFill>
                <a:effectLst/>
                <a:latin typeface="JetBrains Mono"/>
              </a:rPr>
              <a:t># </a:t>
            </a:r>
            <a:r>
              <a:rPr kumimoji="0" lang="en-US" altLang="en-US" sz="1000" b="0" i="0" u="none" strike="noStrike" cap="none" normalizeH="0" baseline="0" dirty="0" err="1">
                <a:ln>
                  <a:noFill/>
                </a:ln>
                <a:solidFill>
                  <a:srgbClr val="75715E"/>
                </a:solidFill>
                <a:effectLst/>
                <a:latin typeface="JetBrains Mono"/>
              </a:rPr>
              <a:t>tensorboard</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if </a:t>
            </a:r>
            <a:r>
              <a:rPr kumimoji="0" lang="en-US" altLang="en-US" sz="1000" b="0" i="1" u="none" strike="noStrike" cap="none" normalizeH="0" baseline="0" dirty="0" err="1">
                <a:ln>
                  <a:noFill/>
                </a:ln>
                <a:solidFill>
                  <a:srgbClr val="FD971F"/>
                </a:solidFill>
                <a:effectLst/>
                <a:latin typeface="JetBrains Mono"/>
              </a:rPr>
              <a:t>wandb</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1" u="none" strike="noStrike" cap="none" normalizeH="0" baseline="0" dirty="0">
                <a:ln>
                  <a:noFill/>
                </a:ln>
                <a:solidFill>
                  <a:srgbClr val="FD971F"/>
                </a:solidFill>
                <a:effectLst/>
                <a:latin typeface="JetBrains Mono"/>
              </a:rPr>
              <a:t>wandb</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66D9EF"/>
                </a:solidFill>
                <a:effectLst/>
                <a:latin typeface="JetBrains Mono"/>
              </a:rPr>
              <a:t>log</a:t>
            </a:r>
            <a:r>
              <a:rPr kumimoji="0" lang="en-US" altLang="en-US" sz="1000" b="0" i="0" u="none" strike="noStrike" cap="none" normalizeH="0" baseline="0" dirty="0">
                <a:ln>
                  <a:noFill/>
                </a:ln>
                <a:solidFill>
                  <a:srgbClr val="F8F8F2"/>
                </a:solidFill>
                <a:effectLst/>
                <a:latin typeface="JetBrains Mono"/>
              </a:rPr>
              <a:t>({tag</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x})  </a:t>
            </a:r>
            <a:r>
              <a:rPr kumimoji="0" lang="en-US" altLang="en-US" sz="1000" b="0" i="0" u="none" strike="noStrike" cap="none" normalizeH="0" baseline="0" dirty="0">
                <a:ln>
                  <a:noFill/>
                </a:ln>
                <a:solidFill>
                  <a:srgbClr val="75715E"/>
                </a:solidFill>
                <a:effectLst/>
                <a:latin typeface="JetBrains Mono"/>
              </a:rPr>
              <a:t># W&amp;B</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F9A303F-D79D-4F1D-8748-17B2853B33EF}"/>
              </a:ext>
            </a:extLst>
          </p:cNvPr>
          <p:cNvSpPr txBox="1"/>
          <p:nvPr/>
        </p:nvSpPr>
        <p:spPr>
          <a:xfrm>
            <a:off x="7264152" y="639305"/>
            <a:ext cx="3016190" cy="369332"/>
          </a:xfrm>
          <a:prstGeom prst="rect">
            <a:avLst/>
          </a:prstGeom>
          <a:noFill/>
        </p:spPr>
        <p:txBody>
          <a:bodyPr wrap="square">
            <a:spAutoFit/>
          </a:bodyPr>
          <a:lstStyle/>
          <a:p>
            <a:r>
              <a:rPr lang="en-US" dirty="0"/>
              <a:t>yolov5.train #Start training </a:t>
            </a:r>
          </a:p>
        </p:txBody>
      </p:sp>
    </p:spTree>
    <p:extLst>
      <p:ext uri="{BB962C8B-B14F-4D97-AF65-F5344CB8AC3E}">
        <p14:creationId xmlns:p14="http://schemas.microsoft.com/office/powerpoint/2010/main" val="3173053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DCF7-35A8-4AEC-934D-A401A2287F72}"/>
              </a:ext>
            </a:extLst>
          </p:cNvPr>
          <p:cNvSpPr>
            <a:spLocks noGrp="1"/>
          </p:cNvSpPr>
          <p:nvPr>
            <p:ph type="ctrTitle"/>
          </p:nvPr>
        </p:nvSpPr>
        <p:spPr/>
        <p:txBody>
          <a:bodyPr/>
          <a:lstStyle/>
          <a:p>
            <a:pPr algn="l"/>
            <a:r>
              <a:rPr lang="en-US" dirty="0"/>
              <a:t>Yolov5 hyperparameters</a:t>
            </a:r>
          </a:p>
        </p:txBody>
      </p:sp>
      <p:sp>
        <p:nvSpPr>
          <p:cNvPr id="3" name="Subtitle 2">
            <a:extLst>
              <a:ext uri="{FF2B5EF4-FFF2-40B4-BE49-F238E27FC236}">
                <a16:creationId xmlns:a16="http://schemas.microsoft.com/office/drawing/2014/main" id="{F2CBC932-23C3-4142-888B-FD3893AF97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894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1763-C6A7-4D21-A17F-5A1411B98E14}"/>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D861C8C4-DFA6-4ED8-B423-FB96DD7A8792}"/>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92929"/>
                </a:solidFill>
                <a:effectLst/>
                <a:latin typeface="charter"/>
              </a:rPr>
              <a:t>Learning Rate</a:t>
            </a:r>
          </a:p>
          <a:p>
            <a:pPr algn="l">
              <a:buFont typeface="Arial" panose="020B0604020202020204" pitchFamily="34" charset="0"/>
              <a:buChar char="•"/>
            </a:pPr>
            <a:r>
              <a:rPr lang="en-US" b="0" i="0" dirty="0">
                <a:solidFill>
                  <a:srgbClr val="292929"/>
                </a:solidFill>
                <a:effectLst/>
                <a:latin typeface="charter"/>
              </a:rPr>
              <a:t>Number of Epochs</a:t>
            </a:r>
          </a:p>
          <a:p>
            <a:pPr algn="l">
              <a:buFont typeface="Arial" panose="020B0604020202020204" pitchFamily="34" charset="0"/>
              <a:buChar char="•"/>
            </a:pPr>
            <a:r>
              <a:rPr lang="en-US" b="0" i="0" dirty="0">
                <a:solidFill>
                  <a:srgbClr val="292929"/>
                </a:solidFill>
                <a:effectLst/>
                <a:latin typeface="charter"/>
              </a:rPr>
              <a:t>Hidden Layers</a:t>
            </a:r>
          </a:p>
          <a:p>
            <a:pPr algn="l">
              <a:buFont typeface="Arial" panose="020B0604020202020204" pitchFamily="34" charset="0"/>
              <a:buChar char="•"/>
            </a:pPr>
            <a:r>
              <a:rPr lang="en-US" b="0" i="0" dirty="0">
                <a:solidFill>
                  <a:srgbClr val="292929"/>
                </a:solidFill>
                <a:effectLst/>
                <a:latin typeface="charter"/>
              </a:rPr>
              <a:t>Hidden Units</a:t>
            </a:r>
          </a:p>
          <a:p>
            <a:pPr algn="l">
              <a:buFont typeface="Arial" panose="020B0604020202020204" pitchFamily="34" charset="0"/>
              <a:buChar char="•"/>
            </a:pPr>
            <a:r>
              <a:rPr lang="en-US" b="0" i="0" dirty="0">
                <a:solidFill>
                  <a:srgbClr val="292929"/>
                </a:solidFill>
                <a:effectLst/>
                <a:latin typeface="charter"/>
              </a:rPr>
              <a:t>Activations Functions</a:t>
            </a:r>
          </a:p>
          <a:p>
            <a:r>
              <a:rPr lang="en-US" dirty="0">
                <a:hlinkClick r:id="rId2"/>
              </a:rPr>
              <a:t>Hyperparameter optimization – Wikipedia</a:t>
            </a:r>
            <a:endParaRPr lang="en-US" dirty="0"/>
          </a:p>
          <a:p>
            <a:r>
              <a:rPr lang="en-US" dirty="0">
                <a:hlinkClick r:id="rId3"/>
              </a:rPr>
              <a:t>Hyperparameters in Machine /Deep Learning | by Jorge Leonel | Medium</a:t>
            </a:r>
            <a:endParaRPr lang="en-US" dirty="0"/>
          </a:p>
        </p:txBody>
      </p:sp>
    </p:spTree>
    <p:extLst>
      <p:ext uri="{BB962C8B-B14F-4D97-AF65-F5344CB8AC3E}">
        <p14:creationId xmlns:p14="http://schemas.microsoft.com/office/powerpoint/2010/main" val="3692969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5D25-25B7-4176-9D08-781FFD82D10A}"/>
              </a:ext>
            </a:extLst>
          </p:cNvPr>
          <p:cNvSpPr>
            <a:spLocks noGrp="1"/>
          </p:cNvSpPr>
          <p:nvPr>
            <p:ph type="title"/>
          </p:nvPr>
        </p:nvSpPr>
        <p:spPr>
          <a:xfrm>
            <a:off x="838200" y="0"/>
            <a:ext cx="10515600" cy="1325563"/>
          </a:xfrm>
        </p:spPr>
        <p:txBody>
          <a:bodyPr/>
          <a:lstStyle/>
          <a:p>
            <a:r>
              <a:rPr lang="en-US" dirty="0"/>
              <a:t>Yolov5 Hyperparameters – </a:t>
            </a:r>
            <a:r>
              <a:rPr lang="en-US" dirty="0" err="1"/>
              <a:t>opt.hyp</a:t>
            </a:r>
            <a:endParaRPr lang="en-US" dirty="0"/>
          </a:p>
        </p:txBody>
      </p:sp>
      <p:sp>
        <p:nvSpPr>
          <p:cNvPr id="3" name="Content Placeholder 2">
            <a:extLst>
              <a:ext uri="{FF2B5EF4-FFF2-40B4-BE49-F238E27FC236}">
                <a16:creationId xmlns:a16="http://schemas.microsoft.com/office/drawing/2014/main" id="{01E40230-055A-40AC-B9D8-DCE8422BEF40}"/>
              </a:ext>
            </a:extLst>
          </p:cNvPr>
          <p:cNvSpPr>
            <a:spLocks noGrp="1"/>
          </p:cNvSpPr>
          <p:nvPr>
            <p:ph idx="1"/>
          </p:nvPr>
        </p:nvSpPr>
        <p:spPr>
          <a:xfrm>
            <a:off x="838200" y="1221942"/>
            <a:ext cx="4710344" cy="5874613"/>
          </a:xfrm>
        </p:spPr>
        <p:txBody>
          <a:bodyPr>
            <a:noAutofit/>
          </a:bodyPr>
          <a:lstStyle/>
          <a:p>
            <a:pPr marL="0" indent="0">
              <a:lnSpc>
                <a:spcPct val="120000"/>
              </a:lnSpc>
              <a:spcBef>
                <a:spcPts val="0"/>
              </a:spcBef>
              <a:buNone/>
            </a:pPr>
            <a:r>
              <a:rPr lang="en-US" sz="1000" dirty="0"/>
              <a:t>    # Hyperparameters for COCO training from scratch</a:t>
            </a:r>
          </a:p>
          <a:p>
            <a:pPr marL="0" indent="0">
              <a:lnSpc>
                <a:spcPct val="120000"/>
              </a:lnSpc>
              <a:spcBef>
                <a:spcPts val="0"/>
              </a:spcBef>
              <a:buNone/>
            </a:pPr>
            <a:endParaRPr lang="en-US" sz="1000" dirty="0"/>
          </a:p>
          <a:p>
            <a:pPr marL="0" indent="0">
              <a:lnSpc>
                <a:spcPct val="120000"/>
              </a:lnSpc>
              <a:spcBef>
                <a:spcPts val="0"/>
              </a:spcBef>
              <a:buNone/>
            </a:pPr>
            <a:r>
              <a:rPr lang="en-US" sz="1000" dirty="0"/>
              <a:t>    lr0: 0.01  # initial learning rate (SGD=1E-2, Adam=1E-3)</a:t>
            </a:r>
          </a:p>
          <a:p>
            <a:pPr marL="0" indent="0">
              <a:lnSpc>
                <a:spcPct val="120000"/>
              </a:lnSpc>
              <a:spcBef>
                <a:spcPts val="0"/>
              </a:spcBef>
              <a:buNone/>
            </a:pPr>
            <a:r>
              <a:rPr lang="en-US" sz="1000" dirty="0"/>
              <a:t>    </a:t>
            </a:r>
            <a:r>
              <a:rPr lang="en-US" sz="1000" dirty="0" err="1"/>
              <a:t>lrf</a:t>
            </a:r>
            <a:r>
              <a:rPr lang="en-US" sz="1000" dirty="0"/>
              <a:t>: 0.2  # final </a:t>
            </a:r>
            <a:r>
              <a:rPr lang="en-US" sz="1000" dirty="0" err="1"/>
              <a:t>OneCycleLR</a:t>
            </a:r>
            <a:r>
              <a:rPr lang="en-US" sz="1000" dirty="0"/>
              <a:t> learning rate (lr0 * </a:t>
            </a:r>
            <a:r>
              <a:rPr lang="en-US" sz="1000" dirty="0" err="1"/>
              <a:t>lrf</a:t>
            </a:r>
            <a:r>
              <a:rPr lang="en-US" sz="1000" dirty="0"/>
              <a:t>)</a:t>
            </a:r>
          </a:p>
          <a:p>
            <a:pPr marL="0" indent="0">
              <a:lnSpc>
                <a:spcPct val="120000"/>
              </a:lnSpc>
              <a:spcBef>
                <a:spcPts val="0"/>
              </a:spcBef>
              <a:buNone/>
            </a:pPr>
            <a:r>
              <a:rPr lang="en-US" sz="1000" dirty="0"/>
              <a:t>    momentum: 0.937  # SGD momentum/Adam beta1</a:t>
            </a:r>
          </a:p>
          <a:p>
            <a:pPr marL="0" indent="0">
              <a:lnSpc>
                <a:spcPct val="120000"/>
              </a:lnSpc>
              <a:spcBef>
                <a:spcPts val="0"/>
              </a:spcBef>
              <a:buNone/>
            </a:pPr>
            <a:r>
              <a:rPr lang="en-US" sz="1000" dirty="0"/>
              <a:t>    </a:t>
            </a:r>
            <a:r>
              <a:rPr lang="en-US" sz="1000" dirty="0" err="1"/>
              <a:t>weight_decay</a:t>
            </a:r>
            <a:r>
              <a:rPr lang="en-US" sz="1000" dirty="0"/>
              <a:t>: 0.0005  # optimizer weight decay 5e-4</a:t>
            </a:r>
          </a:p>
          <a:p>
            <a:pPr marL="0" indent="0">
              <a:lnSpc>
                <a:spcPct val="120000"/>
              </a:lnSpc>
              <a:spcBef>
                <a:spcPts val="0"/>
              </a:spcBef>
              <a:buNone/>
            </a:pPr>
            <a:r>
              <a:rPr lang="en-US" sz="1000" dirty="0"/>
              <a:t>    </a:t>
            </a:r>
            <a:r>
              <a:rPr lang="en-US" sz="1000" dirty="0" err="1"/>
              <a:t>warmup_epochs</a:t>
            </a:r>
            <a:r>
              <a:rPr lang="en-US" sz="1000" dirty="0"/>
              <a:t>: 3.0  # warmup epochs (fractions ok)</a:t>
            </a:r>
          </a:p>
          <a:p>
            <a:pPr marL="0" indent="0">
              <a:lnSpc>
                <a:spcPct val="120000"/>
              </a:lnSpc>
              <a:spcBef>
                <a:spcPts val="0"/>
              </a:spcBef>
              <a:buNone/>
            </a:pPr>
            <a:r>
              <a:rPr lang="en-US" sz="1000" dirty="0"/>
              <a:t>    </a:t>
            </a:r>
            <a:r>
              <a:rPr lang="en-US" sz="1000" dirty="0" err="1"/>
              <a:t>warmup_momentum</a:t>
            </a:r>
            <a:r>
              <a:rPr lang="en-US" sz="1000" dirty="0"/>
              <a:t>: 0.8  # warmup initial momentum</a:t>
            </a:r>
          </a:p>
          <a:p>
            <a:pPr marL="0" indent="0">
              <a:lnSpc>
                <a:spcPct val="120000"/>
              </a:lnSpc>
              <a:spcBef>
                <a:spcPts val="0"/>
              </a:spcBef>
              <a:buNone/>
            </a:pPr>
            <a:r>
              <a:rPr lang="en-US" sz="1000" dirty="0"/>
              <a:t>    </a:t>
            </a:r>
            <a:r>
              <a:rPr lang="en-US" sz="1000" dirty="0" err="1"/>
              <a:t>warmup_bias_lr</a:t>
            </a:r>
            <a:r>
              <a:rPr lang="en-US" sz="1000" dirty="0"/>
              <a:t>: 0.1  # warmup initial bias </a:t>
            </a:r>
            <a:r>
              <a:rPr lang="en-US" sz="1000" dirty="0" err="1"/>
              <a:t>lr</a:t>
            </a:r>
            <a:endParaRPr lang="en-US" sz="1000" dirty="0"/>
          </a:p>
          <a:p>
            <a:pPr marL="0" indent="0">
              <a:lnSpc>
                <a:spcPct val="120000"/>
              </a:lnSpc>
              <a:spcBef>
                <a:spcPts val="0"/>
              </a:spcBef>
              <a:buNone/>
            </a:pPr>
            <a:r>
              <a:rPr lang="en-US" sz="1000" dirty="0"/>
              <a:t>    box: 0.05  # box loss gain</a:t>
            </a:r>
          </a:p>
          <a:p>
            <a:pPr marL="0" indent="0">
              <a:lnSpc>
                <a:spcPct val="120000"/>
              </a:lnSpc>
              <a:spcBef>
                <a:spcPts val="0"/>
              </a:spcBef>
              <a:buNone/>
            </a:pPr>
            <a:r>
              <a:rPr lang="en-US" sz="1000" dirty="0"/>
              <a:t>    </a:t>
            </a:r>
            <a:r>
              <a:rPr lang="en-US" sz="1000" dirty="0" err="1"/>
              <a:t>cls</a:t>
            </a:r>
            <a:r>
              <a:rPr lang="en-US" sz="1000" dirty="0"/>
              <a:t>: 0.5  # </a:t>
            </a:r>
            <a:r>
              <a:rPr lang="en-US" sz="1000" dirty="0" err="1"/>
              <a:t>cls</a:t>
            </a:r>
            <a:r>
              <a:rPr lang="en-US" sz="1000" dirty="0"/>
              <a:t> loss gain</a:t>
            </a:r>
          </a:p>
          <a:p>
            <a:pPr marL="0" indent="0">
              <a:lnSpc>
                <a:spcPct val="120000"/>
              </a:lnSpc>
              <a:spcBef>
                <a:spcPts val="0"/>
              </a:spcBef>
              <a:buNone/>
            </a:pPr>
            <a:r>
              <a:rPr lang="en-US" sz="1000" dirty="0"/>
              <a:t>    </a:t>
            </a:r>
            <a:r>
              <a:rPr lang="en-US" sz="1000" dirty="0" err="1"/>
              <a:t>cls_pw</a:t>
            </a:r>
            <a:r>
              <a:rPr lang="en-US" sz="1000" dirty="0"/>
              <a:t>: 1.0  # </a:t>
            </a:r>
            <a:r>
              <a:rPr lang="en-US" sz="1000" dirty="0" err="1"/>
              <a:t>cls</a:t>
            </a:r>
            <a:r>
              <a:rPr lang="en-US" sz="1000" dirty="0"/>
              <a:t> </a:t>
            </a:r>
            <a:r>
              <a:rPr lang="en-US" sz="1000" dirty="0" err="1"/>
              <a:t>BCELoss</a:t>
            </a:r>
            <a:r>
              <a:rPr lang="en-US" sz="1000" dirty="0"/>
              <a:t> </a:t>
            </a:r>
            <a:r>
              <a:rPr lang="en-US" sz="1000" dirty="0" err="1"/>
              <a:t>positive_weight</a:t>
            </a:r>
            <a:endParaRPr lang="en-US" sz="1000" dirty="0"/>
          </a:p>
          <a:p>
            <a:pPr marL="0" indent="0">
              <a:lnSpc>
                <a:spcPct val="120000"/>
              </a:lnSpc>
              <a:spcBef>
                <a:spcPts val="0"/>
              </a:spcBef>
              <a:buNone/>
            </a:pPr>
            <a:r>
              <a:rPr lang="en-US" sz="1000" dirty="0"/>
              <a:t>    obj: 1.0  # obj loss gain (scale with pixels)</a:t>
            </a:r>
          </a:p>
          <a:p>
            <a:pPr marL="0" indent="0">
              <a:lnSpc>
                <a:spcPct val="120000"/>
              </a:lnSpc>
              <a:spcBef>
                <a:spcPts val="0"/>
              </a:spcBef>
              <a:buNone/>
            </a:pPr>
            <a:r>
              <a:rPr lang="en-US" sz="1000" dirty="0"/>
              <a:t>    </a:t>
            </a:r>
            <a:r>
              <a:rPr lang="en-US" sz="1000" dirty="0" err="1"/>
              <a:t>obj_pw</a:t>
            </a:r>
            <a:r>
              <a:rPr lang="en-US" sz="1000" dirty="0"/>
              <a:t>: 1.0  # obj </a:t>
            </a:r>
            <a:r>
              <a:rPr lang="en-US" sz="1000" dirty="0" err="1"/>
              <a:t>BCELoss</a:t>
            </a:r>
            <a:r>
              <a:rPr lang="en-US" sz="1000" dirty="0"/>
              <a:t> </a:t>
            </a:r>
            <a:r>
              <a:rPr lang="en-US" sz="1000" dirty="0" err="1"/>
              <a:t>positive_weight</a:t>
            </a:r>
            <a:endParaRPr lang="en-US" sz="1000" dirty="0"/>
          </a:p>
          <a:p>
            <a:pPr marL="0" indent="0">
              <a:lnSpc>
                <a:spcPct val="120000"/>
              </a:lnSpc>
              <a:spcBef>
                <a:spcPts val="0"/>
              </a:spcBef>
              <a:buNone/>
            </a:pPr>
            <a:r>
              <a:rPr lang="en-US" sz="1000" dirty="0"/>
              <a:t>    </a:t>
            </a:r>
            <a:r>
              <a:rPr lang="en-US" sz="1000" dirty="0" err="1"/>
              <a:t>iou_t</a:t>
            </a:r>
            <a:r>
              <a:rPr lang="en-US" sz="1000" dirty="0"/>
              <a:t>: 0.20  # </a:t>
            </a:r>
            <a:r>
              <a:rPr lang="en-US" sz="1000" dirty="0" err="1"/>
              <a:t>IoU</a:t>
            </a:r>
            <a:r>
              <a:rPr lang="en-US" sz="1000" dirty="0"/>
              <a:t> training threshold</a:t>
            </a:r>
          </a:p>
          <a:p>
            <a:pPr marL="0" indent="0">
              <a:lnSpc>
                <a:spcPct val="120000"/>
              </a:lnSpc>
              <a:spcBef>
                <a:spcPts val="0"/>
              </a:spcBef>
              <a:buNone/>
            </a:pPr>
            <a:r>
              <a:rPr lang="en-US" sz="1000" dirty="0"/>
              <a:t>    </a:t>
            </a:r>
            <a:r>
              <a:rPr lang="en-US" sz="1000" dirty="0" err="1"/>
              <a:t>anchor_t</a:t>
            </a:r>
            <a:r>
              <a:rPr lang="en-US" sz="1000" dirty="0"/>
              <a:t>: 4.0  # anchor-multiple threshold</a:t>
            </a:r>
          </a:p>
          <a:p>
            <a:pPr marL="0" indent="0">
              <a:lnSpc>
                <a:spcPct val="120000"/>
              </a:lnSpc>
              <a:spcBef>
                <a:spcPts val="0"/>
              </a:spcBef>
              <a:buNone/>
            </a:pPr>
            <a:r>
              <a:rPr lang="en-US" sz="1000" dirty="0"/>
              <a:t>    anchors: 3  # anchors per output layer (0 to ignore)</a:t>
            </a:r>
          </a:p>
          <a:p>
            <a:pPr marL="0" indent="0">
              <a:lnSpc>
                <a:spcPct val="120000"/>
              </a:lnSpc>
              <a:spcBef>
                <a:spcPts val="0"/>
              </a:spcBef>
              <a:buNone/>
            </a:pPr>
            <a:r>
              <a:rPr lang="en-US" sz="1000" dirty="0"/>
              <a:t>    </a:t>
            </a:r>
            <a:r>
              <a:rPr lang="en-US" sz="1000" dirty="0" err="1"/>
              <a:t>fl_gamma</a:t>
            </a:r>
            <a:r>
              <a:rPr lang="en-US" sz="1000" dirty="0"/>
              <a:t>: 0.0  # focal loss gamma (</a:t>
            </a:r>
            <a:r>
              <a:rPr lang="en-US" sz="1000" dirty="0" err="1"/>
              <a:t>efficientDet</a:t>
            </a:r>
            <a:r>
              <a:rPr lang="en-US" sz="1000" dirty="0"/>
              <a:t> default gamma=1.5)</a:t>
            </a:r>
          </a:p>
          <a:p>
            <a:pPr marL="0" indent="0">
              <a:lnSpc>
                <a:spcPct val="120000"/>
              </a:lnSpc>
              <a:spcBef>
                <a:spcPts val="0"/>
              </a:spcBef>
              <a:buNone/>
            </a:pPr>
            <a:r>
              <a:rPr lang="en-US" sz="1000" dirty="0"/>
              <a:t>    </a:t>
            </a:r>
            <a:r>
              <a:rPr lang="en-US" sz="1000" dirty="0" err="1"/>
              <a:t>hsv_h</a:t>
            </a:r>
            <a:r>
              <a:rPr lang="en-US" sz="1000" dirty="0"/>
              <a:t>: 0.015  # image HSV-Hue augmentation (fraction)</a:t>
            </a:r>
          </a:p>
          <a:p>
            <a:pPr marL="0" indent="0">
              <a:lnSpc>
                <a:spcPct val="120000"/>
              </a:lnSpc>
              <a:spcBef>
                <a:spcPts val="0"/>
              </a:spcBef>
              <a:buNone/>
            </a:pPr>
            <a:r>
              <a:rPr lang="en-US" sz="1000" dirty="0"/>
              <a:t>    </a:t>
            </a:r>
            <a:r>
              <a:rPr lang="en-US" sz="1000" dirty="0" err="1"/>
              <a:t>hsv_s</a:t>
            </a:r>
            <a:r>
              <a:rPr lang="en-US" sz="1000" dirty="0"/>
              <a:t>: 0.7  # image HSV-Saturation augmentation (fraction)</a:t>
            </a:r>
          </a:p>
          <a:p>
            <a:pPr marL="0" indent="0">
              <a:lnSpc>
                <a:spcPct val="120000"/>
              </a:lnSpc>
              <a:spcBef>
                <a:spcPts val="0"/>
              </a:spcBef>
              <a:buNone/>
            </a:pPr>
            <a:r>
              <a:rPr lang="en-US" sz="1000" dirty="0"/>
              <a:t>    </a:t>
            </a:r>
            <a:r>
              <a:rPr lang="en-US" sz="1000" dirty="0" err="1"/>
              <a:t>hsv_v</a:t>
            </a:r>
            <a:r>
              <a:rPr lang="en-US" sz="1000" dirty="0"/>
              <a:t>: 0.4  # image HSV-Value augmentation (fraction)</a:t>
            </a:r>
          </a:p>
          <a:p>
            <a:pPr marL="0" indent="0">
              <a:lnSpc>
                <a:spcPct val="120000"/>
              </a:lnSpc>
              <a:spcBef>
                <a:spcPts val="0"/>
              </a:spcBef>
              <a:buNone/>
            </a:pPr>
            <a:r>
              <a:rPr lang="en-US" sz="1000" dirty="0"/>
              <a:t>    degrees: 0.0  # image rotation (+/- deg)</a:t>
            </a:r>
          </a:p>
          <a:p>
            <a:pPr marL="0" indent="0">
              <a:lnSpc>
                <a:spcPct val="120000"/>
              </a:lnSpc>
              <a:spcBef>
                <a:spcPts val="0"/>
              </a:spcBef>
              <a:buNone/>
            </a:pPr>
            <a:r>
              <a:rPr lang="en-US" sz="1000" dirty="0"/>
              <a:t>    translate: 0.1  # image translation (+/- fraction)</a:t>
            </a:r>
          </a:p>
          <a:p>
            <a:pPr marL="0" indent="0">
              <a:lnSpc>
                <a:spcPct val="120000"/>
              </a:lnSpc>
              <a:spcBef>
                <a:spcPts val="0"/>
              </a:spcBef>
              <a:buNone/>
            </a:pPr>
            <a:r>
              <a:rPr lang="en-US" sz="1000" dirty="0"/>
              <a:t>    scale: 0.5  # image scale (+/- gain)</a:t>
            </a:r>
          </a:p>
          <a:p>
            <a:pPr marL="0" indent="0">
              <a:lnSpc>
                <a:spcPct val="120000"/>
              </a:lnSpc>
              <a:spcBef>
                <a:spcPts val="0"/>
              </a:spcBef>
              <a:buNone/>
            </a:pPr>
            <a:r>
              <a:rPr lang="en-US" sz="1000" dirty="0"/>
              <a:t>    shear: 0.0  # image shear (+/- deg)</a:t>
            </a:r>
          </a:p>
          <a:p>
            <a:pPr marL="0" indent="0">
              <a:lnSpc>
                <a:spcPct val="120000"/>
              </a:lnSpc>
              <a:spcBef>
                <a:spcPts val="0"/>
              </a:spcBef>
              <a:buNone/>
            </a:pPr>
            <a:r>
              <a:rPr lang="en-US" sz="1000" dirty="0"/>
              <a:t>    perspective: 0.0  # image perspective (+/- fraction), range 0-0.001</a:t>
            </a:r>
          </a:p>
          <a:p>
            <a:pPr marL="0" indent="0">
              <a:lnSpc>
                <a:spcPct val="120000"/>
              </a:lnSpc>
              <a:spcBef>
                <a:spcPts val="0"/>
              </a:spcBef>
              <a:buNone/>
            </a:pPr>
            <a:r>
              <a:rPr lang="en-US" sz="1000" dirty="0"/>
              <a:t>    </a:t>
            </a:r>
            <a:r>
              <a:rPr lang="en-US" sz="1000" dirty="0" err="1"/>
              <a:t>flipud</a:t>
            </a:r>
            <a:r>
              <a:rPr lang="en-US" sz="1000" dirty="0"/>
              <a:t>: 0.0  # image flip up-down (probability)</a:t>
            </a:r>
          </a:p>
          <a:p>
            <a:pPr marL="0" indent="0">
              <a:lnSpc>
                <a:spcPct val="120000"/>
              </a:lnSpc>
              <a:spcBef>
                <a:spcPts val="0"/>
              </a:spcBef>
              <a:buNone/>
            </a:pPr>
            <a:r>
              <a:rPr lang="en-US" sz="1000" dirty="0"/>
              <a:t>    </a:t>
            </a:r>
            <a:r>
              <a:rPr lang="en-US" sz="1000" dirty="0" err="1"/>
              <a:t>fliplr</a:t>
            </a:r>
            <a:r>
              <a:rPr lang="en-US" sz="1000" dirty="0"/>
              <a:t>: 0.5  # image flip left-right (probability)</a:t>
            </a:r>
          </a:p>
          <a:p>
            <a:pPr marL="0" indent="0">
              <a:lnSpc>
                <a:spcPct val="120000"/>
              </a:lnSpc>
              <a:spcBef>
                <a:spcPts val="0"/>
              </a:spcBef>
              <a:buNone/>
            </a:pPr>
            <a:r>
              <a:rPr lang="en-US" sz="1000" dirty="0"/>
              <a:t>    mosaic: 1.0  # image mosaic (probability)</a:t>
            </a:r>
          </a:p>
          <a:p>
            <a:pPr marL="0" indent="0">
              <a:lnSpc>
                <a:spcPct val="120000"/>
              </a:lnSpc>
              <a:spcBef>
                <a:spcPts val="0"/>
              </a:spcBef>
              <a:buNone/>
            </a:pPr>
            <a:r>
              <a:rPr lang="en-US" sz="1000" dirty="0"/>
              <a:t>    </a:t>
            </a:r>
            <a:r>
              <a:rPr lang="en-US" sz="1000" dirty="0" err="1"/>
              <a:t>mixup</a:t>
            </a:r>
            <a:r>
              <a:rPr lang="en-US" sz="1000" dirty="0"/>
              <a:t>: 0.0  # image </a:t>
            </a:r>
            <a:r>
              <a:rPr lang="en-US" sz="1000" dirty="0" err="1"/>
              <a:t>mixup</a:t>
            </a:r>
            <a:r>
              <a:rPr lang="en-US" sz="1000" dirty="0"/>
              <a:t> (probability)</a:t>
            </a:r>
          </a:p>
        </p:txBody>
      </p:sp>
      <p:sp>
        <p:nvSpPr>
          <p:cNvPr id="7" name="TextBox 6">
            <a:extLst>
              <a:ext uri="{FF2B5EF4-FFF2-40B4-BE49-F238E27FC236}">
                <a16:creationId xmlns:a16="http://schemas.microsoft.com/office/drawing/2014/main" id="{09BFE833-C83A-4841-93BB-7979875E4659}"/>
              </a:ext>
            </a:extLst>
          </p:cNvPr>
          <p:cNvSpPr txBox="1"/>
          <p:nvPr/>
        </p:nvSpPr>
        <p:spPr>
          <a:xfrm>
            <a:off x="5923624" y="973363"/>
            <a:ext cx="6094520" cy="5804666"/>
          </a:xfrm>
          <a:prstGeom prst="rect">
            <a:avLst/>
          </a:prstGeom>
          <a:noFill/>
        </p:spPr>
        <p:txBody>
          <a:bodyPr wrap="square">
            <a:spAutoFit/>
          </a:bodyPr>
          <a:lstStyle/>
          <a:p>
            <a:pPr>
              <a:lnSpc>
                <a:spcPct val="120000"/>
              </a:lnSpc>
            </a:pPr>
            <a:r>
              <a:rPr lang="en-US" sz="1000" dirty="0"/>
              <a:t>                 # Hyperparameter evolution metadata (mutation scale 0-1, </a:t>
            </a:r>
            <a:r>
              <a:rPr lang="en-US" sz="1000" dirty="0" err="1"/>
              <a:t>lower_limit</a:t>
            </a:r>
            <a:r>
              <a:rPr lang="en-US" sz="1000" dirty="0"/>
              <a:t>, </a:t>
            </a:r>
            <a:r>
              <a:rPr lang="en-US" sz="1000" dirty="0" err="1"/>
              <a:t>upper_limit</a:t>
            </a:r>
            <a:r>
              <a:rPr lang="en-US" sz="1000" dirty="0"/>
              <a:t>)</a:t>
            </a:r>
          </a:p>
          <a:p>
            <a:pPr>
              <a:lnSpc>
                <a:spcPct val="120000"/>
              </a:lnSpc>
            </a:pPr>
            <a:r>
              <a:rPr lang="en-US" sz="1000" dirty="0"/>
              <a:t>                 meta = {</a:t>
            </a:r>
          </a:p>
          <a:p>
            <a:pPr>
              <a:lnSpc>
                <a:spcPct val="120000"/>
              </a:lnSpc>
            </a:pPr>
            <a:r>
              <a:rPr lang="en-US" sz="1000" dirty="0"/>
              <a:t>                </a:t>
            </a:r>
          </a:p>
          <a:p>
            <a:pPr>
              <a:lnSpc>
                <a:spcPct val="120000"/>
              </a:lnSpc>
            </a:pPr>
            <a:r>
              <a:rPr lang="en-US" sz="1000" dirty="0"/>
              <a:t>                'lr0': (1, 1e-5, 1e-1),  # initial learning rate (SGD=1E-2, Adam=1E-3)</a:t>
            </a:r>
          </a:p>
          <a:p>
            <a:pPr>
              <a:lnSpc>
                <a:spcPct val="120000"/>
              </a:lnSpc>
            </a:pPr>
            <a:r>
              <a:rPr lang="en-US" sz="1000" dirty="0"/>
              <a:t>                '</a:t>
            </a:r>
            <a:r>
              <a:rPr lang="en-US" sz="1000" dirty="0" err="1"/>
              <a:t>lrf</a:t>
            </a:r>
            <a:r>
              <a:rPr lang="en-US" sz="1000" dirty="0"/>
              <a:t>': (1, 0.01, 1.0),  # final </a:t>
            </a:r>
            <a:r>
              <a:rPr lang="en-US" sz="1000" dirty="0" err="1"/>
              <a:t>OneCycleLR</a:t>
            </a:r>
            <a:r>
              <a:rPr lang="en-US" sz="1000" dirty="0"/>
              <a:t> learning rate (lr0 * </a:t>
            </a:r>
            <a:r>
              <a:rPr lang="en-US" sz="1000" dirty="0" err="1"/>
              <a:t>lrf</a:t>
            </a:r>
            <a:r>
              <a:rPr lang="en-US" sz="1000" dirty="0"/>
              <a:t>)</a:t>
            </a:r>
          </a:p>
          <a:p>
            <a:pPr>
              <a:lnSpc>
                <a:spcPct val="120000"/>
              </a:lnSpc>
            </a:pPr>
            <a:r>
              <a:rPr lang="en-US" sz="1000" dirty="0"/>
              <a:t>                'momentum': (0.3, 0.6, 0.98),  # SGD momentum/Adam beta1</a:t>
            </a:r>
          </a:p>
          <a:p>
            <a:pPr>
              <a:lnSpc>
                <a:spcPct val="120000"/>
              </a:lnSpc>
            </a:pPr>
            <a:r>
              <a:rPr lang="en-US" sz="1000" dirty="0"/>
              <a:t>                '</a:t>
            </a:r>
            <a:r>
              <a:rPr lang="en-US" sz="1000" dirty="0" err="1"/>
              <a:t>weight_decay</a:t>
            </a:r>
            <a:r>
              <a:rPr lang="en-US" sz="1000" dirty="0"/>
              <a:t>': (1, 0.0, 0.001),  # optimizer weight decay</a:t>
            </a:r>
          </a:p>
          <a:p>
            <a:pPr>
              <a:lnSpc>
                <a:spcPct val="120000"/>
              </a:lnSpc>
            </a:pPr>
            <a:r>
              <a:rPr lang="en-US" sz="1000" dirty="0"/>
              <a:t>                '</a:t>
            </a:r>
            <a:r>
              <a:rPr lang="en-US" sz="1000" dirty="0" err="1"/>
              <a:t>warmup_epochs</a:t>
            </a:r>
            <a:r>
              <a:rPr lang="en-US" sz="1000" dirty="0"/>
              <a:t>': (1, 0.0, 5.0),  # warmup epochs (fractions ok)</a:t>
            </a:r>
          </a:p>
          <a:p>
            <a:pPr>
              <a:lnSpc>
                <a:spcPct val="120000"/>
              </a:lnSpc>
            </a:pPr>
            <a:r>
              <a:rPr lang="en-US" sz="1000" dirty="0"/>
              <a:t>                '</a:t>
            </a:r>
            <a:r>
              <a:rPr lang="en-US" sz="1000" dirty="0" err="1"/>
              <a:t>warmup_momentum</a:t>
            </a:r>
            <a:r>
              <a:rPr lang="en-US" sz="1000" dirty="0"/>
              <a:t>': (1, 0.0, 0.95),  # warmup initial momentum</a:t>
            </a:r>
          </a:p>
          <a:p>
            <a:pPr>
              <a:lnSpc>
                <a:spcPct val="120000"/>
              </a:lnSpc>
            </a:pPr>
            <a:r>
              <a:rPr lang="en-US" sz="1000" dirty="0"/>
              <a:t>                '</a:t>
            </a:r>
            <a:r>
              <a:rPr lang="en-US" sz="1000" dirty="0" err="1"/>
              <a:t>warmup_bias_lr</a:t>
            </a:r>
            <a:r>
              <a:rPr lang="en-US" sz="1000" dirty="0"/>
              <a:t>': (1, 0.0, 0.2),  # warmup initial bias </a:t>
            </a:r>
            <a:r>
              <a:rPr lang="en-US" sz="1000" dirty="0" err="1"/>
              <a:t>lr</a:t>
            </a:r>
            <a:endParaRPr lang="en-US" sz="1000" dirty="0"/>
          </a:p>
          <a:p>
            <a:pPr>
              <a:lnSpc>
                <a:spcPct val="120000"/>
              </a:lnSpc>
            </a:pPr>
            <a:r>
              <a:rPr lang="en-US" sz="1000" dirty="0"/>
              <a:t>                'box': (1, 0.02, 0.2),  # box loss gain</a:t>
            </a:r>
          </a:p>
          <a:p>
            <a:pPr>
              <a:lnSpc>
                <a:spcPct val="120000"/>
              </a:lnSpc>
            </a:pPr>
            <a:r>
              <a:rPr lang="en-US" sz="1000" dirty="0"/>
              <a:t>                '</a:t>
            </a:r>
            <a:r>
              <a:rPr lang="en-US" sz="1000" dirty="0" err="1"/>
              <a:t>cls</a:t>
            </a:r>
            <a:r>
              <a:rPr lang="en-US" sz="1000" dirty="0"/>
              <a:t>': (1, 0.2, 4.0),  # </a:t>
            </a:r>
            <a:r>
              <a:rPr lang="en-US" sz="1000" dirty="0" err="1"/>
              <a:t>cls</a:t>
            </a:r>
            <a:r>
              <a:rPr lang="en-US" sz="1000" dirty="0"/>
              <a:t> loss gain</a:t>
            </a:r>
          </a:p>
          <a:p>
            <a:pPr>
              <a:lnSpc>
                <a:spcPct val="120000"/>
              </a:lnSpc>
            </a:pPr>
            <a:r>
              <a:rPr lang="en-US" sz="1000" dirty="0"/>
              <a:t>                '</a:t>
            </a:r>
            <a:r>
              <a:rPr lang="en-US" sz="1000" dirty="0" err="1"/>
              <a:t>cls_pw</a:t>
            </a:r>
            <a:r>
              <a:rPr lang="en-US" sz="1000" dirty="0"/>
              <a:t>': (1, 0.5, 2.0),  # </a:t>
            </a:r>
            <a:r>
              <a:rPr lang="en-US" sz="1000" dirty="0" err="1"/>
              <a:t>cls</a:t>
            </a:r>
            <a:r>
              <a:rPr lang="en-US" sz="1000" dirty="0"/>
              <a:t> </a:t>
            </a:r>
            <a:r>
              <a:rPr lang="en-US" sz="1000" dirty="0" err="1"/>
              <a:t>BCELoss</a:t>
            </a:r>
            <a:r>
              <a:rPr lang="en-US" sz="1000" dirty="0"/>
              <a:t> </a:t>
            </a:r>
            <a:r>
              <a:rPr lang="en-US" sz="1000" dirty="0" err="1"/>
              <a:t>positive_weight</a:t>
            </a:r>
            <a:endParaRPr lang="en-US" sz="1000" dirty="0"/>
          </a:p>
          <a:p>
            <a:pPr>
              <a:lnSpc>
                <a:spcPct val="120000"/>
              </a:lnSpc>
            </a:pPr>
            <a:r>
              <a:rPr lang="en-US" sz="1000" dirty="0"/>
              <a:t>                'obj': (1, 0.2, 4.0),  # obj loss gain (scale with pixels)</a:t>
            </a:r>
          </a:p>
          <a:p>
            <a:pPr>
              <a:lnSpc>
                <a:spcPct val="120000"/>
              </a:lnSpc>
            </a:pPr>
            <a:r>
              <a:rPr lang="en-US" sz="1000" dirty="0"/>
              <a:t>                '</a:t>
            </a:r>
            <a:r>
              <a:rPr lang="en-US" sz="1000" dirty="0" err="1"/>
              <a:t>obj_pw</a:t>
            </a:r>
            <a:r>
              <a:rPr lang="en-US" sz="1000" dirty="0"/>
              <a:t>': (1, 0.5, 2.0),  # obj </a:t>
            </a:r>
            <a:r>
              <a:rPr lang="en-US" sz="1000" dirty="0" err="1"/>
              <a:t>BCELoss</a:t>
            </a:r>
            <a:r>
              <a:rPr lang="en-US" sz="1000" dirty="0"/>
              <a:t> </a:t>
            </a:r>
            <a:r>
              <a:rPr lang="en-US" sz="1000" dirty="0" err="1"/>
              <a:t>positive_weight</a:t>
            </a:r>
            <a:endParaRPr lang="en-US" sz="1000" dirty="0"/>
          </a:p>
          <a:p>
            <a:pPr>
              <a:lnSpc>
                <a:spcPct val="120000"/>
              </a:lnSpc>
            </a:pPr>
            <a:r>
              <a:rPr lang="en-US" sz="1000" dirty="0"/>
              <a:t>                '</a:t>
            </a:r>
            <a:r>
              <a:rPr lang="en-US" sz="1000" dirty="0" err="1"/>
              <a:t>iou_t</a:t>
            </a:r>
            <a:r>
              <a:rPr lang="en-US" sz="1000" dirty="0"/>
              <a:t>': (0, 0.1, 0.7),  # </a:t>
            </a:r>
            <a:r>
              <a:rPr lang="en-US" sz="1000" dirty="0" err="1"/>
              <a:t>IoU</a:t>
            </a:r>
            <a:r>
              <a:rPr lang="en-US" sz="1000" dirty="0"/>
              <a:t> training threshold</a:t>
            </a:r>
          </a:p>
          <a:p>
            <a:pPr>
              <a:lnSpc>
                <a:spcPct val="120000"/>
              </a:lnSpc>
            </a:pPr>
            <a:r>
              <a:rPr lang="en-US" sz="1000" dirty="0"/>
              <a:t>                '</a:t>
            </a:r>
            <a:r>
              <a:rPr lang="en-US" sz="1000" dirty="0" err="1"/>
              <a:t>anchor_t</a:t>
            </a:r>
            <a:r>
              <a:rPr lang="en-US" sz="1000" dirty="0"/>
              <a:t>': (1, 2.0, 8.0),  # anchor-multiple threshold</a:t>
            </a:r>
          </a:p>
          <a:p>
            <a:pPr>
              <a:lnSpc>
                <a:spcPct val="120000"/>
              </a:lnSpc>
            </a:pPr>
            <a:r>
              <a:rPr lang="en-US" sz="1000" dirty="0"/>
              <a:t>                'anchors': (2, 2.0, 10.0),  # anchors per output grid (0 to ignore)</a:t>
            </a:r>
          </a:p>
          <a:p>
            <a:pPr>
              <a:lnSpc>
                <a:spcPct val="120000"/>
              </a:lnSpc>
            </a:pPr>
            <a:r>
              <a:rPr lang="en-US" sz="1000" dirty="0"/>
              <a:t>                '</a:t>
            </a:r>
            <a:r>
              <a:rPr lang="en-US" sz="1000" dirty="0" err="1"/>
              <a:t>fl_gamma</a:t>
            </a:r>
            <a:r>
              <a:rPr lang="en-US" sz="1000" dirty="0"/>
              <a:t>': (0, 0.0, 2.0),  # focal loss gamma (</a:t>
            </a:r>
            <a:r>
              <a:rPr lang="en-US" sz="1000" dirty="0" err="1"/>
              <a:t>efficientDet</a:t>
            </a:r>
            <a:r>
              <a:rPr lang="en-US" sz="1000" dirty="0"/>
              <a:t> default gamma=1.5)</a:t>
            </a:r>
          </a:p>
          <a:p>
            <a:pPr>
              <a:lnSpc>
                <a:spcPct val="120000"/>
              </a:lnSpc>
            </a:pPr>
            <a:r>
              <a:rPr lang="en-US" sz="1000" dirty="0"/>
              <a:t>                '</a:t>
            </a:r>
            <a:r>
              <a:rPr lang="en-US" sz="1000" dirty="0" err="1"/>
              <a:t>hsv_h</a:t>
            </a:r>
            <a:r>
              <a:rPr lang="en-US" sz="1000" dirty="0"/>
              <a:t>': (1, 0.0, 0.1),  # image HSV-Hue augmentation (fraction)</a:t>
            </a:r>
          </a:p>
          <a:p>
            <a:pPr>
              <a:lnSpc>
                <a:spcPct val="120000"/>
              </a:lnSpc>
            </a:pPr>
            <a:r>
              <a:rPr lang="en-US" sz="1000" dirty="0"/>
              <a:t>                '</a:t>
            </a:r>
            <a:r>
              <a:rPr lang="en-US" sz="1000" dirty="0" err="1"/>
              <a:t>hsv_s</a:t>
            </a:r>
            <a:r>
              <a:rPr lang="en-US" sz="1000" dirty="0"/>
              <a:t>': (1, 0.0, 0.9),  # image HSV-Saturation augmentation (fraction)</a:t>
            </a:r>
          </a:p>
          <a:p>
            <a:pPr>
              <a:lnSpc>
                <a:spcPct val="120000"/>
              </a:lnSpc>
            </a:pPr>
            <a:r>
              <a:rPr lang="en-US" sz="1000" dirty="0"/>
              <a:t>                '</a:t>
            </a:r>
            <a:r>
              <a:rPr lang="en-US" sz="1000" dirty="0" err="1"/>
              <a:t>hsv_v</a:t>
            </a:r>
            <a:r>
              <a:rPr lang="en-US" sz="1000" dirty="0"/>
              <a:t>': (1, 0.0, 0.9),  # image HSV-Value augmentation (fraction)</a:t>
            </a:r>
          </a:p>
          <a:p>
            <a:pPr>
              <a:lnSpc>
                <a:spcPct val="120000"/>
              </a:lnSpc>
            </a:pPr>
            <a:r>
              <a:rPr lang="en-US" sz="1000" dirty="0"/>
              <a:t>                'degrees': (1, 0.0, 45.0),  # image rotation (+/- deg)</a:t>
            </a:r>
          </a:p>
          <a:p>
            <a:pPr>
              <a:lnSpc>
                <a:spcPct val="120000"/>
              </a:lnSpc>
            </a:pPr>
            <a:r>
              <a:rPr lang="en-US" sz="1000" dirty="0"/>
              <a:t>                'translate': (1, 0.0, 0.9),  # image translation (+/- fraction)</a:t>
            </a:r>
          </a:p>
          <a:p>
            <a:pPr>
              <a:lnSpc>
                <a:spcPct val="120000"/>
              </a:lnSpc>
            </a:pPr>
            <a:r>
              <a:rPr lang="en-US" sz="1000" dirty="0"/>
              <a:t>                'scale': (1, 0.0, 0.9),  # image scale (+/- gain)</a:t>
            </a:r>
          </a:p>
          <a:p>
            <a:pPr>
              <a:lnSpc>
                <a:spcPct val="120000"/>
              </a:lnSpc>
            </a:pPr>
            <a:r>
              <a:rPr lang="en-US" sz="1000" dirty="0"/>
              <a:t>                'shear': (1, 0.0, 10.0),  # image shear (+/- deg)</a:t>
            </a:r>
          </a:p>
          <a:p>
            <a:pPr>
              <a:lnSpc>
                <a:spcPct val="120000"/>
              </a:lnSpc>
            </a:pPr>
            <a:r>
              <a:rPr lang="en-US" sz="1000" dirty="0"/>
              <a:t>                'perspective': (0, 0.0, 0.001),  # image perspective (+/- fraction), range 0-0.001</a:t>
            </a:r>
          </a:p>
          <a:p>
            <a:pPr>
              <a:lnSpc>
                <a:spcPct val="120000"/>
              </a:lnSpc>
            </a:pPr>
            <a:r>
              <a:rPr lang="en-US" sz="1000" dirty="0"/>
              <a:t>                '</a:t>
            </a:r>
            <a:r>
              <a:rPr lang="en-US" sz="1000" dirty="0" err="1"/>
              <a:t>flipud</a:t>
            </a:r>
            <a:r>
              <a:rPr lang="en-US" sz="1000" dirty="0"/>
              <a:t>': (1, 0.0, 1.0),  # image flip up-down (probability)</a:t>
            </a:r>
          </a:p>
          <a:p>
            <a:pPr>
              <a:lnSpc>
                <a:spcPct val="120000"/>
              </a:lnSpc>
            </a:pPr>
            <a:r>
              <a:rPr lang="en-US" sz="1000" dirty="0"/>
              <a:t>                '</a:t>
            </a:r>
            <a:r>
              <a:rPr lang="en-US" sz="1000" dirty="0" err="1"/>
              <a:t>fliplr</a:t>
            </a:r>
            <a:r>
              <a:rPr lang="en-US" sz="1000" dirty="0"/>
              <a:t>': (0, 0.0, 1.0),  # image flip left-right (probability)</a:t>
            </a:r>
          </a:p>
          <a:p>
            <a:pPr>
              <a:lnSpc>
                <a:spcPct val="120000"/>
              </a:lnSpc>
            </a:pPr>
            <a:r>
              <a:rPr lang="en-US" sz="1000" dirty="0"/>
              <a:t>                'mosaic': (1, 0.0, 1.0),  # image </a:t>
            </a:r>
            <a:r>
              <a:rPr lang="en-US" sz="1000" dirty="0" err="1"/>
              <a:t>mixup</a:t>
            </a:r>
            <a:r>
              <a:rPr lang="en-US" sz="1000" dirty="0"/>
              <a:t> (probability)</a:t>
            </a:r>
          </a:p>
          <a:p>
            <a:pPr>
              <a:lnSpc>
                <a:spcPct val="120000"/>
              </a:lnSpc>
            </a:pPr>
            <a:r>
              <a:rPr lang="en-US" sz="1000" dirty="0"/>
              <a:t>                '</a:t>
            </a:r>
            <a:r>
              <a:rPr lang="en-US" sz="1000" dirty="0" err="1"/>
              <a:t>mixup</a:t>
            </a:r>
            <a:r>
              <a:rPr lang="en-US" sz="1000" dirty="0"/>
              <a:t>': (1, 0.0, 1.0)}  # image </a:t>
            </a:r>
            <a:r>
              <a:rPr lang="en-US" sz="1000" dirty="0" err="1"/>
              <a:t>mixup</a:t>
            </a:r>
            <a:r>
              <a:rPr lang="en-US" sz="1000" dirty="0"/>
              <a:t> (probability)</a:t>
            </a:r>
          </a:p>
        </p:txBody>
      </p:sp>
    </p:spTree>
    <p:extLst>
      <p:ext uri="{BB962C8B-B14F-4D97-AF65-F5344CB8AC3E}">
        <p14:creationId xmlns:p14="http://schemas.microsoft.com/office/powerpoint/2010/main" val="2448701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CB90-E825-4F9F-82AA-07CE5E2AD79B}"/>
              </a:ext>
            </a:extLst>
          </p:cNvPr>
          <p:cNvSpPr>
            <a:spLocks noGrp="1"/>
          </p:cNvSpPr>
          <p:nvPr>
            <p:ph type="title"/>
          </p:nvPr>
        </p:nvSpPr>
        <p:spPr/>
        <p:txBody>
          <a:bodyPr/>
          <a:lstStyle/>
          <a:p>
            <a:r>
              <a:rPr lang="en-US" dirty="0"/>
              <a:t>yolov5.train #model</a:t>
            </a:r>
          </a:p>
        </p:txBody>
      </p:sp>
      <p:sp>
        <p:nvSpPr>
          <p:cNvPr id="5" name="Rectangle 2">
            <a:extLst>
              <a:ext uri="{FF2B5EF4-FFF2-40B4-BE49-F238E27FC236}">
                <a16:creationId xmlns:a16="http://schemas.microsoft.com/office/drawing/2014/main" id="{8CFE8CB2-9273-48BA-A22D-5F82CBCED2D3}"/>
              </a:ext>
            </a:extLst>
          </p:cNvPr>
          <p:cNvSpPr>
            <a:spLocks noChangeArrowheads="1"/>
          </p:cNvSpPr>
          <p:nvPr/>
        </p:nvSpPr>
        <p:spPr bwMode="auto">
          <a:xfrm>
            <a:off x="3215196" y="2005514"/>
            <a:ext cx="8637972" cy="353943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5715E"/>
                </a:solidFill>
                <a:effectLst/>
                <a:latin typeface="JetBrains Mono"/>
              </a:rPr>
              <a:t># Model</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F8F8F2"/>
                </a:solidFill>
                <a:effectLst/>
                <a:latin typeface="JetBrains Mono"/>
              </a:rPr>
              <a:t>pretrained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weights.</a:t>
            </a:r>
            <a:r>
              <a:rPr kumimoji="0" lang="en-US" altLang="en-US" sz="1400" b="0" i="0" u="none" strike="noStrike" cap="none" normalizeH="0" baseline="0" dirty="0" err="1">
                <a:ln>
                  <a:noFill/>
                </a:ln>
                <a:solidFill>
                  <a:srgbClr val="66D9EF"/>
                </a:solidFill>
                <a:effectLst/>
                <a:latin typeface="JetBrains Mono"/>
              </a:rPr>
              <a:t>endswith</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err="1">
                <a:ln>
                  <a:noFill/>
                </a:ln>
                <a:solidFill>
                  <a:srgbClr val="E6DB74"/>
                </a:solidFill>
                <a:effectLst/>
                <a:latin typeface="JetBrains Mono"/>
              </a:rPr>
              <a:t>pt</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a:ln>
                  <a:noFill/>
                </a:ln>
                <a:solidFill>
                  <a:srgbClr val="F8F8F2"/>
                </a:solidFill>
                <a:effectLst/>
                <a:latin typeface="JetBrains Mono"/>
              </a:rPr>
              <a:t>)</a:t>
            </a:r>
            <a:br>
              <a:rPr kumimoji="0" lang="en-US" altLang="en-US" sz="1400" b="0" i="0" u="none" strike="noStrike" cap="none" normalizeH="0" baseline="0" dirty="0">
                <a:ln>
                  <a:noFill/>
                </a:ln>
                <a:solidFill>
                  <a:srgbClr val="F8F8F2"/>
                </a:solidFill>
                <a:effectLst/>
                <a:latin typeface="JetBrains Mono"/>
              </a:rPr>
            </a:br>
            <a:r>
              <a:rPr kumimoji="0" lang="en-US" altLang="en-US" sz="1400" b="0" i="1" u="none" strike="noStrike" cap="none" normalizeH="0" baseline="0" dirty="0">
                <a:ln>
                  <a:noFill/>
                </a:ln>
                <a:solidFill>
                  <a:srgbClr val="66D9EF"/>
                </a:solidFill>
                <a:effectLst/>
                <a:latin typeface="JetBrains Mono"/>
              </a:rPr>
              <a:t>if </a:t>
            </a:r>
            <a:r>
              <a:rPr kumimoji="0" lang="en-US" altLang="en-US" sz="1400" b="0" i="0" u="none" strike="noStrike" cap="none" normalizeH="0" baseline="0" dirty="0">
                <a:ln>
                  <a:noFill/>
                </a:ln>
                <a:solidFill>
                  <a:srgbClr val="F8F8F2"/>
                </a:solidFill>
                <a:effectLst/>
                <a:latin typeface="JetBrains Mono"/>
              </a:rPr>
              <a:t>pretrained</a:t>
            </a:r>
            <a:r>
              <a:rPr kumimoji="0" lang="en-US" altLang="en-US" sz="1400" b="0" i="0" u="none" strike="noStrike" cap="none" normalizeH="0" baseline="0" dirty="0">
                <a:ln>
                  <a:noFill/>
                </a:ln>
                <a:solidFill>
                  <a:srgbClr val="F92672"/>
                </a:solidFill>
                <a:effectLst/>
                <a:latin typeface="JetBrains Mono"/>
              </a:rPr>
              <a:t>:</a:t>
            </a:r>
            <a:br>
              <a:rPr kumimoji="0" lang="en-US" altLang="en-US" sz="1400" b="0" i="0" u="none" strike="noStrike" cap="none" normalizeH="0" baseline="0" dirty="0">
                <a:ln>
                  <a:noFill/>
                </a:ln>
                <a:solidFill>
                  <a:srgbClr val="F92672"/>
                </a:solidFill>
                <a:effectLst/>
                <a:latin typeface="JetBrains Mono"/>
              </a:rPr>
            </a:br>
            <a:r>
              <a:rPr kumimoji="0" lang="en-US" altLang="en-US" sz="1400" b="0" i="0" u="none" strike="noStrike" cap="none" normalizeH="0" baseline="0" dirty="0">
                <a:ln>
                  <a:noFill/>
                </a:ln>
                <a:solidFill>
                  <a:srgbClr val="F92672"/>
                </a:solidFill>
                <a:effectLst/>
                <a:latin typeface="JetBrains Mono"/>
              </a:rPr>
              <a:t>    </a:t>
            </a:r>
            <a:r>
              <a:rPr kumimoji="0" lang="en-US" altLang="en-US" sz="1400" b="0" i="1" u="none" strike="noStrike" cap="none" normalizeH="0" baseline="0" dirty="0">
                <a:ln>
                  <a:noFill/>
                </a:ln>
                <a:solidFill>
                  <a:srgbClr val="66D9EF"/>
                </a:solidFill>
                <a:effectLst/>
                <a:latin typeface="JetBrains Mono"/>
              </a:rPr>
              <a:t>with </a:t>
            </a:r>
            <a:r>
              <a:rPr kumimoji="0" lang="en-US" altLang="en-US" sz="1400" b="0" i="0" u="none" strike="noStrike" cap="none" normalizeH="0" baseline="0" dirty="0" err="1">
                <a:ln>
                  <a:noFill/>
                </a:ln>
                <a:solidFill>
                  <a:srgbClr val="66D9EF"/>
                </a:solidFill>
                <a:effectLst/>
                <a:latin typeface="JetBrains Mono"/>
              </a:rPr>
              <a:t>torch_distributed_zero_first</a:t>
            </a:r>
            <a:r>
              <a:rPr kumimoji="0" lang="en-US" altLang="en-US" sz="1400" b="0" i="0" u="none" strike="noStrike" cap="none" normalizeH="0" baseline="0" dirty="0">
                <a:ln>
                  <a:noFill/>
                </a:ln>
                <a:solidFill>
                  <a:srgbClr val="F8F8F2"/>
                </a:solidFill>
                <a:effectLst/>
                <a:latin typeface="JetBrains Mono"/>
              </a:rPr>
              <a:t>(rank)</a:t>
            </a:r>
            <a:r>
              <a:rPr kumimoji="0" lang="en-US" altLang="en-US" sz="1400" b="0" i="0" u="none" strike="noStrike" cap="none" normalizeH="0" baseline="0" dirty="0">
                <a:ln>
                  <a:noFill/>
                </a:ln>
                <a:solidFill>
                  <a:srgbClr val="F92672"/>
                </a:solidFill>
                <a:effectLst/>
                <a:latin typeface="JetBrains Mono"/>
              </a:rPr>
              <a:t>:</a:t>
            </a:r>
            <a:br>
              <a:rPr kumimoji="0" lang="en-US" altLang="en-US" sz="1400" b="0" i="0" u="none" strike="noStrike" cap="none" normalizeH="0" baseline="0" dirty="0">
                <a:ln>
                  <a:noFill/>
                </a:ln>
                <a:solidFill>
                  <a:srgbClr val="F92672"/>
                </a:solidFill>
                <a:effectLst/>
                <a:latin typeface="JetBrains Mono"/>
              </a:rPr>
            </a:b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66D9EF"/>
                </a:solidFill>
                <a:effectLst/>
                <a:latin typeface="JetBrains Mono"/>
              </a:rPr>
              <a:t>attempt_download</a:t>
            </a:r>
            <a:r>
              <a:rPr kumimoji="0" lang="en-US" altLang="en-US" sz="1400" b="0" i="0" u="none" strike="noStrike" cap="none" normalizeH="0" baseline="0" dirty="0">
                <a:ln>
                  <a:noFill/>
                </a:ln>
                <a:solidFill>
                  <a:srgbClr val="F8F8F2"/>
                </a:solidFill>
                <a:effectLst/>
                <a:latin typeface="JetBrains Mono"/>
              </a:rPr>
              <a:t>(weights)  </a:t>
            </a:r>
            <a:r>
              <a:rPr kumimoji="0" lang="en-US" altLang="en-US" sz="1400" b="0" i="0" u="none" strike="noStrike" cap="none" normalizeH="0" baseline="0" dirty="0">
                <a:ln>
                  <a:noFill/>
                </a:ln>
                <a:solidFill>
                  <a:srgbClr val="75715E"/>
                </a:solidFill>
                <a:effectLst/>
                <a:latin typeface="JetBrains Mono"/>
              </a:rPr>
              <a:t># download if not found locally</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ckpt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torch.</a:t>
            </a:r>
            <a:r>
              <a:rPr kumimoji="0" lang="en-US" altLang="en-US" sz="1400" b="0" i="0" u="none" strike="noStrike" cap="none" normalizeH="0" baseline="0" dirty="0" err="1">
                <a:ln>
                  <a:noFill/>
                </a:ln>
                <a:solidFill>
                  <a:srgbClr val="66D9EF"/>
                </a:solidFill>
                <a:effectLst/>
                <a:latin typeface="JetBrains Mono"/>
              </a:rPr>
              <a:t>load</a:t>
            </a:r>
            <a:r>
              <a:rPr kumimoji="0" lang="en-US" altLang="en-US" sz="1400" b="0" i="0" u="none" strike="noStrike" cap="none" normalizeH="0" baseline="0" dirty="0">
                <a:ln>
                  <a:noFill/>
                </a:ln>
                <a:solidFill>
                  <a:srgbClr val="F8F8F2"/>
                </a:solidFill>
                <a:effectLst/>
                <a:latin typeface="JetBrains Mono"/>
              </a:rPr>
              <a:t>(weights, </a:t>
            </a:r>
            <a:r>
              <a:rPr kumimoji="0" lang="en-US" altLang="en-US" sz="1400" b="0" i="0" u="none" strike="noStrike" cap="none" normalizeH="0" baseline="0" dirty="0" err="1">
                <a:ln>
                  <a:noFill/>
                </a:ln>
                <a:solidFill>
                  <a:srgbClr val="AA4926"/>
                </a:solidFill>
                <a:effectLst/>
                <a:latin typeface="JetBrains Mono"/>
              </a:rPr>
              <a:t>map_location</a:t>
            </a:r>
            <a:r>
              <a:rPr kumimoji="0" lang="en-US" altLang="en-US" sz="1400" b="0" i="0" u="none" strike="noStrike" cap="none" normalizeH="0" baseline="0" dirty="0">
                <a:ln>
                  <a:noFill/>
                </a:ln>
                <a:solidFill>
                  <a:srgbClr val="F92672"/>
                </a:solidFill>
                <a:effectLst/>
                <a:latin typeface="JetBrains Mono"/>
              </a:rPr>
              <a:t>=</a:t>
            </a:r>
            <a:r>
              <a:rPr kumimoji="0" lang="en-US" altLang="en-US" sz="1400" b="0" i="1" u="none" strike="noStrike" cap="none" normalizeH="0" baseline="0" dirty="0">
                <a:ln>
                  <a:noFill/>
                </a:ln>
                <a:solidFill>
                  <a:srgbClr val="FD971F"/>
                </a:solidFill>
                <a:effectLst/>
                <a:latin typeface="JetBrains Mono"/>
              </a:rPr>
              <a:t>device</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75715E"/>
                </a:solidFill>
                <a:effectLst/>
                <a:latin typeface="JetBrains Mono"/>
              </a:rPr>
              <a:t># load checkpoint</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1" u="none" strike="noStrike" cap="none" normalizeH="0" baseline="0" dirty="0">
                <a:ln>
                  <a:noFill/>
                </a:ln>
                <a:solidFill>
                  <a:srgbClr val="66D9EF"/>
                </a:solidFill>
                <a:effectLst/>
                <a:latin typeface="JetBrains Mono"/>
              </a:rPr>
              <a:t>if </a:t>
            </a:r>
            <a:r>
              <a:rPr kumimoji="0" lang="en-US" altLang="en-US" sz="1400" b="0" i="1" u="none" strike="noStrike" cap="none" normalizeH="0" baseline="0" dirty="0" err="1">
                <a:ln>
                  <a:noFill/>
                </a:ln>
                <a:solidFill>
                  <a:srgbClr val="FD971F"/>
                </a:solidFill>
                <a:effectLst/>
                <a:latin typeface="JetBrains Mono"/>
              </a:rPr>
              <a:t>hyp</a:t>
            </a:r>
            <a:r>
              <a:rPr kumimoji="0" lang="en-US" altLang="en-US" sz="1400" b="0" i="0" u="none" strike="noStrike" cap="none" normalizeH="0" baseline="0" dirty="0" err="1">
                <a:ln>
                  <a:noFill/>
                </a:ln>
                <a:solidFill>
                  <a:srgbClr val="F8F8F2"/>
                </a:solidFill>
                <a:effectLst/>
                <a:latin typeface="JetBrains Mono"/>
              </a:rPr>
              <a:t>.</a:t>
            </a:r>
            <a:r>
              <a:rPr kumimoji="0" lang="en-US" altLang="en-US" sz="1400" b="0" i="0" u="none" strike="noStrike" cap="none" normalizeH="0" baseline="0" dirty="0" err="1">
                <a:ln>
                  <a:noFill/>
                </a:ln>
                <a:solidFill>
                  <a:srgbClr val="66D9EF"/>
                </a:solidFill>
                <a:effectLst/>
                <a:latin typeface="JetBrains Mono"/>
              </a:rPr>
              <a:t>get</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'anchors'</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F92672"/>
                </a:solidFill>
                <a:effectLst/>
                <a:latin typeface="JetBrains Mono"/>
              </a:rPr>
              <a:t>:</a:t>
            </a:r>
            <a:br>
              <a:rPr kumimoji="0" lang="en-US" altLang="en-US" sz="1400" b="0" i="0" u="none" strike="noStrike" cap="none" normalizeH="0" baseline="0" dirty="0">
                <a:ln>
                  <a:noFill/>
                </a:ln>
                <a:solidFill>
                  <a:srgbClr val="F92672"/>
                </a:solidFill>
                <a:effectLst/>
                <a:latin typeface="JetBrains Mono"/>
              </a:rPr>
            </a:b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ckpt</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'model'</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yaml</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'anchors'</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66D9EF"/>
                </a:solidFill>
                <a:effectLst/>
                <a:latin typeface="JetBrains Mono"/>
              </a:rPr>
              <a:t>round</a:t>
            </a:r>
            <a:r>
              <a:rPr kumimoji="0" lang="en-US" altLang="en-US" sz="1400" b="0" i="0" u="none" strike="noStrike" cap="none" normalizeH="0" baseline="0" dirty="0">
                <a:ln>
                  <a:noFill/>
                </a:ln>
                <a:solidFill>
                  <a:srgbClr val="F8F8F2"/>
                </a:solidFill>
                <a:effectLst/>
                <a:latin typeface="JetBrains Mono"/>
              </a:rPr>
              <a:t>(</a:t>
            </a:r>
            <a:r>
              <a:rPr kumimoji="0" lang="en-US" altLang="en-US" sz="1400" b="0" i="1" u="none" strike="noStrike" cap="none" normalizeH="0" baseline="0" dirty="0" err="1">
                <a:ln>
                  <a:noFill/>
                </a:ln>
                <a:solidFill>
                  <a:srgbClr val="FD971F"/>
                </a:solidFill>
                <a:effectLst/>
                <a:latin typeface="JetBrains Mono"/>
              </a:rPr>
              <a:t>hyp</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'anchors'</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75715E"/>
                </a:solidFill>
                <a:effectLst/>
                <a:latin typeface="JetBrains Mono"/>
              </a:rPr>
              <a:t># force </a:t>
            </a:r>
            <a:r>
              <a:rPr kumimoji="0" lang="en-US" altLang="en-US" sz="1400" b="0" i="0" u="none" strike="noStrike" cap="none" normalizeH="0" baseline="0" dirty="0" err="1">
                <a:ln>
                  <a:noFill/>
                </a:ln>
                <a:solidFill>
                  <a:srgbClr val="75715E"/>
                </a:solidFill>
                <a:effectLst/>
                <a:latin typeface="JetBrains Mono"/>
              </a:rPr>
              <a:t>autoanchor</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model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66D9EF"/>
                </a:solidFill>
                <a:effectLst/>
                <a:latin typeface="JetBrains Mono"/>
              </a:rPr>
              <a:t>Model</a:t>
            </a:r>
            <a:r>
              <a:rPr kumimoji="0" lang="en-US" altLang="en-US" sz="1400" b="0" i="0" u="none" strike="noStrike" cap="none" normalizeH="0" baseline="0" dirty="0">
                <a:ln>
                  <a:noFill/>
                </a:ln>
                <a:solidFill>
                  <a:srgbClr val="F8F8F2"/>
                </a:solidFill>
                <a:effectLst/>
                <a:latin typeface="JetBrains Mono"/>
              </a:rPr>
              <a:t>(</a:t>
            </a:r>
            <a:r>
              <a:rPr kumimoji="0" lang="en-US" altLang="en-US" sz="1400" b="0" i="1" u="none" strike="noStrike" cap="none" normalizeH="0" baseline="0" dirty="0" err="1">
                <a:ln>
                  <a:noFill/>
                </a:ln>
                <a:solidFill>
                  <a:srgbClr val="FD971F"/>
                </a:solidFill>
                <a:effectLst/>
                <a:latin typeface="JetBrains Mono"/>
              </a:rPr>
              <a:t>opt</a:t>
            </a:r>
            <a:r>
              <a:rPr kumimoji="0" lang="en-US" altLang="en-US" sz="1400" b="0" i="0" u="none" strike="noStrike" cap="none" normalizeH="0" baseline="0" dirty="0" err="1">
                <a:ln>
                  <a:noFill/>
                </a:ln>
                <a:solidFill>
                  <a:srgbClr val="F8F8F2"/>
                </a:solidFill>
                <a:effectLst/>
                <a:latin typeface="JetBrains Mono"/>
              </a:rPr>
              <a:t>.cfg</a:t>
            </a:r>
            <a:r>
              <a:rPr kumimoji="0" lang="en-US" altLang="en-US" sz="1400" b="0" i="0" u="none" strike="noStrike" cap="none" normalizeH="0" baseline="0" dirty="0">
                <a:ln>
                  <a:noFill/>
                </a:ln>
                <a:solidFill>
                  <a:srgbClr val="F8F8F2"/>
                </a:solidFill>
                <a:effectLst/>
                <a:latin typeface="JetBrains Mono"/>
              </a:rPr>
              <a:t> </a:t>
            </a:r>
            <a:r>
              <a:rPr kumimoji="0" lang="en-US" altLang="en-US" sz="1400" b="0" i="1" u="none" strike="noStrike" cap="none" normalizeH="0" baseline="0" dirty="0">
                <a:ln>
                  <a:noFill/>
                </a:ln>
                <a:solidFill>
                  <a:srgbClr val="66D9EF"/>
                </a:solidFill>
                <a:effectLst/>
                <a:latin typeface="JetBrains Mono"/>
              </a:rPr>
              <a:t>or </a:t>
            </a:r>
            <a:r>
              <a:rPr kumimoji="0" lang="en-US" altLang="en-US" sz="1400" b="0" i="0" u="none" strike="noStrike" cap="none" normalizeH="0" baseline="0" dirty="0" err="1">
                <a:ln>
                  <a:noFill/>
                </a:ln>
                <a:solidFill>
                  <a:srgbClr val="F8F8F2"/>
                </a:solidFill>
                <a:effectLst/>
                <a:latin typeface="JetBrains Mono"/>
              </a:rPr>
              <a:t>ckpt</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'model'</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yaml</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ch</a:t>
            </a:r>
            <a:r>
              <a:rPr kumimoji="0" lang="en-US" altLang="en-US" sz="1400" b="0" i="0" u="none" strike="noStrike" cap="none" normalizeH="0" baseline="0" dirty="0">
                <a:ln>
                  <a:noFill/>
                </a:ln>
                <a:solidFill>
                  <a:srgbClr val="F92672"/>
                </a:solidFill>
                <a:effectLst/>
                <a:latin typeface="JetBrains Mono"/>
              </a:rPr>
              <a:t>=</a:t>
            </a:r>
            <a:r>
              <a:rPr kumimoji="0" lang="en-US" altLang="en-US" sz="1400" b="0" i="0" u="none" strike="noStrike" cap="none" normalizeH="0" baseline="0" dirty="0">
                <a:ln>
                  <a:noFill/>
                </a:ln>
                <a:solidFill>
                  <a:srgbClr val="AE81FF"/>
                </a:solidFill>
                <a:effectLst/>
                <a:latin typeface="JetBrains Mono"/>
              </a:rPr>
              <a:t>3</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nc</a:t>
            </a:r>
            <a:r>
              <a:rPr kumimoji="0" lang="en-US" altLang="en-US" sz="1400" b="0" i="0" u="none" strike="noStrike" cap="none" normalizeH="0" baseline="0" dirty="0">
                <a:ln>
                  <a:noFill/>
                </a:ln>
                <a:solidFill>
                  <a:srgbClr val="F9267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nc</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66D9EF"/>
                </a:solidFill>
                <a:effectLst/>
                <a:latin typeface="JetBrains Mono"/>
              </a:rPr>
              <a:t>to</a:t>
            </a:r>
            <a:r>
              <a:rPr kumimoji="0" lang="en-US" altLang="en-US" sz="1400" b="0" i="0" u="none" strike="noStrike" cap="none" normalizeH="0" baseline="0" dirty="0">
                <a:ln>
                  <a:noFill/>
                </a:ln>
                <a:solidFill>
                  <a:srgbClr val="F8F8F2"/>
                </a:solidFill>
                <a:effectLst/>
                <a:latin typeface="JetBrains Mono"/>
              </a:rPr>
              <a:t>(</a:t>
            </a:r>
            <a:r>
              <a:rPr kumimoji="0" lang="en-US" altLang="en-US" sz="1400" b="0" i="1" u="none" strike="noStrike" cap="none" normalizeH="0" baseline="0" dirty="0">
                <a:ln>
                  <a:noFill/>
                </a:ln>
                <a:solidFill>
                  <a:srgbClr val="FD971F"/>
                </a:solidFill>
                <a:effectLst/>
                <a:latin typeface="JetBrains Mono"/>
              </a:rPr>
              <a:t>device</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75715E"/>
                </a:solidFill>
                <a:effectLst/>
                <a:latin typeface="JetBrains Mono"/>
              </a:rPr>
              <a:t># create</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exclude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'anchor'</a:t>
            </a:r>
            <a:r>
              <a:rPr kumimoji="0" lang="en-US" altLang="en-US" sz="1400" b="0" i="0" u="none" strike="noStrike" cap="none" normalizeH="0" baseline="0" dirty="0">
                <a:ln>
                  <a:noFill/>
                </a:ln>
                <a:solidFill>
                  <a:srgbClr val="F8F8F2"/>
                </a:solidFill>
                <a:effectLst/>
                <a:latin typeface="JetBrains Mono"/>
              </a:rPr>
              <a:t>] </a:t>
            </a:r>
            <a:r>
              <a:rPr kumimoji="0" lang="en-US" altLang="en-US" sz="1400" b="0" i="1" u="none" strike="noStrike" cap="none" normalizeH="0" baseline="0" dirty="0">
                <a:ln>
                  <a:noFill/>
                </a:ln>
                <a:solidFill>
                  <a:srgbClr val="66D9EF"/>
                </a:solidFill>
                <a:effectLst/>
                <a:latin typeface="JetBrains Mono"/>
              </a:rPr>
              <a:t>if </a:t>
            </a:r>
            <a:r>
              <a:rPr kumimoji="0" lang="en-US" altLang="en-US" sz="1400" b="0" i="1" u="none" strike="noStrike" cap="none" normalizeH="0" baseline="0" dirty="0" err="1">
                <a:ln>
                  <a:noFill/>
                </a:ln>
                <a:solidFill>
                  <a:srgbClr val="FD971F"/>
                </a:solidFill>
                <a:effectLst/>
                <a:latin typeface="JetBrains Mono"/>
              </a:rPr>
              <a:t>opt</a:t>
            </a:r>
            <a:r>
              <a:rPr kumimoji="0" lang="en-US" altLang="en-US" sz="1400" b="0" i="0" u="none" strike="noStrike" cap="none" normalizeH="0" baseline="0" dirty="0" err="1">
                <a:ln>
                  <a:noFill/>
                </a:ln>
                <a:solidFill>
                  <a:srgbClr val="F8F8F2"/>
                </a:solidFill>
                <a:effectLst/>
                <a:latin typeface="JetBrains Mono"/>
              </a:rPr>
              <a:t>.cfg</a:t>
            </a:r>
            <a:r>
              <a:rPr kumimoji="0" lang="en-US" altLang="en-US" sz="1400" b="0" i="0" u="none" strike="noStrike" cap="none" normalizeH="0" baseline="0" dirty="0">
                <a:ln>
                  <a:noFill/>
                </a:ln>
                <a:solidFill>
                  <a:srgbClr val="F8F8F2"/>
                </a:solidFill>
                <a:effectLst/>
                <a:latin typeface="JetBrains Mono"/>
              </a:rPr>
              <a:t> </a:t>
            </a:r>
            <a:r>
              <a:rPr kumimoji="0" lang="en-US" altLang="en-US" sz="1400" b="0" i="1" u="none" strike="noStrike" cap="none" normalizeH="0" baseline="0" dirty="0">
                <a:ln>
                  <a:noFill/>
                </a:ln>
                <a:solidFill>
                  <a:srgbClr val="66D9EF"/>
                </a:solidFill>
                <a:effectLst/>
                <a:latin typeface="JetBrains Mono"/>
              </a:rPr>
              <a:t>or </a:t>
            </a:r>
            <a:r>
              <a:rPr kumimoji="0" lang="en-US" altLang="en-US" sz="1400" b="0" i="1" u="none" strike="noStrike" cap="none" normalizeH="0" baseline="0" dirty="0" err="1">
                <a:ln>
                  <a:noFill/>
                </a:ln>
                <a:solidFill>
                  <a:srgbClr val="FD971F"/>
                </a:solidFill>
                <a:effectLst/>
                <a:latin typeface="JetBrains Mono"/>
              </a:rPr>
              <a:t>hyp</a:t>
            </a:r>
            <a:r>
              <a:rPr kumimoji="0" lang="en-US" altLang="en-US" sz="1400" b="0" i="0" u="none" strike="noStrike" cap="none" normalizeH="0" baseline="0" dirty="0" err="1">
                <a:ln>
                  <a:noFill/>
                </a:ln>
                <a:solidFill>
                  <a:srgbClr val="F8F8F2"/>
                </a:solidFill>
                <a:effectLst/>
                <a:latin typeface="JetBrains Mono"/>
              </a:rPr>
              <a:t>.</a:t>
            </a:r>
            <a:r>
              <a:rPr kumimoji="0" lang="en-US" altLang="en-US" sz="1400" b="0" i="0" u="none" strike="noStrike" cap="none" normalizeH="0" baseline="0" dirty="0" err="1">
                <a:ln>
                  <a:noFill/>
                </a:ln>
                <a:solidFill>
                  <a:srgbClr val="66D9EF"/>
                </a:solidFill>
                <a:effectLst/>
                <a:latin typeface="JetBrains Mono"/>
              </a:rPr>
              <a:t>get</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'anchors'</a:t>
            </a:r>
            <a:r>
              <a:rPr kumimoji="0" lang="en-US" altLang="en-US" sz="1400" b="0" i="0" u="none" strike="noStrike" cap="none" normalizeH="0" baseline="0" dirty="0">
                <a:ln>
                  <a:noFill/>
                </a:ln>
                <a:solidFill>
                  <a:srgbClr val="F8F8F2"/>
                </a:solidFill>
                <a:effectLst/>
                <a:latin typeface="JetBrains Mono"/>
              </a:rPr>
              <a:t>) </a:t>
            </a:r>
            <a:r>
              <a:rPr kumimoji="0" lang="en-US" altLang="en-US" sz="1400" b="0" i="1" u="none" strike="noStrike" cap="none" normalizeH="0" baseline="0" dirty="0">
                <a:ln>
                  <a:noFill/>
                </a:ln>
                <a:solidFill>
                  <a:srgbClr val="66D9EF"/>
                </a:solidFill>
                <a:effectLst/>
                <a:latin typeface="JetBrains Mono"/>
              </a:rPr>
              <a:t>else </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75715E"/>
                </a:solidFill>
                <a:effectLst/>
                <a:latin typeface="JetBrains Mono"/>
              </a:rPr>
              <a:t># exclude keys</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state_dict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ckpt</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'model'</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66D9EF"/>
                </a:solidFill>
                <a:effectLst/>
                <a:latin typeface="JetBrains Mono"/>
              </a:rPr>
              <a:t>float</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66D9EF"/>
                </a:solidFill>
                <a:effectLst/>
                <a:latin typeface="JetBrains Mono"/>
              </a:rPr>
              <a:t>state_dict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75715E"/>
                </a:solidFill>
                <a:effectLst/>
                <a:latin typeface="JetBrains Mono"/>
              </a:rPr>
              <a:t># to FP32</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state_dict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66D9EF"/>
                </a:solidFill>
                <a:effectLst/>
                <a:latin typeface="JetBrains Mono"/>
              </a:rPr>
              <a:t>intersect_dicts</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state_dict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model.</a:t>
            </a:r>
            <a:r>
              <a:rPr kumimoji="0" lang="en-US" altLang="en-US" sz="1400" b="0" i="0" u="none" strike="noStrike" cap="none" normalizeH="0" baseline="0" dirty="0" err="1">
                <a:ln>
                  <a:noFill/>
                </a:ln>
                <a:solidFill>
                  <a:srgbClr val="66D9EF"/>
                </a:solidFill>
                <a:effectLst/>
                <a:latin typeface="JetBrains Mono"/>
              </a:rPr>
              <a:t>state_dict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exclude</a:t>
            </a:r>
            <a:r>
              <a:rPr kumimoji="0" lang="en-US" altLang="en-US" sz="1400" b="0" i="0" u="none" strike="noStrike" cap="none" normalizeH="0" baseline="0" dirty="0">
                <a:ln>
                  <a:noFill/>
                </a:ln>
                <a:solidFill>
                  <a:srgbClr val="F92672"/>
                </a:solidFill>
                <a:effectLst/>
                <a:latin typeface="JetBrains Mono"/>
              </a:rPr>
              <a:t>=</a:t>
            </a:r>
            <a:r>
              <a:rPr kumimoji="0" lang="en-US" altLang="en-US" sz="1400" b="0" i="0" u="none" strike="noStrike" cap="none" normalizeH="0" baseline="0" dirty="0">
                <a:ln>
                  <a:noFill/>
                </a:ln>
                <a:solidFill>
                  <a:srgbClr val="F8F8F2"/>
                </a:solidFill>
                <a:effectLst/>
                <a:latin typeface="JetBrains Mono"/>
              </a:rPr>
              <a:t>exclude)  </a:t>
            </a:r>
            <a:r>
              <a:rPr kumimoji="0" lang="en-US" altLang="en-US" sz="1400" b="0" i="0" u="none" strike="noStrike" cap="none" normalizeH="0" baseline="0" dirty="0">
                <a:ln>
                  <a:noFill/>
                </a:ln>
                <a:solidFill>
                  <a:srgbClr val="75715E"/>
                </a:solidFill>
                <a:effectLst/>
                <a:latin typeface="JetBrains Mono"/>
              </a:rPr>
              <a:t># intersect</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model.</a:t>
            </a:r>
            <a:r>
              <a:rPr kumimoji="0" lang="en-US" altLang="en-US" sz="1400" b="0" i="0" u="none" strike="noStrike" cap="none" normalizeH="0" baseline="0" dirty="0" err="1">
                <a:ln>
                  <a:noFill/>
                </a:ln>
                <a:solidFill>
                  <a:srgbClr val="66D9EF"/>
                </a:solidFill>
                <a:effectLst/>
                <a:latin typeface="JetBrains Mono"/>
              </a:rPr>
              <a:t>load_state_dict</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state_dict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AA4926"/>
                </a:solidFill>
                <a:effectLst/>
                <a:latin typeface="JetBrains Mono"/>
              </a:rPr>
              <a:t>strict</a:t>
            </a:r>
            <a:r>
              <a:rPr kumimoji="0" lang="en-US" altLang="en-US" sz="1400" b="0" i="0" u="none" strike="noStrike" cap="none" normalizeH="0" baseline="0" dirty="0">
                <a:ln>
                  <a:noFill/>
                </a:ln>
                <a:solidFill>
                  <a:srgbClr val="F92672"/>
                </a:solidFill>
                <a:effectLst/>
                <a:latin typeface="JetBrains Mono"/>
              </a:rPr>
              <a:t>=</a:t>
            </a:r>
            <a:r>
              <a:rPr kumimoji="0" lang="en-US" altLang="en-US" sz="1400" b="0" i="1" u="none" strike="noStrike" cap="none" normalizeH="0" baseline="0" dirty="0">
                <a:ln>
                  <a:noFill/>
                </a:ln>
                <a:solidFill>
                  <a:srgbClr val="66D9EF"/>
                </a:solidFill>
                <a:effectLst/>
                <a:latin typeface="JetBrains Mono"/>
              </a:rPr>
              <a:t>False</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75715E"/>
                </a:solidFill>
                <a:effectLst/>
                <a:latin typeface="JetBrains Mono"/>
              </a:rPr>
              <a:t># load</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logger.</a:t>
            </a:r>
            <a:r>
              <a:rPr kumimoji="0" lang="en-US" altLang="en-US" sz="1400" b="0" i="0" u="none" strike="noStrike" cap="none" normalizeH="0" baseline="0" dirty="0">
                <a:ln>
                  <a:noFill/>
                </a:ln>
                <a:solidFill>
                  <a:srgbClr val="66D9EF"/>
                </a:solidFill>
                <a:effectLst/>
                <a:latin typeface="JetBrains Mono"/>
              </a:rPr>
              <a:t>info</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'Transferred %g/%g items from %s'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66D9EF"/>
                </a:solidFill>
                <a:effectLst/>
                <a:latin typeface="JetBrains Mono"/>
              </a:rPr>
              <a:t>len</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state_dict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err="1">
                <a:ln>
                  <a:noFill/>
                </a:ln>
                <a:solidFill>
                  <a:srgbClr val="66D9EF"/>
                </a:solidFill>
                <a:effectLst/>
                <a:latin typeface="JetBrains Mono"/>
              </a:rPr>
              <a:t>len</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model.</a:t>
            </a:r>
            <a:r>
              <a:rPr kumimoji="0" lang="en-US" altLang="en-US" sz="1400" b="0" i="0" u="none" strike="noStrike" cap="none" normalizeH="0" baseline="0" dirty="0" err="1">
                <a:ln>
                  <a:noFill/>
                </a:ln>
                <a:solidFill>
                  <a:srgbClr val="66D9EF"/>
                </a:solidFill>
                <a:effectLst/>
                <a:latin typeface="JetBrains Mono"/>
              </a:rPr>
              <a:t>state_dict</a:t>
            </a:r>
            <a:r>
              <a:rPr kumimoji="0" lang="en-US" altLang="en-US" sz="1400" b="0" i="0" u="none" strike="noStrike" cap="none" normalizeH="0" baseline="0" dirty="0">
                <a:ln>
                  <a:noFill/>
                </a:ln>
                <a:solidFill>
                  <a:srgbClr val="F8F8F2"/>
                </a:solidFill>
                <a:effectLst/>
                <a:latin typeface="JetBrains Mono"/>
              </a:rPr>
              <a:t>()), weights))  </a:t>
            </a:r>
            <a:r>
              <a:rPr kumimoji="0" lang="en-US" altLang="en-US" sz="1400" b="0" i="0" u="none" strike="noStrike" cap="none" normalizeH="0" baseline="0" dirty="0">
                <a:ln>
                  <a:noFill/>
                </a:ln>
                <a:solidFill>
                  <a:srgbClr val="75715E"/>
                </a:solidFill>
                <a:effectLst/>
                <a:latin typeface="JetBrains Mono"/>
              </a:rPr>
              <a:t># report</a:t>
            </a:r>
            <a:br>
              <a:rPr kumimoji="0" lang="en-US" altLang="en-US" sz="1400" b="0" i="0" u="none" strike="noStrike" cap="none" normalizeH="0" baseline="0" dirty="0">
                <a:ln>
                  <a:noFill/>
                </a:ln>
                <a:solidFill>
                  <a:srgbClr val="75715E"/>
                </a:solidFill>
                <a:effectLst/>
                <a:latin typeface="JetBrains Mono"/>
              </a:rPr>
            </a:br>
            <a:r>
              <a:rPr kumimoji="0" lang="en-US" altLang="en-US" sz="1400" b="0" i="1" u="none" strike="noStrike" cap="none" normalizeH="0" baseline="0" dirty="0">
                <a:ln>
                  <a:noFill/>
                </a:ln>
                <a:solidFill>
                  <a:srgbClr val="66D9EF"/>
                </a:solidFill>
                <a:effectLst/>
                <a:latin typeface="JetBrains Mono"/>
              </a:rPr>
              <a:t>else</a:t>
            </a:r>
            <a:r>
              <a:rPr kumimoji="0" lang="en-US" altLang="en-US" sz="1400" b="0" i="0" u="none" strike="noStrike" cap="none" normalizeH="0" baseline="0" dirty="0">
                <a:ln>
                  <a:noFill/>
                </a:ln>
                <a:solidFill>
                  <a:srgbClr val="F92672"/>
                </a:solidFill>
                <a:effectLst/>
                <a:latin typeface="JetBrains Mono"/>
              </a:rPr>
              <a:t>:</a:t>
            </a:r>
            <a:br>
              <a:rPr kumimoji="0" lang="en-US" altLang="en-US" sz="1400" b="0" i="0" u="none" strike="noStrike" cap="none" normalizeH="0" baseline="0" dirty="0">
                <a:ln>
                  <a:noFill/>
                </a:ln>
                <a:solidFill>
                  <a:srgbClr val="F92672"/>
                </a:solidFill>
                <a:effectLst/>
                <a:latin typeface="JetBrains Mono"/>
              </a:rPr>
            </a:b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model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66D9EF"/>
                </a:solidFill>
                <a:effectLst/>
                <a:latin typeface="JetBrains Mono"/>
              </a:rPr>
              <a:t>Model</a:t>
            </a:r>
            <a:r>
              <a:rPr kumimoji="0" lang="en-US" altLang="en-US" sz="1400" b="0" i="0" u="none" strike="noStrike" cap="none" normalizeH="0" baseline="0" dirty="0">
                <a:ln>
                  <a:noFill/>
                </a:ln>
                <a:solidFill>
                  <a:srgbClr val="F8F8F2"/>
                </a:solidFill>
                <a:effectLst/>
                <a:latin typeface="JetBrains Mono"/>
              </a:rPr>
              <a:t>(</a:t>
            </a:r>
            <a:r>
              <a:rPr kumimoji="0" lang="en-US" altLang="en-US" sz="1400" b="0" i="1" u="none" strike="noStrike" cap="none" normalizeH="0" baseline="0" dirty="0" err="1">
                <a:ln>
                  <a:noFill/>
                </a:ln>
                <a:solidFill>
                  <a:srgbClr val="FD971F"/>
                </a:solidFill>
                <a:effectLst/>
                <a:latin typeface="JetBrains Mono"/>
              </a:rPr>
              <a:t>opt</a:t>
            </a:r>
            <a:r>
              <a:rPr kumimoji="0" lang="en-US" altLang="en-US" sz="1400" b="0" i="0" u="none" strike="noStrike" cap="none" normalizeH="0" baseline="0" dirty="0" err="1">
                <a:ln>
                  <a:noFill/>
                </a:ln>
                <a:solidFill>
                  <a:srgbClr val="F8F8F2"/>
                </a:solidFill>
                <a:effectLst/>
                <a:latin typeface="JetBrains Mono"/>
              </a:rPr>
              <a:t>.cfg</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ch</a:t>
            </a:r>
            <a:r>
              <a:rPr kumimoji="0" lang="en-US" altLang="en-US" sz="1400" b="0" i="0" u="none" strike="noStrike" cap="none" normalizeH="0" baseline="0" dirty="0">
                <a:ln>
                  <a:noFill/>
                </a:ln>
                <a:solidFill>
                  <a:srgbClr val="F92672"/>
                </a:solidFill>
                <a:effectLst/>
                <a:latin typeface="JetBrains Mono"/>
              </a:rPr>
              <a:t>=</a:t>
            </a:r>
            <a:r>
              <a:rPr kumimoji="0" lang="en-US" altLang="en-US" sz="1400" b="0" i="0" u="none" strike="noStrike" cap="none" normalizeH="0" baseline="0" dirty="0">
                <a:ln>
                  <a:noFill/>
                </a:ln>
                <a:solidFill>
                  <a:srgbClr val="AE81FF"/>
                </a:solidFill>
                <a:effectLst/>
                <a:latin typeface="JetBrains Mono"/>
              </a:rPr>
              <a:t>3</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err="1">
                <a:ln>
                  <a:noFill/>
                </a:ln>
                <a:solidFill>
                  <a:srgbClr val="AA4926"/>
                </a:solidFill>
                <a:effectLst/>
                <a:latin typeface="JetBrains Mono"/>
              </a:rPr>
              <a:t>nc</a:t>
            </a:r>
            <a:r>
              <a:rPr kumimoji="0" lang="en-US" altLang="en-US" sz="1400" b="0" i="0" u="none" strike="noStrike" cap="none" normalizeH="0" baseline="0" dirty="0">
                <a:ln>
                  <a:noFill/>
                </a:ln>
                <a:solidFill>
                  <a:srgbClr val="F9267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nc</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66D9EF"/>
                </a:solidFill>
                <a:effectLst/>
                <a:latin typeface="JetBrains Mono"/>
              </a:rPr>
              <a:t>to</a:t>
            </a:r>
            <a:r>
              <a:rPr kumimoji="0" lang="en-US" altLang="en-US" sz="1400" b="0" i="0" u="none" strike="noStrike" cap="none" normalizeH="0" baseline="0" dirty="0">
                <a:ln>
                  <a:noFill/>
                </a:ln>
                <a:solidFill>
                  <a:srgbClr val="F8F8F2"/>
                </a:solidFill>
                <a:effectLst/>
                <a:latin typeface="JetBrains Mono"/>
              </a:rPr>
              <a:t>(</a:t>
            </a:r>
            <a:r>
              <a:rPr kumimoji="0" lang="en-US" altLang="en-US" sz="1400" b="0" i="1" u="none" strike="noStrike" cap="none" normalizeH="0" baseline="0" dirty="0">
                <a:ln>
                  <a:noFill/>
                </a:ln>
                <a:solidFill>
                  <a:srgbClr val="FD971F"/>
                </a:solidFill>
                <a:effectLst/>
                <a:latin typeface="JetBrains Mono"/>
              </a:rPr>
              <a:t>device</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75715E"/>
                </a:solidFill>
                <a:effectLst/>
                <a:latin typeface="JetBrains Mono"/>
              </a:rPr>
              <a:t># create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C872633-3C84-42C5-AAF4-6B4423C586D0}"/>
              </a:ext>
            </a:extLst>
          </p:cNvPr>
          <p:cNvSpPr txBox="1"/>
          <p:nvPr/>
        </p:nvSpPr>
        <p:spPr>
          <a:xfrm>
            <a:off x="338832" y="2005514"/>
            <a:ext cx="2238113" cy="800219"/>
          </a:xfrm>
          <a:prstGeom prst="rect">
            <a:avLst/>
          </a:prstGeom>
          <a:noFill/>
        </p:spPr>
        <p:txBody>
          <a:bodyPr wrap="none" rtlCol="0">
            <a:spAutoFit/>
          </a:bodyPr>
          <a:lstStyle/>
          <a:p>
            <a:r>
              <a:rPr lang="en-US" dirty="0" err="1"/>
              <a:t>hyp.anchors</a:t>
            </a:r>
            <a:r>
              <a:rPr lang="en-US" dirty="0"/>
              <a:t> </a:t>
            </a:r>
          </a:p>
          <a:p>
            <a:r>
              <a:rPr lang="en-US" sz="1000" dirty="0"/>
              <a:t># anchors per output layer (0 to ignore)</a:t>
            </a:r>
          </a:p>
          <a:p>
            <a:endParaRPr lang="en-US" dirty="0"/>
          </a:p>
        </p:txBody>
      </p:sp>
    </p:spTree>
    <p:extLst>
      <p:ext uri="{BB962C8B-B14F-4D97-AF65-F5344CB8AC3E}">
        <p14:creationId xmlns:p14="http://schemas.microsoft.com/office/powerpoint/2010/main" val="3670723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80B8-D555-4409-A594-946C2D2B6404}"/>
              </a:ext>
            </a:extLst>
          </p:cNvPr>
          <p:cNvSpPr>
            <a:spLocks noGrp="1"/>
          </p:cNvSpPr>
          <p:nvPr>
            <p:ph type="title"/>
          </p:nvPr>
        </p:nvSpPr>
        <p:spPr/>
        <p:txBody>
          <a:bodyPr/>
          <a:lstStyle/>
          <a:p>
            <a:r>
              <a:rPr lang="en-US" dirty="0"/>
              <a:t>yolov5.train #optimizer</a:t>
            </a:r>
          </a:p>
        </p:txBody>
      </p:sp>
      <p:sp>
        <p:nvSpPr>
          <p:cNvPr id="5" name="TextBox 4">
            <a:extLst>
              <a:ext uri="{FF2B5EF4-FFF2-40B4-BE49-F238E27FC236}">
                <a16:creationId xmlns:a16="http://schemas.microsoft.com/office/drawing/2014/main" id="{7B361389-9447-4756-B2EE-AB5B8B6CDE73}"/>
              </a:ext>
            </a:extLst>
          </p:cNvPr>
          <p:cNvSpPr txBox="1"/>
          <p:nvPr/>
        </p:nvSpPr>
        <p:spPr>
          <a:xfrm>
            <a:off x="195680" y="1690688"/>
            <a:ext cx="1874296" cy="784830"/>
          </a:xfrm>
          <a:prstGeom prst="rect">
            <a:avLst/>
          </a:prstGeom>
          <a:noFill/>
        </p:spPr>
        <p:txBody>
          <a:bodyPr wrap="none" rtlCol="0">
            <a:spAutoFit/>
          </a:bodyPr>
          <a:lstStyle/>
          <a:p>
            <a:r>
              <a:rPr lang="en-US" dirty="0" err="1"/>
              <a:t>hyp.weight_decay</a:t>
            </a:r>
            <a:endParaRPr lang="en-US" dirty="0"/>
          </a:p>
          <a:p>
            <a:r>
              <a:rPr lang="en-US" sz="900" dirty="0"/>
              <a:t># optimizer weight decay 5e-4</a:t>
            </a:r>
          </a:p>
          <a:p>
            <a:endParaRPr lang="en-US" dirty="0"/>
          </a:p>
        </p:txBody>
      </p:sp>
      <p:sp>
        <p:nvSpPr>
          <p:cNvPr id="7" name="Rectangle 2">
            <a:extLst>
              <a:ext uri="{FF2B5EF4-FFF2-40B4-BE49-F238E27FC236}">
                <a16:creationId xmlns:a16="http://schemas.microsoft.com/office/drawing/2014/main" id="{FE3A410C-2EF8-4907-A88A-C6FD4F050F69}"/>
              </a:ext>
            </a:extLst>
          </p:cNvPr>
          <p:cNvSpPr>
            <a:spLocks noGrp="1" noChangeArrowheads="1"/>
          </p:cNvSpPr>
          <p:nvPr>
            <p:ph idx="1"/>
          </p:nvPr>
        </p:nvSpPr>
        <p:spPr bwMode="auto">
          <a:xfrm>
            <a:off x="2905586" y="1410355"/>
            <a:ext cx="9357064" cy="5447645"/>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75715E"/>
                </a:solidFill>
                <a:effectLst/>
                <a:latin typeface="JetBrains Mono"/>
              </a:rPr>
              <a:t># Optimizer</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F8F8F2"/>
                </a:solidFill>
                <a:effectLst/>
                <a:latin typeface="JetBrains Mono"/>
              </a:rPr>
              <a:t>nbs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AE81FF"/>
                </a:solidFill>
                <a:effectLst/>
                <a:latin typeface="JetBrains Mono"/>
              </a:rPr>
              <a:t>64  </a:t>
            </a:r>
            <a:r>
              <a:rPr kumimoji="0" lang="en-US" altLang="en-US" sz="1200" b="0" i="0" u="none" strike="noStrike" cap="none" normalizeH="0" baseline="0">
                <a:ln>
                  <a:noFill/>
                </a:ln>
                <a:solidFill>
                  <a:srgbClr val="75715E"/>
                </a:solidFill>
                <a:effectLst/>
                <a:latin typeface="JetBrains Mono"/>
              </a:rPr>
              <a:t># nominal batch size</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F8F8F2"/>
                </a:solidFill>
                <a:effectLst/>
                <a:latin typeface="JetBrains Mono"/>
              </a:rPr>
              <a:t>accumulate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66D9EF"/>
                </a:solidFill>
                <a:effectLst/>
                <a:latin typeface="JetBrains Mono"/>
              </a:rPr>
              <a:t>max</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66D9EF"/>
                </a:solidFill>
                <a:effectLst/>
                <a:latin typeface="JetBrains Mono"/>
              </a:rPr>
              <a:t>round</a:t>
            </a:r>
            <a:r>
              <a:rPr kumimoji="0" lang="en-US" altLang="en-US" sz="1200" b="0" i="0" u="none" strike="noStrike" cap="none" normalizeH="0" baseline="0">
                <a:ln>
                  <a:noFill/>
                </a:ln>
                <a:solidFill>
                  <a:srgbClr val="F8F8F2"/>
                </a:solidFill>
                <a:effectLst/>
                <a:latin typeface="JetBrains Mono"/>
              </a:rPr>
              <a:t>(nbs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total_batch_size), </a:t>
            </a:r>
            <a:r>
              <a:rPr kumimoji="0" lang="en-US" altLang="en-US" sz="1200" b="0" i="0" u="none" strike="noStrike" cap="none" normalizeH="0" baseline="0">
                <a:ln>
                  <a:noFill/>
                </a:ln>
                <a:solidFill>
                  <a:srgbClr val="AE81FF"/>
                </a:solidFill>
                <a:effectLst/>
                <a:latin typeface="JetBrains Mono"/>
              </a:rPr>
              <a:t>1</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accumulate loss before optimizing</a:t>
            </a:r>
            <a:br>
              <a:rPr kumimoji="0" lang="en-US" altLang="en-US" sz="1200" b="0" i="0" u="none" strike="noStrike" cap="none" normalizeH="0" baseline="0">
                <a:ln>
                  <a:noFill/>
                </a:ln>
                <a:solidFill>
                  <a:srgbClr val="75715E"/>
                </a:solidFill>
                <a:effectLst/>
                <a:latin typeface="JetBrains Mono"/>
              </a:rPr>
            </a:br>
            <a:r>
              <a:rPr kumimoji="0" lang="en-US" altLang="en-US" sz="1200" b="0" i="1" u="none" strike="noStrike" cap="none" normalizeH="0" baseline="0">
                <a:ln>
                  <a:noFill/>
                </a:ln>
                <a:solidFill>
                  <a:srgbClr val="FD971F"/>
                </a:solidFill>
                <a:effectLst/>
                <a:latin typeface="JetBrains Mono"/>
              </a:rPr>
              <a:t>hyp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'weight_decay'</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total_batch_size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accumulate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nbs  </a:t>
            </a:r>
            <a:r>
              <a:rPr kumimoji="0" lang="en-US" altLang="en-US" sz="1200" b="0" i="0" u="none" strike="noStrike" cap="none" normalizeH="0" baseline="0">
                <a:ln>
                  <a:noFill/>
                </a:ln>
                <a:solidFill>
                  <a:srgbClr val="75715E"/>
                </a:solidFill>
                <a:effectLst/>
                <a:latin typeface="JetBrains Mono"/>
              </a:rPr>
              <a:t># scale weight_decay</a:t>
            </a:r>
            <a:br>
              <a:rPr kumimoji="0" lang="en-US" altLang="en-US" sz="1200" b="0" i="0" u="none" strike="noStrike" cap="none" normalizeH="0" baseline="0">
                <a:ln>
                  <a:noFill/>
                </a:ln>
                <a:solidFill>
                  <a:srgbClr val="75715E"/>
                </a:solidFill>
                <a:effectLst/>
                <a:latin typeface="JetBrains Mono"/>
              </a:rPr>
            </a:b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F8F8F2"/>
                </a:solidFill>
                <a:effectLst/>
                <a:latin typeface="JetBrains Mono"/>
              </a:rPr>
              <a:t>pg0, pg1, pg2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 [], []  </a:t>
            </a:r>
            <a:r>
              <a:rPr kumimoji="0" lang="en-US" altLang="en-US" sz="1200" b="0" i="0" u="none" strike="noStrike" cap="none" normalizeH="0" baseline="0">
                <a:ln>
                  <a:noFill/>
                </a:ln>
                <a:solidFill>
                  <a:srgbClr val="75715E"/>
                </a:solidFill>
                <a:effectLst/>
                <a:latin typeface="JetBrains Mono"/>
              </a:rPr>
              <a:t># optimizer parameter groups</a:t>
            </a:r>
            <a:br>
              <a:rPr kumimoji="0" lang="en-US" altLang="en-US" sz="1200" b="0" i="0" u="none" strike="noStrike" cap="none" normalizeH="0" baseline="0">
                <a:ln>
                  <a:noFill/>
                </a:ln>
                <a:solidFill>
                  <a:srgbClr val="75715E"/>
                </a:solidFill>
                <a:effectLst/>
                <a:latin typeface="JetBrains Mono"/>
              </a:rPr>
            </a:br>
            <a:r>
              <a:rPr kumimoji="0" lang="en-US" altLang="en-US" sz="1200" b="0" i="1" u="none" strike="noStrike" cap="none" normalizeH="0" baseline="0">
                <a:ln>
                  <a:noFill/>
                </a:ln>
                <a:solidFill>
                  <a:srgbClr val="66D9EF"/>
                </a:solidFill>
                <a:effectLst/>
                <a:latin typeface="JetBrains Mono"/>
              </a:rPr>
              <a:t>for </a:t>
            </a:r>
            <a:r>
              <a:rPr kumimoji="0" lang="en-US" altLang="en-US" sz="1200" b="0" i="0" u="none" strike="noStrike" cap="none" normalizeH="0" baseline="0">
                <a:ln>
                  <a:noFill/>
                </a:ln>
                <a:solidFill>
                  <a:srgbClr val="F8F8F2"/>
                </a:solidFill>
                <a:effectLst/>
                <a:latin typeface="JetBrains Mono"/>
              </a:rPr>
              <a:t>k, v </a:t>
            </a:r>
            <a:r>
              <a:rPr kumimoji="0" lang="en-US" altLang="en-US" sz="1200" b="0" i="1" u="none" strike="noStrike" cap="none" normalizeH="0" baseline="0">
                <a:ln>
                  <a:noFill/>
                </a:ln>
                <a:solidFill>
                  <a:srgbClr val="66D9EF"/>
                </a:solidFill>
                <a:effectLst/>
                <a:latin typeface="JetBrains Mono"/>
              </a:rPr>
              <a:t>in </a:t>
            </a:r>
            <a:r>
              <a:rPr kumimoji="0" lang="en-US" altLang="en-US" sz="1200" b="0" i="0" u="none" strike="noStrike" cap="none" normalizeH="0" baseline="0">
                <a:ln>
                  <a:noFill/>
                </a:ln>
                <a:solidFill>
                  <a:srgbClr val="F8F8F2"/>
                </a:solidFill>
                <a:effectLst/>
                <a:latin typeface="JetBrains Mono"/>
              </a:rPr>
              <a:t>model.</a:t>
            </a:r>
            <a:r>
              <a:rPr kumimoji="0" lang="en-US" altLang="en-US" sz="1200" b="0" i="0" u="none" strike="noStrike" cap="none" normalizeH="0" baseline="0">
                <a:ln>
                  <a:noFill/>
                </a:ln>
                <a:solidFill>
                  <a:srgbClr val="66D9EF"/>
                </a:solidFill>
                <a:effectLst/>
                <a:latin typeface="JetBrains Mono"/>
              </a:rPr>
              <a:t>named_modules</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92672"/>
                </a:solidFill>
                <a:effectLst/>
                <a:latin typeface="JetBrains Mono"/>
              </a:rPr>
              <a:t>:</a:t>
            </a:r>
            <a:br>
              <a:rPr kumimoji="0" lang="en-US" altLang="en-US" sz="1200" b="0" i="0" u="none" strike="noStrike" cap="none" normalizeH="0" baseline="0">
                <a:ln>
                  <a:noFill/>
                </a:ln>
                <a:solidFill>
                  <a:srgbClr val="F92672"/>
                </a:solidFill>
                <a:effectLst/>
                <a:latin typeface="JetBrains Mono"/>
              </a:rPr>
            </a:b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66D9EF"/>
                </a:solidFill>
                <a:effectLst/>
                <a:latin typeface="JetBrains Mono"/>
              </a:rPr>
              <a:t>if </a:t>
            </a:r>
            <a:r>
              <a:rPr kumimoji="0" lang="en-US" altLang="en-US" sz="1200" b="0" i="0" u="none" strike="noStrike" cap="none" normalizeH="0" baseline="0">
                <a:ln>
                  <a:noFill/>
                </a:ln>
                <a:solidFill>
                  <a:srgbClr val="66D9EF"/>
                </a:solidFill>
                <a:effectLst/>
                <a:latin typeface="JetBrains Mono"/>
              </a:rPr>
              <a:t>hasattr</a:t>
            </a:r>
            <a:r>
              <a:rPr kumimoji="0" lang="en-US" altLang="en-US" sz="1200" b="0" i="0" u="none" strike="noStrike" cap="none" normalizeH="0" baseline="0">
                <a:ln>
                  <a:noFill/>
                </a:ln>
                <a:solidFill>
                  <a:srgbClr val="F8F8F2"/>
                </a:solidFill>
                <a:effectLst/>
                <a:latin typeface="JetBrains Mono"/>
              </a:rPr>
              <a:t>(v, </a:t>
            </a:r>
            <a:r>
              <a:rPr kumimoji="0" lang="en-US" altLang="en-US" sz="1200" b="0" i="0" u="none" strike="noStrike" cap="none" normalizeH="0" baseline="0">
                <a:ln>
                  <a:noFill/>
                </a:ln>
                <a:solidFill>
                  <a:srgbClr val="E6DB74"/>
                </a:solidFill>
                <a:effectLst/>
                <a:latin typeface="JetBrains Mono"/>
              </a:rPr>
              <a:t>'bias'</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6D9EF"/>
                </a:solidFill>
                <a:effectLst/>
                <a:latin typeface="JetBrains Mono"/>
              </a:rPr>
              <a:t>and </a:t>
            </a:r>
            <a:r>
              <a:rPr kumimoji="0" lang="en-US" altLang="en-US" sz="1200" b="0" i="0" u="none" strike="noStrike" cap="none" normalizeH="0" baseline="0">
                <a:ln>
                  <a:noFill/>
                </a:ln>
                <a:solidFill>
                  <a:srgbClr val="66D9EF"/>
                </a:solidFill>
                <a:effectLst/>
                <a:latin typeface="JetBrains Mono"/>
              </a:rPr>
              <a:t>isinstance</a:t>
            </a:r>
            <a:r>
              <a:rPr kumimoji="0" lang="en-US" altLang="en-US" sz="1200" b="0" i="0" u="none" strike="noStrike" cap="none" normalizeH="0" baseline="0">
                <a:ln>
                  <a:noFill/>
                </a:ln>
                <a:solidFill>
                  <a:srgbClr val="F8F8F2"/>
                </a:solidFill>
                <a:effectLst/>
                <a:latin typeface="JetBrains Mono"/>
              </a:rPr>
              <a:t>(v.bias, nn.Parameter)</a:t>
            </a:r>
            <a:r>
              <a:rPr kumimoji="0" lang="en-US" altLang="en-US" sz="1200" b="0" i="0" u="none" strike="noStrike" cap="none" normalizeH="0" baseline="0">
                <a:ln>
                  <a:noFill/>
                </a:ln>
                <a:solidFill>
                  <a:srgbClr val="F92672"/>
                </a:solidFill>
                <a:effectLst/>
                <a:latin typeface="JetBrains Mono"/>
              </a:rPr>
              <a:t>:</a:t>
            </a:r>
            <a:br>
              <a:rPr kumimoji="0" lang="en-US" altLang="en-US" sz="1200" b="0" i="0" u="none" strike="noStrike" cap="none" normalizeH="0" baseline="0">
                <a:ln>
                  <a:noFill/>
                </a:ln>
                <a:solidFill>
                  <a:srgbClr val="F92672"/>
                </a:solidFill>
                <a:effectLst/>
                <a:latin typeface="JetBrains Mono"/>
              </a:rPr>
            </a:b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pg2.</a:t>
            </a:r>
            <a:r>
              <a:rPr kumimoji="0" lang="en-US" altLang="en-US" sz="1200" b="0" i="0" u="none" strike="noStrike" cap="none" normalizeH="0" baseline="0">
                <a:ln>
                  <a:noFill/>
                </a:ln>
                <a:solidFill>
                  <a:srgbClr val="66D9EF"/>
                </a:solidFill>
                <a:effectLst/>
                <a:latin typeface="JetBrains Mono"/>
              </a:rPr>
              <a:t>append</a:t>
            </a:r>
            <a:r>
              <a:rPr kumimoji="0" lang="en-US" altLang="en-US" sz="1200" b="0" i="0" u="none" strike="noStrike" cap="none" normalizeH="0" baseline="0">
                <a:ln>
                  <a:noFill/>
                </a:ln>
                <a:solidFill>
                  <a:srgbClr val="F8F8F2"/>
                </a:solidFill>
                <a:effectLst/>
                <a:latin typeface="JetBrains Mono"/>
              </a:rPr>
              <a:t>(v.bias)  </a:t>
            </a:r>
            <a:r>
              <a:rPr kumimoji="0" lang="en-US" altLang="en-US" sz="1200" b="0" i="0" u="none" strike="noStrike" cap="none" normalizeH="0" baseline="0">
                <a:ln>
                  <a:noFill/>
                </a:ln>
                <a:solidFill>
                  <a:srgbClr val="75715E"/>
                </a:solidFill>
                <a:effectLst/>
                <a:latin typeface="JetBrains Mono"/>
              </a:rPr>
              <a:t># biases</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a:t>
            </a:r>
            <a:r>
              <a:rPr kumimoji="0" lang="en-US" altLang="en-US" sz="1200" b="0" i="1" u="none" strike="noStrike" cap="none" normalizeH="0" baseline="0">
                <a:ln>
                  <a:noFill/>
                </a:ln>
                <a:solidFill>
                  <a:srgbClr val="66D9EF"/>
                </a:solidFill>
                <a:effectLst/>
                <a:latin typeface="JetBrains Mono"/>
              </a:rPr>
              <a:t>if </a:t>
            </a:r>
            <a:r>
              <a:rPr kumimoji="0" lang="en-US" altLang="en-US" sz="1200" b="0" i="0" u="none" strike="noStrike" cap="none" normalizeH="0" baseline="0">
                <a:ln>
                  <a:noFill/>
                </a:ln>
                <a:solidFill>
                  <a:srgbClr val="66D9EF"/>
                </a:solidFill>
                <a:effectLst/>
                <a:latin typeface="JetBrains Mono"/>
              </a:rPr>
              <a:t>isinstance</a:t>
            </a:r>
            <a:r>
              <a:rPr kumimoji="0" lang="en-US" altLang="en-US" sz="1200" b="0" i="0" u="none" strike="noStrike" cap="none" normalizeH="0" baseline="0">
                <a:ln>
                  <a:noFill/>
                </a:ln>
                <a:solidFill>
                  <a:srgbClr val="F8F8F2"/>
                </a:solidFill>
                <a:effectLst/>
                <a:latin typeface="JetBrains Mono"/>
              </a:rPr>
              <a:t>(v, nn.BatchNorm2d)</a:t>
            </a:r>
            <a:r>
              <a:rPr kumimoji="0" lang="en-US" altLang="en-US" sz="1200" b="0" i="0" u="none" strike="noStrike" cap="none" normalizeH="0" baseline="0">
                <a:ln>
                  <a:noFill/>
                </a:ln>
                <a:solidFill>
                  <a:srgbClr val="F92672"/>
                </a:solidFill>
                <a:effectLst/>
                <a:latin typeface="JetBrains Mono"/>
              </a:rPr>
              <a:t>:</a:t>
            </a:r>
            <a:br>
              <a:rPr kumimoji="0" lang="en-US" altLang="en-US" sz="1200" b="0" i="0" u="none" strike="noStrike" cap="none" normalizeH="0" baseline="0">
                <a:ln>
                  <a:noFill/>
                </a:ln>
                <a:solidFill>
                  <a:srgbClr val="F92672"/>
                </a:solidFill>
                <a:effectLst/>
                <a:latin typeface="JetBrains Mono"/>
              </a:rPr>
            </a:b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pg0.</a:t>
            </a:r>
            <a:r>
              <a:rPr kumimoji="0" lang="en-US" altLang="en-US" sz="1200" b="0" i="0" u="none" strike="noStrike" cap="none" normalizeH="0" baseline="0">
                <a:ln>
                  <a:noFill/>
                </a:ln>
                <a:solidFill>
                  <a:srgbClr val="66D9EF"/>
                </a:solidFill>
                <a:effectLst/>
                <a:latin typeface="JetBrains Mono"/>
              </a:rPr>
              <a:t>append</a:t>
            </a:r>
            <a:r>
              <a:rPr kumimoji="0" lang="en-US" altLang="en-US" sz="1200" b="0" i="0" u="none" strike="noStrike" cap="none" normalizeH="0" baseline="0">
                <a:ln>
                  <a:noFill/>
                </a:ln>
                <a:solidFill>
                  <a:srgbClr val="F8F8F2"/>
                </a:solidFill>
                <a:effectLst/>
                <a:latin typeface="JetBrains Mono"/>
              </a:rPr>
              <a:t>(v.weight)  </a:t>
            </a:r>
            <a:r>
              <a:rPr kumimoji="0" lang="en-US" altLang="en-US" sz="1200" b="0" i="0" u="none" strike="noStrike" cap="none" normalizeH="0" baseline="0">
                <a:ln>
                  <a:noFill/>
                </a:ln>
                <a:solidFill>
                  <a:srgbClr val="75715E"/>
                </a:solidFill>
                <a:effectLst/>
                <a:latin typeface="JetBrains Mono"/>
              </a:rPr>
              <a:t># no decay</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a:t>
            </a:r>
            <a:r>
              <a:rPr kumimoji="0" lang="en-US" altLang="en-US" sz="1200" b="0" i="1" u="none" strike="noStrike" cap="none" normalizeH="0" baseline="0">
                <a:ln>
                  <a:noFill/>
                </a:ln>
                <a:solidFill>
                  <a:srgbClr val="66D9EF"/>
                </a:solidFill>
                <a:effectLst/>
                <a:latin typeface="JetBrains Mono"/>
              </a:rPr>
              <a:t>elif </a:t>
            </a:r>
            <a:r>
              <a:rPr kumimoji="0" lang="en-US" altLang="en-US" sz="1200" b="0" i="0" u="none" strike="noStrike" cap="none" normalizeH="0" baseline="0">
                <a:ln>
                  <a:noFill/>
                </a:ln>
                <a:solidFill>
                  <a:srgbClr val="66D9EF"/>
                </a:solidFill>
                <a:effectLst/>
                <a:latin typeface="JetBrains Mono"/>
              </a:rPr>
              <a:t>hasattr</a:t>
            </a:r>
            <a:r>
              <a:rPr kumimoji="0" lang="en-US" altLang="en-US" sz="1200" b="0" i="0" u="none" strike="noStrike" cap="none" normalizeH="0" baseline="0">
                <a:ln>
                  <a:noFill/>
                </a:ln>
                <a:solidFill>
                  <a:srgbClr val="F8F8F2"/>
                </a:solidFill>
                <a:effectLst/>
                <a:latin typeface="JetBrains Mono"/>
              </a:rPr>
              <a:t>(v, </a:t>
            </a:r>
            <a:r>
              <a:rPr kumimoji="0" lang="en-US" altLang="en-US" sz="1200" b="0" i="0" u="none" strike="noStrike" cap="none" normalizeH="0" baseline="0">
                <a:ln>
                  <a:noFill/>
                </a:ln>
                <a:solidFill>
                  <a:srgbClr val="E6DB74"/>
                </a:solidFill>
                <a:effectLst/>
                <a:latin typeface="JetBrains Mono"/>
              </a:rPr>
              <a:t>'weight'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6D9EF"/>
                </a:solidFill>
                <a:effectLst/>
                <a:latin typeface="JetBrains Mono"/>
              </a:rPr>
              <a:t>and </a:t>
            </a:r>
            <a:r>
              <a:rPr kumimoji="0" lang="en-US" altLang="en-US" sz="1200" b="0" i="0" u="none" strike="noStrike" cap="none" normalizeH="0" baseline="0">
                <a:ln>
                  <a:noFill/>
                </a:ln>
                <a:solidFill>
                  <a:srgbClr val="66D9EF"/>
                </a:solidFill>
                <a:effectLst/>
                <a:latin typeface="JetBrains Mono"/>
              </a:rPr>
              <a:t>isinstance</a:t>
            </a:r>
            <a:r>
              <a:rPr kumimoji="0" lang="en-US" altLang="en-US" sz="1200" b="0" i="0" u="none" strike="noStrike" cap="none" normalizeH="0" baseline="0">
                <a:ln>
                  <a:noFill/>
                </a:ln>
                <a:solidFill>
                  <a:srgbClr val="F8F8F2"/>
                </a:solidFill>
                <a:effectLst/>
                <a:latin typeface="JetBrains Mono"/>
              </a:rPr>
              <a:t>(v.weight, nn.Parameter)</a:t>
            </a:r>
            <a:r>
              <a:rPr kumimoji="0" lang="en-US" altLang="en-US" sz="1200" b="0" i="0" u="none" strike="noStrike" cap="none" normalizeH="0" baseline="0">
                <a:ln>
                  <a:noFill/>
                </a:ln>
                <a:solidFill>
                  <a:srgbClr val="F92672"/>
                </a:solidFill>
                <a:effectLst/>
                <a:latin typeface="JetBrains Mono"/>
              </a:rPr>
              <a:t>:</a:t>
            </a:r>
            <a:br>
              <a:rPr kumimoji="0" lang="en-US" altLang="en-US" sz="1200" b="0" i="0" u="none" strike="noStrike" cap="none" normalizeH="0" baseline="0">
                <a:ln>
                  <a:noFill/>
                </a:ln>
                <a:solidFill>
                  <a:srgbClr val="F92672"/>
                </a:solidFill>
                <a:effectLst/>
                <a:latin typeface="JetBrains Mono"/>
              </a:rPr>
            </a:b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pg1.</a:t>
            </a:r>
            <a:r>
              <a:rPr kumimoji="0" lang="en-US" altLang="en-US" sz="1200" b="0" i="0" u="none" strike="noStrike" cap="none" normalizeH="0" baseline="0">
                <a:ln>
                  <a:noFill/>
                </a:ln>
                <a:solidFill>
                  <a:srgbClr val="66D9EF"/>
                </a:solidFill>
                <a:effectLst/>
                <a:latin typeface="JetBrains Mono"/>
              </a:rPr>
              <a:t>append</a:t>
            </a:r>
            <a:r>
              <a:rPr kumimoji="0" lang="en-US" altLang="en-US" sz="1200" b="0" i="0" u="none" strike="noStrike" cap="none" normalizeH="0" baseline="0">
                <a:ln>
                  <a:noFill/>
                </a:ln>
                <a:solidFill>
                  <a:srgbClr val="F8F8F2"/>
                </a:solidFill>
                <a:effectLst/>
                <a:latin typeface="JetBrains Mono"/>
              </a:rPr>
              <a:t>(v.weight)  </a:t>
            </a:r>
            <a:r>
              <a:rPr kumimoji="0" lang="en-US" altLang="en-US" sz="1200" b="0" i="0" u="none" strike="noStrike" cap="none" normalizeH="0" baseline="0">
                <a:ln>
                  <a:noFill/>
                </a:ln>
                <a:solidFill>
                  <a:srgbClr val="75715E"/>
                </a:solidFill>
                <a:effectLst/>
                <a:latin typeface="JetBrains Mono"/>
              </a:rPr>
              <a:t># apply decay</a:t>
            </a:r>
            <a:br>
              <a:rPr kumimoji="0" lang="en-US" altLang="en-US" sz="1200" b="0" i="0" u="none" strike="noStrike" cap="none" normalizeH="0" baseline="0">
                <a:ln>
                  <a:noFill/>
                </a:ln>
                <a:solidFill>
                  <a:srgbClr val="75715E"/>
                </a:solidFill>
                <a:effectLst/>
                <a:latin typeface="JetBrains Mono"/>
              </a:rPr>
            </a:br>
            <a:br>
              <a:rPr kumimoji="0" lang="en-US" altLang="en-US" sz="1200" b="0" i="0" u="none" strike="noStrike" cap="none" normalizeH="0" baseline="0">
                <a:ln>
                  <a:noFill/>
                </a:ln>
                <a:solidFill>
                  <a:srgbClr val="75715E"/>
                </a:solidFill>
                <a:effectLst/>
                <a:latin typeface="JetBrains Mono"/>
              </a:rPr>
            </a:br>
            <a:r>
              <a:rPr kumimoji="0" lang="en-US" altLang="en-US" sz="1200" b="0" i="1" u="none" strike="noStrike" cap="none" normalizeH="0" baseline="0">
                <a:ln>
                  <a:noFill/>
                </a:ln>
                <a:solidFill>
                  <a:srgbClr val="66D9EF"/>
                </a:solidFill>
                <a:effectLst/>
                <a:latin typeface="JetBrains Mono"/>
              </a:rPr>
              <a:t>if </a:t>
            </a:r>
            <a:r>
              <a:rPr kumimoji="0" lang="en-US" altLang="en-US" sz="1200" b="0" i="1" u="none" strike="noStrike" cap="none" normalizeH="0" baseline="0">
                <a:ln>
                  <a:noFill/>
                </a:ln>
                <a:solidFill>
                  <a:srgbClr val="FD971F"/>
                </a:solidFill>
                <a:effectLst/>
                <a:latin typeface="JetBrains Mono"/>
              </a:rPr>
              <a:t>opt</a:t>
            </a:r>
            <a:r>
              <a:rPr kumimoji="0" lang="en-US" altLang="en-US" sz="1200" b="0" i="0" u="none" strike="noStrike" cap="none" normalizeH="0" baseline="0">
                <a:ln>
                  <a:noFill/>
                </a:ln>
                <a:solidFill>
                  <a:srgbClr val="F8F8F2"/>
                </a:solidFill>
                <a:effectLst/>
                <a:latin typeface="JetBrains Mono"/>
              </a:rPr>
              <a:t>.adam</a:t>
            </a:r>
            <a:r>
              <a:rPr kumimoji="0" lang="en-US" altLang="en-US" sz="1200" b="0" i="0" u="none" strike="noStrike" cap="none" normalizeH="0" baseline="0">
                <a:ln>
                  <a:noFill/>
                </a:ln>
                <a:solidFill>
                  <a:srgbClr val="F92672"/>
                </a:solidFill>
                <a:effectLst/>
                <a:latin typeface="JetBrains Mono"/>
              </a:rPr>
              <a:t>:</a:t>
            </a:r>
            <a:br>
              <a:rPr kumimoji="0" lang="en-US" altLang="en-US" sz="1200" b="0" i="0" u="none" strike="noStrike" cap="none" normalizeH="0" baseline="0">
                <a:ln>
                  <a:noFill/>
                </a:ln>
                <a:solidFill>
                  <a:srgbClr val="F92672"/>
                </a:solidFill>
                <a:effectLst/>
                <a:latin typeface="JetBrains Mono"/>
              </a:rPr>
            </a:b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optimizer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optim.</a:t>
            </a:r>
            <a:r>
              <a:rPr kumimoji="0" lang="en-US" altLang="en-US" sz="1200" b="0" i="0" u="none" strike="noStrike" cap="none" normalizeH="0" baseline="0">
                <a:ln>
                  <a:noFill/>
                </a:ln>
                <a:solidFill>
                  <a:srgbClr val="66D9EF"/>
                </a:solidFill>
                <a:effectLst/>
                <a:latin typeface="JetBrains Mono"/>
              </a:rPr>
              <a:t>Adam</a:t>
            </a:r>
            <a:r>
              <a:rPr kumimoji="0" lang="en-US" altLang="en-US" sz="1200" b="0" i="0" u="none" strike="noStrike" cap="none" normalizeH="0" baseline="0">
                <a:ln>
                  <a:noFill/>
                </a:ln>
                <a:solidFill>
                  <a:srgbClr val="F8F8F2"/>
                </a:solidFill>
                <a:effectLst/>
                <a:latin typeface="JetBrains Mono"/>
              </a:rPr>
              <a:t>(pg0, </a:t>
            </a:r>
            <a:r>
              <a:rPr kumimoji="0" lang="en-US" altLang="en-US" sz="1200" b="0" i="0" u="none" strike="noStrike" cap="none" normalizeH="0" baseline="0">
                <a:ln>
                  <a:noFill/>
                </a:ln>
                <a:solidFill>
                  <a:srgbClr val="AA4926"/>
                </a:solidFill>
                <a:effectLst/>
                <a:latin typeface="JetBrains Mono"/>
              </a:rPr>
              <a:t>lr</a:t>
            </a:r>
            <a:r>
              <a:rPr kumimoji="0" lang="en-US" altLang="en-US" sz="1200" b="0" i="0" u="none" strike="noStrike" cap="none" normalizeH="0" baseline="0">
                <a:ln>
                  <a:noFill/>
                </a:ln>
                <a:solidFill>
                  <a:srgbClr val="F92672"/>
                </a:solidFill>
                <a:effectLst/>
                <a:latin typeface="JetBrains Mono"/>
              </a:rPr>
              <a:t>=</a:t>
            </a:r>
            <a:r>
              <a:rPr kumimoji="0" lang="en-US" altLang="en-US" sz="1200" b="0" i="1" u="none" strike="noStrike" cap="none" normalizeH="0" baseline="0">
                <a:ln>
                  <a:noFill/>
                </a:ln>
                <a:solidFill>
                  <a:srgbClr val="FD971F"/>
                </a:solidFill>
                <a:effectLst/>
                <a:latin typeface="JetBrains Mono"/>
              </a:rPr>
              <a:t>hyp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'lr0'</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A4926"/>
                </a:solidFill>
                <a:effectLst/>
                <a:latin typeface="JetBrains Mono"/>
              </a:rPr>
              <a:t>betas</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D971F"/>
                </a:solidFill>
                <a:effectLst/>
                <a:latin typeface="JetBrains Mono"/>
              </a:rPr>
              <a:t>hyp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'momentum'</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E81FF"/>
                </a:solidFill>
                <a:effectLst/>
                <a:latin typeface="JetBrains Mono"/>
              </a:rPr>
              <a:t>0.999</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adjust beta1 to momentum</a:t>
            </a:r>
            <a:br>
              <a:rPr kumimoji="0" lang="en-US" altLang="en-US" sz="1200" b="0" i="0" u="none" strike="noStrike" cap="none" normalizeH="0" baseline="0">
                <a:ln>
                  <a:noFill/>
                </a:ln>
                <a:solidFill>
                  <a:srgbClr val="75715E"/>
                </a:solidFill>
                <a:effectLst/>
                <a:latin typeface="JetBrains Mono"/>
              </a:rPr>
            </a:br>
            <a:r>
              <a:rPr kumimoji="0" lang="en-US" altLang="en-US" sz="1200" b="0" i="1" u="none" strike="noStrike" cap="none" normalizeH="0" baseline="0">
                <a:ln>
                  <a:noFill/>
                </a:ln>
                <a:solidFill>
                  <a:srgbClr val="66D9EF"/>
                </a:solidFill>
                <a:effectLst/>
                <a:latin typeface="JetBrains Mono"/>
              </a:rPr>
              <a:t>else</a:t>
            </a:r>
            <a:r>
              <a:rPr kumimoji="0" lang="en-US" altLang="en-US" sz="1200" b="0" i="0" u="none" strike="noStrike" cap="none" normalizeH="0" baseline="0">
                <a:ln>
                  <a:noFill/>
                </a:ln>
                <a:solidFill>
                  <a:srgbClr val="F92672"/>
                </a:solidFill>
                <a:effectLst/>
                <a:latin typeface="JetBrains Mono"/>
              </a:rPr>
              <a:t>:</a:t>
            </a:r>
            <a:br>
              <a:rPr kumimoji="0" lang="en-US" altLang="en-US" sz="1200" b="0" i="0" u="none" strike="noStrike" cap="none" normalizeH="0" baseline="0">
                <a:ln>
                  <a:noFill/>
                </a:ln>
                <a:solidFill>
                  <a:srgbClr val="F92672"/>
                </a:solidFill>
                <a:effectLst/>
                <a:latin typeface="JetBrains Mono"/>
              </a:rPr>
            </a:b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optimizer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optim.</a:t>
            </a:r>
            <a:r>
              <a:rPr kumimoji="0" lang="en-US" altLang="en-US" sz="1200" b="0" i="0" u="none" strike="noStrike" cap="none" normalizeH="0" baseline="0">
                <a:ln>
                  <a:noFill/>
                </a:ln>
                <a:solidFill>
                  <a:srgbClr val="66D9EF"/>
                </a:solidFill>
                <a:effectLst/>
                <a:latin typeface="JetBrains Mono"/>
              </a:rPr>
              <a:t>SGD</a:t>
            </a:r>
            <a:r>
              <a:rPr kumimoji="0" lang="en-US" altLang="en-US" sz="1200" b="0" i="0" u="none" strike="noStrike" cap="none" normalizeH="0" baseline="0">
                <a:ln>
                  <a:noFill/>
                </a:ln>
                <a:solidFill>
                  <a:srgbClr val="F8F8F2"/>
                </a:solidFill>
                <a:effectLst/>
                <a:latin typeface="JetBrains Mono"/>
              </a:rPr>
              <a:t>(pg0, </a:t>
            </a:r>
            <a:r>
              <a:rPr kumimoji="0" lang="en-US" altLang="en-US" sz="1200" b="0" i="0" u="none" strike="noStrike" cap="none" normalizeH="0" baseline="0">
                <a:ln>
                  <a:noFill/>
                </a:ln>
                <a:solidFill>
                  <a:srgbClr val="AA4926"/>
                </a:solidFill>
                <a:effectLst/>
                <a:latin typeface="JetBrains Mono"/>
              </a:rPr>
              <a:t>lr</a:t>
            </a:r>
            <a:r>
              <a:rPr kumimoji="0" lang="en-US" altLang="en-US" sz="1200" b="0" i="0" u="none" strike="noStrike" cap="none" normalizeH="0" baseline="0">
                <a:ln>
                  <a:noFill/>
                </a:ln>
                <a:solidFill>
                  <a:srgbClr val="F92672"/>
                </a:solidFill>
                <a:effectLst/>
                <a:latin typeface="JetBrains Mono"/>
              </a:rPr>
              <a:t>=</a:t>
            </a:r>
            <a:r>
              <a:rPr kumimoji="0" lang="en-US" altLang="en-US" sz="1200" b="0" i="1" u="none" strike="noStrike" cap="none" normalizeH="0" baseline="0">
                <a:ln>
                  <a:noFill/>
                </a:ln>
                <a:solidFill>
                  <a:srgbClr val="FD971F"/>
                </a:solidFill>
                <a:effectLst/>
                <a:latin typeface="JetBrains Mono"/>
              </a:rPr>
              <a:t>hyp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'lr0'</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A4926"/>
                </a:solidFill>
                <a:effectLst/>
                <a:latin typeface="JetBrains Mono"/>
              </a:rPr>
              <a:t>momentum</a:t>
            </a:r>
            <a:r>
              <a:rPr kumimoji="0" lang="en-US" altLang="en-US" sz="1200" b="0" i="0" u="none" strike="noStrike" cap="none" normalizeH="0" baseline="0">
                <a:ln>
                  <a:noFill/>
                </a:ln>
                <a:solidFill>
                  <a:srgbClr val="F92672"/>
                </a:solidFill>
                <a:effectLst/>
                <a:latin typeface="JetBrains Mono"/>
              </a:rPr>
              <a:t>=</a:t>
            </a:r>
            <a:r>
              <a:rPr kumimoji="0" lang="en-US" altLang="en-US" sz="1200" b="0" i="1" u="none" strike="noStrike" cap="none" normalizeH="0" baseline="0">
                <a:ln>
                  <a:noFill/>
                </a:ln>
                <a:solidFill>
                  <a:srgbClr val="FD971F"/>
                </a:solidFill>
                <a:effectLst/>
                <a:latin typeface="JetBrains Mono"/>
              </a:rPr>
              <a:t>hyp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'momentum'</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A4926"/>
                </a:solidFill>
                <a:effectLst/>
                <a:latin typeface="JetBrains Mono"/>
              </a:rPr>
              <a:t>nesterov</a:t>
            </a:r>
            <a:r>
              <a:rPr kumimoji="0" lang="en-US" altLang="en-US" sz="1200" b="0" i="0" u="none" strike="noStrike" cap="none" normalizeH="0" baseline="0">
                <a:ln>
                  <a:noFill/>
                </a:ln>
                <a:solidFill>
                  <a:srgbClr val="F92672"/>
                </a:solidFill>
                <a:effectLst/>
                <a:latin typeface="JetBrains Mono"/>
              </a:rPr>
              <a:t>=</a:t>
            </a:r>
            <a:r>
              <a:rPr kumimoji="0" lang="en-US" altLang="en-US" sz="1200" b="0" i="1" u="none" strike="noStrike" cap="none" normalizeH="0" baseline="0">
                <a:ln>
                  <a:noFill/>
                </a:ln>
                <a:solidFill>
                  <a:srgbClr val="66D9EF"/>
                </a:solidFill>
                <a:effectLst/>
                <a:latin typeface="JetBrains Mono"/>
              </a:rPr>
              <a:t>True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optimizer.</a:t>
            </a:r>
            <a:r>
              <a:rPr kumimoji="0" lang="en-US" altLang="en-US" sz="1200" b="0" i="0" u="none" strike="noStrike" cap="none" normalizeH="0" baseline="0">
                <a:ln>
                  <a:noFill/>
                </a:ln>
                <a:solidFill>
                  <a:srgbClr val="66D9EF"/>
                </a:solidFill>
                <a:effectLst/>
                <a:latin typeface="JetBrains Mono"/>
              </a:rPr>
              <a:t>add_param_group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'params'</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pg1, </a:t>
            </a:r>
            <a:r>
              <a:rPr kumimoji="0" lang="en-US" altLang="en-US" sz="1200" b="0" i="0" u="none" strike="noStrike" cap="none" normalizeH="0" baseline="0">
                <a:ln>
                  <a:noFill/>
                </a:ln>
                <a:solidFill>
                  <a:srgbClr val="E6DB74"/>
                </a:solidFill>
                <a:effectLst/>
                <a:latin typeface="JetBrains Mono"/>
              </a:rPr>
              <a:t>'weight_decay'</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FD971F"/>
                </a:solidFill>
                <a:effectLst/>
                <a:latin typeface="JetBrains Mono"/>
              </a:rPr>
              <a:t>hyp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'weight_decay'</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add pg1 with weight_decay</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F8F8F2"/>
                </a:solidFill>
                <a:effectLst/>
                <a:latin typeface="JetBrains Mono"/>
              </a:rPr>
              <a:t>optimizer.</a:t>
            </a:r>
            <a:r>
              <a:rPr kumimoji="0" lang="en-US" altLang="en-US" sz="1200" b="0" i="0" u="none" strike="noStrike" cap="none" normalizeH="0" baseline="0">
                <a:ln>
                  <a:noFill/>
                </a:ln>
                <a:solidFill>
                  <a:srgbClr val="66D9EF"/>
                </a:solidFill>
                <a:effectLst/>
                <a:latin typeface="JetBrains Mono"/>
              </a:rPr>
              <a:t>add_param_group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'params'</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pg2})  </a:t>
            </a:r>
            <a:r>
              <a:rPr kumimoji="0" lang="en-US" altLang="en-US" sz="1200" b="0" i="0" u="none" strike="noStrike" cap="none" normalizeH="0" baseline="0">
                <a:ln>
                  <a:noFill/>
                </a:ln>
                <a:solidFill>
                  <a:srgbClr val="75715E"/>
                </a:solidFill>
                <a:effectLst/>
                <a:latin typeface="JetBrains Mono"/>
              </a:rPr>
              <a:t># add pg2 (biases)</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F8F8F2"/>
                </a:solidFill>
                <a:effectLst/>
                <a:latin typeface="JetBrains Mono"/>
              </a:rPr>
              <a:t>logger.</a:t>
            </a:r>
            <a:r>
              <a:rPr kumimoji="0" lang="en-US" altLang="en-US" sz="1200" b="0" i="0" u="none" strike="noStrike" cap="none" normalizeH="0" baseline="0">
                <a:ln>
                  <a:noFill/>
                </a:ln>
                <a:solidFill>
                  <a:srgbClr val="66D9EF"/>
                </a:solidFill>
                <a:effectLst/>
                <a:latin typeface="JetBrains Mono"/>
              </a:rPr>
              <a:t>info</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'Optimizer groups: %g .bias, %g conv.weight, %g other'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66D9EF"/>
                </a:solidFill>
                <a:effectLst/>
                <a:latin typeface="JetBrains Mono"/>
              </a:rPr>
              <a:t>len</a:t>
            </a:r>
            <a:r>
              <a:rPr kumimoji="0" lang="en-US" altLang="en-US" sz="1200" b="0" i="0" u="none" strike="noStrike" cap="none" normalizeH="0" baseline="0">
                <a:ln>
                  <a:noFill/>
                </a:ln>
                <a:solidFill>
                  <a:srgbClr val="F8F8F2"/>
                </a:solidFill>
                <a:effectLst/>
                <a:latin typeface="JetBrains Mono"/>
              </a:rPr>
              <a:t>(pg2), </a:t>
            </a:r>
            <a:r>
              <a:rPr kumimoji="0" lang="en-US" altLang="en-US" sz="1200" b="0" i="0" u="none" strike="noStrike" cap="none" normalizeH="0" baseline="0">
                <a:ln>
                  <a:noFill/>
                </a:ln>
                <a:solidFill>
                  <a:srgbClr val="66D9EF"/>
                </a:solidFill>
                <a:effectLst/>
                <a:latin typeface="JetBrains Mono"/>
              </a:rPr>
              <a:t>len</a:t>
            </a:r>
            <a:r>
              <a:rPr kumimoji="0" lang="en-US" altLang="en-US" sz="1200" b="0" i="0" u="none" strike="noStrike" cap="none" normalizeH="0" baseline="0">
                <a:ln>
                  <a:noFill/>
                </a:ln>
                <a:solidFill>
                  <a:srgbClr val="F8F8F2"/>
                </a:solidFill>
                <a:effectLst/>
                <a:latin typeface="JetBrains Mono"/>
              </a:rPr>
              <a:t>(pg1), </a:t>
            </a:r>
            <a:r>
              <a:rPr kumimoji="0" lang="en-US" altLang="en-US" sz="1200" b="0" i="0" u="none" strike="noStrike" cap="none" normalizeH="0" baseline="0">
                <a:ln>
                  <a:noFill/>
                </a:ln>
                <a:solidFill>
                  <a:srgbClr val="66D9EF"/>
                </a:solidFill>
                <a:effectLst/>
                <a:latin typeface="JetBrains Mono"/>
              </a:rPr>
              <a:t>len</a:t>
            </a:r>
            <a:r>
              <a:rPr kumimoji="0" lang="en-US" altLang="en-US" sz="1200" b="0" i="0" u="none" strike="noStrike" cap="none" normalizeH="0" baseline="0">
                <a:ln>
                  <a:noFill/>
                </a:ln>
                <a:solidFill>
                  <a:srgbClr val="F8F8F2"/>
                </a:solidFill>
                <a:effectLst/>
                <a:latin typeface="JetBrains Mono"/>
              </a:rPr>
              <a:t>(pg0)))</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6D9EF"/>
                </a:solidFill>
                <a:effectLst/>
                <a:latin typeface="JetBrains Mono"/>
              </a:rPr>
              <a:t>del </a:t>
            </a:r>
            <a:r>
              <a:rPr kumimoji="0" lang="en-US" altLang="en-US" sz="1200" b="0" i="0" u="none" strike="noStrike" cap="none" normalizeH="0" baseline="0">
                <a:ln>
                  <a:noFill/>
                </a:ln>
                <a:solidFill>
                  <a:srgbClr val="F8F8F2"/>
                </a:solidFill>
                <a:effectLst/>
                <a:latin typeface="JetBrains Mono"/>
              </a:rPr>
              <a:t>pg0, pg1, pg2</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75715E"/>
                </a:solidFill>
                <a:effectLst/>
                <a:latin typeface="JetBrains Mono"/>
              </a:rPr>
              <a:t># Scheduler https://arxiv.org/pdf/1812.01187.pdf</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https://pytorch.org/docs/stable/_modules/torch/optim/lr_scheduler.html#OneCycleLR</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F8F8F2"/>
                </a:solidFill>
                <a:effectLst/>
                <a:latin typeface="JetBrains Mono"/>
              </a:rPr>
              <a:t>lf </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66D9EF"/>
                </a:solidFill>
                <a:effectLst/>
                <a:latin typeface="JetBrains Mono"/>
              </a:rPr>
              <a:t>lambda </a:t>
            </a:r>
            <a:r>
              <a:rPr kumimoji="0" lang="en-US" altLang="en-US" sz="1200" b="0" i="1" u="none" strike="noStrike" cap="none" normalizeH="0" baseline="0">
                <a:ln>
                  <a:noFill/>
                </a:ln>
                <a:solidFill>
                  <a:srgbClr val="FD971F"/>
                </a:solidFill>
                <a:effectLst/>
                <a:latin typeface="JetBrains Mono"/>
              </a:rPr>
              <a:t>x</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AE81FF"/>
                </a:solidFill>
                <a:effectLst/>
                <a:latin typeface="JetBrains Mono"/>
              </a:rPr>
              <a:t>1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math.</a:t>
            </a:r>
            <a:r>
              <a:rPr kumimoji="0" lang="en-US" altLang="en-US" sz="1200" b="0" i="0" u="none" strike="noStrike" cap="none" normalizeH="0" baseline="0">
                <a:ln>
                  <a:noFill/>
                </a:ln>
                <a:solidFill>
                  <a:srgbClr val="66D9EF"/>
                </a:solidFill>
                <a:effectLst/>
                <a:latin typeface="JetBrains Mono"/>
              </a:rPr>
              <a:t>cos</a:t>
            </a:r>
            <a:r>
              <a:rPr kumimoji="0" lang="en-US" altLang="en-US" sz="1200" b="0" i="0" u="none" strike="noStrike" cap="none" normalizeH="0" baseline="0">
                <a:ln>
                  <a:noFill/>
                </a:ln>
                <a:solidFill>
                  <a:srgbClr val="F8F8F2"/>
                </a:solidFill>
                <a:effectLst/>
                <a:latin typeface="JetBrains Mono"/>
              </a:rPr>
              <a:t>(x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math.pi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epochs))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AE81FF"/>
                </a:solidFill>
                <a:effectLst/>
                <a:latin typeface="JetBrains Mono"/>
              </a:rPr>
              <a:t>2</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AE81FF"/>
                </a:solidFill>
                <a:effectLst/>
                <a:latin typeface="JetBrains Mono"/>
              </a:rPr>
              <a:t>1 </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FD971F"/>
                </a:solidFill>
                <a:effectLst/>
                <a:latin typeface="JetBrains Mono"/>
              </a:rPr>
              <a:t>hyp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'lrf'</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FD971F"/>
                </a:solidFill>
                <a:effectLst/>
                <a:latin typeface="JetBrains Mono"/>
              </a:rPr>
              <a:t>hyp</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'lrf'</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cosine</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F8F8F2"/>
                </a:solidFill>
                <a:effectLst/>
                <a:latin typeface="JetBrains Mono"/>
              </a:rPr>
              <a:t>scheduler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lr_scheduler.</a:t>
            </a:r>
            <a:r>
              <a:rPr kumimoji="0" lang="en-US" altLang="en-US" sz="1200" b="0" i="0" u="none" strike="noStrike" cap="none" normalizeH="0" baseline="0">
                <a:ln>
                  <a:noFill/>
                </a:ln>
                <a:solidFill>
                  <a:srgbClr val="66D9EF"/>
                </a:solidFill>
                <a:effectLst/>
                <a:latin typeface="JetBrains Mono"/>
              </a:rPr>
              <a:t>LambdaLR</a:t>
            </a:r>
            <a:r>
              <a:rPr kumimoji="0" lang="en-US" altLang="en-US" sz="1200" b="0" i="0" u="none" strike="noStrike" cap="none" normalizeH="0" baseline="0">
                <a:ln>
                  <a:noFill/>
                </a:ln>
                <a:solidFill>
                  <a:srgbClr val="F8F8F2"/>
                </a:solidFill>
                <a:effectLst/>
                <a:latin typeface="JetBrains Mono"/>
              </a:rPr>
              <a:t>(optimizer, </a:t>
            </a:r>
            <a:r>
              <a:rPr kumimoji="0" lang="en-US" altLang="en-US" sz="1200" b="0" i="0" u="none" strike="noStrike" cap="none" normalizeH="0" baseline="0">
                <a:ln>
                  <a:noFill/>
                </a:ln>
                <a:solidFill>
                  <a:srgbClr val="AA4926"/>
                </a:solidFill>
                <a:effectLst/>
                <a:latin typeface="JetBrains Mono"/>
              </a:rPr>
              <a:t>lr_lambda</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lf)</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75715E"/>
                </a:solidFill>
                <a:effectLst/>
                <a:latin typeface="JetBrains Mono"/>
              </a:rPr>
              <a:t># plot_lr_scheduler(optimizer, scheduler, epochs)</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7AE76A0-6506-47FB-9BE4-7F296744C320}"/>
              </a:ext>
            </a:extLst>
          </p:cNvPr>
          <p:cNvSpPr txBox="1"/>
          <p:nvPr/>
        </p:nvSpPr>
        <p:spPr>
          <a:xfrm>
            <a:off x="195680" y="2322482"/>
            <a:ext cx="2541080" cy="800219"/>
          </a:xfrm>
          <a:prstGeom prst="rect">
            <a:avLst/>
          </a:prstGeom>
          <a:noFill/>
        </p:spPr>
        <p:txBody>
          <a:bodyPr wrap="none" rtlCol="0">
            <a:spAutoFit/>
          </a:bodyPr>
          <a:lstStyle/>
          <a:p>
            <a:r>
              <a:rPr lang="en-US" dirty="0"/>
              <a:t>hyp.lr0</a:t>
            </a:r>
          </a:p>
          <a:p>
            <a:r>
              <a:rPr lang="en-US" sz="1000" dirty="0"/>
              <a:t># initial learning rate (SGD=1E-2, Adam=1E-3)</a:t>
            </a:r>
          </a:p>
          <a:p>
            <a:endParaRPr lang="en-US" dirty="0"/>
          </a:p>
        </p:txBody>
      </p:sp>
      <p:sp>
        <p:nvSpPr>
          <p:cNvPr id="9" name="TextBox 8">
            <a:extLst>
              <a:ext uri="{FF2B5EF4-FFF2-40B4-BE49-F238E27FC236}">
                <a16:creationId xmlns:a16="http://schemas.microsoft.com/office/drawing/2014/main" id="{C8513640-38DF-4836-A1DE-123388E2D5E7}"/>
              </a:ext>
            </a:extLst>
          </p:cNvPr>
          <p:cNvSpPr txBox="1"/>
          <p:nvPr/>
        </p:nvSpPr>
        <p:spPr>
          <a:xfrm>
            <a:off x="195680" y="2954276"/>
            <a:ext cx="1826141" cy="1077218"/>
          </a:xfrm>
          <a:prstGeom prst="rect">
            <a:avLst/>
          </a:prstGeom>
          <a:noFill/>
        </p:spPr>
        <p:txBody>
          <a:bodyPr wrap="none" rtlCol="0">
            <a:spAutoFit/>
          </a:bodyPr>
          <a:lstStyle/>
          <a:p>
            <a:r>
              <a:rPr lang="en-US" dirty="0" err="1"/>
              <a:t>hyp.momentum</a:t>
            </a:r>
            <a:endParaRPr lang="en-US" dirty="0"/>
          </a:p>
          <a:p>
            <a:r>
              <a:rPr lang="en-US" sz="1000" dirty="0"/>
              <a:t># SGD momentum/Adam beta1</a:t>
            </a:r>
          </a:p>
          <a:p>
            <a:endParaRPr lang="en-US" dirty="0"/>
          </a:p>
          <a:p>
            <a:endParaRPr lang="en-US" dirty="0"/>
          </a:p>
        </p:txBody>
      </p:sp>
      <p:sp>
        <p:nvSpPr>
          <p:cNvPr id="10" name="TextBox 9">
            <a:extLst>
              <a:ext uri="{FF2B5EF4-FFF2-40B4-BE49-F238E27FC236}">
                <a16:creationId xmlns:a16="http://schemas.microsoft.com/office/drawing/2014/main" id="{5135EDE4-D6A0-407F-9049-15CAB5235F17}"/>
              </a:ext>
            </a:extLst>
          </p:cNvPr>
          <p:cNvSpPr txBox="1"/>
          <p:nvPr/>
        </p:nvSpPr>
        <p:spPr>
          <a:xfrm>
            <a:off x="195680" y="3720346"/>
            <a:ext cx="2318263" cy="523220"/>
          </a:xfrm>
          <a:prstGeom prst="rect">
            <a:avLst/>
          </a:prstGeom>
          <a:noFill/>
        </p:spPr>
        <p:txBody>
          <a:bodyPr wrap="none" rtlCol="0">
            <a:spAutoFit/>
          </a:bodyPr>
          <a:lstStyle/>
          <a:p>
            <a:r>
              <a:rPr lang="en-US" dirty="0" err="1"/>
              <a:t>hyp.lrf</a:t>
            </a:r>
            <a:endParaRPr lang="en-US" dirty="0"/>
          </a:p>
          <a:p>
            <a:r>
              <a:rPr lang="en-US" sz="1000" dirty="0"/>
              <a:t># final </a:t>
            </a:r>
            <a:r>
              <a:rPr lang="en-US" sz="1000" dirty="0" err="1"/>
              <a:t>OneCycleLR</a:t>
            </a:r>
            <a:r>
              <a:rPr lang="en-US" sz="1000" dirty="0"/>
              <a:t> learning rate (lr0 * </a:t>
            </a:r>
            <a:r>
              <a:rPr lang="en-US" sz="1000" dirty="0" err="1"/>
              <a:t>lrf</a:t>
            </a:r>
            <a:r>
              <a:rPr lang="en-US" sz="1000" dirty="0"/>
              <a:t>)</a:t>
            </a:r>
          </a:p>
        </p:txBody>
      </p:sp>
    </p:spTree>
    <p:extLst>
      <p:ext uri="{BB962C8B-B14F-4D97-AF65-F5344CB8AC3E}">
        <p14:creationId xmlns:p14="http://schemas.microsoft.com/office/powerpoint/2010/main" val="69849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C2D5-FA22-4219-A505-986FD9D5BF62}"/>
              </a:ext>
            </a:extLst>
          </p:cNvPr>
          <p:cNvSpPr>
            <a:spLocks noGrp="1"/>
          </p:cNvSpPr>
          <p:nvPr>
            <p:ph type="title"/>
          </p:nvPr>
        </p:nvSpPr>
        <p:spPr>
          <a:xfrm>
            <a:off x="950281" y="-247435"/>
            <a:ext cx="10515600" cy="1325563"/>
          </a:xfrm>
        </p:spPr>
        <p:txBody>
          <a:bodyPr>
            <a:normAutofit/>
          </a:bodyPr>
          <a:lstStyle/>
          <a:p>
            <a:r>
              <a:rPr lang="en-US" sz="3200" dirty="0"/>
              <a:t>yolov5.train #Trainloader &amp;  #Process 0 </a:t>
            </a:r>
            <a:r>
              <a:rPr lang="en-US" sz="3200" dirty="0" err="1"/>
              <a:t>Testloarder</a:t>
            </a:r>
            <a:r>
              <a:rPr lang="en-US" sz="3200" dirty="0"/>
              <a:t> </a:t>
            </a:r>
          </a:p>
        </p:txBody>
      </p:sp>
      <p:sp>
        <p:nvSpPr>
          <p:cNvPr id="4" name="Rectangle 1">
            <a:extLst>
              <a:ext uri="{FF2B5EF4-FFF2-40B4-BE49-F238E27FC236}">
                <a16:creationId xmlns:a16="http://schemas.microsoft.com/office/drawing/2014/main" id="{98FD6EA8-1E16-434B-A217-821F08D1F0B6}"/>
              </a:ext>
            </a:extLst>
          </p:cNvPr>
          <p:cNvSpPr>
            <a:spLocks noGrp="1" noChangeArrowheads="1"/>
          </p:cNvSpPr>
          <p:nvPr>
            <p:ph idx="1"/>
          </p:nvPr>
        </p:nvSpPr>
        <p:spPr bwMode="auto">
          <a:xfrm>
            <a:off x="5623264" y="757321"/>
            <a:ext cx="7116192" cy="643253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F8F8F2"/>
                </a:solidFill>
                <a:effectLst/>
                <a:latin typeface="JetBrains Mono"/>
              </a:rPr>
              <a:t>.hyp</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mosaic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F8F8F2"/>
                </a:solidFill>
                <a:effectLst/>
                <a:latin typeface="JetBrains Mono"/>
              </a:rPr>
              <a:t>.mosaic</a:t>
            </a: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6D9EF"/>
                </a:solidFill>
                <a:effectLst/>
                <a:latin typeface="JetBrains Mono"/>
              </a:rPr>
              <a:t>and </a:t>
            </a:r>
            <a:r>
              <a:rPr kumimoji="0" lang="en-US" altLang="en-US" sz="900" b="0" i="0" u="none" strike="noStrike" cap="none" normalizeH="0" baseline="0" dirty="0" err="1">
                <a:ln>
                  <a:noFill/>
                </a:ln>
                <a:solidFill>
                  <a:srgbClr val="F8F8F2"/>
                </a:solidFill>
                <a:effectLst/>
                <a:latin typeface="JetBrains Mono"/>
              </a:rPr>
              <a:t>random.</a:t>
            </a:r>
            <a:r>
              <a:rPr kumimoji="0" lang="en-US" altLang="en-US" sz="900" b="0" i="0" u="none" strike="noStrike" cap="none" normalizeH="0" baseline="0" dirty="0" err="1">
                <a:ln>
                  <a:noFill/>
                </a:ln>
                <a:solidFill>
                  <a:srgbClr val="66D9EF"/>
                </a:solidFill>
                <a:effectLst/>
                <a:latin typeface="JetBrains Mono"/>
              </a:rPr>
              <a:t>random</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&lt; </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'mosaic'</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66D9EF"/>
                </a:solidFill>
                <a:effectLst/>
                <a:latin typeface="JetBrains Mono"/>
              </a:rPr>
              <a:t>if </a:t>
            </a:r>
            <a:r>
              <a:rPr kumimoji="0" lang="en-US" altLang="en-US" sz="900" b="0" i="0" u="none" strike="noStrike" cap="none" normalizeH="0" baseline="0" dirty="0">
                <a:ln>
                  <a:noFill/>
                </a:ln>
                <a:solidFill>
                  <a:srgbClr val="F8F8F2"/>
                </a:solidFill>
                <a:effectLst/>
                <a:latin typeface="JetBrains Mono"/>
              </a:rPr>
              <a:t>mosaic</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75715E"/>
                </a:solidFill>
                <a:effectLst/>
                <a:latin typeface="JetBrains Mono"/>
              </a:rPr>
              <a:t># Load mosaic</a:t>
            </a:r>
            <a:br>
              <a:rPr kumimoji="0" lang="en-US" altLang="en-US" sz="900" b="0" i="0" u="none" strike="noStrike" cap="none" normalizeH="0" baseline="0" dirty="0">
                <a:ln>
                  <a:noFill/>
                </a:ln>
                <a:solidFill>
                  <a:srgbClr val="75715E"/>
                </a:solidFill>
                <a:effectLst/>
                <a:latin typeface="JetBrains Mono"/>
              </a:rPr>
            </a:br>
            <a:r>
              <a:rPr kumimoji="0" lang="en-US" altLang="en-US" sz="900" b="0" i="0" u="none" strike="noStrike" cap="none" normalizeH="0" baseline="0" dirty="0">
                <a:ln>
                  <a:noFill/>
                </a:ln>
                <a:solidFill>
                  <a:srgbClr val="75715E"/>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 labels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66D9EF"/>
                </a:solidFill>
                <a:effectLst/>
                <a:latin typeface="JetBrains Mono"/>
              </a:rPr>
              <a:t>load_mosaic</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94558D"/>
                </a:solidFill>
                <a:effectLst/>
                <a:latin typeface="JetBrains Mono"/>
              </a:rPr>
              <a:t>self</a:t>
            </a: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FD971F"/>
                </a:solidFill>
                <a:effectLst/>
                <a:latin typeface="JetBrains Mono"/>
              </a:rPr>
              <a:t>index</a:t>
            </a:r>
            <a:r>
              <a:rPr kumimoji="0" lang="en-US" altLang="en-US" sz="900" b="0" i="0" u="none" strike="noStrike" cap="none" normalizeH="0" baseline="0" dirty="0">
                <a:ln>
                  <a:noFill/>
                </a:ln>
                <a:solidFill>
                  <a:srgbClr val="F8F8F2"/>
                </a:solidFill>
                <a:effectLst/>
                <a:latin typeface="JetBrains Mono"/>
              </a:rPr>
              <a:t>) --&gt;</a:t>
            </a:r>
          </a:p>
          <a:p>
            <a:pPr marL="457200" lvl="1" indent="0" eaLnBrk="0" fontAlgn="base" hangingPunct="0">
              <a:lnSpc>
                <a:spcPct val="100000"/>
              </a:lnSpc>
              <a:spcBef>
                <a:spcPct val="0"/>
              </a:spcBef>
              <a:spcAft>
                <a:spcPct val="0"/>
              </a:spcAft>
              <a:buNone/>
            </a:pPr>
            <a:endParaRPr lang="en-US" altLang="en-US" sz="500" dirty="0">
              <a:solidFill>
                <a:srgbClr val="F8F8F2"/>
              </a:solidFill>
              <a:latin typeface="JetBrains Mono"/>
            </a:endParaRPr>
          </a:p>
          <a:p>
            <a:pPr marL="457200" lvl="1" indent="0" eaLnBrk="0" fontAlgn="base" hangingPunct="0">
              <a:lnSpc>
                <a:spcPct val="100000"/>
              </a:lnSpc>
              <a:spcBef>
                <a:spcPct val="0"/>
              </a:spcBef>
              <a:spcAft>
                <a:spcPct val="0"/>
              </a:spcAft>
              <a:buNone/>
            </a:pPr>
            <a:r>
              <a:rPr kumimoji="0" lang="en-US" altLang="en-US" sz="500" b="0" i="0" u="none" strike="noStrike" cap="none" normalizeH="0" baseline="0" dirty="0">
                <a:ln>
                  <a:noFill/>
                </a:ln>
                <a:solidFill>
                  <a:srgbClr val="75715E"/>
                </a:solidFill>
                <a:effectLst/>
                <a:latin typeface="JetBrains Mono"/>
              </a:rPr>
              <a:t># Augment</a:t>
            </a:r>
            <a:br>
              <a:rPr kumimoji="0" lang="en-US" altLang="en-US" sz="500" b="0" i="0" u="none" strike="noStrike" cap="none" normalizeH="0" baseline="0" dirty="0">
                <a:ln>
                  <a:noFill/>
                </a:ln>
                <a:solidFill>
                  <a:srgbClr val="75715E"/>
                </a:solidFill>
                <a:effectLst/>
                <a:latin typeface="JetBrains Mono"/>
              </a:rPr>
            </a:br>
            <a:r>
              <a:rPr kumimoji="0" lang="en-US" altLang="en-US" sz="500" b="0" i="0" u="none" strike="noStrike" cap="none" normalizeH="0" baseline="0" dirty="0">
                <a:ln>
                  <a:noFill/>
                </a:ln>
                <a:solidFill>
                  <a:srgbClr val="F8F8F2"/>
                </a:solidFill>
                <a:effectLst/>
                <a:latin typeface="JetBrains Mono"/>
              </a:rPr>
              <a:t>img4, labels4 </a:t>
            </a:r>
            <a:r>
              <a:rPr kumimoji="0" lang="en-US" altLang="en-US" sz="500" b="0" i="0" u="none" strike="noStrike" cap="none" normalizeH="0" baseline="0" dirty="0">
                <a:ln>
                  <a:noFill/>
                </a:ln>
                <a:solidFill>
                  <a:srgbClr val="F92672"/>
                </a:solidFill>
                <a:effectLst/>
                <a:latin typeface="JetBrains Mono"/>
              </a:rPr>
              <a:t>= </a:t>
            </a:r>
            <a:r>
              <a:rPr kumimoji="0" lang="en-US" altLang="en-US" sz="500" b="0" i="0" u="none" strike="noStrike" cap="none" normalizeH="0" baseline="0" dirty="0" err="1">
                <a:ln>
                  <a:noFill/>
                </a:ln>
                <a:solidFill>
                  <a:srgbClr val="66D9EF"/>
                </a:solidFill>
                <a:effectLst/>
                <a:latin typeface="JetBrains Mono"/>
              </a:rPr>
              <a:t>random_perspective</a:t>
            </a:r>
            <a:r>
              <a:rPr kumimoji="0" lang="en-US" altLang="en-US" sz="500" b="0" i="0" u="none" strike="noStrike" cap="none" normalizeH="0" baseline="0" dirty="0">
                <a:ln>
                  <a:noFill/>
                </a:ln>
                <a:solidFill>
                  <a:srgbClr val="F8F8F2"/>
                </a:solidFill>
                <a:effectLst/>
                <a:latin typeface="JetBrains Mono"/>
              </a:rPr>
              <a:t>(img4, labels4,</a:t>
            </a:r>
            <a:br>
              <a:rPr kumimoji="0" lang="en-US" altLang="en-US" sz="500" b="0" i="0" u="none" strike="noStrike" cap="none" normalizeH="0" baseline="0" dirty="0">
                <a:ln>
                  <a:noFill/>
                </a:ln>
                <a:solidFill>
                  <a:srgbClr val="F8F8F2"/>
                </a:solidFill>
                <a:effectLst/>
                <a:latin typeface="JetBrains Mono"/>
              </a:rPr>
            </a:br>
            <a:r>
              <a:rPr kumimoji="0" lang="en-US" altLang="en-US" sz="500" b="0" i="0" u="none" strike="noStrike" cap="none" normalizeH="0" baseline="0" dirty="0">
                <a:ln>
                  <a:noFill/>
                </a:ln>
                <a:solidFill>
                  <a:srgbClr val="F8F8F2"/>
                </a:solidFill>
                <a:effectLst/>
                <a:latin typeface="JetBrains Mono"/>
              </a:rPr>
              <a:t>                                   </a:t>
            </a:r>
            <a:r>
              <a:rPr kumimoji="0" lang="en-US" altLang="en-US" sz="500" b="0" i="0" u="none" strike="noStrike" cap="none" normalizeH="0" baseline="0" dirty="0">
                <a:ln>
                  <a:noFill/>
                </a:ln>
                <a:solidFill>
                  <a:srgbClr val="AA4926"/>
                </a:solidFill>
                <a:effectLst/>
                <a:latin typeface="JetBrains Mono"/>
              </a:rPr>
              <a:t>degrees</a:t>
            </a:r>
            <a:r>
              <a:rPr kumimoji="0" lang="en-US" altLang="en-US" sz="500" b="0" i="0" u="none" strike="noStrike" cap="none" normalizeH="0" baseline="0" dirty="0">
                <a:ln>
                  <a:noFill/>
                </a:ln>
                <a:solidFill>
                  <a:srgbClr val="F92672"/>
                </a:solidFill>
                <a:effectLst/>
                <a:latin typeface="JetBrains Mono"/>
              </a:rPr>
              <a:t>=</a:t>
            </a:r>
            <a:r>
              <a:rPr kumimoji="0" lang="en-US" altLang="en-US" sz="500" b="0" i="1" u="none" strike="noStrike" cap="none" normalizeH="0" baseline="0" dirty="0" err="1">
                <a:ln>
                  <a:noFill/>
                </a:ln>
                <a:solidFill>
                  <a:srgbClr val="FD971F"/>
                </a:solidFill>
                <a:effectLst/>
                <a:latin typeface="JetBrains Mono"/>
              </a:rPr>
              <a:t>self</a:t>
            </a:r>
            <a:r>
              <a:rPr kumimoji="0" lang="en-US" altLang="en-US" sz="500" b="0" i="0" u="none" strike="noStrike" cap="none" normalizeH="0" baseline="0" dirty="0" err="1">
                <a:ln>
                  <a:noFill/>
                </a:ln>
                <a:solidFill>
                  <a:srgbClr val="F8F8F2"/>
                </a:solidFill>
                <a:effectLst/>
                <a:latin typeface="JetBrains Mono"/>
              </a:rPr>
              <a:t>.hyp</a:t>
            </a:r>
            <a:r>
              <a:rPr kumimoji="0" lang="en-US" altLang="en-US" sz="500" b="0" i="0" u="none" strike="noStrike" cap="none" normalizeH="0" baseline="0" dirty="0">
                <a:ln>
                  <a:noFill/>
                </a:ln>
                <a:solidFill>
                  <a:srgbClr val="F8F8F2"/>
                </a:solidFill>
                <a:effectLst/>
                <a:latin typeface="JetBrains Mono"/>
              </a:rPr>
              <a:t>[</a:t>
            </a:r>
            <a:r>
              <a:rPr kumimoji="0" lang="en-US" altLang="en-US" sz="500" b="0" i="0" u="none" strike="noStrike" cap="none" normalizeH="0" baseline="0" dirty="0">
                <a:ln>
                  <a:noFill/>
                </a:ln>
                <a:solidFill>
                  <a:srgbClr val="E6DB74"/>
                </a:solidFill>
                <a:effectLst/>
                <a:latin typeface="JetBrains Mono"/>
              </a:rPr>
              <a:t>'degrees'</a:t>
            </a:r>
            <a:r>
              <a:rPr kumimoji="0" lang="en-US" altLang="en-US" sz="500" b="0" i="0" u="none" strike="noStrike" cap="none" normalizeH="0" baseline="0" dirty="0">
                <a:ln>
                  <a:noFill/>
                </a:ln>
                <a:solidFill>
                  <a:srgbClr val="F8F8F2"/>
                </a:solidFill>
                <a:effectLst/>
                <a:latin typeface="JetBrains Mono"/>
              </a:rPr>
              <a:t>],</a:t>
            </a:r>
            <a:br>
              <a:rPr kumimoji="0" lang="en-US" altLang="en-US" sz="500" b="0" i="0" u="none" strike="noStrike" cap="none" normalizeH="0" baseline="0" dirty="0">
                <a:ln>
                  <a:noFill/>
                </a:ln>
                <a:solidFill>
                  <a:srgbClr val="F8F8F2"/>
                </a:solidFill>
                <a:effectLst/>
                <a:latin typeface="JetBrains Mono"/>
              </a:rPr>
            </a:br>
            <a:r>
              <a:rPr kumimoji="0" lang="en-US" altLang="en-US" sz="500" b="0" i="0" u="none" strike="noStrike" cap="none" normalizeH="0" baseline="0" dirty="0">
                <a:ln>
                  <a:noFill/>
                </a:ln>
                <a:solidFill>
                  <a:srgbClr val="F8F8F2"/>
                </a:solidFill>
                <a:effectLst/>
                <a:latin typeface="JetBrains Mono"/>
              </a:rPr>
              <a:t>                                   </a:t>
            </a:r>
            <a:r>
              <a:rPr kumimoji="0" lang="en-US" altLang="en-US" sz="500" b="0" i="0" u="none" strike="noStrike" cap="none" normalizeH="0" baseline="0" dirty="0">
                <a:ln>
                  <a:noFill/>
                </a:ln>
                <a:solidFill>
                  <a:srgbClr val="AA4926"/>
                </a:solidFill>
                <a:effectLst/>
                <a:latin typeface="JetBrains Mono"/>
              </a:rPr>
              <a:t>translate</a:t>
            </a:r>
            <a:r>
              <a:rPr kumimoji="0" lang="en-US" altLang="en-US" sz="500" b="0" i="0" u="none" strike="noStrike" cap="none" normalizeH="0" baseline="0" dirty="0">
                <a:ln>
                  <a:noFill/>
                </a:ln>
                <a:solidFill>
                  <a:srgbClr val="F92672"/>
                </a:solidFill>
                <a:effectLst/>
                <a:latin typeface="JetBrains Mono"/>
              </a:rPr>
              <a:t>=</a:t>
            </a:r>
            <a:r>
              <a:rPr kumimoji="0" lang="en-US" altLang="en-US" sz="500" b="0" i="1" u="none" strike="noStrike" cap="none" normalizeH="0" baseline="0" dirty="0" err="1">
                <a:ln>
                  <a:noFill/>
                </a:ln>
                <a:solidFill>
                  <a:srgbClr val="FD971F"/>
                </a:solidFill>
                <a:effectLst/>
                <a:latin typeface="JetBrains Mono"/>
              </a:rPr>
              <a:t>self</a:t>
            </a:r>
            <a:r>
              <a:rPr kumimoji="0" lang="en-US" altLang="en-US" sz="500" b="0" i="0" u="none" strike="noStrike" cap="none" normalizeH="0" baseline="0" dirty="0" err="1">
                <a:ln>
                  <a:noFill/>
                </a:ln>
                <a:solidFill>
                  <a:srgbClr val="F8F8F2"/>
                </a:solidFill>
                <a:effectLst/>
                <a:latin typeface="JetBrains Mono"/>
              </a:rPr>
              <a:t>.hyp</a:t>
            </a:r>
            <a:r>
              <a:rPr kumimoji="0" lang="en-US" altLang="en-US" sz="500" b="0" i="0" u="none" strike="noStrike" cap="none" normalizeH="0" baseline="0" dirty="0">
                <a:ln>
                  <a:noFill/>
                </a:ln>
                <a:solidFill>
                  <a:srgbClr val="F8F8F2"/>
                </a:solidFill>
                <a:effectLst/>
                <a:latin typeface="JetBrains Mono"/>
              </a:rPr>
              <a:t>[</a:t>
            </a:r>
            <a:r>
              <a:rPr kumimoji="0" lang="en-US" altLang="en-US" sz="500" b="0" i="0" u="none" strike="noStrike" cap="none" normalizeH="0" baseline="0" dirty="0">
                <a:ln>
                  <a:noFill/>
                </a:ln>
                <a:solidFill>
                  <a:srgbClr val="E6DB74"/>
                </a:solidFill>
                <a:effectLst/>
                <a:latin typeface="JetBrains Mono"/>
              </a:rPr>
              <a:t>'translate'</a:t>
            </a:r>
            <a:r>
              <a:rPr kumimoji="0" lang="en-US" altLang="en-US" sz="500" b="0" i="0" u="none" strike="noStrike" cap="none" normalizeH="0" baseline="0" dirty="0">
                <a:ln>
                  <a:noFill/>
                </a:ln>
                <a:solidFill>
                  <a:srgbClr val="F8F8F2"/>
                </a:solidFill>
                <a:effectLst/>
                <a:latin typeface="JetBrains Mono"/>
              </a:rPr>
              <a:t>],</a:t>
            </a:r>
            <a:br>
              <a:rPr kumimoji="0" lang="en-US" altLang="en-US" sz="500" b="0" i="0" u="none" strike="noStrike" cap="none" normalizeH="0" baseline="0" dirty="0">
                <a:ln>
                  <a:noFill/>
                </a:ln>
                <a:solidFill>
                  <a:srgbClr val="F8F8F2"/>
                </a:solidFill>
                <a:effectLst/>
                <a:latin typeface="JetBrains Mono"/>
              </a:rPr>
            </a:br>
            <a:r>
              <a:rPr kumimoji="0" lang="en-US" altLang="en-US" sz="500" b="0" i="0" u="none" strike="noStrike" cap="none" normalizeH="0" baseline="0" dirty="0">
                <a:ln>
                  <a:noFill/>
                </a:ln>
                <a:solidFill>
                  <a:srgbClr val="F8F8F2"/>
                </a:solidFill>
                <a:effectLst/>
                <a:latin typeface="JetBrains Mono"/>
              </a:rPr>
              <a:t>                                   </a:t>
            </a:r>
            <a:r>
              <a:rPr kumimoji="0" lang="en-US" altLang="en-US" sz="500" b="0" i="0" u="none" strike="noStrike" cap="none" normalizeH="0" baseline="0" dirty="0">
                <a:ln>
                  <a:noFill/>
                </a:ln>
                <a:solidFill>
                  <a:srgbClr val="AA4926"/>
                </a:solidFill>
                <a:effectLst/>
                <a:latin typeface="JetBrains Mono"/>
              </a:rPr>
              <a:t>scale</a:t>
            </a:r>
            <a:r>
              <a:rPr kumimoji="0" lang="en-US" altLang="en-US" sz="500" b="0" i="0" u="none" strike="noStrike" cap="none" normalizeH="0" baseline="0" dirty="0">
                <a:ln>
                  <a:noFill/>
                </a:ln>
                <a:solidFill>
                  <a:srgbClr val="F92672"/>
                </a:solidFill>
                <a:effectLst/>
                <a:latin typeface="JetBrains Mono"/>
              </a:rPr>
              <a:t>=</a:t>
            </a:r>
            <a:r>
              <a:rPr kumimoji="0" lang="en-US" altLang="en-US" sz="500" b="0" i="1" u="none" strike="noStrike" cap="none" normalizeH="0" baseline="0" dirty="0" err="1">
                <a:ln>
                  <a:noFill/>
                </a:ln>
                <a:solidFill>
                  <a:srgbClr val="FD971F"/>
                </a:solidFill>
                <a:effectLst/>
                <a:latin typeface="JetBrains Mono"/>
              </a:rPr>
              <a:t>self</a:t>
            </a:r>
            <a:r>
              <a:rPr kumimoji="0" lang="en-US" altLang="en-US" sz="500" b="0" i="0" u="none" strike="noStrike" cap="none" normalizeH="0" baseline="0" dirty="0" err="1">
                <a:ln>
                  <a:noFill/>
                </a:ln>
                <a:solidFill>
                  <a:srgbClr val="F8F8F2"/>
                </a:solidFill>
                <a:effectLst/>
                <a:latin typeface="JetBrains Mono"/>
              </a:rPr>
              <a:t>.hyp</a:t>
            </a:r>
            <a:r>
              <a:rPr kumimoji="0" lang="en-US" altLang="en-US" sz="500" b="0" i="0" u="none" strike="noStrike" cap="none" normalizeH="0" baseline="0" dirty="0">
                <a:ln>
                  <a:noFill/>
                </a:ln>
                <a:solidFill>
                  <a:srgbClr val="F8F8F2"/>
                </a:solidFill>
                <a:effectLst/>
                <a:latin typeface="JetBrains Mono"/>
              </a:rPr>
              <a:t>[</a:t>
            </a:r>
            <a:r>
              <a:rPr kumimoji="0" lang="en-US" altLang="en-US" sz="500" b="0" i="0" u="none" strike="noStrike" cap="none" normalizeH="0" baseline="0" dirty="0">
                <a:ln>
                  <a:noFill/>
                </a:ln>
                <a:solidFill>
                  <a:srgbClr val="E6DB74"/>
                </a:solidFill>
                <a:effectLst/>
                <a:latin typeface="JetBrains Mono"/>
              </a:rPr>
              <a:t>'scale'</a:t>
            </a:r>
            <a:r>
              <a:rPr kumimoji="0" lang="en-US" altLang="en-US" sz="500" b="0" i="0" u="none" strike="noStrike" cap="none" normalizeH="0" baseline="0" dirty="0">
                <a:ln>
                  <a:noFill/>
                </a:ln>
                <a:solidFill>
                  <a:srgbClr val="F8F8F2"/>
                </a:solidFill>
                <a:effectLst/>
                <a:latin typeface="JetBrains Mono"/>
              </a:rPr>
              <a:t>],</a:t>
            </a:r>
            <a:br>
              <a:rPr kumimoji="0" lang="en-US" altLang="en-US" sz="500" b="0" i="0" u="none" strike="noStrike" cap="none" normalizeH="0" baseline="0" dirty="0">
                <a:ln>
                  <a:noFill/>
                </a:ln>
                <a:solidFill>
                  <a:srgbClr val="F8F8F2"/>
                </a:solidFill>
                <a:effectLst/>
                <a:latin typeface="JetBrains Mono"/>
              </a:rPr>
            </a:br>
            <a:r>
              <a:rPr kumimoji="0" lang="en-US" altLang="en-US" sz="500" b="0" i="0" u="none" strike="noStrike" cap="none" normalizeH="0" baseline="0" dirty="0">
                <a:ln>
                  <a:noFill/>
                </a:ln>
                <a:solidFill>
                  <a:srgbClr val="F8F8F2"/>
                </a:solidFill>
                <a:effectLst/>
                <a:latin typeface="JetBrains Mono"/>
              </a:rPr>
              <a:t>                                   </a:t>
            </a:r>
            <a:r>
              <a:rPr kumimoji="0" lang="en-US" altLang="en-US" sz="500" b="0" i="0" u="none" strike="noStrike" cap="none" normalizeH="0" baseline="0" dirty="0">
                <a:ln>
                  <a:noFill/>
                </a:ln>
                <a:solidFill>
                  <a:srgbClr val="AA4926"/>
                </a:solidFill>
                <a:effectLst/>
                <a:latin typeface="JetBrains Mono"/>
              </a:rPr>
              <a:t>shear</a:t>
            </a:r>
            <a:r>
              <a:rPr kumimoji="0" lang="en-US" altLang="en-US" sz="500" b="0" i="0" u="none" strike="noStrike" cap="none" normalizeH="0" baseline="0" dirty="0">
                <a:ln>
                  <a:noFill/>
                </a:ln>
                <a:solidFill>
                  <a:srgbClr val="F92672"/>
                </a:solidFill>
                <a:effectLst/>
                <a:latin typeface="JetBrains Mono"/>
              </a:rPr>
              <a:t>=</a:t>
            </a:r>
            <a:r>
              <a:rPr kumimoji="0" lang="en-US" altLang="en-US" sz="500" b="0" i="1" u="none" strike="noStrike" cap="none" normalizeH="0" baseline="0" dirty="0" err="1">
                <a:ln>
                  <a:noFill/>
                </a:ln>
                <a:solidFill>
                  <a:srgbClr val="FD971F"/>
                </a:solidFill>
                <a:effectLst/>
                <a:latin typeface="JetBrains Mono"/>
              </a:rPr>
              <a:t>self</a:t>
            </a:r>
            <a:r>
              <a:rPr kumimoji="0" lang="en-US" altLang="en-US" sz="500" b="0" i="0" u="none" strike="noStrike" cap="none" normalizeH="0" baseline="0" dirty="0" err="1">
                <a:ln>
                  <a:noFill/>
                </a:ln>
                <a:solidFill>
                  <a:srgbClr val="F8F8F2"/>
                </a:solidFill>
                <a:effectLst/>
                <a:latin typeface="JetBrains Mono"/>
              </a:rPr>
              <a:t>.hyp</a:t>
            </a:r>
            <a:r>
              <a:rPr kumimoji="0" lang="en-US" altLang="en-US" sz="500" b="0" i="0" u="none" strike="noStrike" cap="none" normalizeH="0" baseline="0" dirty="0">
                <a:ln>
                  <a:noFill/>
                </a:ln>
                <a:solidFill>
                  <a:srgbClr val="F8F8F2"/>
                </a:solidFill>
                <a:effectLst/>
                <a:latin typeface="JetBrains Mono"/>
              </a:rPr>
              <a:t>[</a:t>
            </a:r>
            <a:r>
              <a:rPr kumimoji="0" lang="en-US" altLang="en-US" sz="500" b="0" i="0" u="none" strike="noStrike" cap="none" normalizeH="0" baseline="0" dirty="0">
                <a:ln>
                  <a:noFill/>
                </a:ln>
                <a:solidFill>
                  <a:srgbClr val="E6DB74"/>
                </a:solidFill>
                <a:effectLst/>
                <a:latin typeface="JetBrains Mono"/>
              </a:rPr>
              <a:t>'shear'</a:t>
            </a:r>
            <a:r>
              <a:rPr kumimoji="0" lang="en-US" altLang="en-US" sz="500" b="0" i="0" u="none" strike="noStrike" cap="none" normalizeH="0" baseline="0" dirty="0">
                <a:ln>
                  <a:noFill/>
                </a:ln>
                <a:solidFill>
                  <a:srgbClr val="F8F8F2"/>
                </a:solidFill>
                <a:effectLst/>
                <a:latin typeface="JetBrains Mono"/>
              </a:rPr>
              <a:t>],</a:t>
            </a:r>
            <a:br>
              <a:rPr kumimoji="0" lang="en-US" altLang="en-US" sz="500" b="0" i="0" u="none" strike="noStrike" cap="none" normalizeH="0" baseline="0" dirty="0">
                <a:ln>
                  <a:noFill/>
                </a:ln>
                <a:solidFill>
                  <a:srgbClr val="F8F8F2"/>
                </a:solidFill>
                <a:effectLst/>
                <a:latin typeface="JetBrains Mono"/>
              </a:rPr>
            </a:br>
            <a:r>
              <a:rPr kumimoji="0" lang="en-US" altLang="en-US" sz="500" b="0" i="0" u="none" strike="noStrike" cap="none" normalizeH="0" baseline="0" dirty="0">
                <a:ln>
                  <a:noFill/>
                </a:ln>
                <a:solidFill>
                  <a:srgbClr val="F8F8F2"/>
                </a:solidFill>
                <a:effectLst/>
                <a:latin typeface="JetBrains Mono"/>
              </a:rPr>
              <a:t>                                   </a:t>
            </a:r>
            <a:r>
              <a:rPr kumimoji="0" lang="en-US" altLang="en-US" sz="500" b="0" i="0" u="none" strike="noStrike" cap="none" normalizeH="0" baseline="0" dirty="0">
                <a:ln>
                  <a:noFill/>
                </a:ln>
                <a:solidFill>
                  <a:srgbClr val="AA4926"/>
                </a:solidFill>
                <a:effectLst/>
                <a:latin typeface="JetBrains Mono"/>
              </a:rPr>
              <a:t>perspective</a:t>
            </a:r>
            <a:r>
              <a:rPr kumimoji="0" lang="en-US" altLang="en-US" sz="500" b="0" i="0" u="none" strike="noStrike" cap="none" normalizeH="0" baseline="0" dirty="0">
                <a:ln>
                  <a:noFill/>
                </a:ln>
                <a:solidFill>
                  <a:srgbClr val="F92672"/>
                </a:solidFill>
                <a:effectLst/>
                <a:latin typeface="JetBrains Mono"/>
              </a:rPr>
              <a:t>=</a:t>
            </a:r>
            <a:r>
              <a:rPr kumimoji="0" lang="en-US" altLang="en-US" sz="500" b="0" i="1" u="none" strike="noStrike" cap="none" normalizeH="0" baseline="0" dirty="0" err="1">
                <a:ln>
                  <a:noFill/>
                </a:ln>
                <a:solidFill>
                  <a:srgbClr val="FD971F"/>
                </a:solidFill>
                <a:effectLst/>
                <a:latin typeface="JetBrains Mono"/>
              </a:rPr>
              <a:t>self</a:t>
            </a:r>
            <a:r>
              <a:rPr kumimoji="0" lang="en-US" altLang="en-US" sz="500" b="0" i="0" u="none" strike="noStrike" cap="none" normalizeH="0" baseline="0" dirty="0" err="1">
                <a:ln>
                  <a:noFill/>
                </a:ln>
                <a:solidFill>
                  <a:srgbClr val="F8F8F2"/>
                </a:solidFill>
                <a:effectLst/>
                <a:latin typeface="JetBrains Mono"/>
              </a:rPr>
              <a:t>.hyp</a:t>
            </a:r>
            <a:r>
              <a:rPr kumimoji="0" lang="en-US" altLang="en-US" sz="500" b="0" i="0" u="none" strike="noStrike" cap="none" normalizeH="0" baseline="0" dirty="0">
                <a:ln>
                  <a:noFill/>
                </a:ln>
                <a:solidFill>
                  <a:srgbClr val="F8F8F2"/>
                </a:solidFill>
                <a:effectLst/>
                <a:latin typeface="JetBrains Mono"/>
              </a:rPr>
              <a:t>[</a:t>
            </a:r>
            <a:r>
              <a:rPr kumimoji="0" lang="en-US" altLang="en-US" sz="500" b="0" i="0" u="none" strike="noStrike" cap="none" normalizeH="0" baseline="0" dirty="0">
                <a:ln>
                  <a:noFill/>
                </a:ln>
                <a:solidFill>
                  <a:srgbClr val="E6DB74"/>
                </a:solidFill>
                <a:effectLst/>
                <a:latin typeface="JetBrains Mono"/>
              </a:rPr>
              <a:t>'perspective'</a:t>
            </a:r>
            <a:r>
              <a:rPr kumimoji="0" lang="en-US" altLang="en-US" sz="500" b="0" i="0" u="none" strike="noStrike" cap="none" normalizeH="0" baseline="0" dirty="0">
                <a:ln>
                  <a:noFill/>
                </a:ln>
                <a:solidFill>
                  <a:srgbClr val="F8F8F2"/>
                </a:solidFill>
                <a:effectLst/>
                <a:latin typeface="JetBrains Mono"/>
              </a:rPr>
              <a:t>],</a:t>
            </a:r>
            <a:br>
              <a:rPr kumimoji="0" lang="en-US" altLang="en-US" sz="500" b="0" i="0" u="none" strike="noStrike" cap="none" normalizeH="0" baseline="0" dirty="0">
                <a:ln>
                  <a:noFill/>
                </a:ln>
                <a:solidFill>
                  <a:srgbClr val="F8F8F2"/>
                </a:solidFill>
                <a:effectLst/>
                <a:latin typeface="JetBrains Mono"/>
              </a:rPr>
            </a:br>
            <a:r>
              <a:rPr kumimoji="0" lang="en-US" altLang="en-US" sz="500" b="0" i="0" u="none" strike="noStrike" cap="none" normalizeH="0" baseline="0" dirty="0">
                <a:ln>
                  <a:noFill/>
                </a:ln>
                <a:solidFill>
                  <a:srgbClr val="F8F8F2"/>
                </a:solidFill>
                <a:effectLst/>
                <a:latin typeface="JetBrains Mono"/>
              </a:rPr>
              <a:t>                                   </a:t>
            </a:r>
            <a:r>
              <a:rPr kumimoji="0" lang="en-US" altLang="en-US" sz="500" b="0" i="0" u="none" strike="noStrike" cap="none" normalizeH="0" baseline="0" dirty="0">
                <a:ln>
                  <a:noFill/>
                </a:ln>
                <a:solidFill>
                  <a:srgbClr val="AA4926"/>
                </a:solidFill>
                <a:effectLst/>
                <a:latin typeface="JetBrains Mono"/>
              </a:rPr>
              <a:t>border</a:t>
            </a:r>
            <a:r>
              <a:rPr kumimoji="0" lang="en-US" altLang="en-US" sz="500" b="0" i="0" u="none" strike="noStrike" cap="none" normalizeH="0" baseline="0" dirty="0">
                <a:ln>
                  <a:noFill/>
                </a:ln>
                <a:solidFill>
                  <a:srgbClr val="F92672"/>
                </a:solidFill>
                <a:effectLst/>
                <a:latin typeface="JetBrains Mono"/>
              </a:rPr>
              <a:t>=</a:t>
            </a:r>
            <a:r>
              <a:rPr kumimoji="0" lang="en-US" altLang="en-US" sz="500" b="0" i="1" u="none" strike="noStrike" cap="none" normalizeH="0" baseline="0" dirty="0" err="1">
                <a:ln>
                  <a:noFill/>
                </a:ln>
                <a:solidFill>
                  <a:srgbClr val="FD971F"/>
                </a:solidFill>
                <a:effectLst/>
                <a:latin typeface="JetBrains Mono"/>
              </a:rPr>
              <a:t>self</a:t>
            </a:r>
            <a:r>
              <a:rPr kumimoji="0" lang="en-US" altLang="en-US" sz="500" b="0" i="0" u="none" strike="noStrike" cap="none" normalizeH="0" baseline="0" dirty="0" err="1">
                <a:ln>
                  <a:noFill/>
                </a:ln>
                <a:solidFill>
                  <a:srgbClr val="F8F8F2"/>
                </a:solidFill>
                <a:effectLst/>
                <a:latin typeface="JetBrains Mono"/>
              </a:rPr>
              <a:t>.mosaic_border</a:t>
            </a:r>
            <a:r>
              <a:rPr kumimoji="0" lang="en-US" altLang="en-US" sz="500" b="0" i="0" u="none" strike="noStrike" cap="none" normalizeH="0" baseline="0" dirty="0">
                <a:ln>
                  <a:noFill/>
                </a:ln>
                <a:solidFill>
                  <a:srgbClr val="F8F8F2"/>
                </a:solidFill>
                <a:effectLst/>
                <a:latin typeface="JetBrains Mono"/>
              </a:rPr>
              <a:t>)  </a:t>
            </a:r>
            <a:r>
              <a:rPr kumimoji="0" lang="en-US" altLang="en-US" sz="500" b="0" i="0" u="none" strike="noStrike" cap="none" normalizeH="0" baseline="0" dirty="0">
                <a:ln>
                  <a:noFill/>
                </a:ln>
                <a:solidFill>
                  <a:srgbClr val="75715E"/>
                </a:solidFill>
                <a:effectLst/>
                <a:latin typeface="JetBrains Mono"/>
              </a:rPr>
              <a:t># border to remove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shapes </a:t>
            </a:r>
            <a:r>
              <a:rPr kumimoji="0" lang="en-US" altLang="en-US" sz="900" b="0" i="0" u="none" strike="noStrike" cap="none" normalizeH="0" baseline="0" dirty="0">
                <a:ln>
                  <a:noFill/>
                </a:ln>
                <a:solidFill>
                  <a:srgbClr val="F92672"/>
                </a:solidFill>
                <a:effectLst/>
                <a:latin typeface="JetBrains Mono"/>
              </a:rPr>
              <a:t>= </a:t>
            </a:r>
            <a:r>
              <a:rPr kumimoji="0" lang="en-US" altLang="en-US" sz="900" b="0" i="1" u="none" strike="noStrike" cap="none" normalizeH="0" baseline="0" dirty="0">
                <a:ln>
                  <a:noFill/>
                </a:ln>
                <a:solidFill>
                  <a:srgbClr val="66D9EF"/>
                </a:solidFill>
                <a:effectLst/>
                <a:latin typeface="JetBrains Mono"/>
              </a:rPr>
              <a:t>None</a:t>
            </a:r>
            <a:br>
              <a:rPr kumimoji="0" lang="en-US" altLang="en-US" sz="900" b="0" i="1" u="none" strike="noStrike" cap="none" normalizeH="0" baseline="0" dirty="0">
                <a:ln>
                  <a:noFill/>
                </a:ln>
                <a:solidFill>
                  <a:srgbClr val="66D9EF"/>
                </a:solidFill>
                <a:effectLst/>
                <a:latin typeface="JetBrains Mono"/>
              </a:rPr>
            </a:br>
            <a:r>
              <a:rPr kumimoji="0" lang="en-US" altLang="en-US" sz="900" b="0" i="1" u="none" strike="noStrike" cap="none" normalizeH="0" baseline="0" dirty="0">
                <a:ln>
                  <a:noFill/>
                </a:ln>
                <a:solidFill>
                  <a:srgbClr val="66D9EF"/>
                </a:solidFill>
                <a:effectLst/>
                <a:latin typeface="JetBrains Mono"/>
              </a:rPr>
              <a:t>    </a:t>
            </a:r>
            <a:r>
              <a:rPr kumimoji="0" lang="en-US" altLang="en-US" sz="900" b="0" i="0" u="none" strike="noStrike" cap="none" normalizeH="0" baseline="0" dirty="0">
                <a:ln>
                  <a:noFill/>
                </a:ln>
                <a:solidFill>
                  <a:srgbClr val="75715E"/>
                </a:solidFill>
                <a:effectLst/>
                <a:latin typeface="JetBrains Mono"/>
              </a:rPr>
              <a:t># </a:t>
            </a:r>
            <a:r>
              <a:rPr kumimoji="0" lang="en-US" altLang="en-US" sz="900" b="0" i="0" u="none" strike="noStrike" cap="none" normalizeH="0" baseline="0" dirty="0" err="1">
                <a:ln>
                  <a:noFill/>
                </a:ln>
                <a:solidFill>
                  <a:srgbClr val="75715E"/>
                </a:solidFill>
                <a:effectLst/>
                <a:latin typeface="JetBrains Mono"/>
              </a:rPr>
              <a:t>MixUp</a:t>
            </a:r>
            <a:r>
              <a:rPr kumimoji="0" lang="en-US" altLang="en-US" sz="900" b="0" i="0" u="none" strike="noStrike" cap="none" normalizeH="0" baseline="0" dirty="0">
                <a:ln>
                  <a:noFill/>
                </a:ln>
                <a:solidFill>
                  <a:srgbClr val="75715E"/>
                </a:solidFill>
                <a:effectLst/>
                <a:latin typeface="JetBrains Mono"/>
              </a:rPr>
              <a:t> https://arxiv.org/pdf/1710.09412.pdf</a:t>
            </a:r>
            <a:br>
              <a:rPr kumimoji="0" lang="en-US" altLang="en-US" sz="900" b="0" i="0" u="none" strike="noStrike" cap="none" normalizeH="0" baseline="0" dirty="0">
                <a:ln>
                  <a:noFill/>
                </a:ln>
                <a:solidFill>
                  <a:srgbClr val="75715E"/>
                </a:solidFill>
                <a:effectLst/>
                <a:latin typeface="JetBrains Mono"/>
              </a:rPr>
            </a:br>
            <a:r>
              <a:rPr kumimoji="0" lang="en-US" altLang="en-US" sz="900" b="0" i="0" u="none" strike="noStrike" cap="none" normalizeH="0" baseline="0" dirty="0">
                <a:ln>
                  <a:noFill/>
                </a:ln>
                <a:solidFill>
                  <a:srgbClr val="75715E"/>
                </a:solidFill>
                <a:effectLst/>
                <a:latin typeface="JetBrains Mono"/>
              </a:rPr>
              <a:t>    </a:t>
            </a:r>
            <a:r>
              <a:rPr kumimoji="0" lang="en-US" altLang="en-US" sz="900" b="0" i="1" u="none" strike="noStrike" cap="none" normalizeH="0" baseline="0" dirty="0">
                <a:ln>
                  <a:noFill/>
                </a:ln>
                <a:solidFill>
                  <a:srgbClr val="66D9EF"/>
                </a:solidFill>
                <a:effectLst/>
                <a:latin typeface="JetBrains Mono"/>
              </a:rPr>
              <a:t>if </a:t>
            </a:r>
            <a:r>
              <a:rPr kumimoji="0" lang="en-US" altLang="en-US" sz="900" b="0" i="0" u="none" strike="noStrike" cap="none" normalizeH="0" baseline="0" dirty="0" err="1">
                <a:ln>
                  <a:noFill/>
                </a:ln>
                <a:solidFill>
                  <a:srgbClr val="F8F8F2"/>
                </a:solidFill>
                <a:effectLst/>
                <a:latin typeface="JetBrains Mono"/>
              </a:rPr>
              <a:t>random.</a:t>
            </a:r>
            <a:r>
              <a:rPr kumimoji="0" lang="en-US" altLang="en-US" sz="900" b="0" i="0" u="none" strike="noStrike" cap="none" normalizeH="0" baseline="0" dirty="0" err="1">
                <a:ln>
                  <a:noFill/>
                </a:ln>
                <a:solidFill>
                  <a:srgbClr val="66D9EF"/>
                </a:solidFill>
                <a:effectLst/>
                <a:latin typeface="JetBrains Mono"/>
              </a:rPr>
              <a:t>random</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&lt; </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err="1">
                <a:ln>
                  <a:noFill/>
                </a:ln>
                <a:solidFill>
                  <a:srgbClr val="E6DB74"/>
                </a:solidFill>
                <a:effectLst/>
                <a:latin typeface="JetBrains Mono"/>
              </a:rPr>
              <a:t>mixup</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img2, labels2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66D9EF"/>
                </a:solidFill>
                <a:effectLst/>
                <a:latin typeface="JetBrains Mono"/>
              </a:rPr>
              <a:t>load_mosaic</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94558D"/>
                </a:solidFill>
                <a:effectLst/>
                <a:latin typeface="JetBrains Mono"/>
              </a:rPr>
              <a:t>self</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random.</a:t>
            </a:r>
            <a:r>
              <a:rPr kumimoji="0" lang="en-US" altLang="en-US" sz="900" b="0" i="0" u="none" strike="noStrike" cap="none" normalizeH="0" baseline="0" dirty="0" err="1">
                <a:ln>
                  <a:noFill/>
                </a:ln>
                <a:solidFill>
                  <a:srgbClr val="66D9EF"/>
                </a:solidFill>
                <a:effectLst/>
                <a:latin typeface="JetBrains Mono"/>
              </a:rPr>
              <a:t>randint</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AE81FF"/>
                </a:solidFill>
                <a:effectLst/>
                <a:latin typeface="JetBrains Mono"/>
              </a:rPr>
              <a:t>0</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66D9EF"/>
                </a:solidFill>
                <a:effectLst/>
                <a:latin typeface="JetBrains Mono"/>
              </a:rPr>
              <a:t>len</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F8F8F2"/>
                </a:solidFill>
                <a:effectLst/>
                <a:latin typeface="JetBrains Mono"/>
              </a:rPr>
              <a:t>.labels</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AE81FF"/>
                </a:solidFill>
                <a:effectLst/>
                <a:latin typeface="JetBrains Mono"/>
              </a:rPr>
              <a:t>1</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r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np.random.</a:t>
            </a:r>
            <a:r>
              <a:rPr kumimoji="0" lang="en-US" altLang="en-US" sz="900" b="0" i="0" u="none" strike="noStrike" cap="none" normalizeH="0" baseline="0" dirty="0" err="1">
                <a:ln>
                  <a:noFill/>
                </a:ln>
                <a:solidFill>
                  <a:srgbClr val="66D9EF"/>
                </a:solidFill>
                <a:effectLst/>
                <a:latin typeface="JetBrains Mono"/>
              </a:rPr>
              <a:t>beta</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AE81FF"/>
                </a:solidFill>
                <a:effectLst/>
                <a:latin typeface="JetBrains Mono"/>
              </a:rPr>
              <a:t>8.0</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E81FF"/>
                </a:solidFill>
                <a:effectLst/>
                <a:latin typeface="JetBrains Mono"/>
              </a:rPr>
              <a:t>8.0</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75715E"/>
                </a:solidFill>
                <a:effectLst/>
                <a:latin typeface="JetBrains Mono"/>
              </a:rPr>
              <a:t># </a:t>
            </a:r>
            <a:r>
              <a:rPr kumimoji="0" lang="en-US" altLang="en-US" sz="900" b="0" i="0" u="none" strike="noStrike" cap="none" normalizeH="0" baseline="0" dirty="0" err="1">
                <a:ln>
                  <a:noFill/>
                </a:ln>
                <a:solidFill>
                  <a:srgbClr val="75715E"/>
                </a:solidFill>
                <a:effectLst/>
                <a:latin typeface="JetBrains Mono"/>
              </a:rPr>
              <a:t>mixup</a:t>
            </a:r>
            <a:r>
              <a:rPr kumimoji="0" lang="en-US" altLang="en-US" sz="900" b="0" i="0" u="none" strike="noStrike" cap="none" normalizeH="0" baseline="0" dirty="0">
                <a:ln>
                  <a:noFill/>
                </a:ln>
                <a:solidFill>
                  <a:srgbClr val="75715E"/>
                </a:solidFill>
                <a:effectLst/>
                <a:latin typeface="JetBrains Mono"/>
              </a:rPr>
              <a:t> ratio, alpha=beta=8.0</a:t>
            </a:r>
            <a:br>
              <a:rPr kumimoji="0" lang="en-US" altLang="en-US" sz="900" b="0" i="0" u="none" strike="noStrike" cap="none" normalizeH="0" baseline="0" dirty="0">
                <a:ln>
                  <a:noFill/>
                </a:ln>
                <a:solidFill>
                  <a:srgbClr val="75715E"/>
                </a:solidFill>
                <a:effectLst/>
                <a:latin typeface="JetBrains Mono"/>
              </a:rPr>
            </a:br>
            <a:r>
              <a:rPr kumimoji="0" lang="en-US" altLang="en-US" sz="900" b="0" i="0" u="none" strike="noStrike" cap="none" normalizeH="0" baseline="0" dirty="0">
                <a:ln>
                  <a:noFill/>
                </a:ln>
                <a:solidFill>
                  <a:srgbClr val="75715E"/>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r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img2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AE81FF"/>
                </a:solidFill>
                <a:effectLst/>
                <a:latin typeface="JetBrains Mono"/>
              </a:rPr>
              <a:t>1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r)).</a:t>
            </a:r>
            <a:r>
              <a:rPr kumimoji="0" lang="en-US" altLang="en-US" sz="900" b="0" i="0" u="none" strike="noStrike" cap="none" normalizeH="0" baseline="0" dirty="0" err="1">
                <a:ln>
                  <a:noFill/>
                </a:ln>
                <a:solidFill>
                  <a:srgbClr val="66D9EF"/>
                </a:solidFill>
                <a:effectLst/>
                <a:latin typeface="JetBrains Mono"/>
              </a:rPr>
              <a:t>astype</a:t>
            </a:r>
            <a:r>
              <a:rPr kumimoji="0" lang="en-US" altLang="en-US" sz="900" b="0" i="0" u="none" strike="noStrike" cap="none" normalizeH="0" baseline="0" dirty="0">
                <a:ln>
                  <a:noFill/>
                </a:ln>
                <a:solidFill>
                  <a:srgbClr val="F8F8F2"/>
                </a:solidFill>
                <a:effectLst/>
                <a:latin typeface="JetBrains Mono"/>
              </a:rPr>
              <a:t>(np.uint8)</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labels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np.</a:t>
            </a:r>
            <a:r>
              <a:rPr kumimoji="0" lang="en-US" altLang="en-US" sz="900" b="0" i="0" u="none" strike="noStrike" cap="none" normalizeH="0" baseline="0" dirty="0" err="1">
                <a:ln>
                  <a:noFill/>
                </a:ln>
                <a:solidFill>
                  <a:srgbClr val="66D9EF"/>
                </a:solidFill>
                <a:effectLst/>
                <a:latin typeface="JetBrains Mono"/>
              </a:rPr>
              <a:t>concatenate</a:t>
            </a:r>
            <a:r>
              <a:rPr kumimoji="0" lang="en-US" altLang="en-US" sz="900" b="0" i="0" u="none" strike="noStrike" cap="none" normalizeH="0" baseline="0" dirty="0">
                <a:ln>
                  <a:noFill/>
                </a:ln>
                <a:solidFill>
                  <a:srgbClr val="F8F8F2"/>
                </a:solidFill>
                <a:effectLst/>
                <a:latin typeface="JetBrains Mono"/>
              </a:rPr>
              <a:t>((labels, labels2), </a:t>
            </a:r>
            <a:r>
              <a:rPr kumimoji="0" lang="en-US" altLang="en-US" sz="900" b="0" i="0" u="none" strike="noStrike" cap="none" normalizeH="0" baseline="0" dirty="0">
                <a:ln>
                  <a:noFill/>
                </a:ln>
                <a:solidFill>
                  <a:srgbClr val="AE81FF"/>
                </a:solidFill>
                <a:effectLst/>
                <a:latin typeface="JetBrains Mono"/>
              </a:rPr>
              <a:t>0</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66D9EF"/>
                </a:solidFill>
                <a:effectLst/>
                <a:latin typeface="JetBrains Mono"/>
              </a:rPr>
              <a:t>else</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75715E"/>
                </a:solidFill>
                <a:effectLst/>
                <a:latin typeface="JetBrains Mono"/>
              </a:rPr>
              <a:t># Load image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75715E"/>
                </a:solidFill>
                <a:latin typeface="JetBrains Mono"/>
              </a:rPr>
              <a:t>….</a:t>
            </a:r>
            <a:br>
              <a:rPr kumimoji="0" lang="en-US" altLang="en-US" sz="900" b="0" i="0" u="none" strike="noStrike" cap="none" normalizeH="0" baseline="0" dirty="0">
                <a:ln>
                  <a:noFill/>
                </a:ln>
                <a:solidFill>
                  <a:srgbClr val="75715E"/>
                </a:solidFill>
                <a:effectLst/>
                <a:latin typeface="JetBrains Mono"/>
              </a:rPr>
            </a:br>
            <a:r>
              <a:rPr kumimoji="0" lang="en-US" altLang="en-US" sz="900" b="0" i="1" u="none" strike="noStrike" cap="none" normalizeH="0" baseline="0" dirty="0">
                <a:ln>
                  <a:noFill/>
                </a:ln>
                <a:solidFill>
                  <a:srgbClr val="66D9EF"/>
                </a:solidFill>
                <a:effectLst/>
                <a:latin typeface="JetBrains Mono"/>
              </a:rPr>
              <a:t>if </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F8F8F2"/>
                </a:solidFill>
                <a:effectLst/>
                <a:latin typeface="JetBrains Mono"/>
              </a:rPr>
              <a:t>.augment</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75715E"/>
                </a:solidFill>
                <a:effectLst/>
                <a:latin typeface="JetBrains Mono"/>
              </a:rPr>
              <a:t># Augment </a:t>
            </a:r>
            <a:r>
              <a:rPr kumimoji="0" lang="en-US" altLang="en-US" sz="900" b="0" i="0" u="none" strike="noStrike" cap="none" normalizeH="0" baseline="0" dirty="0" err="1">
                <a:ln>
                  <a:noFill/>
                </a:ln>
                <a:solidFill>
                  <a:srgbClr val="75715E"/>
                </a:solidFill>
                <a:effectLst/>
                <a:latin typeface="JetBrains Mono"/>
              </a:rPr>
              <a:t>imagespace</a:t>
            </a:r>
            <a:br>
              <a:rPr kumimoji="0" lang="en-US" altLang="en-US" sz="900" b="0" i="0" u="none" strike="noStrike" cap="none" normalizeH="0" baseline="0" dirty="0">
                <a:ln>
                  <a:noFill/>
                </a:ln>
                <a:solidFill>
                  <a:srgbClr val="75715E"/>
                </a:solidFill>
                <a:effectLst/>
                <a:latin typeface="JetBrains Mono"/>
              </a:rPr>
            </a:br>
            <a:r>
              <a:rPr kumimoji="0" lang="en-US" altLang="en-US" sz="900" b="0" i="0" u="none" strike="noStrike" cap="none" normalizeH="0" baseline="0" dirty="0">
                <a:ln>
                  <a:noFill/>
                </a:ln>
                <a:solidFill>
                  <a:srgbClr val="75715E"/>
                </a:solidFill>
                <a:effectLst/>
                <a:latin typeface="JetBrains Mono"/>
              </a:rPr>
              <a:t>    </a:t>
            </a:r>
            <a:r>
              <a:rPr kumimoji="0" lang="en-US" altLang="en-US" sz="900" b="0" i="1" u="none" strike="noStrike" cap="none" normalizeH="0" baseline="0" dirty="0">
                <a:ln>
                  <a:noFill/>
                </a:ln>
                <a:solidFill>
                  <a:srgbClr val="66D9EF"/>
                </a:solidFill>
                <a:effectLst/>
                <a:latin typeface="JetBrains Mono"/>
              </a:rPr>
              <a:t>if not </a:t>
            </a:r>
            <a:r>
              <a:rPr kumimoji="0" lang="en-US" altLang="en-US" sz="900" b="0" i="0" u="none" strike="noStrike" cap="none" normalizeH="0" baseline="0" dirty="0">
                <a:ln>
                  <a:noFill/>
                </a:ln>
                <a:solidFill>
                  <a:srgbClr val="F8F8F2"/>
                </a:solidFill>
                <a:effectLst/>
                <a:latin typeface="JetBrains Mono"/>
              </a:rPr>
              <a:t>mosaic</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 labels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66D9EF"/>
                </a:solidFill>
                <a:effectLst/>
                <a:latin typeface="JetBrains Mono"/>
              </a:rPr>
              <a:t>random_perspective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 labels,</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degrees</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'degrees'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translate</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'translate'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scale</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'scale'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shear</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'shear'</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perspective</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'perspective'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75715E"/>
                </a:solidFill>
                <a:effectLst/>
                <a:latin typeface="JetBrains Mono"/>
              </a:rPr>
              <a:t># Augment </a:t>
            </a:r>
            <a:r>
              <a:rPr kumimoji="0" lang="en-US" altLang="en-US" sz="900" b="0" i="0" u="none" strike="noStrike" cap="none" normalizeH="0" baseline="0" dirty="0" err="1">
                <a:ln>
                  <a:noFill/>
                </a:ln>
                <a:solidFill>
                  <a:srgbClr val="75715E"/>
                </a:solidFill>
                <a:effectLst/>
                <a:latin typeface="JetBrains Mono"/>
              </a:rPr>
              <a:t>colorspace</a:t>
            </a:r>
            <a:br>
              <a:rPr kumimoji="0" lang="en-US" altLang="en-US" sz="900" b="0" i="0" u="none" strike="noStrike" cap="none" normalizeH="0" baseline="0" dirty="0">
                <a:ln>
                  <a:noFill/>
                </a:ln>
                <a:solidFill>
                  <a:srgbClr val="75715E"/>
                </a:solidFill>
                <a:effectLst/>
                <a:latin typeface="JetBrains Mono"/>
              </a:rPr>
            </a:br>
            <a:r>
              <a:rPr kumimoji="0" lang="en-US" altLang="en-US" sz="900" b="0" i="0" u="none" strike="noStrike" cap="none" normalizeH="0" baseline="0" dirty="0">
                <a:ln>
                  <a:noFill/>
                </a:ln>
                <a:solidFill>
                  <a:srgbClr val="75715E"/>
                </a:solidFill>
                <a:effectLst/>
                <a:latin typeface="JetBrains Mono"/>
              </a:rPr>
              <a:t>    </a:t>
            </a:r>
            <a:r>
              <a:rPr kumimoji="0" lang="en-US" altLang="en-US" sz="900" b="0" i="0" u="none" strike="noStrike" cap="none" normalizeH="0" baseline="0" dirty="0" err="1">
                <a:ln>
                  <a:noFill/>
                </a:ln>
                <a:solidFill>
                  <a:srgbClr val="66D9EF"/>
                </a:solidFill>
                <a:effectLst/>
                <a:latin typeface="JetBrains Mono"/>
              </a:rPr>
              <a:t>augment_hsv</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hgain</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err="1">
                <a:ln>
                  <a:noFill/>
                </a:ln>
                <a:solidFill>
                  <a:srgbClr val="E6DB74"/>
                </a:solidFill>
                <a:effectLst/>
                <a:latin typeface="JetBrains Mono"/>
              </a:rPr>
              <a:t>hsv_h</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sgain</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err="1">
                <a:ln>
                  <a:noFill/>
                </a:ln>
                <a:solidFill>
                  <a:srgbClr val="E6DB74"/>
                </a:solidFill>
                <a:effectLst/>
                <a:latin typeface="JetBrains Mono"/>
              </a:rPr>
              <a:t>hsv_s</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vgain</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err="1">
                <a:ln>
                  <a:noFill/>
                </a:ln>
                <a:solidFill>
                  <a:srgbClr val="E6DB74"/>
                </a:solidFill>
                <a:effectLst/>
                <a:latin typeface="JetBrains Mono"/>
              </a:rPr>
              <a:t>hsv_v</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lang="en-US" altLang="en-US" sz="900" dirty="0">
                <a:solidFill>
                  <a:srgbClr val="75715E"/>
                </a:solidFill>
                <a:latin typeface="JetBrains Mono"/>
              </a:rPr>
              <a:t>…</a:t>
            </a:r>
            <a:br>
              <a:rPr kumimoji="0" lang="en-US" altLang="en-US" sz="900" b="0" i="0" u="none" strike="noStrike" cap="none" normalizeH="0" baseline="0" dirty="0">
                <a:ln>
                  <a:noFill/>
                </a:ln>
                <a:solidFill>
                  <a:srgbClr val="75715E"/>
                </a:solidFill>
                <a:effectLst/>
                <a:latin typeface="JetBrains Mono"/>
              </a:rPr>
            </a:br>
            <a:r>
              <a:rPr kumimoji="0" lang="en-US" altLang="en-US" sz="900" b="0" i="1" u="none" strike="noStrike" cap="none" normalizeH="0" baseline="0" dirty="0">
                <a:ln>
                  <a:noFill/>
                </a:ln>
                <a:solidFill>
                  <a:srgbClr val="66D9EF"/>
                </a:solidFill>
                <a:effectLst/>
                <a:latin typeface="JetBrains Mono"/>
              </a:rPr>
              <a:t>if </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F8F8F2"/>
                </a:solidFill>
                <a:effectLst/>
                <a:latin typeface="JetBrains Mono"/>
              </a:rPr>
              <a:t>.augment</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75715E"/>
                </a:solidFill>
                <a:effectLst/>
                <a:latin typeface="JetBrains Mono"/>
              </a:rPr>
              <a:t># flip up-down</a:t>
            </a:r>
            <a:br>
              <a:rPr kumimoji="0" lang="en-US" altLang="en-US" sz="900" b="0" i="0" u="none" strike="noStrike" cap="none" normalizeH="0" baseline="0" dirty="0">
                <a:ln>
                  <a:noFill/>
                </a:ln>
                <a:solidFill>
                  <a:srgbClr val="75715E"/>
                </a:solidFill>
                <a:effectLst/>
                <a:latin typeface="JetBrains Mono"/>
              </a:rPr>
            </a:br>
            <a:r>
              <a:rPr kumimoji="0" lang="en-US" altLang="en-US" sz="900" b="0" i="0" u="none" strike="noStrike" cap="none" normalizeH="0" baseline="0" dirty="0">
                <a:ln>
                  <a:noFill/>
                </a:ln>
                <a:solidFill>
                  <a:srgbClr val="75715E"/>
                </a:solidFill>
                <a:effectLst/>
                <a:latin typeface="JetBrains Mono"/>
              </a:rPr>
              <a:t>    </a:t>
            </a:r>
            <a:r>
              <a:rPr kumimoji="0" lang="en-US" altLang="en-US" sz="900" b="0" i="1" u="none" strike="noStrike" cap="none" normalizeH="0" baseline="0" dirty="0">
                <a:ln>
                  <a:noFill/>
                </a:ln>
                <a:solidFill>
                  <a:srgbClr val="66D9EF"/>
                </a:solidFill>
                <a:effectLst/>
                <a:latin typeface="JetBrains Mono"/>
              </a:rPr>
              <a:t>if </a:t>
            </a:r>
            <a:r>
              <a:rPr kumimoji="0" lang="en-US" altLang="en-US" sz="900" b="0" i="0" u="none" strike="noStrike" cap="none" normalizeH="0" baseline="0" dirty="0" err="1">
                <a:ln>
                  <a:noFill/>
                </a:ln>
                <a:solidFill>
                  <a:srgbClr val="F8F8F2"/>
                </a:solidFill>
                <a:effectLst/>
                <a:latin typeface="JetBrains Mono"/>
              </a:rPr>
              <a:t>random.</a:t>
            </a:r>
            <a:r>
              <a:rPr kumimoji="0" lang="en-US" altLang="en-US" sz="900" b="0" i="0" u="none" strike="noStrike" cap="none" normalizeH="0" baseline="0" dirty="0" err="1">
                <a:ln>
                  <a:noFill/>
                </a:ln>
                <a:solidFill>
                  <a:srgbClr val="66D9EF"/>
                </a:solidFill>
                <a:effectLst/>
                <a:latin typeface="JetBrains Mono"/>
              </a:rPr>
              <a:t>random</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&lt; </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err="1">
                <a:ln>
                  <a:noFill/>
                </a:ln>
                <a:solidFill>
                  <a:srgbClr val="E6DB74"/>
                </a:solidFill>
                <a:effectLst/>
                <a:latin typeface="JetBrains Mono"/>
              </a:rPr>
              <a:t>flipud</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np.</a:t>
            </a:r>
            <a:r>
              <a:rPr kumimoji="0" lang="en-US" altLang="en-US" sz="900" b="0" i="0" u="none" strike="noStrike" cap="none" normalizeH="0" baseline="0" dirty="0" err="1">
                <a:ln>
                  <a:noFill/>
                </a:ln>
                <a:solidFill>
                  <a:srgbClr val="66D9EF"/>
                </a:solidFill>
                <a:effectLst/>
                <a:latin typeface="JetBrains Mono"/>
              </a:rPr>
              <a:t>flipud</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6D9EF"/>
                </a:solidFill>
                <a:effectLst/>
                <a:latin typeface="JetBrains Mono"/>
              </a:rPr>
              <a:t>if </a:t>
            </a:r>
            <a:r>
              <a:rPr kumimoji="0" lang="en-US" altLang="en-US" sz="900" b="0" i="0" u="none" strike="noStrike" cap="none" normalizeH="0" baseline="0" dirty="0" err="1">
                <a:ln>
                  <a:noFill/>
                </a:ln>
                <a:solidFill>
                  <a:srgbClr val="F8F8F2"/>
                </a:solidFill>
                <a:effectLst/>
                <a:latin typeface="JetBrains Mono"/>
              </a:rPr>
              <a:t>nL</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labels[</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E81FF"/>
                </a:solidFill>
                <a:effectLst/>
                <a:latin typeface="JetBrains Mono"/>
              </a:rPr>
              <a:t>2</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AE81FF"/>
                </a:solidFill>
                <a:effectLst/>
                <a:latin typeface="JetBrains Mono"/>
              </a:rPr>
              <a:t>1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labels[</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E81FF"/>
                </a:solidFill>
                <a:effectLst/>
                <a:latin typeface="JetBrains Mono"/>
              </a:rPr>
              <a:t>2</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75715E"/>
                </a:solidFill>
                <a:effectLst/>
                <a:latin typeface="JetBrains Mono"/>
              </a:rPr>
              <a:t># flip left-right</a:t>
            </a:r>
            <a:br>
              <a:rPr kumimoji="0" lang="en-US" altLang="en-US" sz="900" b="0" i="0" u="none" strike="noStrike" cap="none" normalizeH="0" baseline="0" dirty="0">
                <a:ln>
                  <a:noFill/>
                </a:ln>
                <a:solidFill>
                  <a:srgbClr val="75715E"/>
                </a:solidFill>
                <a:effectLst/>
                <a:latin typeface="JetBrains Mono"/>
              </a:rPr>
            </a:br>
            <a:r>
              <a:rPr kumimoji="0" lang="en-US" altLang="en-US" sz="900" b="0" i="0" u="none" strike="noStrike" cap="none" normalizeH="0" baseline="0" dirty="0">
                <a:ln>
                  <a:noFill/>
                </a:ln>
                <a:solidFill>
                  <a:srgbClr val="75715E"/>
                </a:solidFill>
                <a:effectLst/>
                <a:latin typeface="JetBrains Mono"/>
              </a:rPr>
              <a:t>    </a:t>
            </a:r>
            <a:r>
              <a:rPr kumimoji="0" lang="en-US" altLang="en-US" sz="900" b="0" i="1" u="none" strike="noStrike" cap="none" normalizeH="0" baseline="0" dirty="0">
                <a:ln>
                  <a:noFill/>
                </a:ln>
                <a:solidFill>
                  <a:srgbClr val="66D9EF"/>
                </a:solidFill>
                <a:effectLst/>
                <a:latin typeface="JetBrains Mono"/>
              </a:rPr>
              <a:t>if </a:t>
            </a:r>
            <a:r>
              <a:rPr kumimoji="0" lang="en-US" altLang="en-US" sz="900" b="0" i="0" u="none" strike="noStrike" cap="none" normalizeH="0" baseline="0" dirty="0" err="1">
                <a:ln>
                  <a:noFill/>
                </a:ln>
                <a:solidFill>
                  <a:srgbClr val="F8F8F2"/>
                </a:solidFill>
                <a:effectLst/>
                <a:latin typeface="JetBrains Mono"/>
              </a:rPr>
              <a:t>random.</a:t>
            </a:r>
            <a:r>
              <a:rPr kumimoji="0" lang="en-US" altLang="en-US" sz="900" b="0" i="0" u="none" strike="noStrike" cap="none" normalizeH="0" baseline="0" dirty="0" err="1">
                <a:ln>
                  <a:noFill/>
                </a:ln>
                <a:solidFill>
                  <a:srgbClr val="66D9EF"/>
                </a:solidFill>
                <a:effectLst/>
                <a:latin typeface="JetBrains Mono"/>
              </a:rPr>
              <a:t>random</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&lt; </a:t>
            </a:r>
            <a:r>
              <a:rPr kumimoji="0" lang="en-US" altLang="en-US" sz="900" b="0" i="0" u="none" strike="noStrike" cap="none" normalizeH="0" baseline="0" dirty="0" err="1">
                <a:ln>
                  <a:noFill/>
                </a:ln>
                <a:solidFill>
                  <a:srgbClr val="F8F8F2"/>
                </a:solidFill>
                <a:effectLst/>
                <a:latin typeface="JetBrains Mono"/>
              </a:rPr>
              <a:t>hyp</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err="1">
                <a:ln>
                  <a:noFill/>
                </a:ln>
                <a:solidFill>
                  <a:srgbClr val="E6DB74"/>
                </a:solidFill>
                <a:effectLst/>
                <a:latin typeface="JetBrains Mono"/>
              </a:rPr>
              <a:t>fliplr</a:t>
            </a:r>
            <a:r>
              <a:rPr kumimoji="0" lang="en-US" altLang="en-US" sz="900" b="0" i="0" u="none" strike="noStrike" cap="none" normalizeH="0" baseline="0" dirty="0">
                <a:ln>
                  <a:noFill/>
                </a:ln>
                <a:solidFill>
                  <a:srgbClr val="E6DB74"/>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np.</a:t>
            </a:r>
            <a:r>
              <a:rPr kumimoji="0" lang="en-US" altLang="en-US" sz="900" b="0" i="0" u="none" strike="noStrike" cap="none" normalizeH="0" baseline="0" dirty="0" err="1">
                <a:ln>
                  <a:noFill/>
                </a:ln>
                <a:solidFill>
                  <a:srgbClr val="66D9EF"/>
                </a:solidFill>
                <a:effectLst/>
                <a:latin typeface="JetBrains Mono"/>
              </a:rPr>
              <a:t>fliplr</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img</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6D9EF"/>
                </a:solidFill>
                <a:effectLst/>
                <a:latin typeface="JetBrains Mono"/>
              </a:rPr>
              <a:t>if </a:t>
            </a:r>
            <a:r>
              <a:rPr kumimoji="0" lang="en-US" altLang="en-US" sz="900" b="0" i="0" u="none" strike="noStrike" cap="none" normalizeH="0" baseline="0" dirty="0" err="1">
                <a:ln>
                  <a:noFill/>
                </a:ln>
                <a:solidFill>
                  <a:srgbClr val="F8F8F2"/>
                </a:solidFill>
                <a:effectLst/>
                <a:latin typeface="JetBrains Mono"/>
              </a:rPr>
              <a:t>nL</a:t>
            </a:r>
            <a:r>
              <a:rPr kumimoji="0" lang="en-US" altLang="en-US" sz="900" b="0" i="0" u="none" strike="noStrike" cap="none" normalizeH="0" baseline="0" dirty="0">
                <a:ln>
                  <a:noFill/>
                </a:ln>
                <a:solidFill>
                  <a:srgbClr val="F92672"/>
                </a:solidFill>
                <a:effectLst/>
                <a:latin typeface="JetBrains Mono"/>
              </a:rPr>
              <a:t>:</a:t>
            </a:r>
            <a:br>
              <a:rPr kumimoji="0" lang="en-US" altLang="en-US" sz="900" b="0" i="0" u="none" strike="noStrike" cap="none" normalizeH="0" baseline="0" dirty="0">
                <a:ln>
                  <a:noFill/>
                </a:ln>
                <a:solidFill>
                  <a:srgbClr val="F92672"/>
                </a:solidFill>
                <a:effectLst/>
                <a:latin typeface="JetBrains Mono"/>
              </a:rPr>
            </a:b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labels[</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E81FF"/>
                </a:solidFill>
                <a:effectLst/>
                <a:latin typeface="JetBrains Mono"/>
              </a:rPr>
              <a:t>1</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AE81FF"/>
                </a:solidFill>
                <a:effectLst/>
                <a:latin typeface="JetBrains Mono"/>
              </a:rPr>
              <a:t>1 </a:t>
            </a:r>
            <a:r>
              <a:rPr kumimoji="0" lang="en-US" altLang="en-US" sz="900" b="0" i="0" u="none" strike="noStrike" cap="none" normalizeH="0" baseline="0" dirty="0">
                <a:ln>
                  <a:noFill/>
                </a:ln>
                <a:solidFill>
                  <a:srgbClr val="F92672"/>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labels[</a:t>
            </a:r>
            <a:r>
              <a:rPr kumimoji="0" lang="en-US" altLang="en-US" sz="900" b="0" i="0" u="none" strike="noStrike" cap="none" normalizeH="0" baseline="0" dirty="0">
                <a:ln>
                  <a:noFill/>
                </a:ln>
                <a:solidFill>
                  <a:srgbClr val="F92672"/>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AE81FF"/>
                </a:solidFill>
                <a:effectLst/>
                <a:latin typeface="JetBrains Mono"/>
              </a:rPr>
              <a:t>1</a:t>
            </a:r>
            <a:r>
              <a:rPr kumimoji="0" lang="en-US" altLang="en-US" sz="900" b="0" i="0" u="none" strike="noStrike" cap="none" normalizeH="0" baseline="0" dirty="0">
                <a:ln>
                  <a:noFill/>
                </a:ln>
                <a:solidFill>
                  <a:srgbClr val="F8F8F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877A882-E413-46F2-BA0F-E284FD3DA780}"/>
              </a:ext>
            </a:extLst>
          </p:cNvPr>
          <p:cNvSpPr txBox="1"/>
          <p:nvPr/>
        </p:nvSpPr>
        <p:spPr>
          <a:xfrm>
            <a:off x="163257" y="780156"/>
            <a:ext cx="1243161" cy="507831"/>
          </a:xfrm>
          <a:prstGeom prst="rect">
            <a:avLst/>
          </a:prstGeom>
          <a:noFill/>
        </p:spPr>
        <p:txBody>
          <a:bodyPr wrap="none" rtlCol="0">
            <a:spAutoFit/>
          </a:bodyPr>
          <a:lstStyle/>
          <a:p>
            <a:r>
              <a:rPr lang="en-US" dirty="0" err="1"/>
              <a:t>hyp.mosaic</a:t>
            </a:r>
            <a:endParaRPr lang="en-US" dirty="0"/>
          </a:p>
          <a:p>
            <a:r>
              <a:rPr lang="en-US" sz="900" dirty="0"/>
              <a:t>#</a:t>
            </a:r>
            <a:endParaRPr lang="en-US" dirty="0"/>
          </a:p>
        </p:txBody>
      </p:sp>
      <p:sp>
        <p:nvSpPr>
          <p:cNvPr id="7" name="TextBox 6">
            <a:extLst>
              <a:ext uri="{FF2B5EF4-FFF2-40B4-BE49-F238E27FC236}">
                <a16:creationId xmlns:a16="http://schemas.microsoft.com/office/drawing/2014/main" id="{806FE088-1D0D-42DA-9B9B-9FA17BDDF23E}"/>
              </a:ext>
            </a:extLst>
          </p:cNvPr>
          <p:cNvSpPr txBox="1"/>
          <p:nvPr/>
        </p:nvSpPr>
        <p:spPr>
          <a:xfrm>
            <a:off x="144133" y="1336245"/>
            <a:ext cx="1163973" cy="507831"/>
          </a:xfrm>
          <a:prstGeom prst="rect">
            <a:avLst/>
          </a:prstGeom>
          <a:noFill/>
        </p:spPr>
        <p:txBody>
          <a:bodyPr wrap="none" rtlCol="0">
            <a:spAutoFit/>
          </a:bodyPr>
          <a:lstStyle/>
          <a:p>
            <a:r>
              <a:rPr lang="en-US" dirty="0" err="1"/>
              <a:t>hyp.mixup</a:t>
            </a:r>
            <a:endParaRPr lang="en-US" dirty="0"/>
          </a:p>
          <a:p>
            <a:r>
              <a:rPr lang="en-US" sz="900" dirty="0"/>
              <a:t># </a:t>
            </a:r>
          </a:p>
        </p:txBody>
      </p:sp>
      <p:sp>
        <p:nvSpPr>
          <p:cNvPr id="8" name="TextBox 7">
            <a:extLst>
              <a:ext uri="{FF2B5EF4-FFF2-40B4-BE49-F238E27FC236}">
                <a16:creationId xmlns:a16="http://schemas.microsoft.com/office/drawing/2014/main" id="{8ED29740-0179-43C9-838A-5B8FEC2CC489}"/>
              </a:ext>
            </a:extLst>
          </p:cNvPr>
          <p:cNvSpPr txBox="1"/>
          <p:nvPr/>
        </p:nvSpPr>
        <p:spPr>
          <a:xfrm>
            <a:off x="144133" y="1969703"/>
            <a:ext cx="1329916" cy="507831"/>
          </a:xfrm>
          <a:prstGeom prst="rect">
            <a:avLst/>
          </a:prstGeom>
          <a:noFill/>
        </p:spPr>
        <p:txBody>
          <a:bodyPr wrap="none" rtlCol="0">
            <a:spAutoFit/>
          </a:bodyPr>
          <a:lstStyle/>
          <a:p>
            <a:r>
              <a:rPr lang="en-US" dirty="0" err="1"/>
              <a:t>hyp.degrees</a:t>
            </a:r>
            <a:endParaRPr lang="en-US" dirty="0"/>
          </a:p>
          <a:p>
            <a:r>
              <a:rPr lang="en-US" sz="900" dirty="0"/>
              <a:t># </a:t>
            </a:r>
          </a:p>
        </p:txBody>
      </p:sp>
      <p:sp>
        <p:nvSpPr>
          <p:cNvPr id="9" name="TextBox 8">
            <a:extLst>
              <a:ext uri="{FF2B5EF4-FFF2-40B4-BE49-F238E27FC236}">
                <a16:creationId xmlns:a16="http://schemas.microsoft.com/office/drawing/2014/main" id="{725CE438-7493-41BC-B72E-38DA1983F9AB}"/>
              </a:ext>
            </a:extLst>
          </p:cNvPr>
          <p:cNvSpPr txBox="1"/>
          <p:nvPr/>
        </p:nvSpPr>
        <p:spPr>
          <a:xfrm>
            <a:off x="144133" y="2584242"/>
            <a:ext cx="1406795" cy="507831"/>
          </a:xfrm>
          <a:prstGeom prst="rect">
            <a:avLst/>
          </a:prstGeom>
          <a:noFill/>
        </p:spPr>
        <p:txBody>
          <a:bodyPr wrap="none" rtlCol="0">
            <a:spAutoFit/>
          </a:bodyPr>
          <a:lstStyle/>
          <a:p>
            <a:r>
              <a:rPr lang="en-US" dirty="0" err="1"/>
              <a:t>hyp.translate</a:t>
            </a:r>
            <a:endParaRPr lang="en-US" dirty="0"/>
          </a:p>
          <a:p>
            <a:r>
              <a:rPr lang="en-US" sz="900" dirty="0"/>
              <a:t># </a:t>
            </a:r>
          </a:p>
        </p:txBody>
      </p:sp>
      <p:sp>
        <p:nvSpPr>
          <p:cNvPr id="10" name="TextBox 9">
            <a:extLst>
              <a:ext uri="{FF2B5EF4-FFF2-40B4-BE49-F238E27FC236}">
                <a16:creationId xmlns:a16="http://schemas.microsoft.com/office/drawing/2014/main" id="{FE396F75-B213-42B2-BBD5-D7EFBAC87A88}"/>
              </a:ext>
            </a:extLst>
          </p:cNvPr>
          <p:cNvSpPr txBox="1"/>
          <p:nvPr/>
        </p:nvSpPr>
        <p:spPr>
          <a:xfrm>
            <a:off x="163257" y="3178372"/>
            <a:ext cx="1050480" cy="507831"/>
          </a:xfrm>
          <a:prstGeom prst="rect">
            <a:avLst/>
          </a:prstGeom>
          <a:noFill/>
        </p:spPr>
        <p:txBody>
          <a:bodyPr wrap="none" rtlCol="0">
            <a:spAutoFit/>
          </a:bodyPr>
          <a:lstStyle/>
          <a:p>
            <a:r>
              <a:rPr lang="en-US" dirty="0" err="1"/>
              <a:t>hyp.scale</a:t>
            </a:r>
            <a:endParaRPr lang="en-US" dirty="0"/>
          </a:p>
          <a:p>
            <a:r>
              <a:rPr lang="en-US" sz="900" dirty="0"/>
              <a:t># </a:t>
            </a:r>
          </a:p>
        </p:txBody>
      </p:sp>
      <p:sp>
        <p:nvSpPr>
          <p:cNvPr id="11" name="TextBox 10">
            <a:extLst>
              <a:ext uri="{FF2B5EF4-FFF2-40B4-BE49-F238E27FC236}">
                <a16:creationId xmlns:a16="http://schemas.microsoft.com/office/drawing/2014/main" id="{A3FB4332-A5F9-4771-A496-FAC7A3EE8522}"/>
              </a:ext>
            </a:extLst>
          </p:cNvPr>
          <p:cNvSpPr txBox="1"/>
          <p:nvPr/>
        </p:nvSpPr>
        <p:spPr>
          <a:xfrm>
            <a:off x="163257" y="3789277"/>
            <a:ext cx="1103700" cy="507831"/>
          </a:xfrm>
          <a:prstGeom prst="rect">
            <a:avLst/>
          </a:prstGeom>
          <a:noFill/>
        </p:spPr>
        <p:txBody>
          <a:bodyPr wrap="none" rtlCol="0">
            <a:spAutoFit/>
          </a:bodyPr>
          <a:lstStyle/>
          <a:p>
            <a:r>
              <a:rPr lang="en-US" dirty="0" err="1"/>
              <a:t>hyp.shear</a:t>
            </a:r>
            <a:endParaRPr lang="en-US" dirty="0"/>
          </a:p>
          <a:p>
            <a:r>
              <a:rPr lang="en-US" sz="900" dirty="0"/>
              <a:t># </a:t>
            </a:r>
          </a:p>
        </p:txBody>
      </p:sp>
      <p:sp>
        <p:nvSpPr>
          <p:cNvPr id="12" name="TextBox 11">
            <a:extLst>
              <a:ext uri="{FF2B5EF4-FFF2-40B4-BE49-F238E27FC236}">
                <a16:creationId xmlns:a16="http://schemas.microsoft.com/office/drawing/2014/main" id="{1488B4BD-9D21-4CD6-90D1-AA21A6FB2468}"/>
              </a:ext>
            </a:extLst>
          </p:cNvPr>
          <p:cNvSpPr txBox="1"/>
          <p:nvPr/>
        </p:nvSpPr>
        <p:spPr>
          <a:xfrm>
            <a:off x="144133" y="4383407"/>
            <a:ext cx="1672317" cy="507831"/>
          </a:xfrm>
          <a:prstGeom prst="rect">
            <a:avLst/>
          </a:prstGeom>
          <a:noFill/>
        </p:spPr>
        <p:txBody>
          <a:bodyPr wrap="none" rtlCol="0">
            <a:spAutoFit/>
          </a:bodyPr>
          <a:lstStyle/>
          <a:p>
            <a:r>
              <a:rPr lang="en-US" dirty="0" err="1"/>
              <a:t>hyp.prespective</a:t>
            </a:r>
            <a:endParaRPr lang="en-US" dirty="0"/>
          </a:p>
          <a:p>
            <a:r>
              <a:rPr lang="en-US" sz="900" dirty="0"/>
              <a:t># </a:t>
            </a:r>
          </a:p>
        </p:txBody>
      </p:sp>
      <p:sp>
        <p:nvSpPr>
          <p:cNvPr id="13" name="TextBox 12">
            <a:extLst>
              <a:ext uri="{FF2B5EF4-FFF2-40B4-BE49-F238E27FC236}">
                <a16:creationId xmlns:a16="http://schemas.microsoft.com/office/drawing/2014/main" id="{7C8712D0-207E-48D3-B472-548267AF173B}"/>
              </a:ext>
            </a:extLst>
          </p:cNvPr>
          <p:cNvSpPr txBox="1"/>
          <p:nvPr/>
        </p:nvSpPr>
        <p:spPr>
          <a:xfrm>
            <a:off x="158367" y="4994312"/>
            <a:ext cx="1135504" cy="507831"/>
          </a:xfrm>
          <a:prstGeom prst="rect">
            <a:avLst/>
          </a:prstGeom>
          <a:noFill/>
        </p:spPr>
        <p:txBody>
          <a:bodyPr wrap="none" rtlCol="0">
            <a:spAutoFit/>
          </a:bodyPr>
          <a:lstStyle/>
          <a:p>
            <a:r>
              <a:rPr lang="en-US" dirty="0" err="1"/>
              <a:t>hyp.hsv_h</a:t>
            </a:r>
            <a:endParaRPr lang="en-US" dirty="0"/>
          </a:p>
          <a:p>
            <a:r>
              <a:rPr lang="en-US" sz="900" dirty="0"/>
              <a:t># </a:t>
            </a:r>
          </a:p>
        </p:txBody>
      </p:sp>
      <p:sp>
        <p:nvSpPr>
          <p:cNvPr id="14" name="TextBox 13">
            <a:extLst>
              <a:ext uri="{FF2B5EF4-FFF2-40B4-BE49-F238E27FC236}">
                <a16:creationId xmlns:a16="http://schemas.microsoft.com/office/drawing/2014/main" id="{6296F07C-F8CD-4872-9CBB-E87E3B20CE24}"/>
              </a:ext>
            </a:extLst>
          </p:cNvPr>
          <p:cNvSpPr txBox="1"/>
          <p:nvPr/>
        </p:nvSpPr>
        <p:spPr>
          <a:xfrm>
            <a:off x="150858" y="5605217"/>
            <a:ext cx="1103444" cy="507831"/>
          </a:xfrm>
          <a:prstGeom prst="rect">
            <a:avLst/>
          </a:prstGeom>
          <a:noFill/>
        </p:spPr>
        <p:txBody>
          <a:bodyPr wrap="none" rtlCol="0">
            <a:spAutoFit/>
          </a:bodyPr>
          <a:lstStyle/>
          <a:p>
            <a:r>
              <a:rPr lang="en-US" dirty="0" err="1"/>
              <a:t>hyp.hsv_s</a:t>
            </a:r>
            <a:endParaRPr lang="en-US" dirty="0"/>
          </a:p>
          <a:p>
            <a:r>
              <a:rPr lang="en-US" sz="900" dirty="0"/>
              <a:t># </a:t>
            </a:r>
          </a:p>
        </p:txBody>
      </p:sp>
      <p:sp>
        <p:nvSpPr>
          <p:cNvPr id="15" name="TextBox 14">
            <a:extLst>
              <a:ext uri="{FF2B5EF4-FFF2-40B4-BE49-F238E27FC236}">
                <a16:creationId xmlns:a16="http://schemas.microsoft.com/office/drawing/2014/main" id="{8644DD06-A90D-48A1-AF40-D9B1A288D5AF}"/>
              </a:ext>
            </a:extLst>
          </p:cNvPr>
          <p:cNvSpPr txBox="1"/>
          <p:nvPr/>
        </p:nvSpPr>
        <p:spPr>
          <a:xfrm>
            <a:off x="150858" y="6208998"/>
            <a:ext cx="1117870" cy="507831"/>
          </a:xfrm>
          <a:prstGeom prst="rect">
            <a:avLst/>
          </a:prstGeom>
          <a:noFill/>
        </p:spPr>
        <p:txBody>
          <a:bodyPr wrap="none" rtlCol="0">
            <a:spAutoFit/>
          </a:bodyPr>
          <a:lstStyle/>
          <a:p>
            <a:r>
              <a:rPr lang="en-US" dirty="0" err="1"/>
              <a:t>hyp.hsv_v</a:t>
            </a:r>
            <a:endParaRPr lang="en-US" dirty="0"/>
          </a:p>
          <a:p>
            <a:r>
              <a:rPr lang="en-US" sz="900" dirty="0"/>
              <a:t># </a:t>
            </a:r>
          </a:p>
        </p:txBody>
      </p:sp>
      <p:sp>
        <p:nvSpPr>
          <p:cNvPr id="16" name="TextBox 15">
            <a:extLst>
              <a:ext uri="{FF2B5EF4-FFF2-40B4-BE49-F238E27FC236}">
                <a16:creationId xmlns:a16="http://schemas.microsoft.com/office/drawing/2014/main" id="{3F994EE2-03AB-49E4-84EE-794165FB9906}"/>
              </a:ext>
            </a:extLst>
          </p:cNvPr>
          <p:cNvSpPr txBox="1"/>
          <p:nvPr/>
        </p:nvSpPr>
        <p:spPr>
          <a:xfrm>
            <a:off x="2319465" y="762169"/>
            <a:ext cx="1123256" cy="507831"/>
          </a:xfrm>
          <a:prstGeom prst="rect">
            <a:avLst/>
          </a:prstGeom>
          <a:noFill/>
        </p:spPr>
        <p:txBody>
          <a:bodyPr wrap="none" rtlCol="0">
            <a:spAutoFit/>
          </a:bodyPr>
          <a:lstStyle/>
          <a:p>
            <a:r>
              <a:rPr lang="en-US" dirty="0" err="1"/>
              <a:t>hyp.flipud</a:t>
            </a:r>
            <a:endParaRPr lang="en-US" dirty="0"/>
          </a:p>
          <a:p>
            <a:r>
              <a:rPr lang="en-US" sz="900" dirty="0"/>
              <a:t># </a:t>
            </a:r>
          </a:p>
        </p:txBody>
      </p:sp>
      <p:sp>
        <p:nvSpPr>
          <p:cNvPr id="17" name="TextBox 16">
            <a:extLst>
              <a:ext uri="{FF2B5EF4-FFF2-40B4-BE49-F238E27FC236}">
                <a16:creationId xmlns:a16="http://schemas.microsoft.com/office/drawing/2014/main" id="{F270B86D-48FC-49B2-8B1A-D855D49DA2C7}"/>
              </a:ext>
            </a:extLst>
          </p:cNvPr>
          <p:cNvSpPr txBox="1"/>
          <p:nvPr/>
        </p:nvSpPr>
        <p:spPr>
          <a:xfrm>
            <a:off x="2319465" y="1461872"/>
            <a:ext cx="1012650" cy="507831"/>
          </a:xfrm>
          <a:prstGeom prst="rect">
            <a:avLst/>
          </a:prstGeom>
          <a:noFill/>
        </p:spPr>
        <p:txBody>
          <a:bodyPr wrap="none" rtlCol="0">
            <a:spAutoFit/>
          </a:bodyPr>
          <a:lstStyle/>
          <a:p>
            <a:r>
              <a:rPr lang="en-US" dirty="0" err="1"/>
              <a:t>hyp.fliplr</a:t>
            </a:r>
            <a:endParaRPr lang="en-US" dirty="0"/>
          </a:p>
          <a:p>
            <a:r>
              <a:rPr lang="en-US" sz="900" dirty="0"/>
              <a:t># </a:t>
            </a:r>
          </a:p>
        </p:txBody>
      </p:sp>
      <p:sp>
        <p:nvSpPr>
          <p:cNvPr id="19" name="TextBox 18">
            <a:extLst>
              <a:ext uri="{FF2B5EF4-FFF2-40B4-BE49-F238E27FC236}">
                <a16:creationId xmlns:a16="http://schemas.microsoft.com/office/drawing/2014/main" id="{F12485FC-00D9-4B83-97E9-6A8039695D0B}"/>
              </a:ext>
            </a:extLst>
          </p:cNvPr>
          <p:cNvSpPr txBox="1"/>
          <p:nvPr/>
        </p:nvSpPr>
        <p:spPr>
          <a:xfrm>
            <a:off x="6687671" y="708796"/>
            <a:ext cx="6369728" cy="369332"/>
          </a:xfrm>
          <a:prstGeom prst="rect">
            <a:avLst/>
          </a:prstGeom>
          <a:noFill/>
        </p:spPr>
        <p:txBody>
          <a:bodyPr wrap="square">
            <a:spAutoFit/>
          </a:bodyPr>
          <a:lstStyle/>
          <a:p>
            <a:r>
              <a:rPr lang="en-US" sz="1800" dirty="0">
                <a:solidFill>
                  <a:srgbClr val="FF0000"/>
                </a:solidFill>
              </a:rPr>
              <a:t>yolov5.datasets.create_dataloader.LoadImagesAndLabels</a:t>
            </a:r>
            <a:endParaRPr lang="en-US" dirty="0">
              <a:solidFill>
                <a:srgbClr val="FF0000"/>
              </a:solidFill>
            </a:endParaRPr>
          </a:p>
        </p:txBody>
      </p:sp>
    </p:spTree>
    <p:extLst>
      <p:ext uri="{BB962C8B-B14F-4D97-AF65-F5344CB8AC3E}">
        <p14:creationId xmlns:p14="http://schemas.microsoft.com/office/powerpoint/2010/main" val="320592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D54D-DF6B-4672-868C-FA9217F25A36}"/>
              </a:ext>
            </a:extLst>
          </p:cNvPr>
          <p:cNvSpPr>
            <a:spLocks noGrp="1"/>
          </p:cNvSpPr>
          <p:nvPr>
            <p:ph type="title"/>
          </p:nvPr>
        </p:nvSpPr>
        <p:spPr/>
        <p:txBody>
          <a:bodyPr/>
          <a:lstStyle/>
          <a:p>
            <a:r>
              <a:rPr lang="en-US" dirty="0"/>
              <a:t>yolov5.train #process 0</a:t>
            </a:r>
          </a:p>
        </p:txBody>
      </p:sp>
      <p:sp>
        <p:nvSpPr>
          <p:cNvPr id="4" name="Rectangle 1">
            <a:extLst>
              <a:ext uri="{FF2B5EF4-FFF2-40B4-BE49-F238E27FC236}">
                <a16:creationId xmlns:a16="http://schemas.microsoft.com/office/drawing/2014/main" id="{803B21A8-4A6E-4737-B695-CF2FCFD6EAB3}"/>
              </a:ext>
            </a:extLst>
          </p:cNvPr>
          <p:cNvSpPr>
            <a:spLocks noGrp="1" noChangeArrowheads="1"/>
          </p:cNvSpPr>
          <p:nvPr>
            <p:ph idx="1"/>
          </p:nvPr>
        </p:nvSpPr>
        <p:spPr bwMode="auto">
          <a:xfrm>
            <a:off x="4540189" y="2598003"/>
            <a:ext cx="6565776" cy="83099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15E"/>
                </a:solidFill>
                <a:effectLst/>
                <a:latin typeface="JetBrains Mono"/>
              </a:rPr>
              <a:t># Anchors</a:t>
            </a:r>
            <a:br>
              <a:rPr kumimoji="0" lang="en-US" altLang="en-US" sz="1600" b="0" i="0" u="none" strike="noStrike" cap="none" normalizeH="0" baseline="0" dirty="0">
                <a:ln>
                  <a:noFill/>
                </a:ln>
                <a:solidFill>
                  <a:srgbClr val="75715E"/>
                </a:solidFill>
                <a:effectLst/>
                <a:latin typeface="JetBrains Mono"/>
              </a:rPr>
            </a:br>
            <a:r>
              <a:rPr kumimoji="0" lang="en-US" altLang="en-US" sz="1600" b="0" i="1" u="none" strike="noStrike" cap="none" normalizeH="0" baseline="0" dirty="0">
                <a:ln>
                  <a:noFill/>
                </a:ln>
                <a:solidFill>
                  <a:srgbClr val="66D9EF"/>
                </a:solidFill>
                <a:effectLst/>
                <a:latin typeface="JetBrains Mono"/>
              </a:rPr>
              <a:t>if not </a:t>
            </a:r>
            <a:r>
              <a:rPr kumimoji="0" lang="en-US" altLang="en-US" sz="1600" b="0" i="1" u="none" strike="noStrike" cap="none" normalizeH="0" baseline="0" dirty="0" err="1">
                <a:ln>
                  <a:noFill/>
                </a:ln>
                <a:solidFill>
                  <a:srgbClr val="FD971F"/>
                </a:solidFill>
                <a:effectLst/>
                <a:latin typeface="JetBrains Mono"/>
              </a:rPr>
              <a:t>opt</a:t>
            </a:r>
            <a:r>
              <a:rPr kumimoji="0" lang="en-US" altLang="en-US" sz="1600" b="0" i="0" u="none" strike="noStrike" cap="none" normalizeH="0" baseline="0" dirty="0" err="1">
                <a:ln>
                  <a:noFill/>
                </a:ln>
                <a:solidFill>
                  <a:srgbClr val="F8F8F2"/>
                </a:solidFill>
                <a:effectLst/>
                <a:latin typeface="JetBrains Mono"/>
              </a:rPr>
              <a:t>.noautoanchor</a:t>
            </a:r>
            <a:r>
              <a:rPr kumimoji="0" lang="en-US" altLang="en-US" sz="1600" b="0" i="0" u="none" strike="noStrike" cap="none" normalizeH="0" baseline="0" dirty="0">
                <a:ln>
                  <a:noFill/>
                </a:ln>
                <a:solidFill>
                  <a:srgbClr val="F92672"/>
                </a:solidFill>
                <a:effectLst/>
                <a:latin typeface="JetBrains Mono"/>
              </a:rPr>
              <a:t>:</a:t>
            </a:r>
            <a:br>
              <a:rPr kumimoji="0" lang="en-US" altLang="en-US" sz="1600" b="0" i="0" u="none" strike="noStrike" cap="none" normalizeH="0" baseline="0" dirty="0">
                <a:ln>
                  <a:noFill/>
                </a:ln>
                <a:solidFill>
                  <a:srgbClr val="F92672"/>
                </a:solidFill>
                <a:effectLst/>
                <a:latin typeface="JetBrains Mono"/>
              </a:rPr>
            </a:br>
            <a:r>
              <a:rPr kumimoji="0" lang="en-US" altLang="en-US" sz="1600" b="0" i="0" u="none" strike="noStrike" cap="none" normalizeH="0" baseline="0" dirty="0">
                <a:ln>
                  <a:noFill/>
                </a:ln>
                <a:solidFill>
                  <a:srgbClr val="F92672"/>
                </a:solidFill>
                <a:effectLst/>
                <a:latin typeface="JetBrains Mono"/>
              </a:rPr>
              <a:t>    </a:t>
            </a:r>
            <a:r>
              <a:rPr kumimoji="0" lang="en-US" altLang="en-US" sz="1600" b="0" i="0" u="none" strike="noStrike" cap="none" normalizeH="0" baseline="0" dirty="0" err="1">
                <a:ln>
                  <a:noFill/>
                </a:ln>
                <a:solidFill>
                  <a:srgbClr val="66D9EF"/>
                </a:solidFill>
                <a:effectLst/>
                <a:latin typeface="JetBrains Mono"/>
              </a:rPr>
              <a:t>check_anchors</a:t>
            </a:r>
            <a:r>
              <a:rPr kumimoji="0" lang="en-US" altLang="en-US" sz="1600" b="0" i="0" u="none" strike="noStrike" cap="none" normalizeH="0" baseline="0" dirty="0">
                <a:ln>
                  <a:noFill/>
                </a:ln>
                <a:solidFill>
                  <a:srgbClr val="F8F8F2"/>
                </a:solidFill>
                <a:effectLst/>
                <a:latin typeface="JetBrains Mono"/>
              </a:rPr>
              <a:t>(dataset, </a:t>
            </a:r>
            <a:r>
              <a:rPr kumimoji="0" lang="en-US" altLang="en-US" sz="1600" b="0" i="0" u="none" strike="noStrike" cap="none" normalizeH="0" baseline="0" dirty="0">
                <a:ln>
                  <a:noFill/>
                </a:ln>
                <a:solidFill>
                  <a:srgbClr val="AA4926"/>
                </a:solidFill>
                <a:effectLst/>
                <a:latin typeface="JetBrains Mono"/>
              </a:rPr>
              <a:t>model</a:t>
            </a:r>
            <a:r>
              <a:rPr kumimoji="0" lang="en-US" altLang="en-US" sz="1600" b="0" i="0" u="none" strike="noStrike" cap="none" normalizeH="0" baseline="0" dirty="0">
                <a:ln>
                  <a:noFill/>
                </a:ln>
                <a:solidFill>
                  <a:srgbClr val="F92672"/>
                </a:solidFill>
                <a:effectLst/>
                <a:latin typeface="JetBrains Mono"/>
              </a:rPr>
              <a:t>=</a:t>
            </a:r>
            <a:r>
              <a:rPr kumimoji="0" lang="en-US" altLang="en-US" sz="1600" b="0" i="0" u="none" strike="noStrike" cap="none" normalizeH="0" baseline="0" dirty="0">
                <a:ln>
                  <a:noFill/>
                </a:ln>
                <a:solidFill>
                  <a:srgbClr val="F8F8F2"/>
                </a:solidFill>
                <a:effectLst/>
                <a:latin typeface="JetBrains Mono"/>
              </a:rPr>
              <a:t>model, </a:t>
            </a:r>
            <a:r>
              <a:rPr kumimoji="0" lang="en-US" altLang="en-US" sz="1600" b="0" i="0" u="none" strike="noStrike" cap="none" normalizeH="0" baseline="0" dirty="0" err="1">
                <a:ln>
                  <a:noFill/>
                </a:ln>
                <a:solidFill>
                  <a:srgbClr val="AA4926"/>
                </a:solidFill>
                <a:effectLst/>
                <a:latin typeface="JetBrains Mono"/>
              </a:rPr>
              <a:t>thr</a:t>
            </a:r>
            <a:r>
              <a:rPr kumimoji="0" lang="en-US" altLang="en-US" sz="1600" b="0" i="0" u="none" strike="noStrike" cap="none" normalizeH="0" baseline="0" dirty="0">
                <a:ln>
                  <a:noFill/>
                </a:ln>
                <a:solidFill>
                  <a:srgbClr val="F92672"/>
                </a:solidFill>
                <a:effectLst/>
                <a:latin typeface="JetBrains Mono"/>
              </a:rPr>
              <a:t>=</a:t>
            </a:r>
            <a:r>
              <a:rPr kumimoji="0" lang="en-US" altLang="en-US" sz="1600" b="0" i="1" u="none" strike="noStrike" cap="none" normalizeH="0" baseline="0" dirty="0" err="1">
                <a:ln>
                  <a:noFill/>
                </a:ln>
                <a:solidFill>
                  <a:srgbClr val="FD971F"/>
                </a:solidFill>
                <a:effectLst/>
                <a:latin typeface="JetBrains Mono"/>
              </a:rPr>
              <a:t>hyp</a:t>
            </a:r>
            <a:r>
              <a:rPr kumimoji="0" lang="en-US" altLang="en-US" sz="1600" b="0" i="0" u="none" strike="noStrike" cap="none" normalizeH="0" baseline="0" dirty="0">
                <a:ln>
                  <a:noFill/>
                </a:ln>
                <a:solidFill>
                  <a:srgbClr val="F8F8F2"/>
                </a:solidFill>
                <a:effectLst/>
                <a:latin typeface="JetBrains Mono"/>
              </a:rPr>
              <a:t>[</a:t>
            </a:r>
            <a:r>
              <a:rPr kumimoji="0" lang="en-US" altLang="en-US" sz="1600" b="0" i="0" u="none" strike="noStrike" cap="none" normalizeH="0" baseline="0" dirty="0">
                <a:ln>
                  <a:noFill/>
                </a:ln>
                <a:solidFill>
                  <a:srgbClr val="E6DB74"/>
                </a:solidFill>
                <a:effectLst/>
                <a:latin typeface="JetBrains Mono"/>
              </a:rPr>
              <a:t>'</a:t>
            </a:r>
            <a:r>
              <a:rPr kumimoji="0" lang="en-US" altLang="en-US" sz="1600" b="0" i="0" u="none" strike="noStrike" cap="none" normalizeH="0" baseline="0" dirty="0" err="1">
                <a:ln>
                  <a:noFill/>
                </a:ln>
                <a:solidFill>
                  <a:srgbClr val="E6DB74"/>
                </a:solidFill>
                <a:effectLst/>
                <a:latin typeface="JetBrains Mono"/>
              </a:rPr>
              <a:t>anchor_t</a:t>
            </a:r>
            <a:r>
              <a:rPr kumimoji="0" lang="en-US" altLang="en-US" sz="1600" b="0" i="0" u="none" strike="noStrike" cap="none" normalizeH="0" baseline="0" dirty="0">
                <a:ln>
                  <a:noFill/>
                </a:ln>
                <a:solidFill>
                  <a:srgbClr val="E6DB74"/>
                </a:solidFill>
                <a:effectLst/>
                <a:latin typeface="JetBrains Mono"/>
              </a:rPr>
              <a:t>'</a:t>
            </a:r>
            <a:r>
              <a:rPr kumimoji="0" lang="en-US" altLang="en-US" sz="1600" b="0" i="0" u="none" strike="noStrike" cap="none" normalizeH="0" baseline="0" dirty="0">
                <a:ln>
                  <a:noFill/>
                </a:ln>
                <a:solidFill>
                  <a:srgbClr val="F8F8F2"/>
                </a:solidFill>
                <a:effectLst/>
                <a:latin typeface="JetBrains Mono"/>
              </a:rPr>
              <a:t>], </a:t>
            </a:r>
            <a:r>
              <a:rPr kumimoji="0" lang="en-US" altLang="en-US" sz="1600" b="0" i="0" u="none" strike="noStrike" cap="none" normalizeH="0" baseline="0" dirty="0" err="1">
                <a:ln>
                  <a:noFill/>
                </a:ln>
                <a:solidFill>
                  <a:srgbClr val="AA4926"/>
                </a:solidFill>
                <a:effectLst/>
                <a:latin typeface="JetBrains Mono"/>
              </a:rPr>
              <a:t>imgsz</a:t>
            </a:r>
            <a:r>
              <a:rPr kumimoji="0" lang="en-US" altLang="en-US" sz="1600" b="0" i="0" u="none" strike="noStrike" cap="none" normalizeH="0" baseline="0" dirty="0">
                <a:ln>
                  <a:noFill/>
                </a:ln>
                <a:solidFill>
                  <a:srgbClr val="F92672"/>
                </a:solidFill>
                <a:effectLst/>
                <a:latin typeface="JetBrains Mono"/>
              </a:rPr>
              <a:t>=</a:t>
            </a:r>
            <a:r>
              <a:rPr kumimoji="0" lang="en-US" altLang="en-US" sz="1600" b="0" i="0" u="none" strike="noStrike" cap="none" normalizeH="0" baseline="0" dirty="0" err="1">
                <a:ln>
                  <a:noFill/>
                </a:ln>
                <a:solidFill>
                  <a:srgbClr val="F8F8F2"/>
                </a:solidFill>
                <a:effectLst/>
                <a:latin typeface="JetBrains Mono"/>
              </a:rPr>
              <a:t>imgsz</a:t>
            </a:r>
            <a:r>
              <a:rPr kumimoji="0" lang="en-US" altLang="en-US" sz="1600" b="0" i="0" u="none" strike="noStrike" cap="none" normalizeH="0" baseline="0" dirty="0">
                <a:ln>
                  <a:noFill/>
                </a:ln>
                <a:solidFill>
                  <a:srgbClr val="F8F8F2"/>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56BEE89-E807-49A2-9107-0481AAB4E987}"/>
              </a:ext>
            </a:extLst>
          </p:cNvPr>
          <p:cNvSpPr txBox="1"/>
          <p:nvPr/>
        </p:nvSpPr>
        <p:spPr>
          <a:xfrm>
            <a:off x="703729" y="2705154"/>
            <a:ext cx="1432315" cy="507831"/>
          </a:xfrm>
          <a:prstGeom prst="rect">
            <a:avLst/>
          </a:prstGeom>
          <a:noFill/>
        </p:spPr>
        <p:txBody>
          <a:bodyPr wrap="none" rtlCol="0">
            <a:spAutoFit/>
          </a:bodyPr>
          <a:lstStyle/>
          <a:p>
            <a:r>
              <a:rPr lang="en-US" dirty="0" err="1"/>
              <a:t>hyp.anchor_t</a:t>
            </a:r>
            <a:endParaRPr lang="en-US" dirty="0"/>
          </a:p>
          <a:p>
            <a:r>
              <a:rPr lang="en-US" sz="900" dirty="0"/>
              <a:t># </a:t>
            </a:r>
          </a:p>
        </p:txBody>
      </p:sp>
      <p:sp>
        <p:nvSpPr>
          <p:cNvPr id="6" name="Rectangle 2">
            <a:extLst>
              <a:ext uri="{FF2B5EF4-FFF2-40B4-BE49-F238E27FC236}">
                <a16:creationId xmlns:a16="http://schemas.microsoft.com/office/drawing/2014/main" id="{22051DB9-8114-4D9F-8DDB-7B88993B3BEB}"/>
              </a:ext>
            </a:extLst>
          </p:cNvPr>
          <p:cNvSpPr>
            <a:spLocks noChangeArrowheads="1"/>
          </p:cNvSpPr>
          <p:nvPr/>
        </p:nvSpPr>
        <p:spPr bwMode="auto">
          <a:xfrm>
            <a:off x="4540189" y="4074357"/>
            <a:ext cx="6565776" cy="175432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66D9EF"/>
                </a:solidFill>
                <a:effectLst/>
                <a:latin typeface="JetBrains Mono"/>
              </a:rPr>
              <a:t>def </a:t>
            </a:r>
            <a:r>
              <a:rPr kumimoji="0" lang="en-US" altLang="en-US" sz="1200" b="0" i="0" u="none" strike="noStrike" cap="none" normalizeH="0" baseline="0">
                <a:ln>
                  <a:noFill/>
                </a:ln>
                <a:solidFill>
                  <a:srgbClr val="A6E22E"/>
                </a:solidFill>
                <a:effectLst/>
                <a:latin typeface="JetBrains Mono"/>
              </a:rPr>
              <a:t>check_anchors</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D971F"/>
                </a:solidFill>
                <a:effectLst/>
                <a:latin typeface="JetBrains Mono"/>
              </a:rPr>
              <a:t>dataset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D971F"/>
                </a:solidFill>
                <a:effectLst/>
                <a:latin typeface="JetBrains Mono"/>
              </a:rPr>
              <a:t>model</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D971F"/>
                </a:solidFill>
                <a:effectLst/>
                <a:latin typeface="JetBrains Mono"/>
              </a:rPr>
              <a:t>thr</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AE81FF"/>
                </a:solidFill>
                <a:effectLst/>
                <a:latin typeface="JetBrains Mono"/>
              </a:rPr>
              <a:t>4.0</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D971F"/>
                </a:solidFill>
                <a:effectLst/>
                <a:latin typeface="JetBrains Mono"/>
              </a:rPr>
              <a:t>imgsz</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AE81FF"/>
                </a:solidFill>
                <a:effectLst/>
                <a:latin typeface="JetBrains Mono"/>
              </a:rPr>
              <a:t>640</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92672"/>
                </a:solidFill>
                <a:effectLst/>
                <a:latin typeface="JetBrains Mono"/>
              </a:rPr>
              <a:t>:</a:t>
            </a:r>
            <a:br>
              <a:rPr kumimoji="0" lang="en-US" altLang="en-US" sz="1200" b="0" i="0" u="none" strike="noStrike" cap="none" normalizeH="0" baseline="0">
                <a:ln>
                  <a:noFill/>
                </a:ln>
                <a:solidFill>
                  <a:srgbClr val="F92672"/>
                </a:solidFill>
                <a:effectLst/>
                <a:latin typeface="JetBrains Mono"/>
              </a:rPr>
            </a:b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75715E"/>
                </a:solidFill>
                <a:effectLst/>
                <a:latin typeface="JetBrains Mono"/>
              </a:rPr>
              <a:t># Check anchor fit to data, recompute if necessary</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a:t>
            </a:r>
            <a:r>
              <a:rPr kumimoji="0" lang="en-US" altLang="en-US" sz="1200" b="0" i="0" u="none" strike="noStrike" cap="none" normalizeH="0" baseline="0">
                <a:ln>
                  <a:noFill/>
                </a:ln>
                <a:solidFill>
                  <a:srgbClr val="66D9EF"/>
                </a:solidFill>
                <a:effectLst/>
                <a:latin typeface="JetBrains Mono"/>
              </a:rPr>
              <a:t>print</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E6DB74"/>
                </a:solidFill>
                <a:effectLst/>
                <a:latin typeface="JetBrains Mono"/>
              </a:rPr>
              <a:t>'</a:t>
            </a:r>
            <a:r>
              <a:rPr kumimoji="0" lang="en-US" altLang="en-US" sz="1200" b="0" i="0" u="none" strike="noStrike" cap="none" normalizeH="0" baseline="0">
                <a:ln>
                  <a:noFill/>
                </a:ln>
                <a:solidFill>
                  <a:srgbClr val="AE81FF"/>
                </a:solidFill>
                <a:effectLst/>
                <a:latin typeface="JetBrains Mono"/>
              </a:rPr>
              <a:t>\n</a:t>
            </a:r>
            <a:r>
              <a:rPr kumimoji="0" lang="en-US" altLang="en-US" sz="1200" b="0" i="0" u="none" strike="noStrike" cap="none" normalizeH="0" baseline="0">
                <a:ln>
                  <a:noFill/>
                </a:ln>
                <a:solidFill>
                  <a:srgbClr val="E6DB74"/>
                </a:solidFill>
                <a:effectLst/>
                <a:latin typeface="JetBrains Mono"/>
              </a:rPr>
              <a:t>Analyzing anchors... '</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A4926"/>
                </a:solidFill>
                <a:effectLst/>
                <a:latin typeface="JetBrains Mono"/>
              </a:rPr>
              <a:t>end</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E6DB74"/>
                </a:solidFill>
                <a:effectLst/>
                <a:latin typeface="JetBrains Mono"/>
              </a:rPr>
              <a: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m </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FD971F"/>
                </a:solidFill>
                <a:effectLst/>
                <a:latin typeface="JetBrains Mono"/>
              </a:rPr>
              <a:t>model</a:t>
            </a:r>
            <a:r>
              <a:rPr kumimoji="0" lang="en-US" altLang="en-US" sz="1200" b="0" i="0" u="none" strike="noStrike" cap="none" normalizeH="0" baseline="0">
                <a:ln>
                  <a:noFill/>
                </a:ln>
                <a:solidFill>
                  <a:srgbClr val="F8F8F2"/>
                </a:solidFill>
                <a:effectLst/>
                <a:latin typeface="JetBrains Mono"/>
              </a:rPr>
              <a:t>.module.model[</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AE81FF"/>
                </a:solidFill>
                <a:effectLst/>
                <a:latin typeface="JetBrains Mono"/>
              </a:rPr>
              <a:t>1</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6D9EF"/>
                </a:solidFill>
                <a:effectLst/>
                <a:latin typeface="JetBrains Mono"/>
              </a:rPr>
              <a:t>if </a:t>
            </a:r>
            <a:r>
              <a:rPr kumimoji="0" lang="en-US" altLang="en-US" sz="1200" b="0" i="0" u="none" strike="noStrike" cap="none" normalizeH="0" baseline="0">
                <a:ln>
                  <a:noFill/>
                </a:ln>
                <a:solidFill>
                  <a:srgbClr val="66D9EF"/>
                </a:solidFill>
                <a:effectLst/>
                <a:latin typeface="JetBrains Mono"/>
              </a:rPr>
              <a:t>hasattr</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D971F"/>
                </a:solidFill>
                <a:effectLst/>
                <a:latin typeface="JetBrains Mono"/>
              </a:rPr>
              <a:t>model</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E6DB74"/>
                </a:solidFill>
                <a:effectLst/>
                <a:latin typeface="JetBrains Mono"/>
              </a:rPr>
              <a:t>'module'</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6D9EF"/>
                </a:solidFill>
                <a:effectLst/>
                <a:latin typeface="JetBrains Mono"/>
              </a:rPr>
              <a:t>else </a:t>
            </a:r>
            <a:r>
              <a:rPr kumimoji="0" lang="en-US" altLang="en-US" sz="1200" b="0" i="1" u="none" strike="noStrike" cap="none" normalizeH="0" baseline="0">
                <a:ln>
                  <a:noFill/>
                </a:ln>
                <a:solidFill>
                  <a:srgbClr val="FD971F"/>
                </a:solidFill>
                <a:effectLst/>
                <a:latin typeface="JetBrains Mono"/>
              </a:rPr>
              <a:t>model</a:t>
            </a:r>
            <a:r>
              <a:rPr kumimoji="0" lang="en-US" altLang="en-US" sz="1200" b="0" i="0" u="none" strike="noStrike" cap="none" normalizeH="0" baseline="0">
                <a:ln>
                  <a:noFill/>
                </a:ln>
                <a:solidFill>
                  <a:srgbClr val="F8F8F2"/>
                </a:solidFill>
                <a:effectLst/>
                <a:latin typeface="JetBrains Mono"/>
              </a:rPr>
              <a:t>.model[</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AE81FF"/>
                </a:solidFill>
                <a:effectLst/>
                <a:latin typeface="JetBrains Mono"/>
              </a:rPr>
              <a:t>1</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Detect()</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a:t>
            </a:r>
            <a:r>
              <a:rPr kumimoji="0" lang="en-US" altLang="en-US" sz="1200" b="0" i="0" u="none" strike="noStrike" cap="none" normalizeH="0" baseline="0">
                <a:ln>
                  <a:noFill/>
                </a:ln>
                <a:solidFill>
                  <a:srgbClr val="F8F8F2"/>
                </a:solidFill>
                <a:effectLst/>
                <a:latin typeface="JetBrains Mono"/>
              </a:rPr>
              <a:t>shapes </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FD971F"/>
                </a:solidFill>
                <a:effectLst/>
                <a:latin typeface="JetBrains Mono"/>
              </a:rPr>
              <a:t>imgsz </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FD971F"/>
                </a:solidFill>
                <a:effectLst/>
                <a:latin typeface="JetBrains Mono"/>
              </a:rPr>
              <a:t>dataset</a:t>
            </a:r>
            <a:r>
              <a:rPr kumimoji="0" lang="en-US" altLang="en-US" sz="1200" b="0" i="0" u="none" strike="noStrike" cap="none" normalizeH="0" baseline="0">
                <a:ln>
                  <a:noFill/>
                </a:ln>
                <a:solidFill>
                  <a:srgbClr val="F8F8F2"/>
                </a:solidFill>
                <a:effectLst/>
                <a:latin typeface="JetBrains Mono"/>
              </a:rPr>
              <a:t>.shapes </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FD971F"/>
                </a:solidFill>
                <a:effectLst/>
                <a:latin typeface="JetBrains Mono"/>
              </a:rPr>
              <a:t>dataset</a:t>
            </a:r>
            <a:r>
              <a:rPr kumimoji="0" lang="en-US" altLang="en-US" sz="1200" b="0" i="0" u="none" strike="noStrike" cap="none" normalizeH="0" baseline="0">
                <a:ln>
                  <a:noFill/>
                </a:ln>
                <a:solidFill>
                  <a:srgbClr val="F8F8F2"/>
                </a:solidFill>
                <a:effectLst/>
                <a:latin typeface="JetBrains Mono"/>
              </a:rPr>
              <a:t>.shapes.</a:t>
            </a:r>
            <a:r>
              <a:rPr kumimoji="0" lang="en-US" altLang="en-US" sz="1200" b="0" i="0" u="none" strike="noStrike" cap="none" normalizeH="0" baseline="0">
                <a:ln>
                  <a:noFill/>
                </a:ln>
                <a:solidFill>
                  <a:srgbClr val="66D9EF"/>
                </a:solidFill>
                <a:effectLst/>
                <a:latin typeface="JetBrains Mono"/>
              </a:rPr>
              <a:t>max</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AE81FF"/>
                </a:solidFill>
                <a:effectLst/>
                <a:latin typeface="JetBrains Mono"/>
              </a:rPr>
              <a:t>1</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A4926"/>
                </a:solidFill>
                <a:effectLst/>
                <a:latin typeface="JetBrains Mono"/>
              </a:rPr>
              <a:t>keepdims</a:t>
            </a:r>
            <a:r>
              <a:rPr kumimoji="0" lang="en-US" altLang="en-US" sz="1200" b="0" i="0" u="none" strike="noStrike" cap="none" normalizeH="0" baseline="0">
                <a:ln>
                  <a:noFill/>
                </a:ln>
                <a:solidFill>
                  <a:srgbClr val="F92672"/>
                </a:solidFill>
                <a:effectLst/>
                <a:latin typeface="JetBrains Mono"/>
              </a:rPr>
              <a:t>=</a:t>
            </a:r>
            <a:r>
              <a:rPr kumimoji="0" lang="en-US" altLang="en-US" sz="1200" b="0" i="1" u="none" strike="noStrike" cap="none" normalizeH="0" baseline="0">
                <a:ln>
                  <a:noFill/>
                </a:ln>
                <a:solidFill>
                  <a:srgbClr val="66D9EF"/>
                </a:solidFill>
                <a:effectLst/>
                <a:latin typeface="JetBrains Mono"/>
              </a:rPr>
              <a:t>True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scale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np.random.</a:t>
            </a:r>
            <a:r>
              <a:rPr kumimoji="0" lang="en-US" altLang="en-US" sz="1200" b="0" i="0" u="none" strike="noStrike" cap="none" normalizeH="0" baseline="0">
                <a:ln>
                  <a:noFill/>
                </a:ln>
                <a:solidFill>
                  <a:srgbClr val="66D9EF"/>
                </a:solidFill>
                <a:effectLst/>
                <a:latin typeface="JetBrains Mono"/>
              </a:rPr>
              <a:t>uniform</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AE81FF"/>
                </a:solidFill>
                <a:effectLst/>
                <a:latin typeface="JetBrains Mono"/>
              </a:rPr>
              <a:t>0.9</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E81FF"/>
                </a:solidFill>
                <a:effectLst/>
                <a:latin typeface="JetBrains Mono"/>
              </a:rPr>
              <a:t>1.1</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A4926"/>
                </a:solidFill>
                <a:effectLst/>
                <a:latin typeface="JetBrains Mono"/>
              </a:rPr>
              <a:t>size</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(shapes.shape[</a:t>
            </a:r>
            <a:r>
              <a:rPr kumimoji="0" lang="en-US" altLang="en-US" sz="1200" b="0" i="0" u="none" strike="noStrike" cap="none" normalizeH="0" baseline="0">
                <a:ln>
                  <a:noFill/>
                </a:ln>
                <a:solidFill>
                  <a:srgbClr val="AE81FF"/>
                </a:solidFill>
                <a:effectLst/>
                <a:latin typeface="JetBrains Mono"/>
              </a:rPr>
              <a:t>0</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E81FF"/>
                </a:solidFill>
                <a:effectLst/>
                <a:latin typeface="JetBrains Mono"/>
              </a:rPr>
              <a:t>1</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augment scale</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a:t>
            </a:r>
            <a:r>
              <a:rPr kumimoji="0" lang="en-US" altLang="en-US" sz="1200" b="0" i="0" u="none" strike="noStrike" cap="none" normalizeH="0" baseline="0">
                <a:ln>
                  <a:noFill/>
                </a:ln>
                <a:solidFill>
                  <a:srgbClr val="F8F8F2"/>
                </a:solidFill>
                <a:effectLst/>
                <a:latin typeface="JetBrains Mono"/>
              </a:rPr>
              <a:t>wh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torch.</a:t>
            </a:r>
            <a:r>
              <a:rPr kumimoji="0" lang="en-US" altLang="en-US" sz="1200" b="0" i="0" u="none" strike="noStrike" cap="none" normalizeH="0" baseline="0">
                <a:ln>
                  <a:noFill/>
                </a:ln>
                <a:solidFill>
                  <a:srgbClr val="66D9EF"/>
                </a:solidFill>
                <a:effectLst/>
                <a:latin typeface="JetBrains Mono"/>
              </a:rPr>
              <a:t>tensor</a:t>
            </a:r>
            <a:r>
              <a:rPr kumimoji="0" lang="en-US" altLang="en-US" sz="1200" b="0" i="0" u="none" strike="noStrike" cap="none" normalizeH="0" baseline="0">
                <a:ln>
                  <a:noFill/>
                </a:ln>
                <a:solidFill>
                  <a:srgbClr val="F8F8F2"/>
                </a:solidFill>
                <a:effectLst/>
                <a:latin typeface="JetBrains Mono"/>
              </a:rPr>
              <a:t>(np.</a:t>
            </a:r>
            <a:r>
              <a:rPr kumimoji="0" lang="en-US" altLang="en-US" sz="1200" b="0" i="0" u="none" strike="noStrike" cap="none" normalizeH="0" baseline="0">
                <a:ln>
                  <a:noFill/>
                </a:ln>
                <a:solidFill>
                  <a:srgbClr val="66D9EF"/>
                </a:solidFill>
                <a:effectLst/>
                <a:latin typeface="JetBrains Mono"/>
              </a:rPr>
              <a:t>concatenate</a:t>
            </a:r>
            <a:r>
              <a:rPr kumimoji="0" lang="en-US" altLang="en-US" sz="1200" b="0" i="0" u="none" strike="noStrike" cap="none" normalizeH="0" baseline="0">
                <a:ln>
                  <a:noFill/>
                </a:ln>
                <a:solidFill>
                  <a:srgbClr val="F8F8F2"/>
                </a:solidFill>
                <a:effectLst/>
                <a:latin typeface="JetBrains Mono"/>
              </a:rPr>
              <a:t>([l[</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E81FF"/>
                </a:solidFill>
                <a:effectLst/>
                <a:latin typeface="JetBrains Mono"/>
              </a:rPr>
              <a:t>3</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AE81FF"/>
                </a:solidFill>
                <a:effectLst/>
                <a:latin typeface="JetBrains Mono"/>
              </a:rPr>
              <a:t>5</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s </a:t>
            </a:r>
            <a:r>
              <a:rPr kumimoji="0" lang="en-US" altLang="en-US" sz="1200" b="0" i="1" u="none" strike="noStrike" cap="none" normalizeH="0" baseline="0">
                <a:ln>
                  <a:noFill/>
                </a:ln>
                <a:solidFill>
                  <a:srgbClr val="66D9EF"/>
                </a:solidFill>
                <a:effectLst/>
                <a:latin typeface="JetBrains Mono"/>
              </a:rPr>
              <a:t>for </a:t>
            </a:r>
            <a:r>
              <a:rPr kumimoji="0" lang="en-US" altLang="en-US" sz="1200" b="0" i="0" u="none" strike="noStrike" cap="none" normalizeH="0" baseline="0">
                <a:ln>
                  <a:noFill/>
                </a:ln>
                <a:solidFill>
                  <a:srgbClr val="F8F8F2"/>
                </a:solidFill>
                <a:effectLst/>
                <a:latin typeface="JetBrains Mono"/>
              </a:rPr>
              <a:t>s, l </a:t>
            </a:r>
            <a:r>
              <a:rPr kumimoji="0" lang="en-US" altLang="en-US" sz="1200" b="0" i="1" u="none" strike="noStrike" cap="none" normalizeH="0" baseline="0">
                <a:ln>
                  <a:noFill/>
                </a:ln>
                <a:solidFill>
                  <a:srgbClr val="66D9EF"/>
                </a:solidFill>
                <a:effectLst/>
                <a:latin typeface="JetBrains Mono"/>
              </a:rPr>
              <a:t>in </a:t>
            </a:r>
            <a:r>
              <a:rPr kumimoji="0" lang="en-US" altLang="en-US" sz="1200" b="0" i="0" u="none" strike="noStrike" cap="none" normalizeH="0" baseline="0">
                <a:ln>
                  <a:noFill/>
                </a:ln>
                <a:solidFill>
                  <a:srgbClr val="66D9EF"/>
                </a:solidFill>
                <a:effectLst/>
                <a:latin typeface="JetBrains Mono"/>
              </a:rPr>
              <a:t>zip</a:t>
            </a:r>
            <a:r>
              <a:rPr kumimoji="0" lang="en-US" altLang="en-US" sz="1200" b="0" i="0" u="none" strike="noStrike" cap="none" normalizeH="0" baseline="0">
                <a:ln>
                  <a:noFill/>
                </a:ln>
                <a:solidFill>
                  <a:srgbClr val="F8F8F2"/>
                </a:solidFill>
                <a:effectLst/>
                <a:latin typeface="JetBrains Mono"/>
              </a:rPr>
              <a:t>(shapes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scale, </a:t>
            </a:r>
            <a:r>
              <a:rPr kumimoji="0" lang="en-US" altLang="en-US" sz="1200" b="0" i="1" u="none" strike="noStrike" cap="none" normalizeH="0" baseline="0">
                <a:ln>
                  <a:noFill/>
                </a:ln>
                <a:solidFill>
                  <a:srgbClr val="FD971F"/>
                </a:solidFill>
                <a:effectLst/>
                <a:latin typeface="JetBrains Mono"/>
              </a:rPr>
              <a:t>dataset</a:t>
            </a:r>
            <a:r>
              <a:rPr kumimoji="0" lang="en-US" altLang="en-US" sz="1200" b="0" i="0" u="none" strike="noStrike" cap="none" normalizeH="0" baseline="0">
                <a:ln>
                  <a:noFill/>
                </a:ln>
                <a:solidFill>
                  <a:srgbClr val="F8F8F2"/>
                </a:solidFill>
                <a:effectLst/>
                <a:latin typeface="JetBrains Mono"/>
              </a:rPr>
              <a:t>.labels)])).</a:t>
            </a:r>
            <a:r>
              <a:rPr kumimoji="0" lang="en-US" altLang="en-US" sz="1200" b="0" i="0" u="none" strike="noStrike" cap="none" normalizeH="0" baseline="0">
                <a:ln>
                  <a:noFill/>
                </a:ln>
                <a:solidFill>
                  <a:srgbClr val="66D9EF"/>
                </a:solidFill>
                <a:effectLst/>
                <a:latin typeface="JetBrains Mono"/>
              </a:rPr>
              <a:t>float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wh</a:t>
            </a:r>
            <a:br>
              <a:rPr kumimoji="0" lang="en-US" altLang="en-US" sz="1200" b="0" i="0" u="none" strike="noStrike" cap="none" normalizeH="0" baseline="0">
                <a:ln>
                  <a:noFill/>
                </a:ln>
                <a:solidFill>
                  <a:srgbClr val="75715E"/>
                </a:solidFill>
                <a:effectLst/>
                <a:latin typeface="JetBrains Mono"/>
              </a:rPr>
            </a:b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E9584B1-90B1-48E2-B11B-326FFC0E3761}"/>
              </a:ext>
            </a:extLst>
          </p:cNvPr>
          <p:cNvSpPr txBox="1"/>
          <p:nvPr/>
        </p:nvSpPr>
        <p:spPr>
          <a:xfrm>
            <a:off x="4540189" y="1788303"/>
            <a:ext cx="1353447" cy="369332"/>
          </a:xfrm>
          <a:prstGeom prst="rect">
            <a:avLst/>
          </a:prstGeom>
          <a:noFill/>
        </p:spPr>
        <p:txBody>
          <a:bodyPr wrap="none" rtlCol="0">
            <a:spAutoFit/>
          </a:bodyPr>
          <a:lstStyle/>
          <a:p>
            <a:r>
              <a:rPr lang="en-US" dirty="0" err="1"/>
              <a:t>autoanchors</a:t>
            </a:r>
            <a:endParaRPr lang="en-US" dirty="0"/>
          </a:p>
        </p:txBody>
      </p:sp>
    </p:spTree>
    <p:extLst>
      <p:ext uri="{BB962C8B-B14F-4D97-AF65-F5344CB8AC3E}">
        <p14:creationId xmlns:p14="http://schemas.microsoft.com/office/powerpoint/2010/main" val="2798530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EE8A-E23A-4D0D-A283-10D5B4F8444A}"/>
              </a:ext>
            </a:extLst>
          </p:cNvPr>
          <p:cNvSpPr>
            <a:spLocks noGrp="1"/>
          </p:cNvSpPr>
          <p:nvPr>
            <p:ph type="title"/>
          </p:nvPr>
        </p:nvSpPr>
        <p:spPr/>
        <p:txBody>
          <a:bodyPr/>
          <a:lstStyle/>
          <a:p>
            <a:r>
              <a:rPr lang="en-US" dirty="0"/>
              <a:t>yolov5.train #Model parameters</a:t>
            </a:r>
          </a:p>
        </p:txBody>
      </p:sp>
      <p:sp>
        <p:nvSpPr>
          <p:cNvPr id="4" name="Rectangle 1">
            <a:extLst>
              <a:ext uri="{FF2B5EF4-FFF2-40B4-BE49-F238E27FC236}">
                <a16:creationId xmlns:a16="http://schemas.microsoft.com/office/drawing/2014/main" id="{4FE454C2-4C36-4FEA-AE89-EAA8BE750EC1}"/>
              </a:ext>
            </a:extLst>
          </p:cNvPr>
          <p:cNvSpPr>
            <a:spLocks noGrp="1" noChangeArrowheads="1"/>
          </p:cNvSpPr>
          <p:nvPr>
            <p:ph idx="1"/>
          </p:nvPr>
        </p:nvSpPr>
        <p:spPr bwMode="auto">
          <a:xfrm>
            <a:off x="4267941" y="2782669"/>
            <a:ext cx="7184254" cy="646331"/>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75715E"/>
                </a:solidFill>
                <a:effectLst/>
                <a:latin typeface="JetBrains Mono"/>
              </a:rPr>
              <a:t># Model parameters</a:t>
            </a:r>
            <a:br>
              <a:rPr kumimoji="0" lang="en-US" altLang="en-US" sz="1800" b="0" i="0" u="none" strike="noStrike" cap="none" normalizeH="0" baseline="0">
                <a:ln>
                  <a:noFill/>
                </a:ln>
                <a:solidFill>
                  <a:srgbClr val="75715E"/>
                </a:solidFill>
                <a:effectLst/>
                <a:latin typeface="JetBrains Mono"/>
              </a:rPr>
            </a:br>
            <a:r>
              <a:rPr kumimoji="0" lang="en-US" altLang="en-US" sz="1800" b="0" i="1" u="none" strike="noStrike" cap="none" normalizeH="0" baseline="0">
                <a:ln>
                  <a:noFill/>
                </a:ln>
                <a:solidFill>
                  <a:srgbClr val="FD971F"/>
                </a:solidFill>
                <a:effectLst/>
                <a:latin typeface="JetBrains Mono"/>
              </a:rPr>
              <a:t>hyp</a:t>
            </a:r>
            <a:r>
              <a:rPr kumimoji="0" lang="en-US" altLang="en-US" sz="1800" b="0" i="0" u="none" strike="noStrike" cap="none" normalizeH="0" baseline="0">
                <a:ln>
                  <a:noFill/>
                </a:ln>
                <a:solidFill>
                  <a:srgbClr val="F8F8F2"/>
                </a:solidFill>
                <a:effectLst/>
                <a:latin typeface="JetBrains Mono"/>
              </a:rPr>
              <a:t>[</a:t>
            </a:r>
            <a:r>
              <a:rPr kumimoji="0" lang="en-US" altLang="en-US" sz="1800" b="0" i="0" u="none" strike="noStrike" cap="none" normalizeH="0" baseline="0">
                <a:ln>
                  <a:noFill/>
                </a:ln>
                <a:solidFill>
                  <a:srgbClr val="E6DB74"/>
                </a:solidFill>
                <a:effectLst/>
                <a:latin typeface="JetBrains Mono"/>
              </a:rPr>
              <a:t>'cls'</a:t>
            </a:r>
            <a:r>
              <a:rPr kumimoji="0" lang="en-US" altLang="en-US" sz="1800" b="0" i="0" u="none" strike="noStrike" cap="none" normalizeH="0" baseline="0">
                <a:ln>
                  <a:noFill/>
                </a:ln>
                <a:solidFill>
                  <a:srgbClr val="F8F8F2"/>
                </a:solidFill>
                <a:effectLst/>
                <a:latin typeface="JetBrains Mono"/>
              </a:rPr>
              <a:t>] </a:t>
            </a:r>
            <a:r>
              <a:rPr kumimoji="0" lang="en-US" altLang="en-US" sz="1800" b="0" i="0" u="none" strike="noStrike" cap="none" normalizeH="0" baseline="0">
                <a:ln>
                  <a:noFill/>
                </a:ln>
                <a:solidFill>
                  <a:srgbClr val="F92672"/>
                </a:solidFill>
                <a:effectLst/>
                <a:latin typeface="JetBrains Mono"/>
              </a:rPr>
              <a:t>*= </a:t>
            </a:r>
            <a:r>
              <a:rPr kumimoji="0" lang="en-US" altLang="en-US" sz="1800" b="0" i="0" u="none" strike="noStrike" cap="none" normalizeH="0" baseline="0">
                <a:ln>
                  <a:noFill/>
                </a:ln>
                <a:solidFill>
                  <a:srgbClr val="F8F8F2"/>
                </a:solidFill>
                <a:effectLst/>
                <a:latin typeface="JetBrains Mono"/>
              </a:rPr>
              <a:t>nc </a:t>
            </a:r>
            <a:r>
              <a:rPr kumimoji="0" lang="en-US" altLang="en-US" sz="1800" b="0" i="0" u="none" strike="noStrike" cap="none" normalizeH="0" baseline="0">
                <a:ln>
                  <a:noFill/>
                </a:ln>
                <a:solidFill>
                  <a:srgbClr val="F92672"/>
                </a:solidFill>
                <a:effectLst/>
                <a:latin typeface="JetBrains Mono"/>
              </a:rPr>
              <a:t>/ </a:t>
            </a:r>
            <a:r>
              <a:rPr kumimoji="0" lang="en-US" altLang="en-US" sz="1800" b="0" i="0" u="none" strike="noStrike" cap="none" normalizeH="0" baseline="0">
                <a:ln>
                  <a:noFill/>
                </a:ln>
                <a:solidFill>
                  <a:srgbClr val="AE81FF"/>
                </a:solidFill>
                <a:effectLst/>
                <a:latin typeface="JetBrains Mono"/>
              </a:rPr>
              <a:t>80.  </a:t>
            </a:r>
            <a:r>
              <a:rPr kumimoji="0" lang="en-US" altLang="en-US" sz="1800" b="0" i="0" u="none" strike="noStrike" cap="none" normalizeH="0" baseline="0">
                <a:ln>
                  <a:noFill/>
                </a:ln>
                <a:solidFill>
                  <a:srgbClr val="75715E"/>
                </a:solidFill>
                <a:effectLst/>
                <a:latin typeface="JetBrains Mono"/>
              </a:rPr>
              <a:t># scale coco-tuned hyp['cls'] to current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19F7130-D0CB-43A1-9EC2-03E2B9595842}"/>
              </a:ext>
            </a:extLst>
          </p:cNvPr>
          <p:cNvSpPr txBox="1"/>
          <p:nvPr/>
        </p:nvSpPr>
        <p:spPr>
          <a:xfrm>
            <a:off x="703729" y="2705154"/>
            <a:ext cx="826380" cy="507831"/>
          </a:xfrm>
          <a:prstGeom prst="rect">
            <a:avLst/>
          </a:prstGeom>
          <a:noFill/>
        </p:spPr>
        <p:txBody>
          <a:bodyPr wrap="none" rtlCol="0">
            <a:spAutoFit/>
          </a:bodyPr>
          <a:lstStyle/>
          <a:p>
            <a:r>
              <a:rPr lang="en-US" dirty="0" err="1"/>
              <a:t>hyp.cls</a:t>
            </a:r>
            <a:endParaRPr lang="en-US" dirty="0"/>
          </a:p>
          <a:p>
            <a:r>
              <a:rPr lang="en-US" sz="900" dirty="0"/>
              <a:t># </a:t>
            </a:r>
          </a:p>
        </p:txBody>
      </p:sp>
    </p:spTree>
    <p:extLst>
      <p:ext uri="{BB962C8B-B14F-4D97-AF65-F5344CB8AC3E}">
        <p14:creationId xmlns:p14="http://schemas.microsoft.com/office/powerpoint/2010/main" val="84760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7DCA-F3C9-4FA6-91EB-07D53D87A872}"/>
              </a:ext>
            </a:extLst>
          </p:cNvPr>
          <p:cNvSpPr>
            <a:spLocks noGrp="1"/>
          </p:cNvSpPr>
          <p:nvPr>
            <p:ph type="ctrTitle"/>
          </p:nvPr>
        </p:nvSpPr>
        <p:spPr/>
        <p:txBody>
          <a:bodyPr/>
          <a:lstStyle/>
          <a:p>
            <a:r>
              <a:rPr lang="en-US" dirty="0"/>
              <a:t>Tests</a:t>
            </a:r>
          </a:p>
        </p:txBody>
      </p:sp>
      <p:sp>
        <p:nvSpPr>
          <p:cNvPr id="3" name="Subtitle 2">
            <a:extLst>
              <a:ext uri="{FF2B5EF4-FFF2-40B4-BE49-F238E27FC236}">
                <a16:creationId xmlns:a16="http://schemas.microsoft.com/office/drawing/2014/main" id="{A5C7088D-4CFD-45C4-9B78-BF50BE73F0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8824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D2AF-07C7-4B44-ACAC-92B906970AB9}"/>
              </a:ext>
            </a:extLst>
          </p:cNvPr>
          <p:cNvSpPr>
            <a:spLocks noGrp="1"/>
          </p:cNvSpPr>
          <p:nvPr>
            <p:ph type="title"/>
          </p:nvPr>
        </p:nvSpPr>
        <p:spPr/>
        <p:txBody>
          <a:bodyPr/>
          <a:lstStyle/>
          <a:p>
            <a:r>
              <a:rPr lang="en-US" dirty="0"/>
              <a:t>yolov5.train #Start training</a:t>
            </a:r>
          </a:p>
        </p:txBody>
      </p:sp>
      <p:sp>
        <p:nvSpPr>
          <p:cNvPr id="4" name="Rectangle 1">
            <a:extLst>
              <a:ext uri="{FF2B5EF4-FFF2-40B4-BE49-F238E27FC236}">
                <a16:creationId xmlns:a16="http://schemas.microsoft.com/office/drawing/2014/main" id="{A87EBFE7-CB9C-4532-8028-AB127F0E78E3}"/>
              </a:ext>
            </a:extLst>
          </p:cNvPr>
          <p:cNvSpPr>
            <a:spLocks noGrp="1" noChangeArrowheads="1"/>
          </p:cNvSpPr>
          <p:nvPr>
            <p:ph idx="1"/>
          </p:nvPr>
        </p:nvSpPr>
        <p:spPr bwMode="auto">
          <a:xfrm>
            <a:off x="3660559" y="2422820"/>
            <a:ext cx="7693241" cy="83099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5715E"/>
                </a:solidFill>
                <a:effectLst/>
                <a:latin typeface="JetBrains Mono"/>
              </a:rPr>
              <a:t># Start training</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F8F8F2"/>
                </a:solidFill>
                <a:effectLst/>
                <a:latin typeface="JetBrains Mono"/>
              </a:rPr>
              <a:t>t0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time.</a:t>
            </a:r>
            <a:r>
              <a:rPr kumimoji="0" lang="en-US" altLang="en-US" sz="1200" b="0" i="0" u="none" strike="noStrike" cap="none" normalizeH="0" baseline="0" dirty="0" err="1">
                <a:ln>
                  <a:noFill/>
                </a:ln>
                <a:solidFill>
                  <a:srgbClr val="66D9EF"/>
                </a:solidFill>
                <a:effectLst/>
                <a:latin typeface="JetBrains Mono"/>
              </a:rPr>
              <a:t>time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nw</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66D9EF"/>
                </a:solidFill>
                <a:effectLst/>
                <a:latin typeface="JetBrains Mono"/>
              </a:rPr>
              <a:t>max</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66D9EF"/>
                </a:solidFill>
                <a:effectLst/>
                <a:latin typeface="JetBrains Mono"/>
              </a:rPr>
              <a:t>round</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D971F"/>
                </a:solidFill>
                <a:effectLst/>
                <a:latin typeface="JetBrains Mono"/>
              </a:rPr>
              <a:t>hyp</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E6DB74"/>
                </a:solidFill>
                <a:effectLst/>
                <a:latin typeface="JetBrains Mono"/>
              </a:rPr>
              <a:t>'</a:t>
            </a:r>
            <a:r>
              <a:rPr kumimoji="0" lang="en-US" altLang="en-US" sz="1200" b="0" i="0" u="none" strike="noStrike" cap="none" normalizeH="0" baseline="0" dirty="0" err="1">
                <a:ln>
                  <a:noFill/>
                </a:ln>
                <a:solidFill>
                  <a:srgbClr val="E6DB74"/>
                </a:solidFill>
                <a:effectLst/>
                <a:latin typeface="JetBrains Mono"/>
              </a:rPr>
              <a:t>warmup_epochs</a:t>
            </a:r>
            <a:r>
              <a:rPr kumimoji="0" lang="en-US" altLang="en-US" sz="1200" b="0" i="0" u="none" strike="noStrike" cap="none" normalizeH="0" baseline="0" dirty="0">
                <a:ln>
                  <a:noFill/>
                </a:ln>
                <a:solidFill>
                  <a:srgbClr val="E6DB74"/>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nb</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AE81FF"/>
                </a:solidFill>
                <a:effectLst/>
                <a:latin typeface="JetBrains Mono"/>
              </a:rPr>
              <a:t>1000</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75715E"/>
                </a:solidFill>
                <a:effectLst/>
                <a:latin typeface="JetBrains Mono"/>
              </a:rPr>
              <a:t># number of warmup iterations, max(3 epochs, 1k iterations)</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a:t>
            </a:r>
            <a:r>
              <a:rPr kumimoji="0" lang="en-US" altLang="en-US" sz="1200" b="0" i="0" u="none" strike="noStrike" cap="none" normalizeH="0" baseline="0" dirty="0" err="1">
                <a:ln>
                  <a:noFill/>
                </a:ln>
                <a:solidFill>
                  <a:srgbClr val="75715E"/>
                </a:solidFill>
                <a:effectLst/>
                <a:latin typeface="JetBrains Mono"/>
              </a:rPr>
              <a:t>nw</a:t>
            </a:r>
            <a:r>
              <a:rPr kumimoji="0" lang="en-US" altLang="en-US" sz="1200" b="0" i="0" u="none" strike="noStrike" cap="none" normalizeH="0" baseline="0" dirty="0">
                <a:ln>
                  <a:noFill/>
                </a:ln>
                <a:solidFill>
                  <a:srgbClr val="75715E"/>
                </a:solidFill>
                <a:effectLst/>
                <a:latin typeface="JetBrains Mono"/>
              </a:rPr>
              <a:t> = min(</a:t>
            </a:r>
            <a:r>
              <a:rPr kumimoji="0" lang="en-US" altLang="en-US" sz="1200" b="0" i="0" u="none" strike="noStrike" cap="none" normalizeH="0" baseline="0" dirty="0" err="1">
                <a:ln>
                  <a:noFill/>
                </a:ln>
                <a:solidFill>
                  <a:srgbClr val="75715E"/>
                </a:solidFill>
                <a:effectLst/>
                <a:latin typeface="JetBrains Mono"/>
              </a:rPr>
              <a:t>nw</a:t>
            </a:r>
            <a:r>
              <a:rPr kumimoji="0" lang="en-US" altLang="en-US" sz="1200" b="0" i="0" u="none" strike="noStrike" cap="none" normalizeH="0" baseline="0" dirty="0">
                <a:ln>
                  <a:noFill/>
                </a:ln>
                <a:solidFill>
                  <a:srgbClr val="75715E"/>
                </a:solidFill>
                <a:effectLst/>
                <a:latin typeface="JetBrains Mono"/>
              </a:rPr>
              <a:t>, (epochs - </a:t>
            </a:r>
            <a:r>
              <a:rPr kumimoji="0" lang="en-US" altLang="en-US" sz="1200" b="0" i="0" u="none" strike="noStrike" cap="none" normalizeH="0" baseline="0" dirty="0" err="1">
                <a:ln>
                  <a:noFill/>
                </a:ln>
                <a:solidFill>
                  <a:srgbClr val="75715E"/>
                </a:solidFill>
                <a:effectLst/>
                <a:latin typeface="JetBrains Mono"/>
              </a:rPr>
              <a:t>start_epoch</a:t>
            </a:r>
            <a:r>
              <a:rPr kumimoji="0" lang="en-US" altLang="en-US" sz="1200" b="0" i="0" u="none" strike="noStrike" cap="none" normalizeH="0" baseline="0" dirty="0">
                <a:ln>
                  <a:noFill/>
                </a:ln>
                <a:solidFill>
                  <a:srgbClr val="75715E"/>
                </a:solidFill>
                <a:effectLst/>
                <a:latin typeface="JetBrains Mono"/>
              </a:rPr>
              <a:t>) / 2 * </a:t>
            </a:r>
            <a:r>
              <a:rPr kumimoji="0" lang="en-US" altLang="en-US" sz="1200" b="0" i="0" u="none" strike="noStrike" cap="none" normalizeH="0" baseline="0" dirty="0" err="1">
                <a:ln>
                  <a:noFill/>
                </a:ln>
                <a:solidFill>
                  <a:srgbClr val="75715E"/>
                </a:solidFill>
                <a:effectLst/>
                <a:latin typeface="JetBrains Mono"/>
              </a:rPr>
              <a:t>nb</a:t>
            </a:r>
            <a:r>
              <a:rPr kumimoji="0" lang="en-US" altLang="en-US" sz="1200" b="0" i="0" u="none" strike="noStrike" cap="none" normalizeH="0" baseline="0" dirty="0">
                <a:ln>
                  <a:noFill/>
                </a:ln>
                <a:solidFill>
                  <a:srgbClr val="75715E"/>
                </a:solidFill>
                <a:effectLst/>
                <a:latin typeface="JetBrains Mono"/>
              </a:rPr>
              <a:t>)  # limit warmup to &lt; 1/2 of training</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7A65616-17CB-42F2-84BA-16FB031DB99E}"/>
              </a:ext>
            </a:extLst>
          </p:cNvPr>
          <p:cNvSpPr txBox="1"/>
          <p:nvPr/>
        </p:nvSpPr>
        <p:spPr>
          <a:xfrm>
            <a:off x="703729" y="2705154"/>
            <a:ext cx="2143407" cy="507831"/>
          </a:xfrm>
          <a:prstGeom prst="rect">
            <a:avLst/>
          </a:prstGeom>
          <a:noFill/>
        </p:spPr>
        <p:txBody>
          <a:bodyPr wrap="none" rtlCol="0">
            <a:spAutoFit/>
          </a:bodyPr>
          <a:lstStyle/>
          <a:p>
            <a:r>
              <a:rPr lang="en-US" dirty="0" err="1"/>
              <a:t>hyp.warmup_epochs</a:t>
            </a:r>
            <a:endParaRPr lang="en-US" dirty="0"/>
          </a:p>
          <a:p>
            <a:r>
              <a:rPr lang="en-US" sz="900" dirty="0"/>
              <a:t># </a:t>
            </a:r>
          </a:p>
        </p:txBody>
      </p:sp>
    </p:spTree>
    <p:extLst>
      <p:ext uri="{BB962C8B-B14F-4D97-AF65-F5344CB8AC3E}">
        <p14:creationId xmlns:p14="http://schemas.microsoft.com/office/powerpoint/2010/main" val="2352149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7D8E-AEB4-4E08-89DC-327270685161}"/>
              </a:ext>
            </a:extLst>
          </p:cNvPr>
          <p:cNvSpPr>
            <a:spLocks noGrp="1"/>
          </p:cNvSpPr>
          <p:nvPr>
            <p:ph type="title"/>
          </p:nvPr>
        </p:nvSpPr>
        <p:spPr/>
        <p:txBody>
          <a:bodyPr/>
          <a:lstStyle/>
          <a:p>
            <a:r>
              <a:rPr lang="en-US" dirty="0"/>
              <a:t>yolov5.train #Start training #batch #Warmup</a:t>
            </a:r>
          </a:p>
        </p:txBody>
      </p:sp>
      <p:sp>
        <p:nvSpPr>
          <p:cNvPr id="4" name="Rectangle 1">
            <a:extLst>
              <a:ext uri="{FF2B5EF4-FFF2-40B4-BE49-F238E27FC236}">
                <a16:creationId xmlns:a16="http://schemas.microsoft.com/office/drawing/2014/main" id="{C8F85270-2E06-479F-A4AC-D4577BB5E542}"/>
              </a:ext>
            </a:extLst>
          </p:cNvPr>
          <p:cNvSpPr>
            <a:spLocks noGrp="1" noChangeArrowheads="1"/>
          </p:cNvSpPr>
          <p:nvPr>
            <p:ph idx="1"/>
          </p:nvPr>
        </p:nvSpPr>
        <p:spPr bwMode="auto">
          <a:xfrm>
            <a:off x="4654859" y="2132187"/>
            <a:ext cx="7231602" cy="224676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5715E"/>
                </a:solidFill>
                <a:effectLst/>
                <a:latin typeface="JetBrains Mono"/>
              </a:rPr>
              <a:t># Warmup</a:t>
            </a:r>
            <a:br>
              <a:rPr kumimoji="0" lang="en-US" altLang="en-US" sz="1400" b="0" i="0" u="none" strike="noStrike" cap="none" normalizeH="0" baseline="0" dirty="0">
                <a:ln>
                  <a:noFill/>
                </a:ln>
                <a:solidFill>
                  <a:srgbClr val="75715E"/>
                </a:solidFill>
                <a:effectLst/>
                <a:latin typeface="JetBrains Mono"/>
              </a:rPr>
            </a:br>
            <a:r>
              <a:rPr kumimoji="0" lang="en-US" altLang="en-US" sz="1400" b="0" i="1" u="none" strike="noStrike" cap="none" normalizeH="0" baseline="0" dirty="0">
                <a:ln>
                  <a:noFill/>
                </a:ln>
                <a:solidFill>
                  <a:srgbClr val="66D9EF"/>
                </a:solidFill>
                <a:effectLst/>
                <a:latin typeface="JetBrains Mono"/>
              </a:rPr>
              <a:t>if </a:t>
            </a:r>
            <a:r>
              <a:rPr kumimoji="0" lang="en-US" altLang="en-US" sz="1400" b="0" i="0" u="none" strike="noStrike" cap="none" normalizeH="0" baseline="0" dirty="0" err="1">
                <a:ln>
                  <a:noFill/>
                </a:ln>
                <a:solidFill>
                  <a:srgbClr val="F8F8F2"/>
                </a:solidFill>
                <a:effectLst/>
                <a:latin typeface="JetBrains Mono"/>
              </a:rPr>
              <a:t>ni</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F92672"/>
                </a:solidFill>
                <a:effectLst/>
                <a:latin typeface="JetBrains Mono"/>
              </a:rPr>
              <a:t>&lt;= </a:t>
            </a:r>
            <a:r>
              <a:rPr kumimoji="0" lang="en-US" altLang="en-US" sz="1400" b="0" i="0" u="none" strike="noStrike" cap="none" normalizeH="0" baseline="0" dirty="0" err="1">
                <a:ln>
                  <a:noFill/>
                </a:ln>
                <a:solidFill>
                  <a:srgbClr val="F8F8F2"/>
                </a:solidFill>
                <a:effectLst/>
                <a:latin typeface="JetBrains Mono"/>
              </a:rPr>
              <a:t>nw</a:t>
            </a:r>
            <a:r>
              <a:rPr kumimoji="0" lang="en-US" altLang="en-US" sz="1400" b="0" i="0" u="none" strike="noStrike" cap="none" normalizeH="0" baseline="0" dirty="0">
                <a:ln>
                  <a:noFill/>
                </a:ln>
                <a:solidFill>
                  <a:srgbClr val="F92672"/>
                </a:solidFill>
                <a:effectLst/>
                <a:latin typeface="JetBrains Mono"/>
              </a:rPr>
              <a:t>:</a:t>
            </a:r>
            <a:br>
              <a:rPr kumimoji="0" lang="en-US" altLang="en-US" sz="1400" b="0" i="0" u="none" strike="noStrike" cap="none" normalizeH="0" baseline="0" dirty="0">
                <a:ln>
                  <a:noFill/>
                </a:ln>
                <a:solidFill>
                  <a:srgbClr val="F92672"/>
                </a:solidFill>
                <a:effectLst/>
                <a:latin typeface="JetBrains Mono"/>
              </a:rPr>
            </a:b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xi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AE81FF"/>
                </a:solidFill>
                <a:effectLst/>
                <a:latin typeface="JetBrains Mono"/>
              </a:rPr>
              <a:t>0</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nw</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75715E"/>
                </a:solidFill>
                <a:effectLst/>
                <a:latin typeface="JetBrains Mono"/>
              </a:rPr>
              <a:t># x </a:t>
            </a:r>
            <a:r>
              <a:rPr kumimoji="0" lang="en-US" altLang="en-US" sz="1400" b="0" i="0" u="none" strike="noStrike" cap="none" normalizeH="0" baseline="0" dirty="0" err="1">
                <a:ln>
                  <a:noFill/>
                </a:ln>
                <a:solidFill>
                  <a:srgbClr val="75715E"/>
                </a:solidFill>
                <a:effectLst/>
                <a:latin typeface="JetBrains Mono"/>
              </a:rPr>
              <a:t>interp</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 model.gr = </a:t>
            </a:r>
            <a:r>
              <a:rPr kumimoji="0" lang="en-US" altLang="en-US" sz="1400" b="0" i="0" u="none" strike="noStrike" cap="none" normalizeH="0" baseline="0" dirty="0" err="1">
                <a:ln>
                  <a:noFill/>
                </a:ln>
                <a:solidFill>
                  <a:srgbClr val="75715E"/>
                </a:solidFill>
                <a:effectLst/>
                <a:latin typeface="JetBrains Mono"/>
              </a:rPr>
              <a:t>np.interp</a:t>
            </a:r>
            <a:r>
              <a:rPr kumimoji="0" lang="en-US" altLang="en-US" sz="1400" b="0" i="0" u="none" strike="noStrike" cap="none" normalizeH="0" baseline="0" dirty="0">
                <a:ln>
                  <a:noFill/>
                </a:ln>
                <a:solidFill>
                  <a:srgbClr val="75715E"/>
                </a:solidFill>
                <a:effectLst/>
                <a:latin typeface="JetBrains Mono"/>
              </a:rPr>
              <a:t>(</a:t>
            </a:r>
            <a:r>
              <a:rPr kumimoji="0" lang="en-US" altLang="en-US" sz="1400" b="0" i="0" u="none" strike="noStrike" cap="none" normalizeH="0" baseline="0" dirty="0" err="1">
                <a:ln>
                  <a:noFill/>
                </a:ln>
                <a:solidFill>
                  <a:srgbClr val="75715E"/>
                </a:solidFill>
                <a:effectLst/>
                <a:latin typeface="JetBrains Mono"/>
              </a:rPr>
              <a:t>ni</a:t>
            </a:r>
            <a:r>
              <a:rPr kumimoji="0" lang="en-US" altLang="en-US" sz="1400" b="0" i="0" u="none" strike="noStrike" cap="none" normalizeH="0" baseline="0" dirty="0">
                <a:ln>
                  <a:noFill/>
                </a:ln>
                <a:solidFill>
                  <a:srgbClr val="75715E"/>
                </a:solidFill>
                <a:effectLst/>
                <a:latin typeface="JetBrains Mono"/>
              </a:rPr>
              <a:t>, xi, [0.0, 1.0])  # </a:t>
            </a:r>
            <a:r>
              <a:rPr kumimoji="0" lang="en-US" altLang="en-US" sz="1400" b="0" i="0" u="none" strike="noStrike" cap="none" normalizeH="0" baseline="0" dirty="0" err="1">
                <a:ln>
                  <a:noFill/>
                </a:ln>
                <a:solidFill>
                  <a:srgbClr val="75715E"/>
                </a:solidFill>
                <a:effectLst/>
                <a:latin typeface="JetBrains Mono"/>
              </a:rPr>
              <a:t>iou</a:t>
            </a:r>
            <a:r>
              <a:rPr kumimoji="0" lang="en-US" altLang="en-US" sz="1400" b="0" i="0" u="none" strike="noStrike" cap="none" normalizeH="0" baseline="0" dirty="0">
                <a:ln>
                  <a:noFill/>
                </a:ln>
                <a:solidFill>
                  <a:srgbClr val="75715E"/>
                </a:solidFill>
                <a:effectLst/>
                <a:latin typeface="JetBrains Mono"/>
              </a:rPr>
              <a:t> loss ratio (</a:t>
            </a:r>
            <a:r>
              <a:rPr kumimoji="0" lang="en-US" altLang="en-US" sz="1400" b="0" i="0" u="none" strike="noStrike" cap="none" normalizeH="0" baseline="0" dirty="0" err="1">
                <a:ln>
                  <a:noFill/>
                </a:ln>
                <a:solidFill>
                  <a:srgbClr val="75715E"/>
                </a:solidFill>
                <a:effectLst/>
                <a:latin typeface="JetBrains Mono"/>
              </a:rPr>
              <a:t>obj_loss</a:t>
            </a:r>
            <a:r>
              <a:rPr kumimoji="0" lang="en-US" altLang="en-US" sz="1400" b="0" i="0" u="none" strike="noStrike" cap="none" normalizeH="0" baseline="0" dirty="0">
                <a:ln>
                  <a:noFill/>
                </a:ln>
                <a:solidFill>
                  <a:srgbClr val="75715E"/>
                </a:solidFill>
                <a:effectLst/>
                <a:latin typeface="JetBrains Mono"/>
              </a:rPr>
              <a:t> = 1.0 or </a:t>
            </a:r>
            <a:r>
              <a:rPr kumimoji="0" lang="en-US" altLang="en-US" sz="1400" b="0" i="0" u="none" strike="noStrike" cap="none" normalizeH="0" baseline="0" dirty="0" err="1">
                <a:ln>
                  <a:noFill/>
                </a:ln>
                <a:solidFill>
                  <a:srgbClr val="75715E"/>
                </a:solidFill>
                <a:effectLst/>
                <a:latin typeface="JetBrains Mono"/>
              </a:rPr>
              <a:t>iou</a:t>
            </a:r>
            <a:r>
              <a:rPr kumimoji="0" lang="en-US" altLang="en-US" sz="1400" b="0" i="0" u="none" strike="noStrike" cap="none" normalizeH="0" baseline="0" dirty="0">
                <a:ln>
                  <a:noFill/>
                </a:ln>
                <a:solidFill>
                  <a:srgbClr val="75715E"/>
                </a:solidFill>
                <a:effectLst/>
                <a:latin typeface="JetBrains Mono"/>
              </a:rPr>
              <a:t>)</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accumulate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66D9EF"/>
                </a:solidFill>
                <a:effectLst/>
                <a:latin typeface="JetBrains Mono"/>
              </a:rPr>
              <a:t>max</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AE81FF"/>
                </a:solidFill>
                <a:effectLst/>
                <a:latin typeface="JetBrains Mono"/>
              </a:rPr>
              <a:t>1</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np.</a:t>
            </a:r>
            <a:r>
              <a:rPr kumimoji="0" lang="en-US" altLang="en-US" sz="1400" b="0" i="0" u="none" strike="noStrike" cap="none" normalizeH="0" baseline="0" dirty="0" err="1">
                <a:ln>
                  <a:noFill/>
                </a:ln>
                <a:solidFill>
                  <a:srgbClr val="66D9EF"/>
                </a:solidFill>
                <a:effectLst/>
                <a:latin typeface="JetBrains Mono"/>
              </a:rPr>
              <a:t>interp</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ni</a:t>
            </a:r>
            <a:r>
              <a:rPr kumimoji="0" lang="en-US" altLang="en-US" sz="1400" b="0" i="0" u="none" strike="noStrike" cap="none" normalizeH="0" baseline="0" dirty="0">
                <a:ln>
                  <a:noFill/>
                </a:ln>
                <a:solidFill>
                  <a:srgbClr val="F8F8F2"/>
                </a:solidFill>
                <a:effectLst/>
                <a:latin typeface="JetBrains Mono"/>
              </a:rPr>
              <a:t>, xi, [</a:t>
            </a:r>
            <a:r>
              <a:rPr kumimoji="0" lang="en-US" altLang="en-US" sz="1400" b="0" i="0" u="none" strike="noStrike" cap="none" normalizeH="0" baseline="0" dirty="0">
                <a:ln>
                  <a:noFill/>
                </a:ln>
                <a:solidFill>
                  <a:srgbClr val="AE81FF"/>
                </a:solidFill>
                <a:effectLst/>
                <a:latin typeface="JetBrains Mono"/>
              </a:rPr>
              <a:t>1</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nbs</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total_batch_size</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66D9EF"/>
                </a:solidFill>
                <a:effectLst/>
                <a:latin typeface="JetBrains Mono"/>
              </a:rPr>
              <a:t>round</a:t>
            </a:r>
            <a:r>
              <a:rPr kumimoji="0" lang="en-US" altLang="en-US" sz="1400" b="0" i="0" u="none" strike="noStrike" cap="none" normalizeH="0" baseline="0" dirty="0">
                <a:ln>
                  <a:noFill/>
                </a:ln>
                <a:solidFill>
                  <a:srgbClr val="F8F8F2"/>
                </a:solidFill>
                <a:effectLst/>
                <a:latin typeface="JetBrains Mono"/>
              </a:rPr>
              <a:t>())</a:t>
            </a:r>
            <a:br>
              <a:rPr kumimoji="0" lang="en-US" altLang="en-US" sz="1400" b="0" i="0" u="none" strike="noStrike" cap="none" normalizeH="0" baseline="0" dirty="0">
                <a:ln>
                  <a:noFill/>
                </a:ln>
                <a:solidFill>
                  <a:srgbClr val="F8F8F2"/>
                </a:solidFill>
                <a:effectLst/>
                <a:latin typeface="JetBrains Mono"/>
              </a:rPr>
            </a:br>
            <a:r>
              <a:rPr kumimoji="0" lang="en-US" altLang="en-US" sz="1400" b="0" i="0" u="none" strike="noStrike" cap="none" normalizeH="0" baseline="0" dirty="0">
                <a:ln>
                  <a:noFill/>
                </a:ln>
                <a:solidFill>
                  <a:srgbClr val="F8F8F2"/>
                </a:solidFill>
                <a:effectLst/>
                <a:latin typeface="JetBrains Mono"/>
              </a:rPr>
              <a:t>    </a:t>
            </a:r>
            <a:r>
              <a:rPr kumimoji="0" lang="en-US" altLang="en-US" sz="1400" b="0" i="1" u="none" strike="noStrike" cap="none" normalizeH="0" baseline="0" dirty="0">
                <a:ln>
                  <a:noFill/>
                </a:ln>
                <a:solidFill>
                  <a:srgbClr val="66D9EF"/>
                </a:solidFill>
                <a:effectLst/>
                <a:latin typeface="JetBrains Mono"/>
              </a:rPr>
              <a:t>for </a:t>
            </a:r>
            <a:r>
              <a:rPr kumimoji="0" lang="en-US" altLang="en-US" sz="1400" b="0" i="0" u="none" strike="noStrike" cap="none" normalizeH="0" baseline="0" dirty="0">
                <a:ln>
                  <a:noFill/>
                </a:ln>
                <a:solidFill>
                  <a:srgbClr val="F8F8F2"/>
                </a:solidFill>
                <a:effectLst/>
                <a:latin typeface="JetBrains Mono"/>
              </a:rPr>
              <a:t>j, x </a:t>
            </a:r>
            <a:r>
              <a:rPr kumimoji="0" lang="en-US" altLang="en-US" sz="1400" b="0" i="1" u="none" strike="noStrike" cap="none" normalizeH="0" baseline="0" dirty="0">
                <a:ln>
                  <a:noFill/>
                </a:ln>
                <a:solidFill>
                  <a:srgbClr val="66D9EF"/>
                </a:solidFill>
                <a:effectLst/>
                <a:latin typeface="JetBrains Mono"/>
              </a:rPr>
              <a:t>in </a:t>
            </a:r>
            <a:r>
              <a:rPr kumimoji="0" lang="en-US" altLang="en-US" sz="1400" b="0" i="0" u="none" strike="noStrike" cap="none" normalizeH="0" baseline="0" dirty="0">
                <a:ln>
                  <a:noFill/>
                </a:ln>
                <a:solidFill>
                  <a:srgbClr val="66D9EF"/>
                </a:solidFill>
                <a:effectLst/>
                <a:latin typeface="JetBrains Mono"/>
              </a:rPr>
              <a:t>enumerate</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optimizer.param_groups</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F92672"/>
                </a:solidFill>
                <a:effectLst/>
                <a:latin typeface="JetBrains Mono"/>
              </a:rPr>
              <a:t>:</a:t>
            </a:r>
            <a:br>
              <a:rPr kumimoji="0" lang="en-US" altLang="en-US" sz="1400" b="0" i="0" u="none" strike="noStrike" cap="none" normalizeH="0" baseline="0" dirty="0">
                <a:ln>
                  <a:noFill/>
                </a:ln>
                <a:solidFill>
                  <a:srgbClr val="F92672"/>
                </a:solidFill>
                <a:effectLst/>
                <a:latin typeface="JetBrains Mono"/>
              </a:rPr>
            </a:b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75715E"/>
                </a:solidFill>
                <a:effectLst/>
                <a:latin typeface="JetBrains Mono"/>
              </a:rPr>
              <a:t># bias </a:t>
            </a:r>
            <a:r>
              <a:rPr kumimoji="0" lang="en-US" altLang="en-US" sz="1400" b="0" i="0" u="none" strike="noStrike" cap="none" normalizeH="0" baseline="0" dirty="0" err="1">
                <a:ln>
                  <a:noFill/>
                </a:ln>
                <a:solidFill>
                  <a:srgbClr val="75715E"/>
                </a:solidFill>
                <a:effectLst/>
                <a:latin typeface="JetBrains Mono"/>
              </a:rPr>
              <a:t>lr</a:t>
            </a:r>
            <a:r>
              <a:rPr kumimoji="0" lang="en-US" altLang="en-US" sz="1400" b="0" i="0" u="none" strike="noStrike" cap="none" normalizeH="0" baseline="0" dirty="0">
                <a:ln>
                  <a:noFill/>
                </a:ln>
                <a:solidFill>
                  <a:srgbClr val="75715E"/>
                </a:solidFill>
                <a:effectLst/>
                <a:latin typeface="JetBrains Mono"/>
              </a:rPr>
              <a:t> falls from 0.1 to lr0, all other </a:t>
            </a:r>
            <a:r>
              <a:rPr kumimoji="0" lang="en-US" altLang="en-US" sz="1400" b="0" i="0" u="none" strike="noStrike" cap="none" normalizeH="0" baseline="0" dirty="0" err="1">
                <a:ln>
                  <a:noFill/>
                </a:ln>
                <a:solidFill>
                  <a:srgbClr val="75715E"/>
                </a:solidFill>
                <a:effectLst/>
                <a:latin typeface="JetBrains Mono"/>
              </a:rPr>
              <a:t>lrs</a:t>
            </a:r>
            <a:r>
              <a:rPr kumimoji="0" lang="en-US" altLang="en-US" sz="1400" b="0" i="0" u="none" strike="noStrike" cap="none" normalizeH="0" baseline="0" dirty="0">
                <a:ln>
                  <a:noFill/>
                </a:ln>
                <a:solidFill>
                  <a:srgbClr val="75715E"/>
                </a:solidFill>
                <a:effectLst/>
                <a:latin typeface="JetBrains Mono"/>
              </a:rPr>
              <a:t> rise from 0.0 to lr0</a:t>
            </a:r>
            <a:br>
              <a:rPr kumimoji="0" lang="en-US" altLang="en-US" sz="1400" b="0" i="0" u="none" strike="noStrike" cap="none" normalizeH="0" baseline="0" dirty="0">
                <a:ln>
                  <a:noFill/>
                </a:ln>
                <a:solidFill>
                  <a:srgbClr val="75715E"/>
                </a:solidFill>
                <a:effectLst/>
                <a:latin typeface="JetBrains Mono"/>
              </a:rPr>
            </a:br>
            <a:r>
              <a:rPr kumimoji="0" lang="en-US" altLang="en-US" sz="1400" b="0" i="0" u="none" strike="noStrike" cap="none" normalizeH="0" baseline="0" dirty="0">
                <a:ln>
                  <a:noFill/>
                </a:ln>
                <a:solidFill>
                  <a:srgbClr val="75715E"/>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x[</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err="1">
                <a:ln>
                  <a:noFill/>
                </a:ln>
                <a:solidFill>
                  <a:srgbClr val="E6DB74"/>
                </a:solidFill>
                <a:effectLst/>
                <a:latin typeface="JetBrains Mono"/>
              </a:rPr>
              <a:t>lr</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np.</a:t>
            </a:r>
            <a:r>
              <a:rPr kumimoji="0" lang="en-US" altLang="en-US" sz="1400" b="0" i="0" u="none" strike="noStrike" cap="none" normalizeH="0" baseline="0" dirty="0" err="1">
                <a:ln>
                  <a:noFill/>
                </a:ln>
                <a:solidFill>
                  <a:srgbClr val="66D9EF"/>
                </a:solidFill>
                <a:effectLst/>
                <a:latin typeface="JetBrains Mono"/>
              </a:rPr>
              <a:t>interp</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ni</a:t>
            </a:r>
            <a:r>
              <a:rPr kumimoji="0" lang="en-US" altLang="en-US" sz="1400" b="0" i="0" u="none" strike="noStrike" cap="none" normalizeH="0" baseline="0" dirty="0">
                <a:ln>
                  <a:noFill/>
                </a:ln>
                <a:solidFill>
                  <a:srgbClr val="F8F8F2"/>
                </a:solidFill>
                <a:effectLst/>
                <a:latin typeface="JetBrains Mono"/>
              </a:rPr>
              <a:t>, xi, [</a:t>
            </a:r>
            <a:r>
              <a:rPr kumimoji="0" lang="en-US" altLang="en-US" sz="1400" b="0" i="1" u="none" strike="noStrike" cap="none" normalizeH="0" baseline="0" dirty="0" err="1">
                <a:ln>
                  <a:noFill/>
                </a:ln>
                <a:solidFill>
                  <a:srgbClr val="FD971F"/>
                </a:solidFill>
                <a:effectLst/>
                <a:latin typeface="JetBrains Mono"/>
              </a:rPr>
              <a:t>hyp</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err="1">
                <a:ln>
                  <a:noFill/>
                </a:ln>
                <a:solidFill>
                  <a:srgbClr val="E6DB74"/>
                </a:solidFill>
                <a:effectLst/>
                <a:latin typeface="JetBrains Mono"/>
              </a:rPr>
              <a:t>warmup_bias_lr</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a:ln>
                  <a:noFill/>
                </a:ln>
                <a:solidFill>
                  <a:srgbClr val="F8F8F2"/>
                </a:solidFill>
                <a:effectLst/>
                <a:latin typeface="JetBrains Mono"/>
              </a:rPr>
              <a:t>] </a:t>
            </a:r>
            <a:r>
              <a:rPr kumimoji="0" lang="en-US" altLang="en-US" sz="1400" b="0" i="1" u="none" strike="noStrike" cap="none" normalizeH="0" baseline="0" dirty="0">
                <a:ln>
                  <a:noFill/>
                </a:ln>
                <a:solidFill>
                  <a:srgbClr val="66D9EF"/>
                </a:solidFill>
                <a:effectLst/>
                <a:latin typeface="JetBrains Mono"/>
              </a:rPr>
              <a:t>if </a:t>
            </a:r>
            <a:r>
              <a:rPr kumimoji="0" lang="en-US" altLang="en-US" sz="1400" b="0" i="0" u="none" strike="noStrike" cap="none" normalizeH="0" baseline="0" dirty="0">
                <a:ln>
                  <a:noFill/>
                </a:ln>
                <a:solidFill>
                  <a:srgbClr val="F8F8F2"/>
                </a:solidFill>
                <a:effectLst/>
                <a:latin typeface="JetBrains Mono"/>
              </a:rPr>
              <a:t>j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AE81FF"/>
                </a:solidFill>
                <a:effectLst/>
                <a:latin typeface="JetBrains Mono"/>
              </a:rPr>
              <a:t>2 </a:t>
            </a:r>
            <a:r>
              <a:rPr kumimoji="0" lang="en-US" altLang="en-US" sz="1400" b="0" i="1" u="none" strike="noStrike" cap="none" normalizeH="0" baseline="0" dirty="0">
                <a:ln>
                  <a:noFill/>
                </a:ln>
                <a:solidFill>
                  <a:srgbClr val="66D9EF"/>
                </a:solidFill>
                <a:effectLst/>
                <a:latin typeface="JetBrains Mono"/>
              </a:rPr>
              <a:t>else </a:t>
            </a:r>
            <a:r>
              <a:rPr kumimoji="0" lang="en-US" altLang="en-US" sz="1400" b="0" i="0" u="none" strike="noStrike" cap="none" normalizeH="0" baseline="0" dirty="0">
                <a:ln>
                  <a:noFill/>
                </a:ln>
                <a:solidFill>
                  <a:srgbClr val="AE81FF"/>
                </a:solidFill>
                <a:effectLst/>
                <a:latin typeface="JetBrains Mono"/>
              </a:rPr>
              <a:t>0.0</a:t>
            </a:r>
            <a:r>
              <a:rPr kumimoji="0" lang="en-US" altLang="en-US" sz="1400" b="0" i="0" u="none" strike="noStrike" cap="none" normalizeH="0" baseline="0" dirty="0">
                <a:ln>
                  <a:noFill/>
                </a:ln>
                <a:solidFill>
                  <a:srgbClr val="F8F8F2"/>
                </a:solidFill>
                <a:effectLst/>
                <a:latin typeface="JetBrains Mono"/>
              </a:rPr>
              <a:t>, x[</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err="1">
                <a:ln>
                  <a:noFill/>
                </a:ln>
                <a:solidFill>
                  <a:srgbClr val="E6DB74"/>
                </a:solidFill>
                <a:effectLst/>
                <a:latin typeface="JetBrains Mono"/>
              </a:rPr>
              <a:t>initial_lr</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66D9EF"/>
                </a:solidFill>
                <a:effectLst/>
                <a:latin typeface="JetBrains Mono"/>
              </a:rPr>
              <a:t>lf</a:t>
            </a:r>
            <a:r>
              <a:rPr kumimoji="0" lang="en-US" altLang="en-US" sz="1400" b="0" i="0" u="none" strike="noStrike" cap="none" normalizeH="0" baseline="0" dirty="0">
                <a:ln>
                  <a:noFill/>
                </a:ln>
                <a:solidFill>
                  <a:srgbClr val="F8F8F2"/>
                </a:solidFill>
                <a:effectLst/>
                <a:latin typeface="JetBrains Mono"/>
              </a:rPr>
              <a:t>(epoch)])</a:t>
            </a:r>
            <a:br>
              <a:rPr kumimoji="0" lang="en-US" altLang="en-US" sz="1400" b="0" i="0" u="none" strike="noStrike" cap="none" normalizeH="0" baseline="0" dirty="0">
                <a:ln>
                  <a:noFill/>
                </a:ln>
                <a:solidFill>
                  <a:srgbClr val="F8F8F2"/>
                </a:solidFill>
                <a:effectLst/>
                <a:latin typeface="JetBrains Mono"/>
              </a:rPr>
            </a:br>
            <a:r>
              <a:rPr kumimoji="0" lang="en-US" altLang="en-US" sz="1400" b="0" i="0" u="none" strike="noStrike" cap="none" normalizeH="0" baseline="0" dirty="0">
                <a:ln>
                  <a:noFill/>
                </a:ln>
                <a:solidFill>
                  <a:srgbClr val="F8F8F2"/>
                </a:solidFill>
                <a:effectLst/>
                <a:latin typeface="JetBrains Mono"/>
              </a:rPr>
              <a:t>        </a:t>
            </a:r>
            <a:r>
              <a:rPr kumimoji="0" lang="en-US" altLang="en-US" sz="1400" b="0" i="1" u="none" strike="noStrike" cap="none" normalizeH="0" baseline="0" dirty="0">
                <a:ln>
                  <a:noFill/>
                </a:ln>
                <a:solidFill>
                  <a:srgbClr val="66D9EF"/>
                </a:solidFill>
                <a:effectLst/>
                <a:latin typeface="JetBrains Mono"/>
              </a:rPr>
              <a:t>if </a:t>
            </a:r>
            <a:r>
              <a:rPr kumimoji="0" lang="en-US" altLang="en-US" sz="1400" b="0" i="0" u="none" strike="noStrike" cap="none" normalizeH="0" baseline="0" dirty="0">
                <a:ln>
                  <a:noFill/>
                </a:ln>
                <a:solidFill>
                  <a:srgbClr val="E6DB74"/>
                </a:solidFill>
                <a:effectLst/>
                <a:latin typeface="JetBrains Mono"/>
              </a:rPr>
              <a:t>'momentum' </a:t>
            </a:r>
            <a:r>
              <a:rPr kumimoji="0" lang="en-US" altLang="en-US" sz="1400" b="0" i="1" u="none" strike="noStrike" cap="none" normalizeH="0" baseline="0" dirty="0">
                <a:ln>
                  <a:noFill/>
                </a:ln>
                <a:solidFill>
                  <a:srgbClr val="66D9EF"/>
                </a:solidFill>
                <a:effectLst/>
                <a:latin typeface="JetBrains Mono"/>
              </a:rPr>
              <a:t>in </a:t>
            </a:r>
            <a:r>
              <a:rPr kumimoji="0" lang="en-US" altLang="en-US" sz="1400" b="0" i="0" u="none" strike="noStrike" cap="none" normalizeH="0" baseline="0" dirty="0">
                <a:ln>
                  <a:noFill/>
                </a:ln>
                <a:solidFill>
                  <a:srgbClr val="F8F8F2"/>
                </a:solidFill>
                <a:effectLst/>
                <a:latin typeface="JetBrains Mono"/>
              </a:rPr>
              <a:t>x</a:t>
            </a:r>
            <a:r>
              <a:rPr kumimoji="0" lang="en-US" altLang="en-US" sz="1400" b="0" i="0" u="none" strike="noStrike" cap="none" normalizeH="0" baseline="0" dirty="0">
                <a:ln>
                  <a:noFill/>
                </a:ln>
                <a:solidFill>
                  <a:srgbClr val="F92672"/>
                </a:solidFill>
                <a:effectLst/>
                <a:latin typeface="JetBrains Mono"/>
              </a:rPr>
              <a:t>:</a:t>
            </a:r>
            <a:br>
              <a:rPr kumimoji="0" lang="en-US" altLang="en-US" sz="1400" b="0" i="0" u="none" strike="noStrike" cap="none" normalizeH="0" baseline="0" dirty="0">
                <a:ln>
                  <a:noFill/>
                </a:ln>
                <a:solidFill>
                  <a:srgbClr val="F92672"/>
                </a:solidFill>
                <a:effectLst/>
                <a:latin typeface="JetBrains Mono"/>
              </a:rPr>
            </a:b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a:ln>
                  <a:noFill/>
                </a:ln>
                <a:solidFill>
                  <a:srgbClr val="F8F8F2"/>
                </a:solidFill>
                <a:effectLst/>
                <a:latin typeface="JetBrains Mono"/>
              </a:rPr>
              <a:t>x[</a:t>
            </a:r>
            <a:r>
              <a:rPr kumimoji="0" lang="en-US" altLang="en-US" sz="1400" b="0" i="0" u="none" strike="noStrike" cap="none" normalizeH="0" baseline="0" dirty="0">
                <a:ln>
                  <a:noFill/>
                </a:ln>
                <a:solidFill>
                  <a:srgbClr val="E6DB74"/>
                </a:solidFill>
                <a:effectLst/>
                <a:latin typeface="JetBrains Mono"/>
              </a:rPr>
              <a:t>'momentum'</a:t>
            </a:r>
            <a:r>
              <a:rPr kumimoji="0" lang="en-US" altLang="en-US" sz="1400" b="0" i="0" u="none" strike="noStrike" cap="none" normalizeH="0" baseline="0" dirty="0">
                <a:ln>
                  <a:noFill/>
                </a:ln>
                <a:solidFill>
                  <a:srgbClr val="F8F8F2"/>
                </a:solidFill>
                <a:effectLst/>
                <a:latin typeface="JetBrains Mono"/>
              </a:rPr>
              <a:t>] </a:t>
            </a:r>
            <a:r>
              <a:rPr kumimoji="0" lang="en-US" altLang="en-US" sz="1400" b="0" i="0" u="none" strike="noStrike" cap="none" normalizeH="0" baseline="0" dirty="0">
                <a:ln>
                  <a:noFill/>
                </a:ln>
                <a:solidFill>
                  <a:srgbClr val="F92672"/>
                </a:solidFill>
                <a:effectLst/>
                <a:latin typeface="JetBrains Mono"/>
              </a:rPr>
              <a:t>= </a:t>
            </a:r>
            <a:r>
              <a:rPr kumimoji="0" lang="en-US" altLang="en-US" sz="1400" b="0" i="0" u="none" strike="noStrike" cap="none" normalizeH="0" baseline="0" dirty="0" err="1">
                <a:ln>
                  <a:noFill/>
                </a:ln>
                <a:solidFill>
                  <a:srgbClr val="F8F8F2"/>
                </a:solidFill>
                <a:effectLst/>
                <a:latin typeface="JetBrains Mono"/>
              </a:rPr>
              <a:t>np.</a:t>
            </a:r>
            <a:r>
              <a:rPr kumimoji="0" lang="en-US" altLang="en-US" sz="1400" b="0" i="0" u="none" strike="noStrike" cap="none" normalizeH="0" baseline="0" dirty="0" err="1">
                <a:ln>
                  <a:noFill/>
                </a:ln>
                <a:solidFill>
                  <a:srgbClr val="66D9EF"/>
                </a:solidFill>
                <a:effectLst/>
                <a:latin typeface="JetBrains Mono"/>
              </a:rPr>
              <a:t>interp</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err="1">
                <a:ln>
                  <a:noFill/>
                </a:ln>
                <a:solidFill>
                  <a:srgbClr val="F8F8F2"/>
                </a:solidFill>
                <a:effectLst/>
                <a:latin typeface="JetBrains Mono"/>
              </a:rPr>
              <a:t>ni</a:t>
            </a:r>
            <a:r>
              <a:rPr kumimoji="0" lang="en-US" altLang="en-US" sz="1400" b="0" i="0" u="none" strike="noStrike" cap="none" normalizeH="0" baseline="0" dirty="0">
                <a:ln>
                  <a:noFill/>
                </a:ln>
                <a:solidFill>
                  <a:srgbClr val="F8F8F2"/>
                </a:solidFill>
                <a:effectLst/>
                <a:latin typeface="JetBrains Mono"/>
              </a:rPr>
              <a:t>, xi, [</a:t>
            </a:r>
            <a:r>
              <a:rPr kumimoji="0" lang="en-US" altLang="en-US" sz="1400" b="0" i="1" u="none" strike="noStrike" cap="none" normalizeH="0" baseline="0" dirty="0" err="1">
                <a:ln>
                  <a:noFill/>
                </a:ln>
                <a:solidFill>
                  <a:srgbClr val="FD971F"/>
                </a:solidFill>
                <a:effectLst/>
                <a:latin typeface="JetBrains Mono"/>
              </a:rPr>
              <a:t>hyp</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err="1">
                <a:ln>
                  <a:noFill/>
                </a:ln>
                <a:solidFill>
                  <a:srgbClr val="E6DB74"/>
                </a:solidFill>
                <a:effectLst/>
                <a:latin typeface="JetBrains Mono"/>
              </a:rPr>
              <a:t>warmup_momentum</a:t>
            </a:r>
            <a:r>
              <a:rPr kumimoji="0" lang="en-US" altLang="en-US" sz="1400" b="0" i="0" u="none" strike="noStrike" cap="none" normalizeH="0" baseline="0" dirty="0">
                <a:ln>
                  <a:noFill/>
                </a:ln>
                <a:solidFill>
                  <a:srgbClr val="E6DB74"/>
                </a:solidFill>
                <a:effectLst/>
                <a:latin typeface="JetBrains Mono"/>
              </a:rPr>
              <a:t>'</a:t>
            </a:r>
            <a:r>
              <a:rPr kumimoji="0" lang="en-US" altLang="en-US" sz="1400" b="0" i="0" u="none" strike="noStrike" cap="none" normalizeH="0" baseline="0" dirty="0">
                <a:ln>
                  <a:noFill/>
                </a:ln>
                <a:solidFill>
                  <a:srgbClr val="F8F8F2"/>
                </a:solidFill>
                <a:effectLst/>
                <a:latin typeface="JetBrains Mono"/>
              </a:rPr>
              <a:t>], </a:t>
            </a:r>
            <a:r>
              <a:rPr kumimoji="0" lang="en-US" altLang="en-US" sz="1400" b="0" i="1" u="none" strike="noStrike" cap="none" normalizeH="0" baseline="0" dirty="0" err="1">
                <a:ln>
                  <a:noFill/>
                </a:ln>
                <a:solidFill>
                  <a:srgbClr val="FD971F"/>
                </a:solidFill>
                <a:effectLst/>
                <a:latin typeface="JetBrains Mono"/>
              </a:rPr>
              <a:t>hyp</a:t>
            </a:r>
            <a:r>
              <a:rPr kumimoji="0" lang="en-US" altLang="en-US" sz="1400" b="0" i="0" u="none" strike="noStrike" cap="none" normalizeH="0" baseline="0" dirty="0">
                <a:ln>
                  <a:noFill/>
                </a:ln>
                <a:solidFill>
                  <a:srgbClr val="F8F8F2"/>
                </a:solidFill>
                <a:effectLst/>
                <a:latin typeface="JetBrains Mono"/>
              </a:rPr>
              <a:t>[</a:t>
            </a:r>
            <a:r>
              <a:rPr kumimoji="0" lang="en-US" altLang="en-US" sz="1400" b="0" i="0" u="none" strike="noStrike" cap="none" normalizeH="0" baseline="0" dirty="0">
                <a:ln>
                  <a:noFill/>
                </a:ln>
                <a:solidFill>
                  <a:srgbClr val="E6DB74"/>
                </a:solidFill>
                <a:effectLst/>
                <a:latin typeface="JetBrains Mono"/>
              </a:rPr>
              <a:t>'momentum'</a:t>
            </a:r>
            <a:r>
              <a:rPr kumimoji="0" lang="en-US" altLang="en-US" sz="1400" b="0" i="0" u="none" strike="noStrike" cap="none" normalizeH="0" baseline="0" dirty="0">
                <a:ln>
                  <a:noFill/>
                </a:ln>
                <a:solidFill>
                  <a:srgbClr val="F8F8F2"/>
                </a:solidFill>
                <a:effectLst/>
                <a:latin typeface="JetBrains Mon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29F4991-042F-4536-9589-999BB529AE60}"/>
              </a:ext>
            </a:extLst>
          </p:cNvPr>
          <p:cNvSpPr txBox="1"/>
          <p:nvPr/>
        </p:nvSpPr>
        <p:spPr>
          <a:xfrm>
            <a:off x="497521" y="2030998"/>
            <a:ext cx="1826141" cy="1077218"/>
          </a:xfrm>
          <a:prstGeom prst="rect">
            <a:avLst/>
          </a:prstGeom>
          <a:noFill/>
        </p:spPr>
        <p:txBody>
          <a:bodyPr wrap="none" rtlCol="0">
            <a:spAutoFit/>
          </a:bodyPr>
          <a:lstStyle/>
          <a:p>
            <a:r>
              <a:rPr lang="en-US" dirty="0" err="1"/>
              <a:t>hyp.momentum</a:t>
            </a:r>
            <a:endParaRPr lang="en-US" dirty="0"/>
          </a:p>
          <a:p>
            <a:r>
              <a:rPr lang="en-US" sz="1000" dirty="0"/>
              <a:t># SGD momentum/Adam beta1</a:t>
            </a:r>
          </a:p>
          <a:p>
            <a:endParaRPr lang="en-US" dirty="0"/>
          </a:p>
          <a:p>
            <a:endParaRPr lang="en-US" dirty="0"/>
          </a:p>
        </p:txBody>
      </p:sp>
      <p:sp>
        <p:nvSpPr>
          <p:cNvPr id="6" name="TextBox 5">
            <a:extLst>
              <a:ext uri="{FF2B5EF4-FFF2-40B4-BE49-F238E27FC236}">
                <a16:creationId xmlns:a16="http://schemas.microsoft.com/office/drawing/2014/main" id="{6657ECF1-5C17-4E90-82F9-5520A1C77160}"/>
              </a:ext>
            </a:extLst>
          </p:cNvPr>
          <p:cNvSpPr txBox="1"/>
          <p:nvPr/>
        </p:nvSpPr>
        <p:spPr>
          <a:xfrm>
            <a:off x="497521" y="2747740"/>
            <a:ext cx="2098523" cy="507831"/>
          </a:xfrm>
          <a:prstGeom prst="rect">
            <a:avLst/>
          </a:prstGeom>
          <a:noFill/>
        </p:spPr>
        <p:txBody>
          <a:bodyPr wrap="none" rtlCol="0">
            <a:spAutoFit/>
          </a:bodyPr>
          <a:lstStyle/>
          <a:p>
            <a:r>
              <a:rPr lang="en-US" dirty="0" err="1"/>
              <a:t>hyp.warmup_bias_lr</a:t>
            </a:r>
            <a:endParaRPr lang="en-US" dirty="0"/>
          </a:p>
          <a:p>
            <a:r>
              <a:rPr lang="en-US" sz="900" dirty="0"/>
              <a:t># </a:t>
            </a:r>
          </a:p>
        </p:txBody>
      </p:sp>
      <p:sp>
        <p:nvSpPr>
          <p:cNvPr id="7" name="TextBox 6">
            <a:extLst>
              <a:ext uri="{FF2B5EF4-FFF2-40B4-BE49-F238E27FC236}">
                <a16:creationId xmlns:a16="http://schemas.microsoft.com/office/drawing/2014/main" id="{24AE9957-D06C-44F0-A71E-27AC0EBBAA1D}"/>
              </a:ext>
            </a:extLst>
          </p:cNvPr>
          <p:cNvSpPr txBox="1"/>
          <p:nvPr/>
        </p:nvSpPr>
        <p:spPr>
          <a:xfrm>
            <a:off x="477667" y="3429000"/>
            <a:ext cx="2583721" cy="507831"/>
          </a:xfrm>
          <a:prstGeom prst="rect">
            <a:avLst/>
          </a:prstGeom>
          <a:noFill/>
        </p:spPr>
        <p:txBody>
          <a:bodyPr wrap="none" rtlCol="0">
            <a:spAutoFit/>
          </a:bodyPr>
          <a:lstStyle/>
          <a:p>
            <a:r>
              <a:rPr lang="en-US" dirty="0" err="1"/>
              <a:t>hyp.warmup_momentum</a:t>
            </a:r>
            <a:endParaRPr lang="en-US" dirty="0"/>
          </a:p>
          <a:p>
            <a:r>
              <a:rPr lang="en-US" sz="900" dirty="0"/>
              <a:t># </a:t>
            </a:r>
          </a:p>
        </p:txBody>
      </p:sp>
    </p:spTree>
    <p:extLst>
      <p:ext uri="{BB962C8B-B14F-4D97-AF65-F5344CB8AC3E}">
        <p14:creationId xmlns:p14="http://schemas.microsoft.com/office/powerpoint/2010/main" val="4218170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AAA0-C84C-4EA7-899F-AB906593CEB5}"/>
              </a:ext>
            </a:extLst>
          </p:cNvPr>
          <p:cNvSpPr>
            <a:spLocks noGrp="1"/>
          </p:cNvSpPr>
          <p:nvPr>
            <p:ph type="title"/>
          </p:nvPr>
        </p:nvSpPr>
        <p:spPr/>
        <p:txBody>
          <a:bodyPr/>
          <a:lstStyle/>
          <a:p>
            <a:r>
              <a:rPr lang="en-US" dirty="0"/>
              <a:t>yolov5.train #Start training #batch #Forward</a:t>
            </a:r>
          </a:p>
        </p:txBody>
      </p:sp>
      <p:sp>
        <p:nvSpPr>
          <p:cNvPr id="4" name="Rectangle 1">
            <a:extLst>
              <a:ext uri="{FF2B5EF4-FFF2-40B4-BE49-F238E27FC236}">
                <a16:creationId xmlns:a16="http://schemas.microsoft.com/office/drawing/2014/main" id="{EF47C457-81F0-4CD1-B50B-E1FFE40C479F}"/>
              </a:ext>
            </a:extLst>
          </p:cNvPr>
          <p:cNvSpPr>
            <a:spLocks noGrp="1" noChangeArrowheads="1"/>
          </p:cNvSpPr>
          <p:nvPr>
            <p:ph idx="1"/>
          </p:nvPr>
        </p:nvSpPr>
        <p:spPr bwMode="auto">
          <a:xfrm>
            <a:off x="4149570" y="1364366"/>
            <a:ext cx="7915183" cy="156966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5715E"/>
                </a:solidFill>
                <a:effectLst/>
                <a:latin typeface="JetBrains Mono"/>
              </a:rPr>
              <a:t># Forward</a:t>
            </a:r>
            <a:br>
              <a:rPr kumimoji="0" lang="en-US" altLang="en-US" sz="1600" b="0" i="0" u="none" strike="noStrike" cap="none" normalizeH="0" baseline="0" dirty="0">
                <a:ln>
                  <a:noFill/>
                </a:ln>
                <a:solidFill>
                  <a:srgbClr val="75715E"/>
                </a:solidFill>
                <a:effectLst/>
                <a:latin typeface="JetBrains Mono"/>
              </a:rPr>
            </a:br>
            <a:r>
              <a:rPr kumimoji="0" lang="en-US" altLang="en-US" sz="1600" b="0" i="1" u="none" strike="noStrike" cap="none" normalizeH="0" baseline="0" dirty="0">
                <a:ln>
                  <a:noFill/>
                </a:ln>
                <a:solidFill>
                  <a:srgbClr val="66D9EF"/>
                </a:solidFill>
                <a:effectLst/>
                <a:latin typeface="JetBrains Mono"/>
              </a:rPr>
              <a:t>with </a:t>
            </a:r>
            <a:r>
              <a:rPr kumimoji="0" lang="en-US" altLang="en-US" sz="1600" b="0" i="0" u="none" strike="noStrike" cap="none" normalizeH="0" baseline="0" dirty="0" err="1">
                <a:ln>
                  <a:noFill/>
                </a:ln>
                <a:solidFill>
                  <a:srgbClr val="F8F8F2"/>
                </a:solidFill>
                <a:effectLst/>
                <a:latin typeface="JetBrains Mono"/>
              </a:rPr>
              <a:t>amp.</a:t>
            </a:r>
            <a:r>
              <a:rPr kumimoji="0" lang="en-US" altLang="en-US" sz="1600" b="0" i="0" u="none" strike="noStrike" cap="none" normalizeH="0" baseline="0" dirty="0" err="1">
                <a:ln>
                  <a:noFill/>
                </a:ln>
                <a:solidFill>
                  <a:srgbClr val="66D9EF"/>
                </a:solidFill>
                <a:effectLst/>
                <a:latin typeface="JetBrains Mono"/>
              </a:rPr>
              <a:t>autocast</a:t>
            </a:r>
            <a:r>
              <a:rPr kumimoji="0" lang="en-US" altLang="en-US" sz="1600" b="0" i="0" u="none" strike="noStrike" cap="none" normalizeH="0" baseline="0" dirty="0">
                <a:ln>
                  <a:noFill/>
                </a:ln>
                <a:solidFill>
                  <a:srgbClr val="F8F8F2"/>
                </a:solidFill>
                <a:effectLst/>
                <a:latin typeface="JetBrains Mono"/>
              </a:rPr>
              <a:t>(</a:t>
            </a:r>
            <a:r>
              <a:rPr kumimoji="0" lang="en-US" altLang="en-US" sz="1600" b="0" i="0" u="none" strike="noStrike" cap="none" normalizeH="0" baseline="0" dirty="0">
                <a:ln>
                  <a:noFill/>
                </a:ln>
                <a:solidFill>
                  <a:srgbClr val="AA4926"/>
                </a:solidFill>
                <a:effectLst/>
                <a:latin typeface="JetBrains Mono"/>
              </a:rPr>
              <a:t>enabled</a:t>
            </a:r>
            <a:r>
              <a:rPr kumimoji="0" lang="en-US" altLang="en-US" sz="1600" b="0" i="0" u="none" strike="noStrike" cap="none" normalizeH="0" baseline="0" dirty="0">
                <a:ln>
                  <a:noFill/>
                </a:ln>
                <a:solidFill>
                  <a:srgbClr val="F92672"/>
                </a:solidFill>
                <a:effectLst/>
                <a:latin typeface="JetBrains Mono"/>
              </a:rPr>
              <a:t>=</a:t>
            </a:r>
            <a:r>
              <a:rPr kumimoji="0" lang="en-US" altLang="en-US" sz="1600" b="0" i="0" u="none" strike="noStrike" cap="none" normalizeH="0" baseline="0" dirty="0" err="1">
                <a:ln>
                  <a:noFill/>
                </a:ln>
                <a:solidFill>
                  <a:srgbClr val="F8F8F2"/>
                </a:solidFill>
                <a:effectLst/>
                <a:latin typeface="JetBrains Mono"/>
              </a:rPr>
              <a:t>cuda</a:t>
            </a:r>
            <a:r>
              <a:rPr kumimoji="0" lang="en-US" altLang="en-US" sz="1600" b="0" i="0" u="none" strike="noStrike" cap="none" normalizeH="0" baseline="0" dirty="0">
                <a:ln>
                  <a:noFill/>
                </a:ln>
                <a:solidFill>
                  <a:srgbClr val="F8F8F2"/>
                </a:solidFill>
                <a:effectLst/>
                <a:latin typeface="JetBrains Mono"/>
              </a:rPr>
              <a:t>)</a:t>
            </a:r>
            <a:r>
              <a:rPr kumimoji="0" lang="en-US" altLang="en-US" sz="1600" b="0" i="0" u="none" strike="noStrike" cap="none" normalizeH="0" baseline="0" dirty="0">
                <a:ln>
                  <a:noFill/>
                </a:ln>
                <a:solidFill>
                  <a:srgbClr val="F92672"/>
                </a:solidFill>
                <a:effectLst/>
                <a:latin typeface="JetBrains Mono"/>
              </a:rPr>
              <a:t>:</a:t>
            </a:r>
            <a:br>
              <a:rPr kumimoji="0" lang="en-US" altLang="en-US" sz="1600" b="0" i="0" u="none" strike="noStrike" cap="none" normalizeH="0" baseline="0" dirty="0">
                <a:ln>
                  <a:noFill/>
                </a:ln>
                <a:solidFill>
                  <a:srgbClr val="F92672"/>
                </a:solidFill>
                <a:effectLst/>
                <a:latin typeface="JetBrains Mono"/>
              </a:rPr>
            </a:br>
            <a:r>
              <a:rPr kumimoji="0" lang="en-US" altLang="en-US" sz="1600" b="0" i="0" u="none" strike="noStrike" cap="none" normalizeH="0" baseline="0" dirty="0">
                <a:ln>
                  <a:noFill/>
                </a:ln>
                <a:solidFill>
                  <a:srgbClr val="F92672"/>
                </a:solidFill>
                <a:effectLst/>
                <a:latin typeface="JetBrains Mono"/>
              </a:rPr>
              <a:t>    </a:t>
            </a:r>
            <a:r>
              <a:rPr kumimoji="0" lang="en-US" altLang="en-US" sz="1600" b="0" i="0" u="none" strike="noStrike" cap="none" normalizeH="0" baseline="0" dirty="0" err="1">
                <a:ln>
                  <a:noFill/>
                </a:ln>
                <a:solidFill>
                  <a:srgbClr val="F8F8F2"/>
                </a:solidFill>
                <a:effectLst/>
                <a:latin typeface="JetBrains Mono"/>
              </a:rPr>
              <a:t>pred</a:t>
            </a:r>
            <a:r>
              <a:rPr kumimoji="0" lang="en-US" altLang="en-US" sz="1600" b="0" i="0" u="none" strike="noStrike" cap="none" normalizeH="0" baseline="0" dirty="0">
                <a:ln>
                  <a:noFill/>
                </a:ln>
                <a:solidFill>
                  <a:srgbClr val="F8F8F2"/>
                </a:solidFill>
                <a:effectLst/>
                <a:latin typeface="JetBrains Mono"/>
              </a:rPr>
              <a:t> </a:t>
            </a:r>
            <a:r>
              <a:rPr kumimoji="0" lang="en-US" altLang="en-US" sz="1600" b="0" i="0" u="none" strike="noStrike" cap="none" normalizeH="0" baseline="0" dirty="0">
                <a:ln>
                  <a:noFill/>
                </a:ln>
                <a:solidFill>
                  <a:srgbClr val="F92672"/>
                </a:solidFill>
                <a:effectLst/>
                <a:latin typeface="JetBrains Mono"/>
              </a:rPr>
              <a:t>= </a:t>
            </a:r>
            <a:r>
              <a:rPr kumimoji="0" lang="en-US" altLang="en-US" sz="1600" b="0" i="0" u="none" strike="noStrike" cap="none" normalizeH="0" baseline="0" dirty="0">
                <a:ln>
                  <a:noFill/>
                </a:ln>
                <a:solidFill>
                  <a:srgbClr val="66D9EF"/>
                </a:solidFill>
                <a:effectLst/>
                <a:latin typeface="JetBrains Mono"/>
              </a:rPr>
              <a:t>model</a:t>
            </a:r>
            <a:r>
              <a:rPr kumimoji="0" lang="en-US" altLang="en-US" sz="1600" b="0" i="0" u="none" strike="noStrike" cap="none" normalizeH="0" baseline="0" dirty="0">
                <a:ln>
                  <a:noFill/>
                </a:ln>
                <a:solidFill>
                  <a:srgbClr val="F8F8F2"/>
                </a:solidFill>
                <a:effectLst/>
                <a:latin typeface="JetBrains Mono"/>
              </a:rPr>
              <a:t>(</a:t>
            </a:r>
            <a:r>
              <a:rPr kumimoji="0" lang="en-US" altLang="en-US" sz="1600" b="0" i="0" u="none" strike="noStrike" cap="none" normalizeH="0" baseline="0" dirty="0" err="1">
                <a:ln>
                  <a:noFill/>
                </a:ln>
                <a:solidFill>
                  <a:srgbClr val="F8F8F2"/>
                </a:solidFill>
                <a:effectLst/>
                <a:latin typeface="JetBrains Mono"/>
              </a:rPr>
              <a:t>imgs</a:t>
            </a:r>
            <a:r>
              <a:rPr kumimoji="0" lang="en-US" altLang="en-US" sz="1600" b="0" i="0" u="none" strike="noStrike" cap="none" normalizeH="0" baseline="0" dirty="0">
                <a:ln>
                  <a:noFill/>
                </a:ln>
                <a:solidFill>
                  <a:srgbClr val="F8F8F2"/>
                </a:solidFill>
                <a:effectLst/>
                <a:latin typeface="JetBrains Mono"/>
              </a:rPr>
              <a:t>)  </a:t>
            </a:r>
            <a:r>
              <a:rPr kumimoji="0" lang="en-US" altLang="en-US" sz="1600" b="0" i="0" u="none" strike="noStrike" cap="none" normalizeH="0" baseline="0" dirty="0">
                <a:ln>
                  <a:noFill/>
                </a:ln>
                <a:solidFill>
                  <a:srgbClr val="75715E"/>
                </a:solidFill>
                <a:effectLst/>
                <a:latin typeface="JetBrains Mono"/>
              </a:rPr>
              <a:t># forward</a:t>
            </a:r>
            <a:br>
              <a:rPr kumimoji="0" lang="en-US" altLang="en-US" sz="1600" b="0" i="0" u="none" strike="noStrike" cap="none" normalizeH="0" baseline="0" dirty="0">
                <a:ln>
                  <a:noFill/>
                </a:ln>
                <a:solidFill>
                  <a:srgbClr val="75715E"/>
                </a:solidFill>
                <a:effectLst/>
                <a:latin typeface="JetBrains Mono"/>
              </a:rPr>
            </a:br>
            <a:r>
              <a:rPr kumimoji="0" lang="en-US" altLang="en-US" sz="1600" b="0" i="0" u="none" strike="noStrike" cap="none" normalizeH="0" baseline="0" dirty="0">
                <a:ln>
                  <a:noFill/>
                </a:ln>
                <a:solidFill>
                  <a:srgbClr val="75715E"/>
                </a:solidFill>
                <a:effectLst/>
                <a:latin typeface="JetBrains Mono"/>
              </a:rPr>
              <a:t>    </a:t>
            </a:r>
            <a:r>
              <a:rPr kumimoji="0" lang="en-US" altLang="en-US" sz="1600" b="0" i="0" u="none" strike="noStrike" cap="none" normalizeH="0" baseline="0" dirty="0">
                <a:ln>
                  <a:noFill/>
                </a:ln>
                <a:solidFill>
                  <a:srgbClr val="F8F8F2"/>
                </a:solidFill>
                <a:effectLst/>
                <a:latin typeface="JetBrains Mono"/>
              </a:rPr>
              <a:t>loss, </a:t>
            </a:r>
            <a:r>
              <a:rPr kumimoji="0" lang="en-US" altLang="en-US" sz="1600" b="0" i="0" u="none" strike="noStrike" cap="none" normalizeH="0" baseline="0" dirty="0" err="1">
                <a:ln>
                  <a:noFill/>
                </a:ln>
                <a:solidFill>
                  <a:srgbClr val="F8F8F2"/>
                </a:solidFill>
                <a:effectLst/>
                <a:latin typeface="JetBrains Mono"/>
              </a:rPr>
              <a:t>loss_items</a:t>
            </a:r>
            <a:r>
              <a:rPr kumimoji="0" lang="en-US" altLang="en-US" sz="1600" b="0" i="0" u="none" strike="noStrike" cap="none" normalizeH="0" baseline="0" dirty="0">
                <a:ln>
                  <a:noFill/>
                </a:ln>
                <a:solidFill>
                  <a:srgbClr val="F8F8F2"/>
                </a:solidFill>
                <a:effectLst/>
                <a:latin typeface="JetBrains Mono"/>
              </a:rPr>
              <a:t> </a:t>
            </a:r>
            <a:r>
              <a:rPr kumimoji="0" lang="en-US" altLang="en-US" sz="1600" b="0" i="0" u="none" strike="noStrike" cap="none" normalizeH="0" baseline="0" dirty="0">
                <a:ln>
                  <a:noFill/>
                </a:ln>
                <a:solidFill>
                  <a:srgbClr val="F92672"/>
                </a:solidFill>
                <a:effectLst/>
                <a:latin typeface="JetBrains Mono"/>
              </a:rPr>
              <a:t>= </a:t>
            </a:r>
            <a:r>
              <a:rPr kumimoji="0" lang="en-US" altLang="en-US" sz="1600" b="0" i="0" u="none" strike="noStrike" cap="none" normalizeH="0" baseline="0" dirty="0" err="1">
                <a:ln>
                  <a:noFill/>
                </a:ln>
                <a:solidFill>
                  <a:srgbClr val="66D9EF"/>
                </a:solidFill>
                <a:effectLst/>
                <a:latin typeface="JetBrains Mono"/>
              </a:rPr>
              <a:t>compute_loss</a:t>
            </a:r>
            <a:r>
              <a:rPr kumimoji="0" lang="en-US" altLang="en-US" sz="1600" b="0" i="0" u="none" strike="noStrike" cap="none" normalizeH="0" baseline="0" dirty="0">
                <a:ln>
                  <a:noFill/>
                </a:ln>
                <a:solidFill>
                  <a:srgbClr val="F8F8F2"/>
                </a:solidFill>
                <a:effectLst/>
                <a:latin typeface="JetBrains Mono"/>
              </a:rPr>
              <a:t>(</a:t>
            </a:r>
            <a:r>
              <a:rPr kumimoji="0" lang="en-US" altLang="en-US" sz="1600" b="0" i="0" u="none" strike="noStrike" cap="none" normalizeH="0" baseline="0" dirty="0" err="1">
                <a:ln>
                  <a:noFill/>
                </a:ln>
                <a:solidFill>
                  <a:srgbClr val="F8F8F2"/>
                </a:solidFill>
                <a:effectLst/>
                <a:latin typeface="JetBrains Mono"/>
              </a:rPr>
              <a:t>pred</a:t>
            </a:r>
            <a:r>
              <a:rPr kumimoji="0" lang="en-US" altLang="en-US" sz="1600" b="0" i="0" u="none" strike="noStrike" cap="none" normalizeH="0" baseline="0" dirty="0">
                <a:ln>
                  <a:noFill/>
                </a:ln>
                <a:solidFill>
                  <a:srgbClr val="F8F8F2"/>
                </a:solidFill>
                <a:effectLst/>
                <a:latin typeface="JetBrains Mono"/>
              </a:rPr>
              <a:t>, targets.</a:t>
            </a:r>
            <a:r>
              <a:rPr kumimoji="0" lang="en-US" altLang="en-US" sz="1600" b="0" i="0" u="none" strike="noStrike" cap="none" normalizeH="0" baseline="0" dirty="0">
                <a:ln>
                  <a:noFill/>
                </a:ln>
                <a:solidFill>
                  <a:srgbClr val="66D9EF"/>
                </a:solidFill>
                <a:effectLst/>
                <a:latin typeface="JetBrains Mono"/>
              </a:rPr>
              <a:t>to</a:t>
            </a:r>
            <a:r>
              <a:rPr kumimoji="0" lang="en-US" altLang="en-US" sz="1600" b="0" i="0" u="none" strike="noStrike" cap="none" normalizeH="0" baseline="0" dirty="0">
                <a:ln>
                  <a:noFill/>
                </a:ln>
                <a:solidFill>
                  <a:srgbClr val="F8F8F2"/>
                </a:solidFill>
                <a:effectLst/>
                <a:latin typeface="JetBrains Mono"/>
              </a:rPr>
              <a:t>(</a:t>
            </a:r>
            <a:r>
              <a:rPr kumimoji="0" lang="en-US" altLang="en-US" sz="1600" b="0" i="1" u="none" strike="noStrike" cap="none" normalizeH="0" baseline="0" dirty="0">
                <a:ln>
                  <a:noFill/>
                </a:ln>
                <a:solidFill>
                  <a:srgbClr val="FD971F"/>
                </a:solidFill>
                <a:effectLst/>
                <a:latin typeface="JetBrains Mono"/>
              </a:rPr>
              <a:t>device</a:t>
            </a:r>
            <a:r>
              <a:rPr kumimoji="0" lang="en-US" altLang="en-US" sz="1600" b="0" i="0" u="none" strike="noStrike" cap="none" normalizeH="0" baseline="0" dirty="0">
                <a:ln>
                  <a:noFill/>
                </a:ln>
                <a:solidFill>
                  <a:srgbClr val="F8F8F2"/>
                </a:solidFill>
                <a:effectLst/>
                <a:latin typeface="JetBrains Mono"/>
              </a:rPr>
              <a:t>), model)  </a:t>
            </a:r>
            <a:r>
              <a:rPr kumimoji="0" lang="en-US" altLang="en-US" sz="1600" b="0" i="0" u="none" strike="noStrike" cap="none" normalizeH="0" baseline="0" dirty="0">
                <a:ln>
                  <a:noFill/>
                </a:ln>
                <a:solidFill>
                  <a:srgbClr val="75715E"/>
                </a:solidFill>
                <a:effectLst/>
                <a:latin typeface="JetBrains Mono"/>
              </a:rPr>
              <a:t># loss scaled by </a:t>
            </a:r>
            <a:r>
              <a:rPr kumimoji="0" lang="en-US" altLang="en-US" sz="1600" b="0" i="0" u="none" strike="noStrike" cap="none" normalizeH="0" baseline="0" dirty="0" err="1">
                <a:ln>
                  <a:noFill/>
                </a:ln>
                <a:solidFill>
                  <a:srgbClr val="75715E"/>
                </a:solidFill>
                <a:effectLst/>
                <a:latin typeface="JetBrains Mono"/>
              </a:rPr>
              <a:t>batch_size</a:t>
            </a:r>
            <a:br>
              <a:rPr kumimoji="0" lang="en-US" altLang="en-US" sz="1600" b="0" i="0" u="none" strike="noStrike" cap="none" normalizeH="0" baseline="0" dirty="0">
                <a:ln>
                  <a:noFill/>
                </a:ln>
                <a:solidFill>
                  <a:srgbClr val="75715E"/>
                </a:solidFill>
                <a:effectLst/>
                <a:latin typeface="JetBrains Mono"/>
              </a:rPr>
            </a:br>
            <a:r>
              <a:rPr kumimoji="0" lang="en-US" altLang="en-US" sz="1600" b="0" i="0" u="none" strike="noStrike" cap="none" normalizeH="0" baseline="0" dirty="0">
                <a:ln>
                  <a:noFill/>
                </a:ln>
                <a:solidFill>
                  <a:srgbClr val="75715E"/>
                </a:solidFill>
                <a:effectLst/>
                <a:latin typeface="JetBrains Mono"/>
              </a:rPr>
              <a:t>    </a:t>
            </a:r>
            <a:r>
              <a:rPr kumimoji="0" lang="en-US" altLang="en-US" sz="1600" b="0" i="1" u="none" strike="noStrike" cap="none" normalizeH="0" baseline="0" dirty="0">
                <a:ln>
                  <a:noFill/>
                </a:ln>
                <a:solidFill>
                  <a:srgbClr val="66D9EF"/>
                </a:solidFill>
                <a:effectLst/>
                <a:latin typeface="JetBrains Mono"/>
              </a:rPr>
              <a:t>if </a:t>
            </a:r>
            <a:r>
              <a:rPr kumimoji="0" lang="en-US" altLang="en-US" sz="1600" b="0" i="0" u="none" strike="noStrike" cap="none" normalizeH="0" baseline="0" dirty="0">
                <a:ln>
                  <a:noFill/>
                </a:ln>
                <a:solidFill>
                  <a:srgbClr val="F8F8F2"/>
                </a:solidFill>
                <a:effectLst/>
                <a:latin typeface="JetBrains Mono"/>
              </a:rPr>
              <a:t>rank </a:t>
            </a:r>
            <a:r>
              <a:rPr kumimoji="0" lang="en-US" altLang="en-US" sz="1600" b="0" i="0" u="none" strike="noStrike" cap="none" normalizeH="0" baseline="0" dirty="0">
                <a:ln>
                  <a:noFill/>
                </a:ln>
                <a:solidFill>
                  <a:srgbClr val="F92672"/>
                </a:solidFill>
                <a:effectLst/>
                <a:latin typeface="JetBrains Mono"/>
              </a:rPr>
              <a:t>!= -</a:t>
            </a:r>
            <a:r>
              <a:rPr kumimoji="0" lang="en-US" altLang="en-US" sz="1600" b="0" i="0" u="none" strike="noStrike" cap="none" normalizeH="0" baseline="0" dirty="0">
                <a:ln>
                  <a:noFill/>
                </a:ln>
                <a:solidFill>
                  <a:srgbClr val="AE81FF"/>
                </a:solidFill>
                <a:effectLst/>
                <a:latin typeface="JetBrains Mono"/>
              </a:rPr>
              <a:t>1</a:t>
            </a:r>
            <a:r>
              <a:rPr kumimoji="0" lang="en-US" altLang="en-US" sz="1600" b="0" i="0" u="none" strike="noStrike" cap="none" normalizeH="0" baseline="0" dirty="0">
                <a:ln>
                  <a:noFill/>
                </a:ln>
                <a:solidFill>
                  <a:srgbClr val="F92672"/>
                </a:solidFill>
                <a:effectLst/>
                <a:latin typeface="JetBrains Mono"/>
              </a:rPr>
              <a:t>:</a:t>
            </a:r>
            <a:br>
              <a:rPr kumimoji="0" lang="en-US" altLang="en-US" sz="1600" b="0" i="0" u="none" strike="noStrike" cap="none" normalizeH="0" baseline="0" dirty="0">
                <a:ln>
                  <a:noFill/>
                </a:ln>
                <a:solidFill>
                  <a:srgbClr val="F92672"/>
                </a:solidFill>
                <a:effectLst/>
                <a:latin typeface="JetBrains Mono"/>
              </a:rPr>
            </a:br>
            <a:r>
              <a:rPr kumimoji="0" lang="en-US" altLang="en-US" sz="1600" b="0" i="0" u="none" strike="noStrike" cap="none" normalizeH="0" baseline="0" dirty="0">
                <a:ln>
                  <a:noFill/>
                </a:ln>
                <a:solidFill>
                  <a:srgbClr val="F92672"/>
                </a:solidFill>
                <a:effectLst/>
                <a:latin typeface="JetBrains Mono"/>
              </a:rPr>
              <a:t>        </a:t>
            </a:r>
            <a:r>
              <a:rPr kumimoji="0" lang="en-US" altLang="en-US" sz="1600" b="0" i="0" u="none" strike="noStrike" cap="none" normalizeH="0" baseline="0" dirty="0">
                <a:ln>
                  <a:noFill/>
                </a:ln>
                <a:solidFill>
                  <a:srgbClr val="F8F8F2"/>
                </a:solidFill>
                <a:effectLst/>
                <a:latin typeface="JetBrains Mono"/>
              </a:rPr>
              <a:t>loss </a:t>
            </a:r>
            <a:r>
              <a:rPr kumimoji="0" lang="en-US" altLang="en-US" sz="1600" b="0" i="0" u="none" strike="noStrike" cap="none" normalizeH="0" baseline="0" dirty="0">
                <a:ln>
                  <a:noFill/>
                </a:ln>
                <a:solidFill>
                  <a:srgbClr val="F92672"/>
                </a:solidFill>
                <a:effectLst/>
                <a:latin typeface="JetBrains Mono"/>
              </a:rPr>
              <a:t>*= </a:t>
            </a:r>
            <a:r>
              <a:rPr kumimoji="0" lang="en-US" altLang="en-US" sz="1600" b="0" i="1" u="none" strike="noStrike" cap="none" normalizeH="0" baseline="0" dirty="0" err="1">
                <a:ln>
                  <a:noFill/>
                </a:ln>
                <a:solidFill>
                  <a:srgbClr val="FD971F"/>
                </a:solidFill>
                <a:effectLst/>
                <a:latin typeface="JetBrains Mono"/>
              </a:rPr>
              <a:t>opt</a:t>
            </a:r>
            <a:r>
              <a:rPr kumimoji="0" lang="en-US" altLang="en-US" sz="1600" b="0" i="0" u="none" strike="noStrike" cap="none" normalizeH="0" baseline="0" dirty="0" err="1">
                <a:ln>
                  <a:noFill/>
                </a:ln>
                <a:solidFill>
                  <a:srgbClr val="F8F8F2"/>
                </a:solidFill>
                <a:effectLst/>
                <a:latin typeface="JetBrains Mono"/>
              </a:rPr>
              <a:t>.world_size</a:t>
            </a:r>
            <a:r>
              <a:rPr kumimoji="0" lang="en-US" altLang="en-US" sz="1600" b="0" i="0" u="none" strike="noStrike" cap="none" normalizeH="0" baseline="0" dirty="0">
                <a:ln>
                  <a:noFill/>
                </a:ln>
                <a:solidFill>
                  <a:srgbClr val="F8F8F2"/>
                </a:solidFill>
                <a:effectLst/>
                <a:latin typeface="JetBrains Mono"/>
              </a:rPr>
              <a:t>  </a:t>
            </a:r>
            <a:r>
              <a:rPr kumimoji="0" lang="en-US" altLang="en-US" sz="1600" b="0" i="0" u="none" strike="noStrike" cap="none" normalizeH="0" baseline="0" dirty="0">
                <a:ln>
                  <a:noFill/>
                </a:ln>
                <a:solidFill>
                  <a:srgbClr val="75715E"/>
                </a:solidFill>
                <a:effectLst/>
                <a:latin typeface="JetBrains Mono"/>
              </a:rPr>
              <a:t># gradient averaged between devices in DDP mode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C1387E5-7EC5-4AD8-9449-CBD4B452C05A}"/>
              </a:ext>
            </a:extLst>
          </p:cNvPr>
          <p:cNvSpPr txBox="1"/>
          <p:nvPr/>
        </p:nvSpPr>
        <p:spPr>
          <a:xfrm>
            <a:off x="5259280" y="2934026"/>
            <a:ext cx="6094520" cy="369332"/>
          </a:xfrm>
          <a:prstGeom prst="rect">
            <a:avLst/>
          </a:prstGeom>
          <a:noFill/>
        </p:spPr>
        <p:txBody>
          <a:bodyPr wrap="square">
            <a:spAutoFit/>
          </a:bodyPr>
          <a:lstStyle/>
          <a:p>
            <a:r>
              <a:rPr kumimoji="0" lang="en-US" altLang="en-US" sz="1800" b="0" i="0" u="none" strike="noStrike" cap="none" normalizeH="0" baseline="0" dirty="0" err="1">
                <a:ln>
                  <a:noFill/>
                </a:ln>
                <a:effectLst/>
                <a:latin typeface="JetBrains Mono"/>
              </a:rPr>
              <a:t>compute_loss</a:t>
            </a:r>
            <a:r>
              <a:rPr kumimoji="0" lang="en-US" altLang="en-US" sz="1800" b="0" i="0" u="none" strike="noStrike" cap="none" normalizeH="0" baseline="0" dirty="0">
                <a:ln>
                  <a:noFill/>
                </a:ln>
                <a:effectLst/>
                <a:latin typeface="JetBrains Mono"/>
              </a:rPr>
              <a:t>(</a:t>
            </a:r>
            <a:endParaRPr lang="en-US" dirty="0"/>
          </a:p>
        </p:txBody>
      </p:sp>
      <p:sp>
        <p:nvSpPr>
          <p:cNvPr id="8" name="Rectangle 3">
            <a:extLst>
              <a:ext uri="{FF2B5EF4-FFF2-40B4-BE49-F238E27FC236}">
                <a16:creationId xmlns:a16="http://schemas.microsoft.com/office/drawing/2014/main" id="{530184CB-27A0-40BD-A2B7-4FB3524964FC}"/>
              </a:ext>
            </a:extLst>
          </p:cNvPr>
          <p:cNvSpPr>
            <a:spLocks noChangeArrowheads="1"/>
          </p:cNvSpPr>
          <p:nvPr/>
        </p:nvSpPr>
        <p:spPr bwMode="auto">
          <a:xfrm>
            <a:off x="5311432" y="5146860"/>
            <a:ext cx="5131293" cy="175432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8F8F2"/>
                </a:solidFill>
                <a:effectLst/>
                <a:latin typeface="JetBrains Mono"/>
              </a:rPr>
              <a:t>s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AE81FF"/>
                </a:solidFill>
                <a:effectLst/>
                <a:latin typeface="JetBrains Mono"/>
              </a:rPr>
              <a:t>3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no  </a:t>
            </a:r>
            <a:r>
              <a:rPr kumimoji="0" lang="en-US" altLang="en-US" sz="1200" b="0" i="0" u="none" strike="noStrike" cap="none" normalizeH="0" baseline="0" dirty="0">
                <a:ln>
                  <a:noFill/>
                </a:ln>
                <a:solidFill>
                  <a:srgbClr val="75715E"/>
                </a:solidFill>
                <a:effectLst/>
                <a:latin typeface="JetBrains Mono"/>
              </a:rPr>
              <a:t># output count scaling</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lbox</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h[</a:t>
            </a:r>
            <a:r>
              <a:rPr kumimoji="0" lang="en-US" altLang="en-US" sz="1200" b="0" i="0" u="none" strike="noStrike" cap="none" normalizeH="0" baseline="0" dirty="0">
                <a:ln>
                  <a:noFill/>
                </a:ln>
                <a:solidFill>
                  <a:srgbClr val="E6DB74"/>
                </a:solidFill>
                <a:effectLst/>
                <a:latin typeface="JetBrains Mono"/>
              </a:rPr>
              <a:t>'box'</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s</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lobj</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h[</a:t>
            </a:r>
            <a:r>
              <a:rPr kumimoji="0" lang="en-US" altLang="en-US" sz="1200" b="0" i="0" u="none" strike="noStrike" cap="none" normalizeH="0" baseline="0" dirty="0">
                <a:ln>
                  <a:noFill/>
                </a:ln>
                <a:solidFill>
                  <a:srgbClr val="E6DB74"/>
                </a:solidFill>
                <a:effectLst/>
                <a:latin typeface="JetBrains Mono"/>
              </a:rPr>
              <a:t>'obj'</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s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AE81FF"/>
                </a:solidFill>
                <a:effectLst/>
                <a:latin typeface="JetBrains Mono"/>
              </a:rPr>
              <a:t>1.4 </a:t>
            </a:r>
            <a:r>
              <a:rPr kumimoji="0" lang="en-US" altLang="en-US" sz="1200" b="0" i="1" u="none" strike="noStrike" cap="none" normalizeH="0" baseline="0" dirty="0">
                <a:ln>
                  <a:noFill/>
                </a:ln>
                <a:solidFill>
                  <a:srgbClr val="66D9EF"/>
                </a:solidFill>
                <a:effectLst/>
                <a:latin typeface="JetBrains Mono"/>
              </a:rPr>
              <a:t>if </a:t>
            </a:r>
            <a:r>
              <a:rPr kumimoji="0" lang="en-US" altLang="en-US" sz="1200" b="0" i="0" u="none" strike="noStrike" cap="none" normalizeH="0" baseline="0" dirty="0">
                <a:ln>
                  <a:noFill/>
                </a:ln>
                <a:solidFill>
                  <a:srgbClr val="F8F8F2"/>
                </a:solidFill>
                <a:effectLst/>
                <a:latin typeface="JetBrains Mono"/>
              </a:rPr>
              <a:t>no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AE81FF"/>
                </a:solidFill>
                <a:effectLst/>
                <a:latin typeface="JetBrains Mono"/>
              </a:rPr>
              <a:t>4 </a:t>
            </a:r>
            <a:r>
              <a:rPr kumimoji="0" lang="en-US" altLang="en-US" sz="1200" b="0" i="1" u="none" strike="noStrike" cap="none" normalizeH="0" baseline="0" dirty="0">
                <a:ln>
                  <a:noFill/>
                </a:ln>
                <a:solidFill>
                  <a:srgbClr val="66D9EF"/>
                </a:solidFill>
                <a:effectLst/>
                <a:latin typeface="JetBrains Mono"/>
              </a:rPr>
              <a:t>else </a:t>
            </a:r>
            <a:r>
              <a:rPr kumimoji="0" lang="en-US" altLang="en-US" sz="1200" b="0" i="0" u="none" strike="noStrike" cap="none" normalizeH="0" baseline="0" dirty="0">
                <a:ln>
                  <a:noFill/>
                </a:ln>
                <a:solidFill>
                  <a:srgbClr val="AE81FF"/>
                </a:solidFill>
                <a:effectLst/>
                <a:latin typeface="JetBrains Mono"/>
              </a:rPr>
              <a:t>1.</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lcls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h[</a:t>
            </a:r>
            <a:r>
              <a:rPr kumimoji="0" lang="en-US" altLang="en-US" sz="1200" b="0" i="0" u="none" strike="noStrike" cap="none" normalizeH="0" baseline="0" dirty="0">
                <a:ln>
                  <a:noFill/>
                </a:ln>
                <a:solidFill>
                  <a:srgbClr val="E6DB74"/>
                </a:solidFill>
                <a:effectLst/>
                <a:latin typeface="JetBrains Mono"/>
              </a:rPr>
              <a:t>'</a:t>
            </a:r>
            <a:r>
              <a:rPr kumimoji="0" lang="en-US" altLang="en-US" sz="1200" b="0" i="0" u="none" strike="noStrike" cap="none" normalizeH="0" baseline="0" dirty="0" err="1">
                <a:ln>
                  <a:noFill/>
                </a:ln>
                <a:solidFill>
                  <a:srgbClr val="E6DB74"/>
                </a:solidFill>
                <a:effectLst/>
                <a:latin typeface="JetBrains Mono"/>
              </a:rPr>
              <a:t>cls</a:t>
            </a:r>
            <a:r>
              <a:rPr kumimoji="0" lang="en-US" altLang="en-US" sz="1200" b="0" i="0" u="none" strike="noStrike" cap="none" normalizeH="0" baseline="0" dirty="0">
                <a:ln>
                  <a:noFill/>
                </a:ln>
                <a:solidFill>
                  <a:srgbClr val="E6DB74"/>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s</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bs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tobj.shape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AE81FF"/>
                </a:solidFill>
                <a:effectLst/>
                <a:latin typeface="JetBrains Mono"/>
              </a:rPr>
              <a:t>0</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75715E"/>
                </a:solidFill>
                <a:effectLst/>
                <a:latin typeface="JetBrains Mono"/>
              </a:rPr>
              <a:t># batch size</a:t>
            </a:r>
            <a:br>
              <a:rPr kumimoji="0" lang="en-US" altLang="en-US" sz="1200" b="0" i="0" u="none" strike="noStrike" cap="none" normalizeH="0" baseline="0" dirty="0">
                <a:ln>
                  <a:noFill/>
                </a:ln>
                <a:solidFill>
                  <a:srgbClr val="75715E"/>
                </a:solidFill>
                <a:effectLst/>
                <a:latin typeface="JetBrains Mono"/>
              </a:rPr>
            </a:b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F8F8F2"/>
                </a:solidFill>
                <a:effectLst/>
                <a:latin typeface="JetBrains Mono"/>
              </a:rPr>
              <a:t>loss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lbox</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lobj</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lcls</a:t>
            </a: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66D9EF"/>
                </a:solidFill>
                <a:effectLst/>
                <a:latin typeface="JetBrains Mono"/>
              </a:rPr>
              <a:t>return </a:t>
            </a:r>
            <a:r>
              <a:rPr kumimoji="0" lang="en-US" altLang="en-US" sz="1200" b="0" i="0" u="none" strike="noStrike" cap="none" normalizeH="0" baseline="0" dirty="0">
                <a:ln>
                  <a:noFill/>
                </a:ln>
                <a:solidFill>
                  <a:srgbClr val="F8F8F2"/>
                </a:solidFill>
                <a:effectLst/>
                <a:latin typeface="JetBrains Mono"/>
              </a:rPr>
              <a:t>loss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bs, torch.</a:t>
            </a:r>
            <a:r>
              <a:rPr kumimoji="0" lang="en-US" altLang="en-US" sz="1200" b="0" i="0" u="none" strike="noStrike" cap="none" normalizeH="0" baseline="0" dirty="0">
                <a:ln>
                  <a:noFill/>
                </a:ln>
                <a:solidFill>
                  <a:srgbClr val="66D9EF"/>
                </a:solidFill>
                <a:effectLst/>
                <a:latin typeface="JetBrains Mono"/>
              </a:rPr>
              <a:t>cat</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lbox</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lobj</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lcls</a:t>
            </a:r>
            <a:r>
              <a:rPr kumimoji="0" lang="en-US" altLang="en-US" sz="1200" b="0" i="0" u="none" strike="noStrike" cap="none" normalizeH="0" baseline="0" dirty="0">
                <a:ln>
                  <a:noFill/>
                </a:ln>
                <a:solidFill>
                  <a:srgbClr val="F8F8F2"/>
                </a:solidFill>
                <a:effectLst/>
                <a:latin typeface="JetBrains Mono"/>
              </a:rPr>
              <a:t>, loss)).</a:t>
            </a:r>
            <a:r>
              <a:rPr kumimoji="0" lang="en-US" altLang="en-US" sz="1200" b="0" i="0" u="none" strike="noStrike" cap="none" normalizeH="0" baseline="0" dirty="0">
                <a:ln>
                  <a:noFill/>
                </a:ln>
                <a:solidFill>
                  <a:srgbClr val="66D9EF"/>
                </a:solidFill>
                <a:effectLst/>
                <a:latin typeface="JetBrains Mono"/>
              </a:rPr>
              <a:t>detach</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082A87AD-0584-4B95-B946-FC899AD7F227}"/>
              </a:ext>
            </a:extLst>
          </p:cNvPr>
          <p:cNvSpPr>
            <a:spLocks noChangeArrowheads="1"/>
          </p:cNvSpPr>
          <p:nvPr/>
        </p:nvSpPr>
        <p:spPr bwMode="auto">
          <a:xfrm>
            <a:off x="5311432" y="3207868"/>
            <a:ext cx="6500673" cy="1938992"/>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5715E"/>
                </a:solidFill>
                <a:effectLst/>
                <a:latin typeface="JetBrains Mono"/>
              </a:rPr>
              <a:t># Define criteria</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err="1">
                <a:ln>
                  <a:noFill/>
                </a:ln>
                <a:solidFill>
                  <a:srgbClr val="F8F8F2"/>
                </a:solidFill>
                <a:effectLst/>
                <a:latin typeface="JetBrains Mono"/>
              </a:rPr>
              <a:t>BCEcls</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nn.</a:t>
            </a:r>
            <a:r>
              <a:rPr kumimoji="0" lang="en-US" altLang="en-US" sz="1000" b="0" i="0" u="none" strike="noStrike" cap="none" normalizeH="0" baseline="0" dirty="0" err="1">
                <a:ln>
                  <a:noFill/>
                </a:ln>
                <a:solidFill>
                  <a:srgbClr val="66D9EF"/>
                </a:solidFill>
                <a:effectLst/>
                <a:latin typeface="JetBrains Mono"/>
              </a:rPr>
              <a:t>BCEWithLogitsLoss</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err="1">
                <a:ln>
                  <a:noFill/>
                </a:ln>
                <a:solidFill>
                  <a:srgbClr val="AA4926"/>
                </a:solidFill>
                <a:effectLst/>
                <a:latin typeface="JetBrains Mono"/>
              </a:rPr>
              <a:t>pos_weight</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torch.</a:t>
            </a:r>
            <a:r>
              <a:rPr kumimoji="0" lang="en-US" altLang="en-US" sz="1000" b="0" i="0" u="none" strike="noStrike" cap="none" normalizeH="0" baseline="0" dirty="0" err="1">
                <a:ln>
                  <a:noFill/>
                </a:ln>
                <a:solidFill>
                  <a:srgbClr val="66D9EF"/>
                </a:solidFill>
                <a:effectLst/>
                <a:latin typeface="JetBrains Mono"/>
              </a:rPr>
              <a:t>Tensor</a:t>
            </a:r>
            <a:r>
              <a:rPr kumimoji="0" lang="en-US" altLang="en-US" sz="1000" b="0" i="0" u="none" strike="noStrike" cap="none" normalizeH="0" baseline="0" dirty="0">
                <a:ln>
                  <a:noFill/>
                </a:ln>
                <a:solidFill>
                  <a:srgbClr val="F8F8F2"/>
                </a:solidFill>
                <a:effectLst/>
                <a:latin typeface="JetBrains Mono"/>
              </a:rPr>
              <a:t>([h[</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cls_pw</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66D9EF"/>
                </a:solidFill>
                <a:effectLst/>
                <a:latin typeface="JetBrains Mono"/>
              </a:rPr>
              <a:t>to</a:t>
            </a:r>
            <a:r>
              <a:rPr kumimoji="0" lang="en-US" altLang="en-US" sz="1000" b="0" i="0" u="none" strike="noStrike" cap="none" normalizeH="0" baseline="0" dirty="0">
                <a:ln>
                  <a:noFill/>
                </a:ln>
                <a:solidFill>
                  <a:srgbClr val="F8F8F2"/>
                </a:solidFill>
                <a:effectLst/>
                <a:latin typeface="JetBrains Mono"/>
              </a:rPr>
              <a:t>(device)</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err="1">
                <a:ln>
                  <a:noFill/>
                </a:ln>
                <a:solidFill>
                  <a:srgbClr val="F8F8F2"/>
                </a:solidFill>
                <a:effectLst/>
                <a:latin typeface="JetBrains Mono"/>
              </a:rPr>
              <a:t>BCEobj</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nn.</a:t>
            </a:r>
            <a:r>
              <a:rPr kumimoji="0" lang="en-US" altLang="en-US" sz="1000" b="0" i="0" u="none" strike="noStrike" cap="none" normalizeH="0" baseline="0" dirty="0" err="1">
                <a:ln>
                  <a:noFill/>
                </a:ln>
                <a:solidFill>
                  <a:srgbClr val="66D9EF"/>
                </a:solidFill>
                <a:effectLst/>
                <a:latin typeface="JetBrains Mono"/>
              </a:rPr>
              <a:t>BCEWithLogitsLoss</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err="1">
                <a:ln>
                  <a:noFill/>
                </a:ln>
                <a:solidFill>
                  <a:srgbClr val="AA4926"/>
                </a:solidFill>
                <a:effectLst/>
                <a:latin typeface="JetBrains Mono"/>
              </a:rPr>
              <a:t>pos_weight</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torch.</a:t>
            </a:r>
            <a:r>
              <a:rPr kumimoji="0" lang="en-US" altLang="en-US" sz="1000" b="0" i="0" u="none" strike="noStrike" cap="none" normalizeH="0" baseline="0" dirty="0" err="1">
                <a:ln>
                  <a:noFill/>
                </a:ln>
                <a:solidFill>
                  <a:srgbClr val="66D9EF"/>
                </a:solidFill>
                <a:effectLst/>
                <a:latin typeface="JetBrains Mono"/>
              </a:rPr>
              <a:t>Tensor</a:t>
            </a:r>
            <a:r>
              <a:rPr kumimoji="0" lang="en-US" altLang="en-US" sz="1000" b="0" i="0" u="none" strike="noStrike" cap="none" normalizeH="0" baseline="0" dirty="0">
                <a:ln>
                  <a:noFill/>
                </a:ln>
                <a:solidFill>
                  <a:srgbClr val="F8F8F2"/>
                </a:solidFill>
                <a:effectLst/>
                <a:latin typeface="JetBrains Mono"/>
              </a:rPr>
              <a:t>([h[</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obj_pw</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66D9EF"/>
                </a:solidFill>
                <a:effectLst/>
                <a:latin typeface="JetBrains Mono"/>
              </a:rPr>
              <a:t>to</a:t>
            </a:r>
            <a:r>
              <a:rPr kumimoji="0" lang="en-US" altLang="en-US" sz="1000" b="0" i="0" u="none" strike="noStrike" cap="none" normalizeH="0" baseline="0" dirty="0">
                <a:ln>
                  <a:noFill/>
                </a:ln>
                <a:solidFill>
                  <a:srgbClr val="F8F8F2"/>
                </a:solidFill>
                <a:effectLst/>
                <a:latin typeface="JetBrains Mono"/>
              </a:rPr>
              <a:t>(device)</a:t>
            </a:r>
            <a:br>
              <a:rPr kumimoji="0" lang="en-US" altLang="en-US" sz="1000" b="0" i="0" u="none" strike="noStrike" cap="none" normalizeH="0" baseline="0" dirty="0">
                <a:ln>
                  <a:noFill/>
                </a:ln>
                <a:solidFill>
                  <a:srgbClr val="F8F8F2"/>
                </a:solidFill>
                <a:effectLst/>
                <a:latin typeface="JetBrains Mono"/>
              </a:rPr>
            </a:b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75715E"/>
                </a:solidFill>
                <a:effectLst/>
                <a:latin typeface="JetBrains Mono"/>
              </a:rPr>
              <a:t># Class label smoothing https://arxiv.org/pdf/1902.04103.pdf </a:t>
            </a:r>
            <a:r>
              <a:rPr kumimoji="0" lang="en-US" altLang="en-US" sz="1000" b="0" i="0" u="none" strike="noStrike" cap="none" normalizeH="0" baseline="0" dirty="0" err="1">
                <a:ln>
                  <a:noFill/>
                </a:ln>
                <a:solidFill>
                  <a:srgbClr val="75715E"/>
                </a:solidFill>
                <a:effectLst/>
                <a:latin typeface="JetBrains Mono"/>
              </a:rPr>
              <a:t>eqn</a:t>
            </a:r>
            <a:r>
              <a:rPr kumimoji="0" lang="en-US" altLang="en-US" sz="1000" b="0" i="0" u="none" strike="noStrike" cap="none" normalizeH="0" baseline="0" dirty="0">
                <a:ln>
                  <a:noFill/>
                </a:ln>
                <a:solidFill>
                  <a:srgbClr val="75715E"/>
                </a:solidFill>
                <a:effectLst/>
                <a:latin typeface="JetBrains Mono"/>
              </a:rPr>
              <a:t> 3</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F8F8F2"/>
                </a:solidFill>
                <a:effectLst/>
                <a:latin typeface="JetBrains Mono"/>
              </a:rPr>
              <a:t>cp, </a:t>
            </a:r>
            <a:r>
              <a:rPr kumimoji="0" lang="en-US" altLang="en-US" sz="1000" b="0" i="0" u="none" strike="noStrike" cap="none" normalizeH="0" baseline="0" dirty="0" err="1">
                <a:ln>
                  <a:noFill/>
                </a:ln>
                <a:solidFill>
                  <a:srgbClr val="F8F8F2"/>
                </a:solidFill>
                <a:effectLst/>
                <a:latin typeface="JetBrains Mono"/>
              </a:rPr>
              <a:t>cn</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66D9EF"/>
                </a:solidFill>
                <a:effectLst/>
                <a:latin typeface="JetBrains Mono"/>
              </a:rPr>
              <a:t>smooth_BCE</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AA4926"/>
                </a:solidFill>
                <a:effectLst/>
                <a:latin typeface="JetBrains Mono"/>
              </a:rPr>
              <a:t>eps</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a:ln>
                  <a:noFill/>
                </a:ln>
                <a:solidFill>
                  <a:srgbClr val="AE81FF"/>
                </a:solidFill>
                <a:effectLst/>
                <a:latin typeface="JetBrains Mono"/>
              </a:rPr>
              <a:t>0.0</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75715E"/>
                </a:solidFill>
                <a:effectLst/>
                <a:latin typeface="JetBrains Mono"/>
              </a:rPr>
              <a:t># Focal loss</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F8F8F2"/>
                </a:solidFill>
                <a:effectLst/>
                <a:latin typeface="JetBrains Mono"/>
              </a:rPr>
              <a:t>g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h[</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fl_gamma</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focal loss gamma</a:t>
            </a:r>
            <a:br>
              <a:rPr kumimoji="0" lang="en-US" altLang="en-US" sz="1000" b="0" i="0" u="none" strike="noStrike" cap="none" normalizeH="0" baseline="0" dirty="0">
                <a:ln>
                  <a:noFill/>
                </a:ln>
                <a:solidFill>
                  <a:srgbClr val="75715E"/>
                </a:solidFill>
                <a:effectLst/>
                <a:latin typeface="JetBrains Mono"/>
              </a:rPr>
            </a:br>
            <a:r>
              <a:rPr kumimoji="0" lang="en-US" altLang="en-US" sz="1000" b="0" i="1" u="none" strike="noStrike" cap="none" normalizeH="0" baseline="0" dirty="0">
                <a:ln>
                  <a:noFill/>
                </a:ln>
                <a:solidFill>
                  <a:srgbClr val="66D9EF"/>
                </a:solidFill>
                <a:effectLst/>
                <a:latin typeface="JetBrains Mono"/>
              </a:rPr>
              <a:t>if </a:t>
            </a:r>
            <a:r>
              <a:rPr kumimoji="0" lang="en-US" altLang="en-US" sz="1000" b="0" i="0" u="none" strike="noStrike" cap="none" normalizeH="0" baseline="0" dirty="0">
                <a:ln>
                  <a:noFill/>
                </a:ln>
                <a:solidFill>
                  <a:srgbClr val="F8F8F2"/>
                </a:solidFill>
                <a:effectLst/>
                <a:latin typeface="JetBrains Mono"/>
              </a:rPr>
              <a:t>g </a:t>
            </a:r>
            <a:r>
              <a:rPr kumimoji="0" lang="en-US" altLang="en-US" sz="1000" b="0" i="0" u="none" strike="noStrike" cap="none" normalizeH="0" baseline="0" dirty="0">
                <a:ln>
                  <a:noFill/>
                </a:ln>
                <a:solidFill>
                  <a:srgbClr val="F92672"/>
                </a:solidFill>
                <a:effectLst/>
                <a:latin typeface="JetBrains Mono"/>
              </a:rPr>
              <a:t>&gt; </a:t>
            </a:r>
            <a:r>
              <a:rPr kumimoji="0" lang="en-US" altLang="en-US" sz="1000" b="0" i="0" u="none" strike="noStrike" cap="none" normalizeH="0" baseline="0" dirty="0">
                <a:ln>
                  <a:noFill/>
                </a:ln>
                <a:solidFill>
                  <a:srgbClr val="AE81FF"/>
                </a:solidFill>
                <a:effectLst/>
                <a:latin typeface="JetBrains Mono"/>
              </a:rPr>
              <a:t>0</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BCEcls</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BCEobj</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66D9EF"/>
                </a:solidFill>
                <a:effectLst/>
                <a:latin typeface="JetBrains Mono"/>
              </a:rPr>
              <a:t>FocalLoss</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BCEcls</a:t>
            </a:r>
            <a:r>
              <a:rPr kumimoji="0" lang="en-US" altLang="en-US" sz="1000" b="0" i="0" u="none" strike="noStrike" cap="none" normalizeH="0" baseline="0" dirty="0">
                <a:ln>
                  <a:noFill/>
                </a:ln>
                <a:solidFill>
                  <a:srgbClr val="F8F8F2"/>
                </a:solidFill>
                <a:effectLst/>
                <a:latin typeface="JetBrains Mono"/>
              </a:rPr>
              <a:t>, g), </a:t>
            </a:r>
            <a:r>
              <a:rPr kumimoji="0" lang="en-US" altLang="en-US" sz="1000" b="0" i="0" u="none" strike="noStrike" cap="none" normalizeH="0" baseline="0" dirty="0" err="1">
                <a:ln>
                  <a:noFill/>
                </a:ln>
                <a:solidFill>
                  <a:srgbClr val="66D9EF"/>
                </a:solidFill>
                <a:effectLst/>
                <a:latin typeface="JetBrains Mono"/>
              </a:rPr>
              <a:t>FocalLoss</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BCEobj</a:t>
            </a:r>
            <a:r>
              <a:rPr kumimoji="0" lang="en-US" altLang="en-US" sz="1000" b="0" i="0" u="none" strike="noStrike" cap="none" normalizeH="0" baseline="0" dirty="0">
                <a:ln>
                  <a:noFill/>
                </a:ln>
                <a:solidFill>
                  <a:srgbClr val="F8F8F2"/>
                </a:solidFill>
                <a:effectLst/>
                <a:latin typeface="JetBrains Mono"/>
              </a:rPr>
              <a:t>, g)</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5785F70-D8A7-4ED3-B0B4-4CBCF0BA1CE8}"/>
              </a:ext>
            </a:extLst>
          </p:cNvPr>
          <p:cNvSpPr txBox="1"/>
          <p:nvPr/>
        </p:nvSpPr>
        <p:spPr>
          <a:xfrm>
            <a:off x="246847" y="1895280"/>
            <a:ext cx="1227580" cy="507831"/>
          </a:xfrm>
          <a:prstGeom prst="rect">
            <a:avLst/>
          </a:prstGeom>
          <a:noFill/>
        </p:spPr>
        <p:txBody>
          <a:bodyPr wrap="none" rtlCol="0">
            <a:spAutoFit/>
          </a:bodyPr>
          <a:lstStyle/>
          <a:p>
            <a:r>
              <a:rPr lang="en-US" dirty="0" err="1"/>
              <a:t>hyp.cls_pw</a:t>
            </a:r>
            <a:endParaRPr lang="en-US" dirty="0"/>
          </a:p>
          <a:p>
            <a:r>
              <a:rPr lang="en-US" sz="900" dirty="0"/>
              <a:t># </a:t>
            </a:r>
          </a:p>
        </p:txBody>
      </p:sp>
      <p:sp>
        <p:nvSpPr>
          <p:cNvPr id="11" name="TextBox 10">
            <a:extLst>
              <a:ext uri="{FF2B5EF4-FFF2-40B4-BE49-F238E27FC236}">
                <a16:creationId xmlns:a16="http://schemas.microsoft.com/office/drawing/2014/main" id="{7F540AC1-D93D-43B4-902A-C059BF3E728B}"/>
              </a:ext>
            </a:extLst>
          </p:cNvPr>
          <p:cNvSpPr txBox="1"/>
          <p:nvPr/>
        </p:nvSpPr>
        <p:spPr>
          <a:xfrm>
            <a:off x="246847" y="2459374"/>
            <a:ext cx="1285288" cy="507831"/>
          </a:xfrm>
          <a:prstGeom prst="rect">
            <a:avLst/>
          </a:prstGeom>
          <a:noFill/>
        </p:spPr>
        <p:txBody>
          <a:bodyPr wrap="none" rtlCol="0">
            <a:spAutoFit/>
          </a:bodyPr>
          <a:lstStyle/>
          <a:p>
            <a:r>
              <a:rPr lang="en-US" dirty="0" err="1"/>
              <a:t>hyp.obj_pw</a:t>
            </a:r>
            <a:endParaRPr lang="en-US" dirty="0"/>
          </a:p>
          <a:p>
            <a:r>
              <a:rPr lang="en-US" sz="900" dirty="0"/>
              <a:t># </a:t>
            </a:r>
          </a:p>
        </p:txBody>
      </p:sp>
      <p:sp>
        <p:nvSpPr>
          <p:cNvPr id="12" name="TextBox 11">
            <a:extLst>
              <a:ext uri="{FF2B5EF4-FFF2-40B4-BE49-F238E27FC236}">
                <a16:creationId xmlns:a16="http://schemas.microsoft.com/office/drawing/2014/main" id="{ED09765E-D13C-4083-8B80-8B9C3A11FFE9}"/>
              </a:ext>
            </a:extLst>
          </p:cNvPr>
          <p:cNvSpPr txBox="1"/>
          <p:nvPr/>
        </p:nvSpPr>
        <p:spPr>
          <a:xfrm>
            <a:off x="224410" y="3118692"/>
            <a:ext cx="1514902" cy="507831"/>
          </a:xfrm>
          <a:prstGeom prst="rect">
            <a:avLst/>
          </a:prstGeom>
          <a:noFill/>
        </p:spPr>
        <p:txBody>
          <a:bodyPr wrap="none" rtlCol="0">
            <a:spAutoFit/>
          </a:bodyPr>
          <a:lstStyle/>
          <a:p>
            <a:r>
              <a:rPr lang="en-US" dirty="0" err="1"/>
              <a:t>hyp.fl_gamma</a:t>
            </a:r>
            <a:endParaRPr lang="en-US" dirty="0"/>
          </a:p>
          <a:p>
            <a:r>
              <a:rPr lang="en-US" sz="900" dirty="0"/>
              <a:t># </a:t>
            </a:r>
          </a:p>
        </p:txBody>
      </p:sp>
      <p:sp>
        <p:nvSpPr>
          <p:cNvPr id="13" name="TextBox 12">
            <a:extLst>
              <a:ext uri="{FF2B5EF4-FFF2-40B4-BE49-F238E27FC236}">
                <a16:creationId xmlns:a16="http://schemas.microsoft.com/office/drawing/2014/main" id="{9CFF7945-B408-4FC5-B415-03FF5F19940A}"/>
              </a:ext>
            </a:extLst>
          </p:cNvPr>
          <p:cNvSpPr txBox="1"/>
          <p:nvPr/>
        </p:nvSpPr>
        <p:spPr>
          <a:xfrm>
            <a:off x="224410" y="3778010"/>
            <a:ext cx="924484" cy="507831"/>
          </a:xfrm>
          <a:prstGeom prst="rect">
            <a:avLst/>
          </a:prstGeom>
          <a:noFill/>
        </p:spPr>
        <p:txBody>
          <a:bodyPr wrap="none" rtlCol="0">
            <a:spAutoFit/>
          </a:bodyPr>
          <a:lstStyle/>
          <a:p>
            <a:r>
              <a:rPr lang="en-US" dirty="0" err="1"/>
              <a:t>hyp.box</a:t>
            </a:r>
            <a:endParaRPr lang="en-US" dirty="0"/>
          </a:p>
          <a:p>
            <a:r>
              <a:rPr lang="en-US" sz="900" dirty="0"/>
              <a:t># </a:t>
            </a:r>
          </a:p>
        </p:txBody>
      </p:sp>
      <p:sp>
        <p:nvSpPr>
          <p:cNvPr id="14" name="TextBox 13">
            <a:extLst>
              <a:ext uri="{FF2B5EF4-FFF2-40B4-BE49-F238E27FC236}">
                <a16:creationId xmlns:a16="http://schemas.microsoft.com/office/drawing/2014/main" id="{4411A564-F1B3-4096-89B0-62C6B541A41A}"/>
              </a:ext>
            </a:extLst>
          </p:cNvPr>
          <p:cNvSpPr txBox="1"/>
          <p:nvPr/>
        </p:nvSpPr>
        <p:spPr>
          <a:xfrm>
            <a:off x="246847" y="4351744"/>
            <a:ext cx="884088" cy="507831"/>
          </a:xfrm>
          <a:prstGeom prst="rect">
            <a:avLst/>
          </a:prstGeom>
          <a:noFill/>
        </p:spPr>
        <p:txBody>
          <a:bodyPr wrap="none" rtlCol="0">
            <a:spAutoFit/>
          </a:bodyPr>
          <a:lstStyle/>
          <a:p>
            <a:r>
              <a:rPr lang="en-US" dirty="0"/>
              <a:t>hyp.obj</a:t>
            </a:r>
          </a:p>
          <a:p>
            <a:r>
              <a:rPr lang="en-US" sz="900" dirty="0"/>
              <a:t># </a:t>
            </a:r>
          </a:p>
        </p:txBody>
      </p:sp>
      <p:sp>
        <p:nvSpPr>
          <p:cNvPr id="15" name="TextBox 14">
            <a:extLst>
              <a:ext uri="{FF2B5EF4-FFF2-40B4-BE49-F238E27FC236}">
                <a16:creationId xmlns:a16="http://schemas.microsoft.com/office/drawing/2014/main" id="{3C13069D-5634-45C5-9954-1E0BE986DA3F}"/>
              </a:ext>
            </a:extLst>
          </p:cNvPr>
          <p:cNvSpPr txBox="1"/>
          <p:nvPr/>
        </p:nvSpPr>
        <p:spPr>
          <a:xfrm>
            <a:off x="206451" y="5146860"/>
            <a:ext cx="826380" cy="507831"/>
          </a:xfrm>
          <a:prstGeom prst="rect">
            <a:avLst/>
          </a:prstGeom>
          <a:noFill/>
        </p:spPr>
        <p:txBody>
          <a:bodyPr wrap="none" rtlCol="0">
            <a:spAutoFit/>
          </a:bodyPr>
          <a:lstStyle/>
          <a:p>
            <a:r>
              <a:rPr lang="en-US" dirty="0" err="1"/>
              <a:t>hyp.cls</a:t>
            </a:r>
            <a:endParaRPr lang="en-US" dirty="0"/>
          </a:p>
          <a:p>
            <a:r>
              <a:rPr lang="en-US" sz="900" dirty="0"/>
              <a:t># </a:t>
            </a:r>
          </a:p>
        </p:txBody>
      </p:sp>
    </p:spTree>
    <p:extLst>
      <p:ext uri="{BB962C8B-B14F-4D97-AF65-F5344CB8AC3E}">
        <p14:creationId xmlns:p14="http://schemas.microsoft.com/office/powerpoint/2010/main" val="4174858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35E4-775B-4094-8B66-0B47F2062BC8}"/>
              </a:ext>
            </a:extLst>
          </p:cNvPr>
          <p:cNvSpPr>
            <a:spLocks noGrp="1"/>
          </p:cNvSpPr>
          <p:nvPr>
            <p:ph type="title"/>
          </p:nvPr>
        </p:nvSpPr>
        <p:spPr/>
        <p:txBody>
          <a:bodyPr/>
          <a:lstStyle/>
          <a:p>
            <a:r>
              <a:rPr lang="en-US" dirty="0"/>
              <a:t>yolov5.train #Start training #batch #Forward</a:t>
            </a:r>
          </a:p>
        </p:txBody>
      </p:sp>
      <p:sp>
        <p:nvSpPr>
          <p:cNvPr id="7" name="Rectangle 2">
            <a:extLst>
              <a:ext uri="{FF2B5EF4-FFF2-40B4-BE49-F238E27FC236}">
                <a16:creationId xmlns:a16="http://schemas.microsoft.com/office/drawing/2014/main" id="{9D992B2A-047E-45DA-B409-2CD66BFDC83E}"/>
              </a:ext>
            </a:extLst>
          </p:cNvPr>
          <p:cNvSpPr>
            <a:spLocks noGrp="1" noChangeArrowheads="1"/>
          </p:cNvSpPr>
          <p:nvPr>
            <p:ph idx="1"/>
          </p:nvPr>
        </p:nvSpPr>
        <p:spPr bwMode="auto">
          <a:xfrm>
            <a:off x="3992831" y="2503488"/>
            <a:ext cx="7249357" cy="83099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66D9EF"/>
                </a:solidFill>
                <a:effectLst/>
                <a:latin typeface="JetBrains Mono"/>
              </a:rPr>
              <a:t>def </a:t>
            </a:r>
            <a:r>
              <a:rPr kumimoji="0" lang="en-US" altLang="en-US" sz="1200" b="0" i="0" u="none" strike="noStrike" cap="none" normalizeH="0" baseline="0">
                <a:ln>
                  <a:noFill/>
                </a:ln>
                <a:solidFill>
                  <a:srgbClr val="A6E22E"/>
                </a:solidFill>
                <a:effectLst/>
                <a:latin typeface="JetBrains Mono"/>
              </a:rPr>
              <a:t>compute_loss</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D971F"/>
                </a:solidFill>
                <a:effectLst/>
                <a:latin typeface="JetBrains Mono"/>
              </a:rPr>
              <a:t>p</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D971F"/>
                </a:solidFill>
                <a:effectLst/>
                <a:latin typeface="JetBrains Mono"/>
              </a:rPr>
              <a:t>targets</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D971F"/>
                </a:solidFill>
                <a:effectLst/>
                <a:latin typeface="JetBrains Mono"/>
              </a:rPr>
              <a:t>model</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75715E"/>
                </a:solidFill>
                <a:effectLst/>
                <a:latin typeface="JetBrains Mono"/>
              </a:rPr>
              <a:t># predictions, targets, model</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a:t>
            </a:r>
            <a:r>
              <a:rPr kumimoji="0" lang="en-US" altLang="en-US" sz="1200" b="0" i="0" u="none" strike="noStrike" cap="none" normalizeH="0" baseline="0">
                <a:ln>
                  <a:noFill/>
                </a:ln>
                <a:solidFill>
                  <a:srgbClr val="F8F8F2"/>
                </a:solidFill>
                <a:effectLst/>
                <a:latin typeface="JetBrains Mono"/>
              </a:rPr>
              <a:t>device </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FD971F"/>
                </a:solidFill>
                <a:effectLst/>
                <a:latin typeface="JetBrains Mono"/>
              </a:rPr>
              <a:t>targets</a:t>
            </a:r>
            <a:r>
              <a:rPr kumimoji="0" lang="en-US" altLang="en-US" sz="1200" b="0" i="0" u="none" strike="noStrike" cap="none" normalizeH="0" baseline="0">
                <a:ln>
                  <a:noFill/>
                </a:ln>
                <a:solidFill>
                  <a:srgbClr val="F8F8F2"/>
                </a:solidFill>
                <a:effectLst/>
                <a:latin typeface="JetBrains Mono"/>
              </a:rPr>
              <a:t>.device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lcls, lbox, lobj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torch.</a:t>
            </a:r>
            <a:r>
              <a:rPr kumimoji="0" lang="en-US" altLang="en-US" sz="1200" b="0" i="0" u="none" strike="noStrike" cap="none" normalizeH="0" baseline="0">
                <a:ln>
                  <a:noFill/>
                </a:ln>
                <a:solidFill>
                  <a:srgbClr val="66D9EF"/>
                </a:solidFill>
                <a:effectLst/>
                <a:latin typeface="JetBrains Mono"/>
              </a:rPr>
              <a:t>zeros</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AE81FF"/>
                </a:solidFill>
                <a:effectLst/>
                <a:latin typeface="JetBrains Mono"/>
              </a:rPr>
              <a:t>1</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A4926"/>
                </a:solidFill>
                <a:effectLst/>
                <a:latin typeface="JetBrains Mono"/>
              </a:rPr>
              <a:t>device</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device), torch.</a:t>
            </a:r>
            <a:r>
              <a:rPr kumimoji="0" lang="en-US" altLang="en-US" sz="1200" b="0" i="0" u="none" strike="noStrike" cap="none" normalizeH="0" baseline="0">
                <a:ln>
                  <a:noFill/>
                </a:ln>
                <a:solidFill>
                  <a:srgbClr val="66D9EF"/>
                </a:solidFill>
                <a:effectLst/>
                <a:latin typeface="JetBrains Mono"/>
              </a:rPr>
              <a:t>zeros</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AE81FF"/>
                </a:solidFill>
                <a:effectLst/>
                <a:latin typeface="JetBrains Mono"/>
              </a:rPr>
              <a:t>1</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A4926"/>
                </a:solidFill>
                <a:effectLst/>
                <a:latin typeface="JetBrains Mono"/>
              </a:rPr>
              <a:t>device</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device), torch.</a:t>
            </a:r>
            <a:r>
              <a:rPr kumimoji="0" lang="en-US" altLang="en-US" sz="1200" b="0" i="0" u="none" strike="noStrike" cap="none" normalizeH="0" baseline="0">
                <a:ln>
                  <a:noFill/>
                </a:ln>
                <a:solidFill>
                  <a:srgbClr val="66D9EF"/>
                </a:solidFill>
                <a:effectLst/>
                <a:latin typeface="JetBrains Mono"/>
              </a:rPr>
              <a:t>zeros</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AE81FF"/>
                </a:solidFill>
                <a:effectLst/>
                <a:latin typeface="JetBrains Mono"/>
              </a:rPr>
              <a:t>1</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A4926"/>
                </a:solidFill>
                <a:effectLst/>
                <a:latin typeface="JetBrains Mono"/>
              </a:rPr>
              <a:t>device</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device)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tcls, tbox, indices, anchors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66D9EF"/>
                </a:solidFill>
                <a:effectLst/>
                <a:latin typeface="JetBrains Mono"/>
              </a:rPr>
              <a:t>build_targets</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D971F"/>
                </a:solidFill>
                <a:effectLst/>
                <a:latin typeface="JetBrains Mono"/>
              </a:rPr>
              <a:t>p</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D971F"/>
                </a:solidFill>
                <a:effectLst/>
                <a:latin typeface="JetBrains Mono"/>
              </a:rPr>
              <a:t>targets</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D971F"/>
                </a:solidFill>
                <a:effectLst/>
                <a:latin typeface="JetBrains Mono"/>
              </a:rPr>
              <a:t>model</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targets</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668CA01-E4C5-4307-83CE-0C97B6237EA9}"/>
              </a:ext>
            </a:extLst>
          </p:cNvPr>
          <p:cNvSpPr txBox="1"/>
          <p:nvPr/>
        </p:nvSpPr>
        <p:spPr>
          <a:xfrm>
            <a:off x="4726571" y="3664722"/>
            <a:ext cx="6743330" cy="538609"/>
          </a:xfrm>
          <a:prstGeom prst="rect">
            <a:avLst/>
          </a:prstGeom>
          <a:noFill/>
        </p:spPr>
        <p:txBody>
          <a:bodyPr wrap="square">
            <a:spAutoFit/>
          </a:bodyPr>
          <a:lstStyle/>
          <a:p>
            <a:r>
              <a:rPr kumimoji="0" lang="en-US" altLang="en-US" sz="1800" b="0" i="0" u="none" strike="noStrike" cap="none" normalizeH="0" baseline="0" dirty="0" err="1">
                <a:ln>
                  <a:noFill/>
                </a:ln>
                <a:effectLst/>
                <a:latin typeface="JetBrains Mono"/>
              </a:rPr>
              <a:t>Build_targets</a:t>
            </a:r>
            <a:r>
              <a:rPr kumimoji="0" lang="en-US" altLang="en-US" sz="1800" b="0" i="0" u="none" strike="noStrike" cap="none" normalizeH="0" baseline="0" dirty="0">
                <a:ln>
                  <a:noFill/>
                </a:ln>
                <a:effectLst/>
                <a:latin typeface="JetBrains Mono"/>
              </a:rPr>
              <a:t>(</a:t>
            </a:r>
          </a:p>
          <a:p>
            <a:r>
              <a:rPr lang="en-US" sz="1100" dirty="0"/>
              <a:t># Build targets for </a:t>
            </a:r>
            <a:r>
              <a:rPr lang="en-US" sz="1100" dirty="0" err="1"/>
              <a:t>compute_loss</a:t>
            </a:r>
            <a:r>
              <a:rPr lang="en-US" sz="1100" dirty="0"/>
              <a:t>(), input targets(</a:t>
            </a:r>
            <a:r>
              <a:rPr lang="en-US" sz="1100" dirty="0" err="1"/>
              <a:t>image,class,x,y,w,h</a:t>
            </a:r>
            <a:r>
              <a:rPr lang="en-US" sz="1100" dirty="0"/>
              <a:t>)</a:t>
            </a:r>
          </a:p>
        </p:txBody>
      </p:sp>
      <p:sp>
        <p:nvSpPr>
          <p:cNvPr id="10" name="Rectangle 4">
            <a:extLst>
              <a:ext uri="{FF2B5EF4-FFF2-40B4-BE49-F238E27FC236}">
                <a16:creationId xmlns:a16="http://schemas.microsoft.com/office/drawing/2014/main" id="{8C3E8C3E-22E5-4A8C-AFE2-E83B5B16C178}"/>
              </a:ext>
            </a:extLst>
          </p:cNvPr>
          <p:cNvSpPr>
            <a:spLocks noChangeArrowheads="1"/>
          </p:cNvSpPr>
          <p:nvPr/>
        </p:nvSpPr>
        <p:spPr bwMode="auto">
          <a:xfrm>
            <a:off x="4799440" y="4382482"/>
            <a:ext cx="7326668" cy="156966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75715E"/>
                </a:solidFill>
                <a:effectLst/>
                <a:latin typeface="JetBrains Mono"/>
              </a:rPr>
              <a:t># Match targets to anchors</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F8F8F2"/>
                </a:solidFill>
                <a:effectLst/>
                <a:latin typeface="JetBrains Mono"/>
              </a:rPr>
              <a:t>t </a:t>
            </a:r>
            <a:r>
              <a:rPr kumimoji="0" lang="en-US" altLang="en-US" sz="1200" b="0" i="0" u="none" strike="noStrike" cap="none" normalizeH="0" baseline="0">
                <a:ln>
                  <a:noFill/>
                </a:ln>
                <a:solidFill>
                  <a:srgbClr val="F92672"/>
                </a:solidFill>
                <a:effectLst/>
                <a:latin typeface="JetBrains Mono"/>
              </a:rPr>
              <a:t>= </a:t>
            </a:r>
            <a:r>
              <a:rPr kumimoji="0" lang="en-US" altLang="en-US" sz="1200" b="0" i="1" u="none" strike="noStrike" cap="none" normalizeH="0" baseline="0">
                <a:ln>
                  <a:noFill/>
                </a:ln>
                <a:solidFill>
                  <a:srgbClr val="FD971F"/>
                </a:solidFill>
                <a:effectLst/>
                <a:latin typeface="JetBrains Mono"/>
              </a:rPr>
              <a:t>targets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gain</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6D9EF"/>
                </a:solidFill>
                <a:effectLst/>
                <a:latin typeface="JetBrains Mono"/>
              </a:rPr>
              <a:t>if </a:t>
            </a:r>
            <a:r>
              <a:rPr kumimoji="0" lang="en-US" altLang="en-US" sz="1200" b="0" i="0" u="none" strike="noStrike" cap="none" normalizeH="0" baseline="0">
                <a:ln>
                  <a:noFill/>
                </a:ln>
                <a:solidFill>
                  <a:srgbClr val="F8F8F2"/>
                </a:solidFill>
                <a:effectLst/>
                <a:latin typeface="JetBrains Mono"/>
              </a:rPr>
              <a:t>nt</a:t>
            </a:r>
            <a:r>
              <a:rPr kumimoji="0" lang="en-US" altLang="en-US" sz="1200" b="0" i="0" u="none" strike="noStrike" cap="none" normalizeH="0" baseline="0">
                <a:ln>
                  <a:noFill/>
                </a:ln>
                <a:solidFill>
                  <a:srgbClr val="F92672"/>
                </a:solidFill>
                <a:effectLst/>
                <a:latin typeface="JetBrains Mono"/>
              </a:rPr>
              <a:t>:</a:t>
            </a:r>
            <a:br>
              <a:rPr kumimoji="0" lang="en-US" altLang="en-US" sz="1200" b="0" i="0" u="none" strike="noStrike" cap="none" normalizeH="0" baseline="0">
                <a:ln>
                  <a:noFill/>
                </a:ln>
                <a:solidFill>
                  <a:srgbClr val="F92672"/>
                </a:solidFill>
                <a:effectLst/>
                <a:latin typeface="JetBrains Mono"/>
              </a:rPr>
            </a:b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75715E"/>
                </a:solidFill>
                <a:effectLst/>
                <a:latin typeface="JetBrains Mono"/>
              </a:rPr>
              <a:t># Matches</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a:t>
            </a:r>
            <a:r>
              <a:rPr kumimoji="0" lang="en-US" altLang="en-US" sz="1200" b="0" i="0" u="none" strike="noStrike" cap="none" normalizeH="0" baseline="0">
                <a:ln>
                  <a:noFill/>
                </a:ln>
                <a:solidFill>
                  <a:srgbClr val="F8F8F2"/>
                </a:solidFill>
                <a:effectLst/>
                <a:latin typeface="JetBrains Mono"/>
              </a:rPr>
              <a:t>r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t[</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AE81FF"/>
                </a:solidFill>
                <a:effectLst/>
                <a:latin typeface="JetBrains Mono"/>
              </a:rPr>
              <a:t>4</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AE81FF"/>
                </a:solidFill>
                <a:effectLst/>
                <a:latin typeface="JetBrains Mono"/>
              </a:rPr>
              <a:t>6</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anchors[</a:t>
            </a:r>
            <a:r>
              <a:rPr kumimoji="0" lang="en-US" altLang="en-US" sz="1200" b="0" i="0" u="none" strike="noStrike" cap="none" normalizeH="0" baseline="0">
                <a:ln>
                  <a:noFill/>
                </a:ln>
                <a:solidFill>
                  <a:srgbClr val="F92672"/>
                </a:solidFill>
                <a:effectLst/>
                <a:latin typeface="JetBrains Mono"/>
              </a:rPr>
              <a: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6D9EF"/>
                </a:solidFill>
                <a:effectLst/>
                <a:latin typeface="JetBrains Mono"/>
              </a:rPr>
              <a:t>None</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wh ratio</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a:t>
            </a:r>
            <a:r>
              <a:rPr kumimoji="0" lang="en-US" altLang="en-US" sz="1200" b="0" i="0" u="none" strike="noStrike" cap="none" normalizeH="0" baseline="0">
                <a:ln>
                  <a:noFill/>
                </a:ln>
                <a:solidFill>
                  <a:srgbClr val="F8F8F2"/>
                </a:solidFill>
                <a:effectLst/>
                <a:latin typeface="JetBrains Mono"/>
              </a:rPr>
              <a:t>j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torch.</a:t>
            </a:r>
            <a:r>
              <a:rPr kumimoji="0" lang="en-US" altLang="en-US" sz="1200" b="0" i="0" u="none" strike="noStrike" cap="none" normalizeH="0" baseline="0">
                <a:ln>
                  <a:noFill/>
                </a:ln>
                <a:solidFill>
                  <a:srgbClr val="66D9EF"/>
                </a:solidFill>
                <a:effectLst/>
                <a:latin typeface="JetBrains Mono"/>
              </a:rPr>
              <a:t>max</a:t>
            </a:r>
            <a:r>
              <a:rPr kumimoji="0" lang="en-US" altLang="en-US" sz="1200" b="0" i="0" u="none" strike="noStrike" cap="none" normalizeH="0" baseline="0">
                <a:ln>
                  <a:noFill/>
                </a:ln>
                <a:solidFill>
                  <a:srgbClr val="F8F8F2"/>
                </a:solidFill>
                <a:effectLst/>
                <a:latin typeface="JetBrains Mono"/>
              </a:rPr>
              <a:t>(r, </a:t>
            </a:r>
            <a:r>
              <a:rPr kumimoji="0" lang="en-US" altLang="en-US" sz="1200" b="0" i="0" u="none" strike="noStrike" cap="none" normalizeH="0" baseline="0">
                <a:ln>
                  <a:noFill/>
                </a:ln>
                <a:solidFill>
                  <a:srgbClr val="AE81FF"/>
                </a:solidFill>
                <a:effectLst/>
                <a:latin typeface="JetBrains Mono"/>
              </a:rPr>
              <a:t>1.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r).</a:t>
            </a:r>
            <a:r>
              <a:rPr kumimoji="0" lang="en-US" altLang="en-US" sz="1200" b="0" i="0" u="none" strike="noStrike" cap="none" normalizeH="0" baseline="0">
                <a:ln>
                  <a:noFill/>
                </a:ln>
                <a:solidFill>
                  <a:srgbClr val="66D9EF"/>
                </a:solidFill>
                <a:effectLst/>
                <a:latin typeface="JetBrains Mono"/>
              </a:rPr>
              <a:t>max</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AE81FF"/>
                </a:solidFill>
                <a:effectLst/>
                <a:latin typeface="JetBrains Mono"/>
              </a:rPr>
              <a:t>2</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AE81FF"/>
                </a:solidFill>
                <a:effectLst/>
                <a:latin typeface="JetBrains Mono"/>
              </a:rPr>
              <a:t>0</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92672"/>
                </a:solidFill>
                <a:effectLst/>
                <a:latin typeface="JetBrains Mono"/>
              </a:rPr>
              <a:t>&lt; </a:t>
            </a:r>
            <a:r>
              <a:rPr kumimoji="0" lang="en-US" altLang="en-US" sz="1200" b="0" i="1" u="none" strike="noStrike" cap="none" normalizeH="0" baseline="0">
                <a:ln>
                  <a:noFill/>
                </a:ln>
                <a:solidFill>
                  <a:srgbClr val="FD971F"/>
                </a:solidFill>
                <a:effectLst/>
                <a:latin typeface="JetBrains Mono"/>
              </a:rPr>
              <a:t>model</a:t>
            </a:r>
            <a:r>
              <a:rPr kumimoji="0" lang="en-US" altLang="en-US" sz="1200" b="0" i="0" u="none" strike="noStrike" cap="none" normalizeH="0" baseline="0">
                <a:ln>
                  <a:noFill/>
                </a:ln>
                <a:solidFill>
                  <a:srgbClr val="F8F8F2"/>
                </a:solidFill>
                <a:effectLst/>
                <a:latin typeface="JetBrains Mono"/>
              </a:rPr>
              <a:t>.hyp[</a:t>
            </a:r>
            <a:r>
              <a:rPr kumimoji="0" lang="en-US" altLang="en-US" sz="1200" b="0" i="0" u="none" strike="noStrike" cap="none" normalizeH="0" baseline="0">
                <a:ln>
                  <a:noFill/>
                </a:ln>
                <a:solidFill>
                  <a:srgbClr val="E6DB74"/>
                </a:solidFill>
                <a:effectLst/>
                <a:latin typeface="JetBrains Mono"/>
              </a:rPr>
              <a:t>'anchor_t'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75715E"/>
                </a:solidFill>
                <a:effectLst/>
                <a:latin typeface="JetBrains Mono"/>
              </a:rPr>
              <a:t># compare</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 j = wh_iou(anchors, t[:, 4:6]) &gt; model.hyp['iou_t']  # iou(3,n)=wh_iou(anchors(3,2), gwh(n,2))</a:t>
            </a:r>
            <a:br>
              <a:rPr kumimoji="0" lang="en-US" altLang="en-US" sz="1200" b="0" i="0" u="none" strike="noStrike" cap="none" normalizeH="0" baseline="0">
                <a:ln>
                  <a:noFill/>
                </a:ln>
                <a:solidFill>
                  <a:srgbClr val="75715E"/>
                </a:solidFill>
                <a:effectLst/>
                <a:latin typeface="JetBrains Mono"/>
              </a:rPr>
            </a:br>
            <a:r>
              <a:rPr kumimoji="0" lang="en-US" altLang="en-US" sz="1200" b="0" i="0" u="none" strike="noStrike" cap="none" normalizeH="0" baseline="0">
                <a:ln>
                  <a:noFill/>
                </a:ln>
                <a:solidFill>
                  <a:srgbClr val="75715E"/>
                </a:solidFill>
                <a:effectLst/>
                <a:latin typeface="JetBrains Mono"/>
              </a:rPr>
              <a:t>    </a:t>
            </a:r>
            <a:r>
              <a:rPr kumimoji="0" lang="en-US" altLang="en-US" sz="1200" b="0" i="0" u="none" strike="noStrike" cap="none" normalizeH="0" baseline="0">
                <a:ln>
                  <a:noFill/>
                </a:ln>
                <a:solidFill>
                  <a:srgbClr val="F8F8F2"/>
                </a:solidFill>
                <a:effectLst/>
                <a:latin typeface="JetBrains Mono"/>
              </a:rPr>
              <a:t>t </a:t>
            </a:r>
            <a:r>
              <a:rPr kumimoji="0" lang="en-US" altLang="en-US" sz="1200" b="0" i="0" u="none" strike="noStrike" cap="none" normalizeH="0" baseline="0">
                <a:ln>
                  <a:noFill/>
                </a:ln>
                <a:solidFill>
                  <a:srgbClr val="F92672"/>
                </a:solidFill>
                <a:effectLst/>
                <a:latin typeface="JetBrains Mono"/>
              </a:rPr>
              <a:t>= </a:t>
            </a:r>
            <a:r>
              <a:rPr kumimoji="0" lang="en-US" altLang="en-US" sz="1200" b="0" i="0" u="none" strike="noStrike" cap="none" normalizeH="0" baseline="0">
                <a:ln>
                  <a:noFill/>
                </a:ln>
                <a:solidFill>
                  <a:srgbClr val="F8F8F2"/>
                </a:solidFill>
                <a:effectLst/>
                <a:latin typeface="JetBrains Mono"/>
              </a:rPr>
              <a:t>t[j]  </a:t>
            </a:r>
            <a:r>
              <a:rPr kumimoji="0" lang="en-US" altLang="en-US" sz="1200" b="0" i="0" u="none" strike="noStrike" cap="none" normalizeH="0" baseline="0">
                <a:ln>
                  <a:noFill/>
                </a:ln>
                <a:solidFill>
                  <a:srgbClr val="75715E"/>
                </a:solidFill>
                <a:effectLst/>
                <a:latin typeface="JetBrains Mono"/>
              </a:rPr>
              <a:t># filter</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29B74A6-704F-4934-9E04-AF814E05A888}"/>
              </a:ext>
            </a:extLst>
          </p:cNvPr>
          <p:cNvSpPr txBox="1"/>
          <p:nvPr/>
        </p:nvSpPr>
        <p:spPr>
          <a:xfrm>
            <a:off x="703729" y="2705154"/>
            <a:ext cx="1432315" cy="507831"/>
          </a:xfrm>
          <a:prstGeom prst="rect">
            <a:avLst/>
          </a:prstGeom>
          <a:noFill/>
        </p:spPr>
        <p:txBody>
          <a:bodyPr wrap="none" rtlCol="0">
            <a:spAutoFit/>
          </a:bodyPr>
          <a:lstStyle/>
          <a:p>
            <a:r>
              <a:rPr lang="en-US" dirty="0" err="1"/>
              <a:t>hyp.anchor_t</a:t>
            </a:r>
            <a:endParaRPr lang="en-US" dirty="0"/>
          </a:p>
          <a:p>
            <a:r>
              <a:rPr lang="en-US" sz="900" dirty="0"/>
              <a:t># </a:t>
            </a:r>
          </a:p>
        </p:txBody>
      </p:sp>
      <p:sp>
        <p:nvSpPr>
          <p:cNvPr id="12" name="TextBox 11">
            <a:extLst>
              <a:ext uri="{FF2B5EF4-FFF2-40B4-BE49-F238E27FC236}">
                <a16:creationId xmlns:a16="http://schemas.microsoft.com/office/drawing/2014/main" id="{3765213C-18AE-422B-84A8-4F8AD3AB4966}"/>
              </a:ext>
            </a:extLst>
          </p:cNvPr>
          <p:cNvSpPr txBox="1"/>
          <p:nvPr/>
        </p:nvSpPr>
        <p:spPr>
          <a:xfrm>
            <a:off x="722099" y="3803446"/>
            <a:ext cx="1074846" cy="507831"/>
          </a:xfrm>
          <a:prstGeom prst="rect">
            <a:avLst/>
          </a:prstGeom>
          <a:noFill/>
        </p:spPr>
        <p:txBody>
          <a:bodyPr wrap="none" rtlCol="0">
            <a:spAutoFit/>
          </a:bodyPr>
          <a:lstStyle/>
          <a:p>
            <a:r>
              <a:rPr lang="en-US" dirty="0" err="1"/>
              <a:t>hyp.iou_t</a:t>
            </a:r>
            <a:endParaRPr lang="en-US" dirty="0"/>
          </a:p>
          <a:p>
            <a:r>
              <a:rPr lang="en-US" sz="900" dirty="0"/>
              <a:t># </a:t>
            </a:r>
          </a:p>
        </p:txBody>
      </p:sp>
    </p:spTree>
    <p:extLst>
      <p:ext uri="{BB962C8B-B14F-4D97-AF65-F5344CB8AC3E}">
        <p14:creationId xmlns:p14="http://schemas.microsoft.com/office/powerpoint/2010/main" val="203266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DCF7-35A8-4AEC-934D-A401A2287F72}"/>
              </a:ext>
            </a:extLst>
          </p:cNvPr>
          <p:cNvSpPr>
            <a:spLocks noGrp="1"/>
          </p:cNvSpPr>
          <p:nvPr>
            <p:ph type="ctrTitle"/>
          </p:nvPr>
        </p:nvSpPr>
        <p:spPr/>
        <p:txBody>
          <a:bodyPr/>
          <a:lstStyle/>
          <a:p>
            <a:pPr algn="l"/>
            <a:r>
              <a:rPr lang="en-US" dirty="0"/>
              <a:t>Yolov5 metrics</a:t>
            </a:r>
          </a:p>
        </p:txBody>
      </p:sp>
      <p:sp>
        <p:nvSpPr>
          <p:cNvPr id="3" name="Subtitle 2">
            <a:extLst>
              <a:ext uri="{FF2B5EF4-FFF2-40B4-BE49-F238E27FC236}">
                <a16:creationId xmlns:a16="http://schemas.microsoft.com/office/drawing/2014/main" id="{F2CBC932-23C3-4142-888B-FD3893AF97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3096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56D0-ABB8-4614-B153-8B15BF745201}"/>
              </a:ext>
            </a:extLst>
          </p:cNvPr>
          <p:cNvSpPr>
            <a:spLocks noGrp="1"/>
          </p:cNvSpPr>
          <p:nvPr>
            <p:ph type="title"/>
          </p:nvPr>
        </p:nvSpPr>
        <p:spPr/>
        <p:txBody>
          <a:bodyPr/>
          <a:lstStyle/>
          <a:p>
            <a:r>
              <a:rPr lang="en-US" dirty="0"/>
              <a:t>yolov5.train #Start training #DDP process 0 or single-GPU</a:t>
            </a:r>
          </a:p>
        </p:txBody>
      </p:sp>
      <p:sp>
        <p:nvSpPr>
          <p:cNvPr id="5" name="Rectangle 2">
            <a:extLst>
              <a:ext uri="{FF2B5EF4-FFF2-40B4-BE49-F238E27FC236}">
                <a16:creationId xmlns:a16="http://schemas.microsoft.com/office/drawing/2014/main" id="{8C7C91FC-DF2B-4A9D-8208-2282860ED3F9}"/>
              </a:ext>
            </a:extLst>
          </p:cNvPr>
          <p:cNvSpPr>
            <a:spLocks noChangeArrowheads="1"/>
          </p:cNvSpPr>
          <p:nvPr/>
        </p:nvSpPr>
        <p:spPr bwMode="auto">
          <a:xfrm>
            <a:off x="5557421" y="1997839"/>
            <a:ext cx="6223247" cy="2862322"/>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75715E"/>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5715E"/>
                </a:solidFill>
                <a:effectLst/>
                <a:latin typeface="JetBrains Mono"/>
              </a:rPr>
              <a:t># DDP process 0 or single-GPU</a:t>
            </a:r>
            <a:br>
              <a:rPr kumimoji="0" lang="en-US" altLang="en-US" sz="1000" b="0" i="0" u="none" strike="noStrike" cap="none" normalizeH="0" baseline="0" dirty="0">
                <a:ln>
                  <a:noFill/>
                </a:ln>
                <a:solidFill>
                  <a:srgbClr val="75715E"/>
                </a:solidFill>
                <a:effectLst/>
                <a:latin typeface="JetBrains Mono"/>
              </a:rPr>
            </a:br>
            <a:r>
              <a:rPr kumimoji="0" lang="en-US" altLang="en-US" sz="1000" b="0" i="1" u="none" strike="noStrike" cap="none" normalizeH="0" baseline="0" dirty="0">
                <a:ln>
                  <a:noFill/>
                </a:ln>
                <a:solidFill>
                  <a:srgbClr val="66D9EF"/>
                </a:solidFill>
                <a:effectLst/>
                <a:latin typeface="JetBrains Mono"/>
              </a:rPr>
              <a:t>if </a:t>
            </a:r>
            <a:r>
              <a:rPr kumimoji="0" lang="en-US" altLang="en-US" sz="1000" b="0" i="0" u="none" strike="noStrike" cap="none" normalizeH="0" baseline="0" dirty="0">
                <a:ln>
                  <a:noFill/>
                </a:ln>
                <a:solidFill>
                  <a:srgbClr val="F8F8F2"/>
                </a:solidFill>
                <a:effectLst/>
                <a:latin typeface="JetBrains Mono"/>
              </a:rPr>
              <a:t>rank </a:t>
            </a:r>
            <a:r>
              <a:rPr kumimoji="0" lang="en-US" altLang="en-US" sz="1000" b="0" i="1" u="none" strike="noStrike" cap="none" normalizeH="0" baseline="0" dirty="0">
                <a:ln>
                  <a:noFill/>
                </a:ln>
                <a:solidFill>
                  <a:srgbClr val="66D9EF"/>
                </a:solidFill>
                <a:effectLst/>
                <a:latin typeface="JetBrains Mono"/>
              </a:rPr>
              <a:t>in </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a:ln>
                  <a:noFill/>
                </a:ln>
                <a:solidFill>
                  <a:srgbClr val="AE81FF"/>
                </a:solidFill>
                <a:effectLst/>
                <a:latin typeface="JetBrains Mono"/>
              </a:rPr>
              <a:t>1</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AE81FF"/>
                </a:solidFill>
                <a:effectLst/>
                <a:latin typeface="JetBrains Mono"/>
              </a:rPr>
              <a:t>0</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a:t>
            </a:r>
            <a:r>
              <a:rPr kumimoji="0" lang="en-US" altLang="en-US" sz="1000" b="0" i="0" u="none" strike="noStrike" cap="none" normalizeH="0" baseline="0" dirty="0" err="1">
                <a:ln>
                  <a:noFill/>
                </a:ln>
                <a:solidFill>
                  <a:srgbClr val="75715E"/>
                </a:solidFill>
                <a:effectLst/>
                <a:latin typeface="JetBrains Mono"/>
              </a:rPr>
              <a:t>mAP</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if </a:t>
            </a:r>
            <a:r>
              <a:rPr kumimoji="0" lang="en-US" altLang="en-US" sz="1000" b="0" i="0" u="none" strike="noStrike" cap="none" normalizeH="0" baseline="0" dirty="0">
                <a:ln>
                  <a:noFill/>
                </a:ln>
                <a:solidFill>
                  <a:srgbClr val="F8F8F2"/>
                </a:solidFill>
                <a:effectLst/>
                <a:latin typeface="JetBrains Mono"/>
              </a:rPr>
              <a:t>ema</a:t>
            </a:r>
            <a:r>
              <a:rPr kumimoji="0" lang="en-US" altLang="en-US" sz="1000" b="0" i="0" u="none" strike="noStrike" cap="none" normalizeH="0" baseline="0" dirty="0">
                <a:ln>
                  <a:noFill/>
                </a:ln>
                <a:solidFill>
                  <a:srgbClr val="F92672"/>
                </a:solidFill>
                <a:effectLst/>
                <a:latin typeface="JetBrains Mono"/>
              </a:rPr>
              <a:t>:</a:t>
            </a:r>
            <a:br>
              <a:rPr kumimoji="0" lang="en-US" altLang="en-US" sz="1000" b="0" i="0" u="none" strike="noStrike" cap="none" normalizeH="0" baseline="0" dirty="0">
                <a:ln>
                  <a:noFill/>
                </a:ln>
                <a:solidFill>
                  <a:srgbClr val="F92672"/>
                </a:solidFill>
                <a:effectLst/>
                <a:latin typeface="JetBrains Mono"/>
              </a:rPr>
            </a:b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ema.</a:t>
            </a:r>
            <a:r>
              <a:rPr kumimoji="0" lang="en-US" altLang="en-US" sz="1000" b="0" i="0" u="none" strike="noStrike" cap="none" normalizeH="0" baseline="0" dirty="0" err="1">
                <a:ln>
                  <a:noFill/>
                </a:ln>
                <a:solidFill>
                  <a:srgbClr val="66D9EF"/>
                </a:solidFill>
                <a:effectLst/>
                <a:latin typeface="JetBrains Mono"/>
              </a:rPr>
              <a:t>update_attr</a:t>
            </a:r>
            <a:r>
              <a:rPr kumimoji="0" lang="en-US" altLang="en-US" sz="1000" b="0" i="0" u="none" strike="noStrike" cap="none" normalizeH="0" baseline="0" dirty="0">
                <a:ln>
                  <a:noFill/>
                </a:ln>
                <a:solidFill>
                  <a:srgbClr val="F8F8F2"/>
                </a:solidFill>
                <a:effectLst/>
                <a:latin typeface="JetBrains Mono"/>
              </a:rPr>
              <a:t>(model, </a:t>
            </a:r>
            <a:r>
              <a:rPr kumimoji="0" lang="en-US" altLang="en-US" sz="1000" b="0" i="0" u="none" strike="noStrike" cap="none" normalizeH="0" baseline="0" dirty="0">
                <a:ln>
                  <a:noFill/>
                </a:ln>
                <a:solidFill>
                  <a:srgbClr val="AA4926"/>
                </a:solidFill>
                <a:effectLst/>
                <a:latin typeface="JetBrains Mono"/>
              </a:rPr>
              <a:t>include</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yaml</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nc</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err="1">
                <a:ln>
                  <a:noFill/>
                </a:ln>
                <a:solidFill>
                  <a:srgbClr val="E6DB74"/>
                </a:solidFill>
                <a:effectLst/>
                <a:latin typeface="JetBrains Mono"/>
              </a:rPr>
              <a:t>hyp</a:t>
            </a:r>
            <a:r>
              <a:rPr kumimoji="0" lang="en-US" altLang="en-US" sz="1000" b="0" i="0" u="none" strike="noStrike" cap="none" normalizeH="0" baseline="0" dirty="0">
                <a:ln>
                  <a:noFill/>
                </a:ln>
                <a:solidFill>
                  <a:srgbClr val="E6DB74"/>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'gr'</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'names'</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E6DB74"/>
                </a:solidFill>
                <a:effectLst/>
                <a:latin typeface="JetBrains Mono"/>
              </a:rPr>
              <a:t>'stride'</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final_epoch</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epoch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AE81FF"/>
                </a:solidFill>
                <a:effectLst/>
                <a:latin typeface="JetBrains Mono"/>
              </a:rPr>
              <a:t>1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epochs</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if not </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.notest</a:t>
            </a: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or </a:t>
            </a:r>
            <a:r>
              <a:rPr kumimoji="0" lang="en-US" altLang="en-US" sz="1000" b="0" i="0" u="none" strike="noStrike" cap="none" normalizeH="0" baseline="0" dirty="0" err="1">
                <a:ln>
                  <a:noFill/>
                </a:ln>
                <a:solidFill>
                  <a:srgbClr val="F8F8F2"/>
                </a:solidFill>
                <a:effectLst/>
                <a:latin typeface="JetBrains Mono"/>
              </a:rPr>
              <a:t>final_epoch</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a:ln>
                  <a:noFill/>
                </a:ln>
                <a:solidFill>
                  <a:srgbClr val="75715E"/>
                </a:solidFill>
                <a:effectLst/>
                <a:latin typeface="JetBrains Mono"/>
              </a:rPr>
              <a:t># Calculate </a:t>
            </a:r>
            <a:r>
              <a:rPr kumimoji="0" lang="en-US" altLang="en-US" sz="1000" b="0" i="0" u="none" strike="noStrike" cap="none" normalizeH="0" baseline="0" dirty="0" err="1">
                <a:ln>
                  <a:noFill/>
                </a:ln>
                <a:solidFill>
                  <a:srgbClr val="75715E"/>
                </a:solidFill>
                <a:effectLst/>
                <a:latin typeface="JetBrains Mono"/>
              </a:rPr>
              <a:t>mAP</a:t>
            </a:r>
            <a:br>
              <a:rPr kumimoji="0" lang="en-US" altLang="en-US" sz="1000" b="0" i="0" u="none" strike="noStrike" cap="none" normalizeH="0" baseline="0" dirty="0">
                <a:ln>
                  <a:noFill/>
                </a:ln>
                <a:solidFill>
                  <a:srgbClr val="75715E"/>
                </a:solidFill>
                <a:effectLst/>
                <a:latin typeface="JetBrains Mono"/>
              </a:rPr>
            </a:br>
            <a:r>
              <a:rPr kumimoji="0" lang="en-US" altLang="en-US" sz="1000" b="0" i="0" u="none" strike="noStrike" cap="none" normalizeH="0" baseline="0" dirty="0">
                <a:ln>
                  <a:noFill/>
                </a:ln>
                <a:solidFill>
                  <a:srgbClr val="75715E"/>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results, maps, times </a:t>
            </a:r>
            <a:r>
              <a:rPr kumimoji="0" lang="en-US" altLang="en-US" sz="1000" b="0" i="0" u="none" strike="noStrike" cap="none" normalizeH="0" baseline="0" dirty="0">
                <a:ln>
                  <a:noFill/>
                </a:ln>
                <a:solidFill>
                  <a:srgbClr val="F92672"/>
                </a:solidFill>
                <a:effectLst/>
                <a:latin typeface="JetBrains Mono"/>
              </a:rPr>
              <a:t>= </a:t>
            </a:r>
            <a:r>
              <a:rPr kumimoji="0" lang="en-US" altLang="en-US" sz="1000" b="0" i="0" u="none" strike="noStrike" cap="none" normalizeH="0" baseline="0" dirty="0" err="1">
                <a:ln>
                  <a:noFill/>
                </a:ln>
                <a:solidFill>
                  <a:srgbClr val="F8F8F2"/>
                </a:solidFill>
                <a:effectLst/>
                <a:latin typeface="JetBrains Mono"/>
              </a:rPr>
              <a:t>test.</a:t>
            </a:r>
            <a:r>
              <a:rPr kumimoji="0" lang="en-US" altLang="en-US" sz="1000" b="0" i="0" u="none" strike="noStrike" cap="none" normalizeH="0" baseline="0" dirty="0" err="1">
                <a:ln>
                  <a:noFill/>
                </a:ln>
                <a:solidFill>
                  <a:srgbClr val="66D9EF"/>
                </a:solidFill>
                <a:effectLst/>
                <a:latin typeface="JetBrains Mono"/>
              </a:rPr>
              <a:t>test</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.data</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batch_size</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total_batch_size</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imgsz</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imgsz_test</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AA4926"/>
                </a:solidFill>
                <a:effectLst/>
                <a:latin typeface="JetBrains Mono"/>
              </a:rPr>
              <a:t>model</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ema.ema</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single_cls</a:t>
            </a:r>
            <a:r>
              <a:rPr kumimoji="0" lang="en-US" altLang="en-US" sz="1000" b="0" i="0" u="none" strike="noStrike" cap="none" normalizeH="0" baseline="0" dirty="0">
                <a:ln>
                  <a:noFill/>
                </a:ln>
                <a:solidFill>
                  <a:srgbClr val="F92672"/>
                </a:solidFill>
                <a:effectLst/>
                <a:latin typeface="JetBrains Mono"/>
              </a:rPr>
              <a:t>=</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.single_cls</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dataloader</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testloader</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save_dir</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save_dir</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AA4926"/>
                </a:solidFill>
                <a:effectLst/>
                <a:latin typeface="JetBrains Mono"/>
              </a:rPr>
              <a:t>plots</a:t>
            </a:r>
            <a:r>
              <a:rPr kumimoji="0" lang="en-US" altLang="en-US" sz="1000" b="0" i="0" u="none" strike="noStrike" cap="none" normalizeH="0" baseline="0" dirty="0">
                <a:ln>
                  <a:noFill/>
                </a:ln>
                <a:solidFill>
                  <a:srgbClr val="F92672"/>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plots </a:t>
            </a:r>
            <a:r>
              <a:rPr kumimoji="0" lang="en-US" altLang="en-US" sz="1000" b="0" i="1" u="none" strike="noStrike" cap="none" normalizeH="0" baseline="0" dirty="0">
                <a:ln>
                  <a:noFill/>
                </a:ln>
                <a:solidFill>
                  <a:srgbClr val="66D9EF"/>
                </a:solidFill>
                <a:effectLst/>
                <a:latin typeface="JetBrains Mono"/>
              </a:rPr>
              <a:t>and </a:t>
            </a:r>
            <a:r>
              <a:rPr kumimoji="0" lang="en-US" altLang="en-US" sz="1000" b="0" i="0" u="none" strike="noStrike" cap="none" normalizeH="0" baseline="0" dirty="0" err="1">
                <a:ln>
                  <a:noFill/>
                </a:ln>
                <a:solidFill>
                  <a:srgbClr val="F8F8F2"/>
                </a:solidFill>
                <a:effectLst/>
                <a:latin typeface="JetBrains Mono"/>
              </a:rPr>
              <a:t>final_epoch</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AA4926"/>
                </a:solidFill>
                <a:effectLst/>
                <a:latin typeface="JetBrains Mono"/>
              </a:rPr>
              <a:t>log_imgs</a:t>
            </a:r>
            <a:r>
              <a:rPr kumimoji="0" lang="en-US" altLang="en-US" sz="1000" b="0" i="0" u="none" strike="noStrike" cap="none" normalizeH="0" baseline="0" dirty="0">
                <a:ln>
                  <a:noFill/>
                </a:ln>
                <a:solidFill>
                  <a:srgbClr val="F92672"/>
                </a:solidFill>
                <a:effectLst/>
                <a:latin typeface="JetBrains Mono"/>
              </a:rPr>
              <a:t>=</a:t>
            </a:r>
            <a:r>
              <a:rPr kumimoji="0" lang="en-US" altLang="en-US" sz="1000" b="0" i="1" u="none" strike="noStrike" cap="none" normalizeH="0" baseline="0" dirty="0" err="1">
                <a:ln>
                  <a:noFill/>
                </a:ln>
                <a:solidFill>
                  <a:srgbClr val="FD971F"/>
                </a:solidFill>
                <a:effectLst/>
                <a:latin typeface="JetBrains Mono"/>
              </a:rPr>
              <a:t>opt</a:t>
            </a:r>
            <a:r>
              <a:rPr kumimoji="0" lang="en-US" altLang="en-US" sz="1000" b="0" i="0" u="none" strike="noStrike" cap="none" normalizeH="0" baseline="0" dirty="0" err="1">
                <a:ln>
                  <a:noFill/>
                </a:ln>
                <a:solidFill>
                  <a:srgbClr val="F8F8F2"/>
                </a:solidFill>
                <a:effectLst/>
                <a:latin typeface="JetBrains Mono"/>
              </a:rPr>
              <a:t>.log_imgs</a:t>
            </a: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if </a:t>
            </a:r>
            <a:r>
              <a:rPr kumimoji="0" lang="en-US" altLang="en-US" sz="1000" b="0" i="1" u="none" strike="noStrike" cap="none" normalizeH="0" baseline="0" dirty="0" err="1">
                <a:ln>
                  <a:noFill/>
                </a:ln>
                <a:solidFill>
                  <a:srgbClr val="FD971F"/>
                </a:solidFill>
                <a:effectLst/>
                <a:latin typeface="JetBrains Mono"/>
              </a:rPr>
              <a:t>wandb</a:t>
            </a:r>
            <a:r>
              <a:rPr kumimoji="0" lang="en-US" altLang="en-US" sz="1000" b="0" i="1" u="none" strike="noStrike" cap="none" normalizeH="0" baseline="0" dirty="0">
                <a:ln>
                  <a:noFill/>
                </a:ln>
                <a:solidFill>
                  <a:srgbClr val="FD971F"/>
                </a:solidFill>
                <a:effectLst/>
                <a:latin typeface="JetBrains Mono"/>
              </a:rPr>
              <a:t> </a:t>
            </a:r>
            <a:r>
              <a:rPr kumimoji="0" lang="en-US" altLang="en-US" sz="1000" b="0" i="1" u="none" strike="noStrike" cap="none" normalizeH="0" baseline="0" dirty="0">
                <a:ln>
                  <a:noFill/>
                </a:ln>
                <a:solidFill>
                  <a:srgbClr val="66D9EF"/>
                </a:solidFill>
                <a:effectLst/>
                <a:latin typeface="JetBrains Mono"/>
              </a:rPr>
              <a:t>else </a:t>
            </a:r>
            <a:r>
              <a:rPr kumimoji="0" lang="en-US" altLang="en-US" sz="1000" b="0" i="0" u="none" strike="noStrike" cap="none" normalizeH="0" baseline="0" dirty="0">
                <a:ln>
                  <a:noFill/>
                </a:ln>
                <a:solidFill>
                  <a:srgbClr val="AE81FF"/>
                </a:solidFill>
                <a:effectLst/>
                <a:latin typeface="JetBrains Mono"/>
              </a:rPr>
              <a:t>0</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36E8BB8-FCC2-43C8-A797-A02BFC490578}"/>
              </a:ext>
            </a:extLst>
          </p:cNvPr>
          <p:cNvSpPr txBox="1"/>
          <p:nvPr/>
        </p:nvSpPr>
        <p:spPr>
          <a:xfrm>
            <a:off x="6466642" y="5508642"/>
            <a:ext cx="4614169" cy="1200329"/>
          </a:xfrm>
          <a:prstGeom prst="rect">
            <a:avLst/>
          </a:prstGeom>
          <a:noFill/>
        </p:spPr>
        <p:txBody>
          <a:bodyPr wrap="square">
            <a:spAutoFit/>
          </a:bodyPr>
          <a:lstStyle/>
          <a:p>
            <a:r>
              <a:rPr lang="en-US" dirty="0"/>
              <a:t>DDP: differential dynamic programming (DDP).</a:t>
            </a:r>
          </a:p>
          <a:p>
            <a:r>
              <a:rPr lang="en-US" dirty="0"/>
              <a:t>We explore learning dynamics with neural networks, and applying differential dynamic programming (DDP) to plan behaviors.</a:t>
            </a:r>
          </a:p>
        </p:txBody>
      </p:sp>
      <p:sp>
        <p:nvSpPr>
          <p:cNvPr id="9" name="TextBox 8">
            <a:extLst>
              <a:ext uri="{FF2B5EF4-FFF2-40B4-BE49-F238E27FC236}">
                <a16:creationId xmlns:a16="http://schemas.microsoft.com/office/drawing/2014/main" id="{B6E8B26B-E3F5-4CB9-9AE5-437D63BE1476}"/>
              </a:ext>
            </a:extLst>
          </p:cNvPr>
          <p:cNvSpPr txBox="1"/>
          <p:nvPr/>
        </p:nvSpPr>
        <p:spPr>
          <a:xfrm>
            <a:off x="411332" y="2314160"/>
            <a:ext cx="4614169" cy="369332"/>
          </a:xfrm>
          <a:prstGeom prst="rect">
            <a:avLst/>
          </a:prstGeom>
          <a:noFill/>
        </p:spPr>
        <p:txBody>
          <a:bodyPr wrap="square">
            <a:spAutoFit/>
          </a:bodyPr>
          <a:lstStyle/>
          <a:p>
            <a:r>
              <a:rPr lang="en-US" dirty="0"/>
              <a:t>Metrics come from yolov5.test</a:t>
            </a:r>
          </a:p>
        </p:txBody>
      </p:sp>
    </p:spTree>
    <p:extLst>
      <p:ext uri="{BB962C8B-B14F-4D97-AF65-F5344CB8AC3E}">
        <p14:creationId xmlns:p14="http://schemas.microsoft.com/office/powerpoint/2010/main" val="4162552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7A96-51FE-44B1-A989-2F9FB22C1741}"/>
              </a:ext>
            </a:extLst>
          </p:cNvPr>
          <p:cNvSpPr>
            <a:spLocks noGrp="1"/>
          </p:cNvSpPr>
          <p:nvPr>
            <p:ph type="title"/>
          </p:nvPr>
        </p:nvSpPr>
        <p:spPr/>
        <p:txBody>
          <a:bodyPr/>
          <a:lstStyle/>
          <a:p>
            <a:r>
              <a:rPr lang="en-US" dirty="0"/>
              <a:t>yolov5.test</a:t>
            </a:r>
          </a:p>
        </p:txBody>
      </p:sp>
      <p:sp>
        <p:nvSpPr>
          <p:cNvPr id="3" name="Content Placeholder 2">
            <a:extLst>
              <a:ext uri="{FF2B5EF4-FFF2-40B4-BE49-F238E27FC236}">
                <a16:creationId xmlns:a16="http://schemas.microsoft.com/office/drawing/2014/main" id="{B5CADF18-3B95-4D44-9BC9-BB901CEB3323}"/>
              </a:ext>
            </a:extLst>
          </p:cNvPr>
          <p:cNvSpPr>
            <a:spLocks noGrp="1"/>
          </p:cNvSpPr>
          <p:nvPr>
            <p:ph idx="1"/>
          </p:nvPr>
        </p:nvSpPr>
        <p:spPr>
          <a:xfrm>
            <a:off x="553376" y="6253801"/>
            <a:ext cx="1940510" cy="562239"/>
          </a:xfrm>
        </p:spPr>
        <p:txBody>
          <a:bodyPr/>
          <a:lstStyle/>
          <a:p>
            <a:r>
              <a:rPr lang="en-US" dirty="0"/>
              <a:t>Return: </a:t>
            </a:r>
          </a:p>
        </p:txBody>
      </p:sp>
      <p:sp>
        <p:nvSpPr>
          <p:cNvPr id="4" name="Rectangle 1">
            <a:extLst>
              <a:ext uri="{FF2B5EF4-FFF2-40B4-BE49-F238E27FC236}">
                <a16:creationId xmlns:a16="http://schemas.microsoft.com/office/drawing/2014/main" id="{C9482CAF-80F3-4BAC-A941-CC3BA990F285}"/>
              </a:ext>
            </a:extLst>
          </p:cNvPr>
          <p:cNvSpPr>
            <a:spLocks noChangeArrowheads="1"/>
          </p:cNvSpPr>
          <p:nvPr/>
        </p:nvSpPr>
        <p:spPr bwMode="auto">
          <a:xfrm>
            <a:off x="2911137" y="6169709"/>
            <a:ext cx="8220722" cy="646331"/>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8F8F2"/>
                </a:solidFill>
                <a:effectLst/>
                <a:latin typeface="JetBrains Mono"/>
              </a:rPr>
              <a:t>results, maps, times </a:t>
            </a:r>
            <a:r>
              <a:rPr kumimoji="0" lang="en-US" altLang="en-US" sz="1800" b="0" i="0" u="none" strike="noStrike" cap="none" normalizeH="0" baseline="0" dirty="0">
                <a:ln>
                  <a:noFill/>
                </a:ln>
                <a:solidFill>
                  <a:srgbClr val="F92672"/>
                </a:solidFill>
                <a:effectLst/>
                <a:latin typeface="JetBrains Mono"/>
              </a:rPr>
              <a:t>=</a:t>
            </a:r>
            <a:r>
              <a:rPr kumimoji="0" lang="en-US" altLang="en-US" b="0" i="1" u="none" strike="noStrike" cap="none" normalizeH="0" baseline="0" dirty="0">
                <a:ln>
                  <a:noFill/>
                </a:ln>
                <a:solidFill>
                  <a:srgbClr val="66D9EF"/>
                </a:solidFill>
                <a:effectLst/>
                <a:latin typeface="JetBrains Mono"/>
              </a:rPr>
              <a:t> </a:t>
            </a:r>
            <a:r>
              <a:rPr kumimoji="0" lang="en-US" altLang="en-US" b="0" i="0" u="none" strike="noStrike" cap="none" normalizeH="0" baseline="0" dirty="0">
                <a:ln>
                  <a:noFill/>
                </a:ln>
                <a:solidFill>
                  <a:srgbClr val="F8F8F2"/>
                </a:solidFill>
                <a:effectLst/>
                <a:latin typeface="JetBrains Mono"/>
              </a:rPr>
              <a:t>(</a:t>
            </a:r>
            <a:r>
              <a:rPr kumimoji="0" lang="en-US" altLang="en-US" b="0" i="0" u="none" strike="noStrike" cap="none" normalizeH="0" baseline="0" dirty="0" err="1">
                <a:ln>
                  <a:noFill/>
                </a:ln>
                <a:solidFill>
                  <a:srgbClr val="F8F8F2"/>
                </a:solidFill>
                <a:effectLst/>
                <a:latin typeface="JetBrains Mono"/>
              </a:rPr>
              <a:t>mp</a:t>
            </a:r>
            <a:r>
              <a:rPr kumimoji="0" lang="en-US" altLang="en-US" b="0" i="0" u="none" strike="noStrike" cap="none" normalizeH="0" baseline="0" dirty="0">
                <a:ln>
                  <a:noFill/>
                </a:ln>
                <a:solidFill>
                  <a:srgbClr val="F8F8F2"/>
                </a:solidFill>
                <a:effectLst/>
                <a:latin typeface="JetBrains Mono"/>
              </a:rPr>
              <a:t>, </a:t>
            </a:r>
            <a:r>
              <a:rPr kumimoji="0" lang="en-US" altLang="en-US" b="0" i="0" u="none" strike="noStrike" cap="none" normalizeH="0" baseline="0" dirty="0" err="1">
                <a:ln>
                  <a:noFill/>
                </a:ln>
                <a:solidFill>
                  <a:srgbClr val="F8F8F2"/>
                </a:solidFill>
                <a:effectLst/>
                <a:latin typeface="JetBrains Mono"/>
              </a:rPr>
              <a:t>mr</a:t>
            </a:r>
            <a:r>
              <a:rPr kumimoji="0" lang="en-US" altLang="en-US" b="0" i="0" u="none" strike="noStrike" cap="none" normalizeH="0" baseline="0" dirty="0">
                <a:ln>
                  <a:noFill/>
                </a:ln>
                <a:solidFill>
                  <a:srgbClr val="F8F8F2"/>
                </a:solidFill>
                <a:effectLst/>
                <a:latin typeface="JetBrains Mono"/>
              </a:rPr>
              <a:t>, map50, map, </a:t>
            </a:r>
            <a:r>
              <a:rPr kumimoji="0" lang="en-US" altLang="en-US" b="0" i="0" u="none" strike="noStrike" cap="none" normalizeH="0" baseline="0" dirty="0">
                <a:ln>
                  <a:noFill/>
                </a:ln>
                <a:solidFill>
                  <a:srgbClr val="F92672"/>
                </a:solidFill>
                <a:effectLst/>
                <a:latin typeface="JetBrains Mono"/>
              </a:rPr>
              <a:t>*</a:t>
            </a:r>
            <a:r>
              <a:rPr kumimoji="0" lang="en-US" altLang="en-US" b="0" i="0" u="none" strike="noStrike" cap="none" normalizeH="0" baseline="0" dirty="0">
                <a:ln>
                  <a:noFill/>
                </a:ln>
                <a:solidFill>
                  <a:srgbClr val="F8F8F2"/>
                </a:solidFill>
                <a:effectLst/>
                <a:latin typeface="JetBrains Mono"/>
              </a:rPr>
              <a:t>(</a:t>
            </a:r>
            <a:r>
              <a:rPr kumimoji="0" lang="en-US" altLang="en-US" b="0" i="0" u="none" strike="noStrike" cap="none" normalizeH="0" baseline="0" dirty="0" err="1">
                <a:ln>
                  <a:noFill/>
                </a:ln>
                <a:solidFill>
                  <a:srgbClr val="F8F8F2"/>
                </a:solidFill>
                <a:effectLst/>
                <a:latin typeface="JetBrains Mono"/>
              </a:rPr>
              <a:t>loss.</a:t>
            </a:r>
            <a:r>
              <a:rPr kumimoji="0" lang="en-US" altLang="en-US" b="0" i="0" u="none" strike="noStrike" cap="none" normalizeH="0" baseline="0" dirty="0" err="1">
                <a:ln>
                  <a:noFill/>
                </a:ln>
                <a:solidFill>
                  <a:srgbClr val="66D9EF"/>
                </a:solidFill>
                <a:effectLst/>
                <a:latin typeface="JetBrains Mono"/>
              </a:rPr>
              <a:t>cpu</a:t>
            </a:r>
            <a:r>
              <a:rPr kumimoji="0" lang="en-US" altLang="en-US" b="0" i="0" u="none" strike="noStrike" cap="none" normalizeH="0" baseline="0" dirty="0">
                <a:ln>
                  <a:noFill/>
                </a:ln>
                <a:solidFill>
                  <a:srgbClr val="F8F8F2"/>
                </a:solidFill>
                <a:effectLst/>
                <a:latin typeface="JetBrains Mono"/>
              </a:rPr>
              <a:t>() </a:t>
            </a:r>
            <a:r>
              <a:rPr kumimoji="0" lang="en-US" altLang="en-US" b="0" i="0" u="none" strike="noStrike" cap="none" normalizeH="0" baseline="0" dirty="0">
                <a:ln>
                  <a:noFill/>
                </a:ln>
                <a:solidFill>
                  <a:srgbClr val="F92672"/>
                </a:solidFill>
                <a:effectLst/>
                <a:latin typeface="JetBrains Mono"/>
              </a:rPr>
              <a:t>/ </a:t>
            </a:r>
            <a:r>
              <a:rPr kumimoji="0" lang="en-US" altLang="en-US" b="0" i="0" u="none" strike="noStrike" cap="none" normalizeH="0" baseline="0" dirty="0" err="1">
                <a:ln>
                  <a:noFill/>
                </a:ln>
                <a:solidFill>
                  <a:srgbClr val="66D9EF"/>
                </a:solidFill>
                <a:effectLst/>
                <a:latin typeface="JetBrains Mono"/>
              </a:rPr>
              <a:t>len</a:t>
            </a:r>
            <a:r>
              <a:rPr kumimoji="0" lang="en-US" altLang="en-US" b="0" i="0" u="none" strike="noStrike" cap="none" normalizeH="0" baseline="0" dirty="0">
                <a:ln>
                  <a:noFill/>
                </a:ln>
                <a:solidFill>
                  <a:srgbClr val="F8F8F2"/>
                </a:solidFill>
                <a:effectLst/>
                <a:latin typeface="JetBrains Mono"/>
              </a:rPr>
              <a:t>(</a:t>
            </a:r>
            <a:r>
              <a:rPr kumimoji="0" lang="en-US" altLang="en-US" b="0" i="1" u="none" strike="noStrike" cap="none" normalizeH="0" baseline="0" dirty="0" err="1">
                <a:ln>
                  <a:noFill/>
                </a:ln>
                <a:solidFill>
                  <a:srgbClr val="FD971F"/>
                </a:solidFill>
                <a:effectLst/>
                <a:latin typeface="JetBrains Mono"/>
              </a:rPr>
              <a:t>dataloader</a:t>
            </a:r>
            <a:r>
              <a:rPr kumimoji="0" lang="en-US" altLang="en-US" b="0" i="0" u="none" strike="noStrike" cap="none" normalizeH="0" baseline="0" dirty="0">
                <a:ln>
                  <a:noFill/>
                </a:ln>
                <a:solidFill>
                  <a:srgbClr val="F8F8F2"/>
                </a:solidFill>
                <a:effectLst/>
                <a:latin typeface="JetBrains Mono"/>
              </a:rPr>
              <a:t>)).</a:t>
            </a:r>
            <a:r>
              <a:rPr kumimoji="0" lang="en-US" altLang="en-US" b="0" i="0" u="none" strike="noStrike" cap="none" normalizeH="0" baseline="0" dirty="0" err="1">
                <a:ln>
                  <a:noFill/>
                </a:ln>
                <a:solidFill>
                  <a:srgbClr val="66D9EF"/>
                </a:solidFill>
                <a:effectLst/>
                <a:latin typeface="JetBrains Mono"/>
              </a:rPr>
              <a:t>tolist</a:t>
            </a:r>
            <a:r>
              <a:rPr kumimoji="0" lang="en-US" altLang="en-US" b="0" i="0" u="none" strike="noStrike" cap="none" normalizeH="0" baseline="0" dirty="0">
                <a:ln>
                  <a:noFill/>
                </a:ln>
                <a:solidFill>
                  <a:srgbClr val="F8F8F2"/>
                </a:solidFill>
                <a:effectLst/>
                <a:latin typeface="JetBrains Mono"/>
              </a:rPr>
              <a:t>()), maps, 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2D39CBB-73DD-40B9-9073-7BF8F48B0F33}"/>
              </a:ext>
            </a:extLst>
          </p:cNvPr>
          <p:cNvSpPr>
            <a:spLocks noChangeArrowheads="1"/>
          </p:cNvSpPr>
          <p:nvPr/>
        </p:nvSpPr>
        <p:spPr bwMode="auto">
          <a:xfrm>
            <a:off x="3399409" y="1375764"/>
            <a:ext cx="7244178" cy="175432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5715E"/>
                </a:solidFill>
                <a:effectLst/>
                <a:latin typeface="JetBrains Mono"/>
              </a:rPr>
              <a:t># Compute statistics</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F8F8F2"/>
                </a:solidFill>
                <a:effectLst/>
                <a:latin typeface="JetBrains Mono"/>
              </a:rPr>
              <a:t>stats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np.</a:t>
            </a:r>
            <a:r>
              <a:rPr kumimoji="0" lang="en-US" altLang="en-US" sz="1200" b="0" i="0" u="none" strike="noStrike" cap="none" normalizeH="0" baseline="0" dirty="0" err="1">
                <a:ln>
                  <a:noFill/>
                </a:ln>
                <a:solidFill>
                  <a:srgbClr val="66D9EF"/>
                </a:solidFill>
                <a:effectLst/>
                <a:latin typeface="JetBrains Mono"/>
              </a:rPr>
              <a:t>concatenate</a:t>
            </a:r>
            <a:r>
              <a:rPr kumimoji="0" lang="en-US" altLang="en-US" sz="1200" b="0" i="0" u="none" strike="noStrike" cap="none" normalizeH="0" baseline="0" dirty="0">
                <a:ln>
                  <a:noFill/>
                </a:ln>
                <a:solidFill>
                  <a:srgbClr val="F8F8F2"/>
                </a:solidFill>
                <a:effectLst/>
                <a:latin typeface="JetBrains Mono"/>
              </a:rPr>
              <a:t>(x, </a:t>
            </a:r>
            <a:r>
              <a:rPr kumimoji="0" lang="en-US" altLang="en-US" sz="1200" b="0" i="0" u="none" strike="noStrike" cap="none" normalizeH="0" baseline="0" dirty="0">
                <a:ln>
                  <a:noFill/>
                </a:ln>
                <a:solidFill>
                  <a:srgbClr val="AE81FF"/>
                </a:solidFill>
                <a:effectLst/>
                <a:latin typeface="JetBrains Mono"/>
              </a:rPr>
              <a:t>0</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6D9EF"/>
                </a:solidFill>
                <a:effectLst/>
                <a:latin typeface="JetBrains Mono"/>
              </a:rPr>
              <a:t>for </a:t>
            </a:r>
            <a:r>
              <a:rPr kumimoji="0" lang="en-US" altLang="en-US" sz="1200" b="0" i="0" u="none" strike="noStrike" cap="none" normalizeH="0" baseline="0" dirty="0">
                <a:ln>
                  <a:noFill/>
                </a:ln>
                <a:solidFill>
                  <a:srgbClr val="F8F8F2"/>
                </a:solidFill>
                <a:effectLst/>
                <a:latin typeface="JetBrains Mono"/>
              </a:rPr>
              <a:t>x </a:t>
            </a:r>
            <a:r>
              <a:rPr kumimoji="0" lang="en-US" altLang="en-US" sz="1200" b="0" i="1" u="none" strike="noStrike" cap="none" normalizeH="0" baseline="0" dirty="0">
                <a:ln>
                  <a:noFill/>
                </a:ln>
                <a:solidFill>
                  <a:srgbClr val="66D9EF"/>
                </a:solidFill>
                <a:effectLst/>
                <a:latin typeface="JetBrains Mono"/>
              </a:rPr>
              <a:t>in </a:t>
            </a:r>
            <a:r>
              <a:rPr kumimoji="0" lang="en-US" altLang="en-US" sz="1200" b="0" i="0" u="none" strike="noStrike" cap="none" normalizeH="0" baseline="0" dirty="0">
                <a:ln>
                  <a:noFill/>
                </a:ln>
                <a:solidFill>
                  <a:srgbClr val="66D9EF"/>
                </a:solidFill>
                <a:effectLst/>
                <a:latin typeface="JetBrains Mono"/>
              </a:rPr>
              <a:t>zip</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92672"/>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stats)]  </a:t>
            </a:r>
            <a:r>
              <a:rPr kumimoji="0" lang="en-US" altLang="en-US" sz="1200" b="0" i="0" u="none" strike="noStrike" cap="none" normalizeH="0" baseline="0" dirty="0">
                <a:ln>
                  <a:noFill/>
                </a:ln>
                <a:solidFill>
                  <a:srgbClr val="75715E"/>
                </a:solidFill>
                <a:effectLst/>
                <a:latin typeface="JetBrains Mono"/>
              </a:rPr>
              <a:t># to </a:t>
            </a:r>
            <a:r>
              <a:rPr kumimoji="0" lang="en-US" altLang="en-US" sz="1200" b="0" i="0" u="none" strike="noStrike" cap="none" normalizeH="0" baseline="0" dirty="0" err="1">
                <a:ln>
                  <a:noFill/>
                </a:ln>
                <a:solidFill>
                  <a:srgbClr val="75715E"/>
                </a:solidFill>
                <a:effectLst/>
                <a:latin typeface="JetBrains Mono"/>
              </a:rPr>
              <a:t>numpy</a:t>
            </a:r>
            <a:br>
              <a:rPr kumimoji="0" lang="en-US" altLang="en-US" sz="1200" b="0" i="0" u="none" strike="noStrike" cap="none" normalizeH="0" baseline="0" dirty="0">
                <a:ln>
                  <a:noFill/>
                </a:ln>
                <a:solidFill>
                  <a:srgbClr val="75715E"/>
                </a:solidFill>
                <a:effectLst/>
                <a:latin typeface="JetBrains Mono"/>
              </a:rPr>
            </a:br>
            <a:r>
              <a:rPr kumimoji="0" lang="en-US" altLang="en-US" sz="1200" b="0" i="1" u="none" strike="noStrike" cap="none" normalizeH="0" baseline="0" dirty="0">
                <a:ln>
                  <a:noFill/>
                </a:ln>
                <a:solidFill>
                  <a:srgbClr val="66D9EF"/>
                </a:solidFill>
                <a:effectLst/>
                <a:latin typeface="JetBrains Mono"/>
              </a:rPr>
              <a:t>if </a:t>
            </a:r>
            <a:r>
              <a:rPr kumimoji="0" lang="en-US" altLang="en-US" sz="1200" b="0" i="0" u="none" strike="noStrike" cap="none" normalizeH="0" baseline="0" dirty="0" err="1">
                <a:ln>
                  <a:noFill/>
                </a:ln>
                <a:solidFill>
                  <a:srgbClr val="66D9EF"/>
                </a:solidFill>
                <a:effectLst/>
                <a:latin typeface="JetBrains Mono"/>
              </a:rPr>
              <a:t>len</a:t>
            </a:r>
            <a:r>
              <a:rPr kumimoji="0" lang="en-US" altLang="en-US" sz="1200" b="0" i="0" u="none" strike="noStrike" cap="none" normalizeH="0" baseline="0" dirty="0">
                <a:ln>
                  <a:noFill/>
                </a:ln>
                <a:solidFill>
                  <a:srgbClr val="F8F8F2"/>
                </a:solidFill>
                <a:effectLst/>
                <a:latin typeface="JetBrains Mono"/>
              </a:rPr>
              <a:t>(stats) </a:t>
            </a:r>
            <a:r>
              <a:rPr kumimoji="0" lang="en-US" altLang="en-US" sz="1200" b="0" i="1" u="none" strike="noStrike" cap="none" normalizeH="0" baseline="0" dirty="0">
                <a:ln>
                  <a:noFill/>
                </a:ln>
                <a:solidFill>
                  <a:srgbClr val="66D9EF"/>
                </a:solidFill>
                <a:effectLst/>
                <a:latin typeface="JetBrains Mono"/>
              </a:rPr>
              <a:t>and </a:t>
            </a:r>
            <a:r>
              <a:rPr kumimoji="0" lang="en-US" altLang="en-US" sz="1200" b="0" i="0" u="none" strike="noStrike" cap="none" normalizeH="0" baseline="0" dirty="0">
                <a:ln>
                  <a:noFill/>
                </a:ln>
                <a:solidFill>
                  <a:srgbClr val="F8F8F2"/>
                </a:solidFill>
                <a:effectLst/>
                <a:latin typeface="JetBrains Mono"/>
              </a:rPr>
              <a:t>stats[</a:t>
            </a:r>
            <a:r>
              <a:rPr kumimoji="0" lang="en-US" altLang="en-US" sz="1200" b="0" i="0" u="none" strike="noStrike" cap="none" normalizeH="0" baseline="0" dirty="0">
                <a:ln>
                  <a:noFill/>
                </a:ln>
                <a:solidFill>
                  <a:srgbClr val="AE81FF"/>
                </a:solidFill>
                <a:effectLst/>
                <a:latin typeface="JetBrains Mono"/>
              </a:rPr>
              <a:t>0</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66D9EF"/>
                </a:solidFill>
                <a:effectLst/>
                <a:latin typeface="JetBrains Mono"/>
              </a:rPr>
              <a:t>any</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92672"/>
                </a:solidFill>
                <a:effectLst/>
                <a:latin typeface="JetBrains Mono"/>
              </a:rPr>
              <a:t>:</a:t>
            </a:r>
            <a:br>
              <a:rPr kumimoji="0" lang="en-US" altLang="en-US" sz="1200" b="0" i="0" u="none" strike="noStrike" cap="none" normalizeH="0" baseline="0" dirty="0">
                <a:ln>
                  <a:noFill/>
                </a:ln>
                <a:solidFill>
                  <a:srgbClr val="F92672"/>
                </a:solidFill>
                <a:effectLst/>
                <a:latin typeface="JetBrains Mono"/>
              </a:rPr>
            </a:b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p, r, ap, f1, </a:t>
            </a:r>
            <a:r>
              <a:rPr kumimoji="0" lang="en-US" altLang="en-US" sz="1200" b="0" i="0" u="none" strike="noStrike" cap="none" normalizeH="0" baseline="0" dirty="0" err="1">
                <a:ln>
                  <a:noFill/>
                </a:ln>
                <a:solidFill>
                  <a:srgbClr val="F8F8F2"/>
                </a:solidFill>
                <a:effectLst/>
                <a:latin typeface="JetBrains Mono"/>
              </a:rPr>
              <a:t>ap_class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66D9EF"/>
                </a:solidFill>
                <a:effectLst/>
                <a:latin typeface="JetBrains Mono"/>
              </a:rPr>
              <a:t>ap_per_class</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92672"/>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stats, </a:t>
            </a:r>
            <a:r>
              <a:rPr kumimoji="0" lang="en-US" altLang="en-US" sz="1200" b="0" i="0" u="none" strike="noStrike" cap="none" normalizeH="0" baseline="0" dirty="0">
                <a:ln>
                  <a:noFill/>
                </a:ln>
                <a:solidFill>
                  <a:srgbClr val="AA4926"/>
                </a:solidFill>
                <a:effectLst/>
                <a:latin typeface="JetBrains Mono"/>
              </a:rPr>
              <a:t>plot</a:t>
            </a:r>
            <a:r>
              <a:rPr kumimoji="0" lang="en-US" altLang="en-US" sz="1200" b="0" i="0" u="none" strike="noStrike" cap="none" normalizeH="0" baseline="0" dirty="0">
                <a:ln>
                  <a:noFill/>
                </a:ln>
                <a:solidFill>
                  <a:srgbClr val="F92672"/>
                </a:solidFill>
                <a:effectLst/>
                <a:latin typeface="JetBrains Mono"/>
              </a:rPr>
              <a:t>=</a:t>
            </a:r>
            <a:r>
              <a:rPr kumimoji="0" lang="en-US" altLang="en-US" sz="1200" b="0" i="1" u="none" strike="noStrike" cap="none" normalizeH="0" baseline="0" dirty="0">
                <a:ln>
                  <a:noFill/>
                </a:ln>
                <a:solidFill>
                  <a:srgbClr val="FD971F"/>
                </a:solidFill>
                <a:effectLst/>
                <a:latin typeface="JetBrains Mono"/>
              </a:rPr>
              <a:t>plots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AA4926"/>
                </a:solidFill>
                <a:effectLst/>
                <a:latin typeface="JetBrains Mono"/>
              </a:rPr>
              <a:t>save_dir</a:t>
            </a:r>
            <a:r>
              <a:rPr kumimoji="0" lang="en-US" altLang="en-US" sz="1200" b="0" i="0" u="none" strike="noStrike" cap="none" normalizeH="0" baseline="0" dirty="0">
                <a:ln>
                  <a:noFill/>
                </a:ln>
                <a:solidFill>
                  <a:srgbClr val="F92672"/>
                </a:solidFill>
                <a:effectLst/>
                <a:latin typeface="JetBrains Mono"/>
              </a:rPr>
              <a:t>=</a:t>
            </a:r>
            <a:r>
              <a:rPr kumimoji="0" lang="en-US" altLang="en-US" sz="1200" b="0" i="1" u="none" strike="noStrike" cap="none" normalizeH="0" baseline="0" dirty="0" err="1">
                <a:ln>
                  <a:noFill/>
                </a:ln>
                <a:solidFill>
                  <a:srgbClr val="FD971F"/>
                </a:solidFill>
                <a:effectLst/>
                <a:latin typeface="JetBrains Mono"/>
              </a:rPr>
              <a:t>save_dir</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AA4926"/>
                </a:solidFill>
                <a:effectLst/>
                <a:latin typeface="JetBrains Mono"/>
              </a:rPr>
              <a:t>names</a:t>
            </a:r>
            <a:r>
              <a:rPr kumimoji="0" lang="en-US" altLang="en-US" sz="1200" b="0" i="0" u="none" strike="noStrike" cap="none" normalizeH="0" baseline="0" dirty="0">
                <a:ln>
                  <a:noFill/>
                </a:ln>
                <a:solidFill>
                  <a:srgbClr val="F92672"/>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names)</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p, r, ap50, ap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p[</a:t>
            </a:r>
            <a:r>
              <a:rPr kumimoji="0" lang="en-US" altLang="en-US" sz="1200" b="0" i="0" u="none" strike="noStrike" cap="none" normalizeH="0" baseline="0" dirty="0">
                <a:ln>
                  <a:noFill/>
                </a:ln>
                <a:solidFill>
                  <a:srgbClr val="F92672"/>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AE81FF"/>
                </a:solidFill>
                <a:effectLst/>
                <a:latin typeface="JetBrains Mono"/>
              </a:rPr>
              <a:t>0</a:t>
            </a:r>
            <a:r>
              <a:rPr kumimoji="0" lang="en-US" altLang="en-US" sz="1200" b="0" i="0" u="none" strike="noStrike" cap="none" normalizeH="0" baseline="0" dirty="0">
                <a:ln>
                  <a:noFill/>
                </a:ln>
                <a:solidFill>
                  <a:srgbClr val="F8F8F2"/>
                </a:solidFill>
                <a:effectLst/>
                <a:latin typeface="JetBrains Mono"/>
              </a:rPr>
              <a:t>], r[</a:t>
            </a:r>
            <a:r>
              <a:rPr kumimoji="0" lang="en-US" altLang="en-US" sz="1200" b="0" i="0" u="none" strike="noStrike" cap="none" normalizeH="0" baseline="0" dirty="0">
                <a:ln>
                  <a:noFill/>
                </a:ln>
                <a:solidFill>
                  <a:srgbClr val="F92672"/>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AE81FF"/>
                </a:solidFill>
                <a:effectLst/>
                <a:latin typeface="JetBrains Mono"/>
              </a:rPr>
              <a:t>0</a:t>
            </a:r>
            <a:r>
              <a:rPr kumimoji="0" lang="en-US" altLang="en-US" sz="1200" b="0" i="0" u="none" strike="noStrike" cap="none" normalizeH="0" baseline="0" dirty="0">
                <a:ln>
                  <a:noFill/>
                </a:ln>
                <a:solidFill>
                  <a:srgbClr val="F8F8F2"/>
                </a:solidFill>
                <a:effectLst/>
                <a:latin typeface="JetBrains Mono"/>
              </a:rPr>
              <a:t>], ap[</a:t>
            </a:r>
            <a:r>
              <a:rPr kumimoji="0" lang="en-US" altLang="en-US" sz="1200" b="0" i="0" u="none" strike="noStrike" cap="none" normalizeH="0" baseline="0" dirty="0">
                <a:ln>
                  <a:noFill/>
                </a:ln>
                <a:solidFill>
                  <a:srgbClr val="F92672"/>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AE81FF"/>
                </a:solidFill>
                <a:effectLst/>
                <a:latin typeface="JetBrains Mono"/>
              </a:rPr>
              <a:t>0</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ap.</a:t>
            </a:r>
            <a:r>
              <a:rPr kumimoji="0" lang="en-US" altLang="en-US" sz="1200" b="0" i="0" u="none" strike="noStrike" cap="none" normalizeH="0" baseline="0" dirty="0" err="1">
                <a:ln>
                  <a:noFill/>
                </a:ln>
                <a:solidFill>
                  <a:srgbClr val="66D9EF"/>
                </a:solidFill>
                <a:effectLst/>
                <a:latin typeface="JetBrains Mono"/>
              </a:rPr>
              <a:t>mean</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AE81FF"/>
                </a:solidFill>
                <a:effectLst/>
                <a:latin typeface="JetBrains Mono"/>
              </a:rPr>
              <a:t>1</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75715E"/>
                </a:solidFill>
                <a:effectLst/>
                <a:latin typeface="JetBrains Mono"/>
              </a:rPr>
              <a:t># [P, R, AP@0.5, AP@0.5:0.95]</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mp</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mr</a:t>
            </a:r>
            <a:r>
              <a:rPr kumimoji="0" lang="en-US" altLang="en-US" sz="1200" b="0" i="0" u="none" strike="noStrike" cap="none" normalizeH="0" baseline="0" dirty="0">
                <a:ln>
                  <a:noFill/>
                </a:ln>
                <a:solidFill>
                  <a:srgbClr val="F8F8F2"/>
                </a:solidFill>
                <a:effectLst/>
                <a:latin typeface="JetBrains Mono"/>
              </a:rPr>
              <a:t>, map50, map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p.</a:t>
            </a:r>
            <a:r>
              <a:rPr kumimoji="0" lang="en-US" altLang="en-US" sz="1200" b="0" i="0" u="none" strike="noStrike" cap="none" normalizeH="0" baseline="0" dirty="0" err="1">
                <a:ln>
                  <a:noFill/>
                </a:ln>
                <a:solidFill>
                  <a:srgbClr val="66D9EF"/>
                </a:solidFill>
                <a:effectLst/>
                <a:latin typeface="JetBrains Mono"/>
              </a:rPr>
              <a:t>mean</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r.</a:t>
            </a:r>
            <a:r>
              <a:rPr kumimoji="0" lang="en-US" altLang="en-US" sz="1200" b="0" i="0" u="none" strike="noStrike" cap="none" normalizeH="0" baseline="0" dirty="0" err="1">
                <a:ln>
                  <a:noFill/>
                </a:ln>
                <a:solidFill>
                  <a:srgbClr val="66D9EF"/>
                </a:solidFill>
                <a:effectLst/>
                <a:latin typeface="JetBrains Mono"/>
              </a:rPr>
              <a:t>mean</a:t>
            </a:r>
            <a:r>
              <a:rPr kumimoji="0" lang="en-US" altLang="en-US" sz="1200" b="0" i="0" u="none" strike="noStrike" cap="none" normalizeH="0" baseline="0" dirty="0">
                <a:ln>
                  <a:noFill/>
                </a:ln>
                <a:solidFill>
                  <a:srgbClr val="F8F8F2"/>
                </a:solidFill>
                <a:effectLst/>
                <a:latin typeface="JetBrains Mono"/>
              </a:rPr>
              <a:t>(), ap50.</a:t>
            </a:r>
            <a:r>
              <a:rPr kumimoji="0" lang="en-US" altLang="en-US" sz="1200" b="0" i="0" u="none" strike="noStrike" cap="none" normalizeH="0" baseline="0" dirty="0">
                <a:ln>
                  <a:noFill/>
                </a:ln>
                <a:solidFill>
                  <a:srgbClr val="66D9EF"/>
                </a:solidFill>
                <a:effectLst/>
                <a:latin typeface="JetBrains Mono"/>
              </a:rPr>
              <a:t>mean</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ap.</a:t>
            </a:r>
            <a:r>
              <a:rPr kumimoji="0" lang="en-US" altLang="en-US" sz="1200" b="0" i="0" u="none" strike="noStrike" cap="none" normalizeH="0" baseline="0" dirty="0" err="1">
                <a:ln>
                  <a:noFill/>
                </a:ln>
                <a:solidFill>
                  <a:srgbClr val="66D9EF"/>
                </a:solidFill>
                <a:effectLst/>
                <a:latin typeface="JetBrains Mono"/>
              </a:rPr>
              <a:t>mean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nt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np.</a:t>
            </a:r>
            <a:r>
              <a:rPr kumimoji="0" lang="en-US" altLang="en-US" sz="1200" b="0" i="0" u="none" strike="noStrike" cap="none" normalizeH="0" baseline="0" dirty="0" err="1">
                <a:ln>
                  <a:noFill/>
                </a:ln>
                <a:solidFill>
                  <a:srgbClr val="66D9EF"/>
                </a:solidFill>
                <a:effectLst/>
                <a:latin typeface="JetBrains Mono"/>
              </a:rPr>
              <a:t>bincount</a:t>
            </a:r>
            <a:r>
              <a:rPr kumimoji="0" lang="en-US" altLang="en-US" sz="1200" b="0" i="0" u="none" strike="noStrike" cap="none" normalizeH="0" baseline="0" dirty="0">
                <a:ln>
                  <a:noFill/>
                </a:ln>
                <a:solidFill>
                  <a:srgbClr val="F8F8F2"/>
                </a:solidFill>
                <a:effectLst/>
                <a:latin typeface="JetBrains Mono"/>
              </a:rPr>
              <a:t>(stats[</a:t>
            </a:r>
            <a:r>
              <a:rPr kumimoji="0" lang="en-US" altLang="en-US" sz="1200" b="0" i="0" u="none" strike="noStrike" cap="none" normalizeH="0" baseline="0" dirty="0">
                <a:ln>
                  <a:noFill/>
                </a:ln>
                <a:solidFill>
                  <a:srgbClr val="AE81FF"/>
                </a:solidFill>
                <a:effectLst/>
                <a:latin typeface="JetBrains Mono"/>
              </a:rPr>
              <a:t>3</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66D9EF"/>
                </a:solidFill>
                <a:effectLst/>
                <a:latin typeface="JetBrains Mono"/>
              </a:rPr>
              <a:t>astype</a:t>
            </a:r>
            <a:r>
              <a:rPr kumimoji="0" lang="en-US" altLang="en-US" sz="1200" b="0" i="0" u="none" strike="noStrike" cap="none" normalizeH="0" baseline="0" dirty="0">
                <a:ln>
                  <a:noFill/>
                </a:ln>
                <a:solidFill>
                  <a:srgbClr val="F8F8F2"/>
                </a:solidFill>
                <a:effectLst/>
                <a:latin typeface="JetBrains Mono"/>
              </a:rPr>
              <a:t>(np.int64), </a:t>
            </a:r>
            <a:r>
              <a:rPr kumimoji="0" lang="en-US" altLang="en-US" sz="1200" b="0" i="0" u="none" strike="noStrike" cap="none" normalizeH="0" baseline="0" dirty="0" err="1">
                <a:ln>
                  <a:noFill/>
                </a:ln>
                <a:solidFill>
                  <a:srgbClr val="AA4926"/>
                </a:solidFill>
                <a:effectLst/>
                <a:latin typeface="JetBrains Mono"/>
              </a:rPr>
              <a:t>minlength</a:t>
            </a:r>
            <a:r>
              <a:rPr kumimoji="0" lang="en-US" altLang="en-US" sz="1200" b="0" i="0" u="none" strike="noStrike" cap="none" normalizeH="0" baseline="0" dirty="0">
                <a:ln>
                  <a:noFill/>
                </a:ln>
                <a:solidFill>
                  <a:srgbClr val="F9267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nc</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75715E"/>
                </a:solidFill>
                <a:effectLst/>
                <a:latin typeface="JetBrains Mono"/>
              </a:rPr>
              <a:t># number of targets per class</a:t>
            </a:r>
            <a:br>
              <a:rPr kumimoji="0" lang="en-US" altLang="en-US" sz="1200" b="0" i="0" u="none" strike="noStrike" cap="none" normalizeH="0" baseline="0" dirty="0">
                <a:ln>
                  <a:noFill/>
                </a:ln>
                <a:solidFill>
                  <a:srgbClr val="75715E"/>
                </a:solidFill>
                <a:effectLst/>
                <a:latin typeface="JetBrains Mono"/>
              </a:rPr>
            </a:br>
            <a:r>
              <a:rPr kumimoji="0" lang="en-US" altLang="en-US" sz="1200" b="0" i="1" u="none" strike="noStrike" cap="none" normalizeH="0" baseline="0" dirty="0">
                <a:ln>
                  <a:noFill/>
                </a:ln>
                <a:solidFill>
                  <a:srgbClr val="66D9EF"/>
                </a:solidFill>
                <a:effectLst/>
                <a:latin typeface="JetBrains Mono"/>
              </a:rPr>
              <a:t>else</a:t>
            </a:r>
            <a:r>
              <a:rPr kumimoji="0" lang="en-US" altLang="en-US" sz="1200" b="0" i="0" u="none" strike="noStrike" cap="none" normalizeH="0" baseline="0" dirty="0">
                <a:ln>
                  <a:noFill/>
                </a:ln>
                <a:solidFill>
                  <a:srgbClr val="F92672"/>
                </a:solidFill>
                <a:effectLst/>
                <a:latin typeface="JetBrains Mono"/>
              </a:rPr>
              <a:t>:</a:t>
            </a:r>
            <a:br>
              <a:rPr kumimoji="0" lang="en-US" altLang="en-US" sz="1200" b="0" i="0" u="none" strike="noStrike" cap="none" normalizeH="0" baseline="0" dirty="0">
                <a:ln>
                  <a:noFill/>
                </a:ln>
                <a:solidFill>
                  <a:srgbClr val="F92672"/>
                </a:solidFill>
                <a:effectLst/>
                <a:latin typeface="JetBrains Mono"/>
              </a:rPr>
            </a:b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nt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torch.</a:t>
            </a:r>
            <a:r>
              <a:rPr kumimoji="0" lang="en-US" altLang="en-US" sz="1200" b="0" i="0" u="none" strike="noStrike" cap="none" normalizeH="0" baseline="0" dirty="0" err="1">
                <a:ln>
                  <a:noFill/>
                </a:ln>
                <a:solidFill>
                  <a:srgbClr val="66D9EF"/>
                </a:solidFill>
                <a:effectLst/>
                <a:latin typeface="JetBrains Mono"/>
              </a:rPr>
              <a:t>zeros</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AE81FF"/>
                </a:solidFill>
                <a:effectLst/>
                <a:latin typeface="JetBrains Mono"/>
              </a:rPr>
              <a:t>1</a:t>
            </a:r>
            <a:r>
              <a:rPr kumimoji="0" lang="en-US" altLang="en-US" sz="1200" b="0" i="0" u="none" strike="noStrike" cap="none" normalizeH="0" baseline="0" dirty="0">
                <a:ln>
                  <a:noFill/>
                </a:ln>
                <a:solidFill>
                  <a:srgbClr val="F8F8F2"/>
                </a:solidFill>
                <a:effectLst/>
                <a:latin typeface="JetBrains Mono"/>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9CBE841-C8C8-493C-8765-20E3825596A7}"/>
              </a:ext>
            </a:extLst>
          </p:cNvPr>
          <p:cNvSpPr>
            <a:spLocks noChangeArrowheads="1"/>
          </p:cNvSpPr>
          <p:nvPr/>
        </p:nvSpPr>
        <p:spPr bwMode="auto">
          <a:xfrm>
            <a:off x="4011966" y="3294653"/>
            <a:ext cx="5291831" cy="2862322"/>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6D9EF"/>
                </a:solidFill>
                <a:effectLst/>
                <a:latin typeface="JetBrains Mono"/>
              </a:rPr>
              <a:t>def </a:t>
            </a:r>
            <a:r>
              <a:rPr kumimoji="0" lang="en-US" altLang="en-US" sz="1200" b="0" i="0" u="none" strike="noStrike" cap="none" normalizeH="0" baseline="0" dirty="0" err="1">
                <a:ln>
                  <a:noFill/>
                </a:ln>
                <a:solidFill>
                  <a:srgbClr val="A6E22E"/>
                </a:solidFill>
                <a:effectLst/>
                <a:latin typeface="JetBrains Mono"/>
              </a:rPr>
              <a:t>ap_per_class</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D971F"/>
                </a:solidFill>
                <a:effectLst/>
                <a:latin typeface="JetBrains Mono"/>
              </a:rPr>
              <a:t>tp</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D971F"/>
                </a:solidFill>
                <a:effectLst/>
                <a:latin typeface="JetBrains Mono"/>
              </a:rPr>
              <a:t>conf</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D971F"/>
                </a:solidFill>
                <a:effectLst/>
                <a:latin typeface="JetBrains Mono"/>
              </a:rPr>
              <a:t>pred_cls</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D971F"/>
                </a:solidFill>
                <a:effectLst/>
                <a:latin typeface="JetBrains Mono"/>
              </a:rPr>
              <a:t>target_cls</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D971F"/>
                </a:solidFill>
                <a:effectLst/>
                <a:latin typeface="JetBrains Mono"/>
              </a:rPr>
              <a:t>plot</a:t>
            </a:r>
            <a:r>
              <a:rPr kumimoji="0" lang="en-US" altLang="en-US" sz="1200" b="0" i="0" u="none" strike="noStrike" cap="none" normalizeH="0" baseline="0" dirty="0">
                <a:ln>
                  <a:noFill/>
                </a:ln>
                <a:solidFill>
                  <a:srgbClr val="F92672"/>
                </a:solidFill>
                <a:effectLst/>
                <a:latin typeface="JetBrains Mono"/>
              </a:rPr>
              <a:t>=</a:t>
            </a:r>
            <a:r>
              <a:rPr kumimoji="0" lang="en-US" altLang="en-US" sz="1200" b="0" i="1" u="none" strike="noStrike" cap="none" normalizeH="0" baseline="0" dirty="0">
                <a:ln>
                  <a:noFill/>
                </a:ln>
                <a:solidFill>
                  <a:srgbClr val="66D9EF"/>
                </a:solidFill>
                <a:effectLst/>
                <a:latin typeface="JetBrains Mono"/>
              </a:rPr>
              <a:t>False</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D971F"/>
                </a:solidFill>
                <a:effectLst/>
                <a:latin typeface="JetBrains Mono"/>
              </a:rPr>
              <a:t>save_dir</a:t>
            </a:r>
            <a:r>
              <a:rPr kumimoji="0" lang="en-US" altLang="en-US" sz="1200" b="0" i="0" u="none" strike="noStrike" cap="none" normalizeH="0" baseline="0" dirty="0">
                <a:ln>
                  <a:noFill/>
                </a:ln>
                <a:solidFill>
                  <a:srgbClr val="F92672"/>
                </a:solidFill>
                <a:effectLst/>
                <a:latin typeface="JetBrains Mono"/>
              </a:rPr>
              <a:t>=</a:t>
            </a:r>
            <a:r>
              <a:rPr kumimoji="0" lang="en-US" altLang="en-US" sz="1200" b="0" i="0" u="none" strike="noStrike" cap="none" normalizeH="0" baseline="0" dirty="0">
                <a:ln>
                  <a:noFill/>
                </a:ln>
                <a:solidFill>
                  <a:srgbClr val="E6DB74"/>
                </a:solidFill>
                <a:effectLst/>
                <a:latin typeface="JetBrains Mono"/>
              </a:rPr>
              <a:t>'precision-recall_curve.png'</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D971F"/>
                </a:solidFill>
                <a:effectLst/>
                <a:latin typeface="JetBrains Mono"/>
              </a:rPr>
              <a:t>names</a:t>
            </a:r>
            <a:r>
              <a:rPr kumimoji="0" lang="en-US" altLang="en-US" sz="1200" b="0" i="0" u="none" strike="noStrike" cap="none" normalizeH="0" baseline="0" dirty="0">
                <a:ln>
                  <a:noFill/>
                </a:ln>
                <a:solidFill>
                  <a:srgbClr val="F92672"/>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92672"/>
                </a:solidFill>
                <a:effectLst/>
                <a:latin typeface="JetBrains Mono"/>
              </a:rPr>
              <a:t>:</a:t>
            </a:r>
            <a:br>
              <a:rPr kumimoji="0" lang="en-US" altLang="en-US" sz="1200" b="0" i="0" u="none" strike="noStrike" cap="none" normalizeH="0" baseline="0" dirty="0">
                <a:ln>
                  <a:noFill/>
                </a:ln>
                <a:solidFill>
                  <a:srgbClr val="F92672"/>
                </a:solidFill>
                <a:effectLst/>
                <a:latin typeface="JetBrains Mono"/>
              </a:rPr>
            </a:br>
            <a:r>
              <a:rPr kumimoji="0" lang="en-US" altLang="en-US" sz="1200" b="0" i="0" u="none" strike="noStrike" cap="none" normalizeH="0" baseline="0" dirty="0">
                <a:ln>
                  <a:noFill/>
                </a:ln>
                <a:solidFill>
                  <a:srgbClr val="F92672"/>
                </a:solidFill>
                <a:effectLst/>
                <a:latin typeface="JetBrains Mono"/>
              </a:rPr>
              <a:t>    </a:t>
            </a:r>
            <a:r>
              <a:rPr kumimoji="0" lang="en-US" altLang="en-US" sz="1200" b="0" i="0" u="none" strike="noStrike" cap="none" normalizeH="0" baseline="0" dirty="0">
                <a:ln>
                  <a:noFill/>
                </a:ln>
                <a:solidFill>
                  <a:srgbClr val="75715E"/>
                </a:solidFill>
                <a:effectLst/>
                <a:latin typeface="JetBrains Mono"/>
              </a:rPr>
              <a:t>""" Compute the average precision, given the recall and precision curves.</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Source: https://github.com/rafaelpadilla/Object-Detection-Metrics.</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 Arguments</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a:t>
            </a:r>
            <a:r>
              <a:rPr kumimoji="0" lang="en-US" altLang="en-US" sz="1200" b="0" i="0" u="none" strike="noStrike" cap="none" normalizeH="0" baseline="0" dirty="0" err="1">
                <a:ln>
                  <a:noFill/>
                </a:ln>
                <a:solidFill>
                  <a:srgbClr val="75715E"/>
                </a:solidFill>
                <a:effectLst/>
                <a:latin typeface="JetBrains Mono"/>
              </a:rPr>
              <a:t>tp</a:t>
            </a:r>
            <a:r>
              <a:rPr kumimoji="0" lang="en-US" altLang="en-US" sz="1200" b="0" i="0" u="none" strike="noStrike" cap="none" normalizeH="0" baseline="0" dirty="0">
                <a:ln>
                  <a:noFill/>
                </a:ln>
                <a:solidFill>
                  <a:srgbClr val="75715E"/>
                </a:solidFill>
                <a:effectLst/>
                <a:latin typeface="JetBrains Mono"/>
              </a:rPr>
              <a:t>:  True positives (</a:t>
            </a:r>
            <a:r>
              <a:rPr kumimoji="0" lang="en-US" altLang="en-US" sz="1200" b="0" i="0" u="none" strike="noStrike" cap="none" normalizeH="0" baseline="0" dirty="0" err="1">
                <a:ln>
                  <a:noFill/>
                </a:ln>
                <a:solidFill>
                  <a:srgbClr val="75715E"/>
                </a:solidFill>
                <a:effectLst/>
                <a:latin typeface="JetBrains Mono"/>
              </a:rPr>
              <a:t>nparray</a:t>
            </a:r>
            <a:r>
              <a:rPr kumimoji="0" lang="en-US" altLang="en-US" sz="1200" b="0" i="0" u="none" strike="noStrike" cap="none" normalizeH="0" baseline="0" dirty="0">
                <a:ln>
                  <a:noFill/>
                </a:ln>
                <a:solidFill>
                  <a:srgbClr val="75715E"/>
                </a:solidFill>
                <a:effectLst/>
                <a:latin typeface="JetBrains Mono"/>
              </a:rPr>
              <a:t>, nx1 or nx10).</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conf:  </a:t>
            </a:r>
            <a:r>
              <a:rPr kumimoji="0" lang="en-US" altLang="en-US" sz="1200" b="0" i="0" u="none" strike="noStrike" cap="none" normalizeH="0" baseline="0" dirty="0" err="1">
                <a:ln>
                  <a:noFill/>
                </a:ln>
                <a:solidFill>
                  <a:srgbClr val="75715E"/>
                </a:solidFill>
                <a:effectLst/>
                <a:latin typeface="JetBrains Mono"/>
              </a:rPr>
              <a:t>Objectness</a:t>
            </a:r>
            <a:r>
              <a:rPr kumimoji="0" lang="en-US" altLang="en-US" sz="1200" b="0" i="0" u="none" strike="noStrike" cap="none" normalizeH="0" baseline="0" dirty="0">
                <a:ln>
                  <a:noFill/>
                </a:ln>
                <a:solidFill>
                  <a:srgbClr val="75715E"/>
                </a:solidFill>
                <a:effectLst/>
                <a:latin typeface="JetBrains Mono"/>
              </a:rPr>
              <a:t> value from 0-1 (</a:t>
            </a:r>
            <a:r>
              <a:rPr kumimoji="0" lang="en-US" altLang="en-US" sz="1200" b="0" i="0" u="none" strike="noStrike" cap="none" normalizeH="0" baseline="0" dirty="0" err="1">
                <a:ln>
                  <a:noFill/>
                </a:ln>
                <a:solidFill>
                  <a:srgbClr val="75715E"/>
                </a:solidFill>
                <a:effectLst/>
                <a:latin typeface="JetBrains Mono"/>
              </a:rPr>
              <a:t>nparray</a:t>
            </a:r>
            <a:r>
              <a:rPr kumimoji="0" lang="en-US" altLang="en-US" sz="1200" b="0" i="0" u="none" strike="noStrike" cap="none" normalizeH="0" baseline="0" dirty="0">
                <a:ln>
                  <a:noFill/>
                </a:ln>
                <a:solidFill>
                  <a:srgbClr val="75715E"/>
                </a:solidFill>
                <a:effectLst/>
                <a:latin typeface="JetBrains Mono"/>
              </a:rPr>
              <a:t>).</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a:t>
            </a:r>
            <a:r>
              <a:rPr kumimoji="0" lang="en-US" altLang="en-US" sz="1200" b="0" i="0" u="none" strike="noStrike" cap="none" normalizeH="0" baseline="0" dirty="0" err="1">
                <a:ln>
                  <a:noFill/>
                </a:ln>
                <a:solidFill>
                  <a:srgbClr val="75715E"/>
                </a:solidFill>
                <a:effectLst/>
                <a:latin typeface="JetBrains Mono"/>
              </a:rPr>
              <a:t>pred_cls</a:t>
            </a:r>
            <a:r>
              <a:rPr kumimoji="0" lang="en-US" altLang="en-US" sz="1200" b="0" i="0" u="none" strike="noStrike" cap="none" normalizeH="0" baseline="0" dirty="0">
                <a:ln>
                  <a:noFill/>
                </a:ln>
                <a:solidFill>
                  <a:srgbClr val="75715E"/>
                </a:solidFill>
                <a:effectLst/>
                <a:latin typeface="JetBrains Mono"/>
              </a:rPr>
              <a:t>:  Predicted object classes (</a:t>
            </a:r>
            <a:r>
              <a:rPr kumimoji="0" lang="en-US" altLang="en-US" sz="1200" b="0" i="0" u="none" strike="noStrike" cap="none" normalizeH="0" baseline="0" dirty="0" err="1">
                <a:ln>
                  <a:noFill/>
                </a:ln>
                <a:solidFill>
                  <a:srgbClr val="75715E"/>
                </a:solidFill>
                <a:effectLst/>
                <a:latin typeface="JetBrains Mono"/>
              </a:rPr>
              <a:t>nparray</a:t>
            </a:r>
            <a:r>
              <a:rPr kumimoji="0" lang="en-US" altLang="en-US" sz="1200" b="0" i="0" u="none" strike="noStrike" cap="none" normalizeH="0" baseline="0" dirty="0">
                <a:ln>
                  <a:noFill/>
                </a:ln>
                <a:solidFill>
                  <a:srgbClr val="75715E"/>
                </a:solidFill>
                <a:effectLst/>
                <a:latin typeface="JetBrains Mono"/>
              </a:rPr>
              <a:t>).</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a:t>
            </a:r>
            <a:r>
              <a:rPr kumimoji="0" lang="en-US" altLang="en-US" sz="1200" b="0" i="0" u="none" strike="noStrike" cap="none" normalizeH="0" baseline="0" dirty="0" err="1">
                <a:ln>
                  <a:noFill/>
                </a:ln>
                <a:solidFill>
                  <a:srgbClr val="75715E"/>
                </a:solidFill>
                <a:effectLst/>
                <a:latin typeface="JetBrains Mono"/>
              </a:rPr>
              <a:t>target_cls</a:t>
            </a:r>
            <a:r>
              <a:rPr kumimoji="0" lang="en-US" altLang="en-US" sz="1200" b="0" i="0" u="none" strike="noStrike" cap="none" normalizeH="0" baseline="0" dirty="0">
                <a:ln>
                  <a:noFill/>
                </a:ln>
                <a:solidFill>
                  <a:srgbClr val="75715E"/>
                </a:solidFill>
                <a:effectLst/>
                <a:latin typeface="JetBrains Mono"/>
              </a:rPr>
              <a:t>:  True object classes (</a:t>
            </a:r>
            <a:r>
              <a:rPr kumimoji="0" lang="en-US" altLang="en-US" sz="1200" b="0" i="0" u="none" strike="noStrike" cap="none" normalizeH="0" baseline="0" dirty="0" err="1">
                <a:ln>
                  <a:noFill/>
                </a:ln>
                <a:solidFill>
                  <a:srgbClr val="75715E"/>
                </a:solidFill>
                <a:effectLst/>
                <a:latin typeface="JetBrains Mono"/>
              </a:rPr>
              <a:t>nparray</a:t>
            </a:r>
            <a:r>
              <a:rPr kumimoji="0" lang="en-US" altLang="en-US" sz="1200" b="0" i="0" u="none" strike="noStrike" cap="none" normalizeH="0" baseline="0" dirty="0">
                <a:ln>
                  <a:noFill/>
                </a:ln>
                <a:solidFill>
                  <a:srgbClr val="75715E"/>
                </a:solidFill>
                <a:effectLst/>
                <a:latin typeface="JetBrains Mono"/>
              </a:rPr>
              <a:t>).</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plot:  Plot precision-recall curve at mAP@0.5</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a:t>
            </a:r>
            <a:r>
              <a:rPr kumimoji="0" lang="en-US" altLang="en-US" sz="1200" b="0" i="0" u="none" strike="noStrike" cap="none" normalizeH="0" baseline="0" dirty="0" err="1">
                <a:ln>
                  <a:noFill/>
                </a:ln>
                <a:solidFill>
                  <a:srgbClr val="75715E"/>
                </a:solidFill>
                <a:effectLst/>
                <a:latin typeface="JetBrains Mono"/>
              </a:rPr>
              <a:t>save_dir</a:t>
            </a:r>
            <a:r>
              <a:rPr kumimoji="0" lang="en-US" altLang="en-US" sz="1200" b="0" i="0" u="none" strike="noStrike" cap="none" normalizeH="0" baseline="0" dirty="0">
                <a:ln>
                  <a:noFill/>
                </a:ln>
                <a:solidFill>
                  <a:srgbClr val="75715E"/>
                </a:solidFill>
                <a:effectLst/>
                <a:latin typeface="JetBrains Mono"/>
              </a:rPr>
              <a:t>:  Plot save directory</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 Returns</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The average precision as computed in </a:t>
            </a:r>
            <a:r>
              <a:rPr kumimoji="0" lang="en-US" altLang="en-US" sz="1200" b="0" i="0" u="none" strike="noStrike" cap="none" normalizeH="0" baseline="0" dirty="0" err="1">
                <a:ln>
                  <a:noFill/>
                </a:ln>
                <a:solidFill>
                  <a:srgbClr val="75715E"/>
                </a:solidFill>
                <a:effectLst/>
                <a:latin typeface="JetBrains Mono"/>
              </a:rPr>
              <a:t>py</a:t>
            </a:r>
            <a:r>
              <a:rPr kumimoji="0" lang="en-US" altLang="en-US" sz="1200" b="0" i="0" u="none" strike="noStrike" cap="none" normalizeH="0" baseline="0" dirty="0">
                <a:ln>
                  <a:noFill/>
                </a:ln>
                <a:solidFill>
                  <a:srgbClr val="75715E"/>
                </a:solidFill>
                <a:effectLst/>
                <a:latin typeface="JetBrains Mono"/>
              </a:rPr>
              <a:t>-faster-</a:t>
            </a:r>
            <a:r>
              <a:rPr kumimoji="0" lang="en-US" altLang="en-US" sz="1200" b="0" i="0" u="none" strike="noStrike" cap="none" normalizeH="0" baseline="0" dirty="0" err="1">
                <a:ln>
                  <a:noFill/>
                </a:ln>
                <a:solidFill>
                  <a:srgbClr val="75715E"/>
                </a:solidFill>
                <a:effectLst/>
                <a:latin typeface="JetBrains Mono"/>
              </a:rPr>
              <a:t>rcnn</a:t>
            </a:r>
            <a:r>
              <a:rPr kumimoji="0" lang="en-US" altLang="en-US" sz="1200" b="0" i="0" u="none" strike="noStrike" cap="none" normalizeH="0" baseline="0" dirty="0">
                <a:ln>
                  <a:noFill/>
                </a:ln>
                <a:solidFill>
                  <a:srgbClr val="75715E"/>
                </a:solidFill>
                <a:effectLst/>
                <a:latin typeface="JetBrains Mono"/>
              </a:rPr>
              <a:t>.</a:t>
            </a:r>
            <a:br>
              <a:rPr kumimoji="0" lang="en-US" altLang="en-US" sz="1200" b="0" i="0" u="none" strike="noStrike" cap="none" normalizeH="0" baseline="0" dirty="0">
                <a:ln>
                  <a:noFill/>
                </a:ln>
                <a:solidFill>
                  <a:srgbClr val="75715E"/>
                </a:solidFill>
                <a:effectLst/>
                <a:latin typeface="JetBrains Mono"/>
              </a:rPr>
            </a:br>
            <a:r>
              <a:rPr kumimoji="0" lang="en-US" altLang="en-US" sz="1200" b="0" i="0" u="none" strike="noStrike" cap="none" normalizeH="0" baseline="0" dirty="0">
                <a:ln>
                  <a:noFill/>
                </a:ln>
                <a:solidFill>
                  <a:srgbClr val="75715E"/>
                </a:solidFill>
                <a:effectLst/>
                <a:latin typeface="JetBrains Mono"/>
              </a:rPr>
              <a:t>    """</a:t>
            </a:r>
            <a:br>
              <a:rPr kumimoji="0" lang="en-US" altLang="en-US" sz="1200" b="0" i="0" u="none" strike="noStrike" cap="none" normalizeH="0" baseline="0" dirty="0">
                <a:ln>
                  <a:noFill/>
                </a:ln>
                <a:solidFill>
                  <a:srgbClr val="75715E"/>
                </a:solidFill>
                <a:effectLst/>
                <a:latin typeface="JetBrains Mono"/>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55D8AC89-BDB3-4DB4-A516-8442310965C5}"/>
              </a:ext>
            </a:extLst>
          </p:cNvPr>
          <p:cNvSpPr txBox="1">
            <a:spLocks/>
          </p:cNvSpPr>
          <p:nvPr/>
        </p:nvSpPr>
        <p:spPr>
          <a:xfrm>
            <a:off x="281868" y="1690688"/>
            <a:ext cx="1940510" cy="562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compute: </a:t>
            </a:r>
          </a:p>
        </p:txBody>
      </p:sp>
      <p:sp>
        <p:nvSpPr>
          <p:cNvPr id="8" name="Content Placeholder 2">
            <a:extLst>
              <a:ext uri="{FF2B5EF4-FFF2-40B4-BE49-F238E27FC236}">
                <a16:creationId xmlns:a16="http://schemas.microsoft.com/office/drawing/2014/main" id="{20A1607C-18C6-4EC8-94C8-D3BB6BB3C8AA}"/>
              </a:ext>
            </a:extLst>
          </p:cNvPr>
          <p:cNvSpPr txBox="1">
            <a:spLocks/>
          </p:cNvSpPr>
          <p:nvPr/>
        </p:nvSpPr>
        <p:spPr>
          <a:xfrm>
            <a:off x="281868" y="3972244"/>
            <a:ext cx="2837156" cy="56223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Average_precision</a:t>
            </a:r>
            <a:r>
              <a:rPr lang="en-US" dirty="0"/>
              <a:t>: </a:t>
            </a:r>
          </a:p>
        </p:txBody>
      </p:sp>
    </p:spTree>
    <p:extLst>
      <p:ext uri="{BB962C8B-B14F-4D97-AF65-F5344CB8AC3E}">
        <p14:creationId xmlns:p14="http://schemas.microsoft.com/office/powerpoint/2010/main" val="402221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6834-EBC4-452D-9CC1-6D5931B60A20}"/>
              </a:ext>
            </a:extLst>
          </p:cNvPr>
          <p:cNvSpPr>
            <a:spLocks noGrp="1"/>
          </p:cNvSpPr>
          <p:nvPr>
            <p:ph type="title"/>
          </p:nvPr>
        </p:nvSpPr>
        <p:spPr/>
        <p:txBody>
          <a:bodyPr>
            <a:normAutofit/>
          </a:bodyPr>
          <a:lstStyle/>
          <a:p>
            <a:r>
              <a:rPr lang="en-US" dirty="0"/>
              <a:t>D1:</a:t>
            </a:r>
            <a:r>
              <a:rPr lang="en-US" sz="3200" dirty="0"/>
              <a:t>MoLa/annotations/</a:t>
            </a:r>
            <a:r>
              <a:rPr lang="en-US" sz="3200" dirty="0" err="1"/>
              <a:t>split_mola_fix_equal</a:t>
            </a:r>
            <a:r>
              <a:rPr lang="en-US" sz="3200" dirty="0"/>
              <a:t>/</a:t>
            </a:r>
            <a:r>
              <a:rPr lang="en-US" sz="3200" dirty="0" err="1"/>
              <a:t>mix_aggressive</a:t>
            </a:r>
            <a:endParaRPr lang="en-US" sz="3200" dirty="0"/>
          </a:p>
        </p:txBody>
      </p:sp>
      <p:sp>
        <p:nvSpPr>
          <p:cNvPr id="3" name="Content Placeholder 2">
            <a:extLst>
              <a:ext uri="{FF2B5EF4-FFF2-40B4-BE49-F238E27FC236}">
                <a16:creationId xmlns:a16="http://schemas.microsoft.com/office/drawing/2014/main" id="{72E5543F-A24F-44DB-A791-7E53A5317449}"/>
              </a:ext>
            </a:extLst>
          </p:cNvPr>
          <p:cNvSpPr>
            <a:spLocks noGrp="1"/>
          </p:cNvSpPr>
          <p:nvPr>
            <p:ph idx="1"/>
          </p:nvPr>
        </p:nvSpPr>
        <p:spPr/>
        <p:txBody>
          <a:bodyPr>
            <a:normAutofit/>
          </a:bodyPr>
          <a:lstStyle/>
          <a:p>
            <a:r>
              <a:rPr lang="en-US" dirty="0"/>
              <a:t>Test TODO</a:t>
            </a:r>
          </a:p>
        </p:txBody>
      </p:sp>
      <p:pic>
        <p:nvPicPr>
          <p:cNvPr id="4" name="Picture 3">
            <a:extLst>
              <a:ext uri="{FF2B5EF4-FFF2-40B4-BE49-F238E27FC236}">
                <a16:creationId xmlns:a16="http://schemas.microsoft.com/office/drawing/2014/main" id="{B6CC3B79-9F17-45A6-9C1E-3297E7635766}"/>
              </a:ext>
            </a:extLst>
          </p:cNvPr>
          <p:cNvPicPr>
            <a:picLocks noChangeAspect="1"/>
          </p:cNvPicPr>
          <p:nvPr/>
        </p:nvPicPr>
        <p:blipFill>
          <a:blip r:embed="rId2"/>
          <a:stretch>
            <a:fillRect/>
          </a:stretch>
        </p:blipFill>
        <p:spPr>
          <a:xfrm>
            <a:off x="0" y="3066791"/>
            <a:ext cx="12192000" cy="2232705"/>
          </a:xfrm>
          <a:prstGeom prst="rect">
            <a:avLst/>
          </a:prstGeom>
        </p:spPr>
      </p:pic>
    </p:spTree>
    <p:extLst>
      <p:ext uri="{BB962C8B-B14F-4D97-AF65-F5344CB8AC3E}">
        <p14:creationId xmlns:p14="http://schemas.microsoft.com/office/powerpoint/2010/main" val="362665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7DCA-F3C9-4FA6-91EB-07D53D87A872}"/>
              </a:ext>
            </a:extLst>
          </p:cNvPr>
          <p:cNvSpPr>
            <a:spLocks noGrp="1"/>
          </p:cNvSpPr>
          <p:nvPr>
            <p:ph type="ctrTitle"/>
          </p:nvPr>
        </p:nvSpPr>
        <p:spPr/>
        <p:txBody>
          <a:bodyPr/>
          <a:lstStyle/>
          <a:p>
            <a:r>
              <a:rPr lang="en-US" dirty="0" err="1"/>
              <a:t>wandb</a:t>
            </a:r>
            <a:endParaRPr lang="en-US" dirty="0"/>
          </a:p>
        </p:txBody>
      </p:sp>
      <p:sp>
        <p:nvSpPr>
          <p:cNvPr id="3" name="Subtitle 2">
            <a:extLst>
              <a:ext uri="{FF2B5EF4-FFF2-40B4-BE49-F238E27FC236}">
                <a16:creationId xmlns:a16="http://schemas.microsoft.com/office/drawing/2014/main" id="{A5C7088D-4CFD-45C4-9B78-BF50BE73F04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031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33D7-E338-4F82-94A9-602ECFF9148D}"/>
              </a:ext>
            </a:extLst>
          </p:cNvPr>
          <p:cNvSpPr>
            <a:spLocks noGrp="1"/>
          </p:cNvSpPr>
          <p:nvPr>
            <p:ph type="title"/>
          </p:nvPr>
        </p:nvSpPr>
        <p:spPr/>
        <p:txBody>
          <a:bodyPr/>
          <a:lstStyle/>
          <a:p>
            <a:r>
              <a:rPr lang="en-US" dirty="0" err="1"/>
              <a:t>Wandb</a:t>
            </a:r>
            <a:r>
              <a:rPr lang="en-US" dirty="0"/>
              <a:t> tools</a:t>
            </a:r>
          </a:p>
        </p:txBody>
      </p:sp>
      <p:sp>
        <p:nvSpPr>
          <p:cNvPr id="3" name="Content Placeholder 2">
            <a:extLst>
              <a:ext uri="{FF2B5EF4-FFF2-40B4-BE49-F238E27FC236}">
                <a16:creationId xmlns:a16="http://schemas.microsoft.com/office/drawing/2014/main" id="{053BD896-E38A-4D12-BFE8-80CA4994FAE0}"/>
              </a:ext>
            </a:extLst>
          </p:cNvPr>
          <p:cNvSpPr>
            <a:spLocks noGrp="1"/>
          </p:cNvSpPr>
          <p:nvPr>
            <p:ph idx="1"/>
          </p:nvPr>
        </p:nvSpPr>
        <p:spPr/>
        <p:txBody>
          <a:bodyPr>
            <a:normAutofit/>
          </a:bodyPr>
          <a:lstStyle/>
          <a:p>
            <a:pPr>
              <a:buFont typeface="+mj-lt"/>
              <a:buAutoNum type="arabicPeriod"/>
            </a:pPr>
            <a:r>
              <a:rPr lang="en-US" b="1" dirty="0">
                <a:solidFill>
                  <a:srgbClr val="4D86F5"/>
                </a:solidFill>
                <a:effectLst/>
                <a:hlinkClick r:id="rId2" action="ppaction://hlinkfile"/>
              </a:rPr>
              <a:t>Dashboard</a:t>
            </a:r>
            <a:r>
              <a:rPr lang="en-US" dirty="0"/>
              <a:t>: Track experiments, visualize results (Powerful table to track model versions)</a:t>
            </a:r>
          </a:p>
          <a:p>
            <a:pPr>
              <a:buFont typeface="+mj-lt"/>
              <a:buAutoNum type="arabicPeriod"/>
            </a:pPr>
            <a:r>
              <a:rPr lang="en-US" b="1" dirty="0">
                <a:solidFill>
                  <a:srgbClr val="4D86F5"/>
                </a:solidFill>
                <a:effectLst/>
                <a:hlinkClick r:id="rId3" action="ppaction://hlinkfile"/>
              </a:rPr>
              <a:t>Reports</a:t>
            </a:r>
            <a:r>
              <a:rPr lang="en-US" dirty="0"/>
              <a:t>: Save and share reproducible findings</a:t>
            </a:r>
          </a:p>
          <a:p>
            <a:pPr>
              <a:buFont typeface="+mj-lt"/>
              <a:buAutoNum type="arabicPeriod"/>
            </a:pPr>
            <a:r>
              <a:rPr lang="en-US" b="1" dirty="0">
                <a:solidFill>
                  <a:srgbClr val="4D86F5"/>
                </a:solidFill>
                <a:effectLst/>
                <a:hlinkClick r:id="rId4" action="ppaction://hlinkfile"/>
              </a:rPr>
              <a:t>Sweeps</a:t>
            </a:r>
            <a:r>
              <a:rPr lang="en-US" dirty="0"/>
              <a:t>: Optimize models with hyperparameter tuning (Powerful tracking of hyperparameter tuning)</a:t>
            </a:r>
          </a:p>
          <a:p>
            <a:pPr>
              <a:buFont typeface="+mj-lt"/>
              <a:buAutoNum type="arabicPeriod"/>
            </a:pPr>
            <a:r>
              <a:rPr lang="en-US" b="1" dirty="0">
                <a:solidFill>
                  <a:srgbClr val="4D86F5"/>
                </a:solidFill>
                <a:effectLst/>
                <a:hlinkClick r:id="rId5" action="ppaction://hlinkfile"/>
              </a:rPr>
              <a:t>Artifacts</a:t>
            </a:r>
            <a:r>
              <a:rPr lang="en-US" dirty="0"/>
              <a:t>: Dataset and model versioning, pipeline tracking</a:t>
            </a:r>
          </a:p>
          <a:p>
            <a:endParaRPr lang="en-US" dirty="0"/>
          </a:p>
          <a:p>
            <a:endParaRPr lang="en-US" dirty="0"/>
          </a:p>
        </p:txBody>
      </p:sp>
    </p:spTree>
    <p:extLst>
      <p:ext uri="{BB962C8B-B14F-4D97-AF65-F5344CB8AC3E}">
        <p14:creationId xmlns:p14="http://schemas.microsoft.com/office/powerpoint/2010/main" val="151270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18A6-7AAE-48DD-9A81-015866A86660}"/>
              </a:ext>
            </a:extLst>
          </p:cNvPr>
          <p:cNvSpPr>
            <a:spLocks noGrp="1"/>
          </p:cNvSpPr>
          <p:nvPr>
            <p:ph type="title"/>
          </p:nvPr>
        </p:nvSpPr>
        <p:spPr/>
        <p:txBody>
          <a:bodyPr/>
          <a:lstStyle/>
          <a:p>
            <a:r>
              <a:rPr lang="en-US" dirty="0">
                <a:effectLst/>
              </a:rPr>
              <a:t>Integrating W&amp;B in script</a:t>
            </a:r>
            <a:endParaRPr lang="en-US" dirty="0"/>
          </a:p>
        </p:txBody>
      </p:sp>
      <p:sp>
        <p:nvSpPr>
          <p:cNvPr id="3" name="Content Placeholder 2">
            <a:extLst>
              <a:ext uri="{FF2B5EF4-FFF2-40B4-BE49-F238E27FC236}">
                <a16:creationId xmlns:a16="http://schemas.microsoft.com/office/drawing/2014/main" id="{8D5EAE9C-75EE-4EC2-9A20-45788DA5C191}"/>
              </a:ext>
            </a:extLst>
          </p:cNvPr>
          <p:cNvSpPr>
            <a:spLocks noGrp="1"/>
          </p:cNvSpPr>
          <p:nvPr>
            <p:ph idx="1"/>
          </p:nvPr>
        </p:nvSpPr>
        <p:spPr/>
        <p:txBody>
          <a:bodyPr/>
          <a:lstStyle/>
          <a:p>
            <a:pPr marL="514350" indent="-514350">
              <a:buFont typeface="+mj-lt"/>
              <a:buAutoNum type="arabicPeriod"/>
            </a:pPr>
            <a:r>
              <a:rPr lang="en-US" dirty="0">
                <a:effectLst/>
              </a:rPr>
              <a:t>Initialize W&amp;B - </a:t>
            </a:r>
            <a:r>
              <a:rPr lang="en-US" dirty="0" err="1"/>
              <a:t>wandb.init</a:t>
            </a:r>
            <a:r>
              <a:rPr lang="en-US" dirty="0"/>
              <a:t>()</a:t>
            </a:r>
          </a:p>
          <a:p>
            <a:pPr marL="514350" indent="-514350">
              <a:buFont typeface="+mj-lt"/>
              <a:buAutoNum type="arabicPeriod"/>
            </a:pPr>
            <a:r>
              <a:rPr lang="en-US" dirty="0">
                <a:effectLst/>
              </a:rPr>
              <a:t>Declare Hyperparameters - </a:t>
            </a:r>
            <a:r>
              <a:rPr lang="en-US" dirty="0" err="1"/>
              <a:t>wandb.config.dropout</a:t>
            </a:r>
            <a:r>
              <a:rPr lang="en-US" dirty="0"/>
              <a:t> = 0.2</a:t>
            </a:r>
          </a:p>
          <a:p>
            <a:pPr marL="514350" indent="-514350">
              <a:buFont typeface="+mj-lt"/>
              <a:buAutoNum type="arabicPeriod"/>
            </a:pPr>
            <a:r>
              <a:rPr lang="en-US" dirty="0"/>
              <a:t>Log metrics - wandb.log({'epoch': epoch, 'loss': loss})</a:t>
            </a:r>
          </a:p>
          <a:p>
            <a:pPr marL="514350" indent="-514350">
              <a:buFont typeface="+mj-lt"/>
              <a:buAutoNum type="arabicPeriod"/>
            </a:pPr>
            <a:r>
              <a:rPr lang="en-US" dirty="0"/>
              <a:t>Save files - </a:t>
            </a:r>
            <a:r>
              <a:rPr lang="en-US" dirty="0" err="1"/>
              <a:t>wandb.save</a:t>
            </a:r>
            <a:r>
              <a:rPr lang="en-US" dirty="0"/>
              <a:t>("mymodel.h5")</a:t>
            </a:r>
          </a:p>
          <a:p>
            <a:endParaRPr lang="en-US" dirty="0"/>
          </a:p>
        </p:txBody>
      </p:sp>
    </p:spTree>
    <p:extLst>
      <p:ext uri="{BB962C8B-B14F-4D97-AF65-F5344CB8AC3E}">
        <p14:creationId xmlns:p14="http://schemas.microsoft.com/office/powerpoint/2010/main" val="281910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D0D3-2E88-4311-836F-EEE35284B1F0}"/>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F05EEFED-286C-44E1-920D-67F5364039DC}"/>
              </a:ext>
            </a:extLst>
          </p:cNvPr>
          <p:cNvSpPr>
            <a:spLocks noGrp="1"/>
          </p:cNvSpPr>
          <p:nvPr>
            <p:ph idx="1"/>
          </p:nvPr>
        </p:nvSpPr>
        <p:spPr/>
        <p:txBody>
          <a:bodyPr>
            <a:normAutofit fontScale="92500" lnSpcReduction="10000"/>
          </a:bodyPr>
          <a:lstStyle/>
          <a:p>
            <a:r>
              <a:rPr lang="en-US" dirty="0"/>
              <a:t>Config: Track hyperparameters, architecture, dataset, and anything else you'd like to use to reproduce your model. These will show up in columns— use config columns to group, sort, and filter runs dynamically in the app.</a:t>
            </a:r>
          </a:p>
          <a:p>
            <a:r>
              <a:rPr lang="en-US" dirty="0"/>
              <a:t>Project: A project is a set of experiments you can compare together. Each project gets a dedicated dashboard page, and you can easily turn on and off different groups of runs to compare different model versions.</a:t>
            </a:r>
          </a:p>
          <a:p>
            <a:r>
              <a:rPr lang="en-US" dirty="0"/>
              <a:t>Notes: A quick commit message to yourself, the note can be set from your script and is editable in the table.</a:t>
            </a:r>
          </a:p>
          <a:p>
            <a:r>
              <a:rPr lang="en-US" dirty="0"/>
              <a:t>Tags: Identify baseline runs and favorite runs. You can filter runs using tags, and they're editable in the table.</a:t>
            </a:r>
          </a:p>
        </p:txBody>
      </p:sp>
    </p:spTree>
    <p:extLst>
      <p:ext uri="{BB962C8B-B14F-4D97-AF65-F5344CB8AC3E}">
        <p14:creationId xmlns:p14="http://schemas.microsoft.com/office/powerpoint/2010/main" val="88610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ED47-E37B-4D0D-86DF-74850A57F07E}"/>
              </a:ext>
            </a:extLst>
          </p:cNvPr>
          <p:cNvSpPr>
            <a:spLocks noGrp="1"/>
          </p:cNvSpPr>
          <p:nvPr>
            <p:ph type="title"/>
          </p:nvPr>
        </p:nvSpPr>
        <p:spPr/>
        <p:txBody>
          <a:bodyPr/>
          <a:lstStyle/>
          <a:p>
            <a:r>
              <a:rPr lang="en-US" dirty="0">
                <a:effectLst/>
              </a:rPr>
              <a:t>What data is logged?</a:t>
            </a:r>
            <a:endParaRPr lang="en-US" b="1" dirty="0"/>
          </a:p>
        </p:txBody>
      </p:sp>
      <p:sp>
        <p:nvSpPr>
          <p:cNvPr id="3" name="Content Placeholder 2">
            <a:extLst>
              <a:ext uri="{FF2B5EF4-FFF2-40B4-BE49-F238E27FC236}">
                <a16:creationId xmlns:a16="http://schemas.microsoft.com/office/drawing/2014/main" id="{E92FC177-9CC8-44BA-9655-6784ECA1C5DD}"/>
              </a:ext>
            </a:extLst>
          </p:cNvPr>
          <p:cNvSpPr>
            <a:spLocks noGrp="1"/>
          </p:cNvSpPr>
          <p:nvPr>
            <p:ph idx="1"/>
          </p:nvPr>
        </p:nvSpPr>
        <p:spPr/>
        <p:txBody>
          <a:bodyPr>
            <a:normAutofit fontScale="70000" lnSpcReduction="20000"/>
          </a:bodyPr>
          <a:lstStyle/>
          <a:p>
            <a:r>
              <a:rPr lang="en-US" b="1" dirty="0"/>
              <a:t>Logged Automatically</a:t>
            </a:r>
          </a:p>
          <a:p>
            <a:pPr lvl="1"/>
            <a:r>
              <a:rPr lang="en-US" b="1" dirty="0"/>
              <a:t>System metrics</a:t>
            </a:r>
            <a:r>
              <a:rPr lang="en-US" dirty="0"/>
              <a:t>: CPU and GPU utilization, network, etc. These come from </a:t>
            </a:r>
            <a:r>
              <a:rPr lang="en-US" dirty="0" err="1">
                <a:solidFill>
                  <a:srgbClr val="4D86F5"/>
                </a:solidFill>
                <a:effectLst/>
                <a:hlinkClick r:id="rId2"/>
              </a:rPr>
              <a:t>nvidia-smi</a:t>
            </a:r>
            <a:r>
              <a:rPr lang="en-US" dirty="0"/>
              <a:t> and are shown in the System tab on the run page. </a:t>
            </a:r>
            <a:r>
              <a:rPr lang="de-DE" dirty="0">
                <a:hlinkClick r:id="rId3"/>
              </a:rPr>
              <a:t>System Metrics - Documentation (wandb.com)</a:t>
            </a:r>
            <a:r>
              <a:rPr lang="de-DE" dirty="0"/>
              <a:t> </a:t>
            </a:r>
            <a:r>
              <a:rPr lang="en-US" dirty="0"/>
              <a:t>GPU metrics are collected on a per-device basis using </a:t>
            </a:r>
            <a:r>
              <a:rPr lang="en-US" dirty="0">
                <a:solidFill>
                  <a:srgbClr val="4D86F5"/>
                </a:solidFill>
                <a:effectLst/>
                <a:hlinkClick r:id="rId4"/>
              </a:rPr>
              <a:t>nvidia-ml-py3</a:t>
            </a:r>
            <a:r>
              <a:rPr lang="en-US" dirty="0">
                <a:solidFill>
                  <a:srgbClr val="4D86F5"/>
                </a:solidFill>
                <a:effectLst/>
              </a:rPr>
              <a:t>. </a:t>
            </a:r>
            <a:r>
              <a:rPr lang="en-US" dirty="0">
                <a:solidFill>
                  <a:srgbClr val="FF0000"/>
                </a:solidFill>
                <a:effectLst/>
              </a:rPr>
              <a:t>How to make VM GPU metrics?</a:t>
            </a:r>
            <a:endParaRPr lang="en-US" dirty="0">
              <a:solidFill>
                <a:srgbClr val="FF0000"/>
              </a:solidFill>
            </a:endParaRPr>
          </a:p>
          <a:p>
            <a:pPr lvl="1"/>
            <a:r>
              <a:rPr lang="en-US" b="1" dirty="0"/>
              <a:t>Command line</a:t>
            </a:r>
            <a:r>
              <a:rPr lang="en-US" dirty="0"/>
              <a:t>: The </a:t>
            </a:r>
            <a:r>
              <a:rPr lang="en-US" dirty="0" err="1"/>
              <a:t>stdout</a:t>
            </a:r>
            <a:r>
              <a:rPr lang="en-US" dirty="0"/>
              <a:t> and stderr are picked up and show in the logs tab on the run page.</a:t>
            </a:r>
          </a:p>
          <a:p>
            <a:r>
              <a:rPr lang="en-US" dirty="0"/>
              <a:t>Turn on Code Saving in your </a:t>
            </a:r>
            <a:r>
              <a:rPr lang="en-US" dirty="0">
                <a:solidFill>
                  <a:srgbClr val="4D86F5"/>
                </a:solidFill>
                <a:effectLst/>
                <a:hlinkClick r:id="rId5"/>
              </a:rPr>
              <a:t>Settings page</a:t>
            </a:r>
            <a:r>
              <a:rPr lang="en-US" dirty="0"/>
              <a:t> to get:</a:t>
            </a:r>
          </a:p>
          <a:p>
            <a:pPr lvl="1"/>
            <a:r>
              <a:rPr lang="en-US" b="1" dirty="0"/>
              <a:t>Git commit</a:t>
            </a:r>
            <a:r>
              <a:rPr lang="en-US" dirty="0"/>
              <a:t>: Pick up the latest git commit and see it on the overview tab of the run page, as well as a </a:t>
            </a:r>
            <a:r>
              <a:rPr lang="en-US" dirty="0" err="1"/>
              <a:t>diff.patch</a:t>
            </a:r>
            <a:r>
              <a:rPr lang="en-US" dirty="0"/>
              <a:t> file if there are any uncommitted changes.</a:t>
            </a:r>
          </a:p>
          <a:p>
            <a:pPr lvl="1"/>
            <a:r>
              <a:rPr lang="en-US" b="1" dirty="0"/>
              <a:t>Files</a:t>
            </a:r>
            <a:r>
              <a:rPr lang="en-US" dirty="0"/>
              <a:t>: The requirements.txt file and any files you save to the </a:t>
            </a:r>
            <a:r>
              <a:rPr lang="en-US" b="1" dirty="0" err="1"/>
              <a:t>wandb</a:t>
            </a:r>
            <a:r>
              <a:rPr lang="en-US" dirty="0"/>
              <a:t> directory for the run will be uploaded and shown on the files tab of the run page.</a:t>
            </a:r>
          </a:p>
          <a:p>
            <a:r>
              <a:rPr lang="en-US" b="1" dirty="0"/>
              <a:t>Logged with specific calls</a:t>
            </a:r>
          </a:p>
          <a:p>
            <a:pPr marL="0" indent="0">
              <a:buNone/>
            </a:pPr>
            <a:r>
              <a:rPr lang="en-US" sz="1900" dirty="0"/>
              <a:t>Where data and model metrics are concerned, you get to decide exactly what you want to log.</a:t>
            </a:r>
          </a:p>
          <a:p>
            <a:pPr lvl="1"/>
            <a:r>
              <a:rPr lang="en-US" b="1" dirty="0"/>
              <a:t>Dataset</a:t>
            </a:r>
            <a:r>
              <a:rPr lang="en-US" dirty="0"/>
              <a:t>: You have to specifically log images or other dataset samples for them to stream to W&amp;B.</a:t>
            </a:r>
          </a:p>
          <a:p>
            <a:pPr lvl="1"/>
            <a:r>
              <a:rPr lang="en-US" b="1" dirty="0" err="1"/>
              <a:t>PyTorch</a:t>
            </a:r>
            <a:r>
              <a:rPr lang="en-US" b="1" dirty="0"/>
              <a:t> gradients</a:t>
            </a:r>
            <a:r>
              <a:rPr lang="en-US" dirty="0"/>
              <a:t>: Add </a:t>
            </a:r>
            <a:r>
              <a:rPr lang="en-US" dirty="0" err="1"/>
              <a:t>wandb.watch</a:t>
            </a:r>
            <a:r>
              <a:rPr lang="en-US" dirty="0"/>
              <a:t>(model) to see gradients of the weights as histograms in the UI.</a:t>
            </a:r>
          </a:p>
          <a:p>
            <a:pPr lvl="1"/>
            <a:r>
              <a:rPr lang="en-US" b="1" dirty="0"/>
              <a:t>Config</a:t>
            </a:r>
            <a:r>
              <a:rPr lang="en-US" dirty="0"/>
              <a:t>: Log hyperparameters, a link to your dataset, or the name of the architecture you're using as config parameters, passed in like this: </a:t>
            </a:r>
            <a:r>
              <a:rPr lang="en-US" dirty="0" err="1"/>
              <a:t>wandb.init</a:t>
            </a:r>
            <a:r>
              <a:rPr lang="en-US" dirty="0"/>
              <a:t>(config=</a:t>
            </a:r>
            <a:r>
              <a:rPr lang="en-US" dirty="0" err="1"/>
              <a:t>your_config_dictionary</a:t>
            </a:r>
            <a:r>
              <a:rPr lang="en-US" dirty="0"/>
              <a:t>).</a:t>
            </a:r>
          </a:p>
          <a:p>
            <a:pPr lvl="1"/>
            <a:r>
              <a:rPr lang="en-US" b="1" dirty="0"/>
              <a:t>Metrics</a:t>
            </a:r>
            <a:r>
              <a:rPr lang="en-US" dirty="0"/>
              <a:t>: Use wandb.log() to see metrics from your model. If you log metrics like accuracy and loss from inside your training loop, you'll get live updating graphs in the UI.</a:t>
            </a:r>
          </a:p>
          <a:p>
            <a:endParaRPr lang="en-US" dirty="0"/>
          </a:p>
        </p:txBody>
      </p:sp>
    </p:spTree>
    <p:extLst>
      <p:ext uri="{BB962C8B-B14F-4D97-AF65-F5344CB8AC3E}">
        <p14:creationId xmlns:p14="http://schemas.microsoft.com/office/powerpoint/2010/main" val="1670991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TotalTime>
  <Words>6909</Words>
  <Application>Microsoft Office PowerPoint</Application>
  <PresentationFormat>Widescreen</PresentationFormat>
  <Paragraphs>320</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charter</vt:lpstr>
      <vt:lpstr>Content-font</vt:lpstr>
      <vt:lpstr>JetBrains Mono</vt:lpstr>
      <vt:lpstr>Roboto</vt:lpstr>
      <vt:lpstr>Segoe UI</vt:lpstr>
      <vt:lpstr>Office Theme</vt:lpstr>
      <vt:lpstr>Wandb &amp; Yolov5</vt:lpstr>
      <vt:lpstr>outline</vt:lpstr>
      <vt:lpstr>Tests</vt:lpstr>
      <vt:lpstr>D1:MoLa/annotations/split_mola_fix_equal/mix_aggressive</vt:lpstr>
      <vt:lpstr>wandb</vt:lpstr>
      <vt:lpstr>Wandb tools</vt:lpstr>
      <vt:lpstr>Integrating W&amp;B in script</vt:lpstr>
      <vt:lpstr>Best practices</vt:lpstr>
      <vt:lpstr>What data is logged?</vt:lpstr>
      <vt:lpstr>Dashboard - Project Page</vt:lpstr>
      <vt:lpstr>Dashboard - Run page</vt:lpstr>
      <vt:lpstr>Dashboard - features</vt:lpstr>
      <vt:lpstr>Reports</vt:lpstr>
      <vt:lpstr>Sweeps</vt:lpstr>
      <vt:lpstr>Sweeps</vt:lpstr>
      <vt:lpstr>yolov5</vt:lpstr>
      <vt:lpstr>Yolov5 train parameters</vt:lpstr>
      <vt:lpstr>Yolov5 train parameters – opt var</vt:lpstr>
      <vt:lpstr>Yolov5 wandb</vt:lpstr>
      <vt:lpstr>Yolov5 wandb script</vt:lpstr>
      <vt:lpstr>Yolov5 wandb script</vt:lpstr>
      <vt:lpstr>Yolov5 hyperparameters</vt:lpstr>
      <vt:lpstr>Hyperparameters</vt:lpstr>
      <vt:lpstr>Yolov5 Hyperparameters – opt.hyp</vt:lpstr>
      <vt:lpstr>yolov5.train #model</vt:lpstr>
      <vt:lpstr>yolov5.train #optimizer</vt:lpstr>
      <vt:lpstr>yolov5.train #Trainloader &amp;  #Process 0 Testloarder </vt:lpstr>
      <vt:lpstr>yolov5.train #process 0</vt:lpstr>
      <vt:lpstr>yolov5.train #Model parameters</vt:lpstr>
      <vt:lpstr>yolov5.train #Start training</vt:lpstr>
      <vt:lpstr>yolov5.train #Start training #batch #Warmup</vt:lpstr>
      <vt:lpstr>yolov5.train #Start training #batch #Forward</vt:lpstr>
      <vt:lpstr>yolov5.train #Start training #batch #Forward</vt:lpstr>
      <vt:lpstr>Yolov5 metrics</vt:lpstr>
      <vt:lpstr>yolov5.train #Start training #DDP process 0 or single-GPU</vt:lpstr>
      <vt:lpstr>yolov5.test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Hyperparameters and output metrics</dc:title>
  <dc:creator>Nuno Miguel Cerqueira da Costa</dc:creator>
  <cp:lastModifiedBy>Nuno Miguel Cerqueira da Costa</cp:lastModifiedBy>
  <cp:revision>47</cp:revision>
  <dcterms:created xsi:type="dcterms:W3CDTF">2020-12-07T15:20:33Z</dcterms:created>
  <dcterms:modified xsi:type="dcterms:W3CDTF">2020-12-17T13:00:14Z</dcterms:modified>
</cp:coreProperties>
</file>