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23" r:id="rId2"/>
    <p:sldId id="817" r:id="rId3"/>
    <p:sldId id="818" r:id="rId4"/>
    <p:sldId id="837" r:id="rId5"/>
    <p:sldId id="1352" r:id="rId6"/>
    <p:sldId id="1354" r:id="rId7"/>
    <p:sldId id="1357" r:id="rId8"/>
    <p:sldId id="1391" r:id="rId9"/>
    <p:sldId id="1438" r:id="rId10"/>
    <p:sldId id="1439" r:id="rId11"/>
    <p:sldId id="1358" r:id="rId12"/>
    <p:sldId id="1359" r:id="rId13"/>
    <p:sldId id="834" r:id="rId14"/>
    <p:sldId id="1440" r:id="rId15"/>
    <p:sldId id="815" r:id="rId16"/>
    <p:sldId id="564" r:id="rId17"/>
    <p:sldId id="1246" r:id="rId18"/>
    <p:sldId id="1521" r:id="rId19"/>
    <p:sldId id="709" r:id="rId20"/>
    <p:sldId id="1441" r:id="rId21"/>
    <p:sldId id="578" r:id="rId22"/>
    <p:sldId id="1442" r:id="rId23"/>
    <p:sldId id="1443" r:id="rId24"/>
    <p:sldId id="1364" r:id="rId25"/>
    <p:sldId id="702" r:id="rId26"/>
    <p:sldId id="1206" r:id="rId27"/>
    <p:sldId id="563" r:id="rId28"/>
    <p:sldId id="816" r:id="rId29"/>
    <p:sldId id="822" r:id="rId30"/>
    <p:sldId id="1366" r:id="rId31"/>
    <p:sldId id="848" r:id="rId32"/>
    <p:sldId id="826" r:id="rId33"/>
    <p:sldId id="825" r:id="rId34"/>
    <p:sldId id="827" r:id="rId35"/>
    <p:sldId id="940" r:id="rId36"/>
    <p:sldId id="1360" r:id="rId37"/>
    <p:sldId id="1245" r:id="rId38"/>
    <p:sldId id="1444" r:id="rId39"/>
    <p:sldId id="703" r:id="rId40"/>
    <p:sldId id="1445" r:id="rId41"/>
    <p:sldId id="1368" r:id="rId42"/>
    <p:sldId id="833" r:id="rId4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C6DCEC"/>
    <a:srgbClr val="E4E4E4"/>
    <a:srgbClr val="BDE3FF"/>
    <a:srgbClr val="FFFFAB"/>
    <a:srgbClr val="FFE7E7"/>
    <a:srgbClr val="FFEAC1"/>
    <a:srgbClr val="FFCC66"/>
    <a:srgbClr val="65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6357" autoAdjust="0"/>
  </p:normalViewPr>
  <p:slideViewPr>
    <p:cSldViewPr>
      <p:cViewPr varScale="1">
        <p:scale>
          <a:sx n="106" d="100"/>
          <a:sy n="106" d="100"/>
        </p:scale>
        <p:origin x="86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6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3E27A9FC-8CB8-47EB-9693-7445A9F34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2850" y="3332163"/>
            <a:ext cx="6870700" cy="3160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573C256-9F40-48CE-8ECF-F7C4D1BE0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36676" indent="-283336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33348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586686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40025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493365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46703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00043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53381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8B5A90-71D4-4B8E-979D-F481E07E1798}" type="slidenum">
              <a:rPr lang="en-US" altLang="en-US" sz="1100">
                <a:latin typeface="Arial" pitchFamily="34" charset="0"/>
              </a:rPr>
              <a:pPr/>
              <a:t>11</a:t>
            </a:fld>
            <a:endParaRPr lang="en-US" altLang="en-US" sz="110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25513"/>
            <a:ext cx="6186488" cy="46418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10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36676" indent="-283336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33348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586686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40025" indent="-22667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493365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46703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00043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53381" indent="-22667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8B5A90-71D4-4B8E-979D-F481E07E1798}" type="slidenum">
              <a:rPr lang="en-US" altLang="en-US" sz="1100">
                <a:latin typeface="Arial" pitchFamily="34" charset="0"/>
              </a:rPr>
              <a:pPr/>
              <a:t>12</a:t>
            </a:fld>
            <a:endParaRPr lang="en-US" altLang="en-US" sz="110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25513"/>
            <a:ext cx="6186488" cy="46418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79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37FD37-1C97-49F0-9113-CCB46EDCE8E0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11019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336B33-49FE-4AC5-9524-6D4D026452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25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AC442F-9BB1-43E5-BFCD-61B3DE15DBC0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220200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336B33-49FE-4AC5-9524-6D4D02645287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372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C256-9F40-48CE-8ECF-F7C4D1BE052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5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8573C256-9F40-48CE-8ECF-F7C4D1BE0520}" type="slidenum">
              <a:rPr lang="en-US" alt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18</a:t>
            </a:fld>
            <a:endParaRPr lang="en-US" alt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765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37FD37-1C97-49F0-9113-CCB46EDCE8E0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54431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93819D-0E3B-494A-B376-25CD60E01303}" type="slidenum">
              <a:rPr lang="en-US" altLang="en-US" sz="1300">
                <a:latin typeface="Arial" panose="020B0604020202020204" pitchFamily="34" charset="0"/>
              </a:rPr>
              <a:pPr/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5837" cy="35988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5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503F71-B19B-4B0F-B293-D41EF2D717FA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503F71-B19B-4B0F-B293-D41EF2D717FA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15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7FD37-1C97-49F0-9113-CCB46EDCE8E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2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503F71-B19B-4B0F-B293-D41EF2D717FA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6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4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90883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66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7C5BBC-3CFB-429C-AF86-D811B78B048E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662461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422304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3B2CC-C0C8-4013-A8DE-21ACA6C76DC1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34841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3FA64-1BB8-4309-BB59-E925C2922854}" type="slidenum">
              <a:rPr lang="en-US" altLang="en-US" sz="1300">
                <a:latin typeface="Arial" panose="020B0604020202020204" pitchFamily="34" charset="0"/>
              </a:rPr>
              <a:pPr/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723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3B2CC-C0C8-4013-A8DE-21ACA6C76DC1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211209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660419F-0886-4C92-ADD9-17F60B24E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on Tue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12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03087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714983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575602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87216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3B2CC-C0C8-4013-A8DE-21ACA6C76DC1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45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7C5BBC-3CFB-429C-AF86-D811B78B048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5121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74858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775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205648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8847F-BE95-4444-A84A-CF183FC05C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238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42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6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2865867" y="11753876"/>
            <a:ext cx="2192480" cy="61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9" tIns="47920" rIns="95839" bIns="47920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C75C0D-9311-42DF-8B39-25BDB4363E88}" type="slidenum">
              <a:rPr lang="en-US" altLang="en-US" sz="1400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0275"/>
            <a:ext cx="6186488" cy="46402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9" tIns="47920" rIns="95839" bIns="4792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53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2865867" y="11753876"/>
            <a:ext cx="2192480" cy="61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9" tIns="47920" rIns="95839" bIns="47920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548CB2-A9DD-4BD5-B095-6B4199256929}" type="slidenum">
              <a:rPr lang="en-US" altLang="en-US" sz="140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0275"/>
            <a:ext cx="6186488" cy="46402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9" tIns="47920" rIns="95839" bIns="4792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0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4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F3575-C471-4CB0-93A4-898DE1439300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00"/>
          <p:cNvSpPr txBox="1">
            <a:spLocks noChangeArrowheads="1"/>
          </p:cNvSpPr>
          <p:nvPr userDrawn="1"/>
        </p:nvSpPr>
        <p:spPr bwMode="auto">
          <a:xfrm>
            <a:off x="76200" y="-93027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A</a:t>
            </a:r>
          </a:p>
        </p:txBody>
      </p:sp>
      <p:sp>
        <p:nvSpPr>
          <p:cNvPr id="5" name="Text Box 2201"/>
          <p:cNvSpPr txBox="1">
            <a:spLocks noChangeArrowheads="1"/>
          </p:cNvSpPr>
          <p:nvPr userDrawn="1"/>
        </p:nvSpPr>
        <p:spPr bwMode="auto">
          <a:xfrm>
            <a:off x="990600" y="120332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U</a:t>
            </a:r>
          </a:p>
        </p:txBody>
      </p:sp>
      <p:pic>
        <p:nvPicPr>
          <p:cNvPr id="6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6324600"/>
            <a:ext cx="3765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E9E077-D840-4773-A0C3-35A8EDBBD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5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01CB39-9F5F-46B5-963B-E53315F62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7558E9-2AC2-412E-8F46-837025BE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9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457200"/>
            <a:ext cx="777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4127C7-AFAD-42FB-BC8D-35962BA3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8ECBA30-AF4A-4F22-BFB5-18C57F7B5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81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2563ECD-96BD-423A-9F76-0254F5AFB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B12D5-9CCF-4607-81AF-DE02C87A0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2BF7454-4DD1-41BA-8488-975E80060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4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5888"/>
            <a:ext cx="3124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082EC3-E7E9-4C14-9FFE-890A620DA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D33D29E-6635-4D20-9E16-39032F6D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A1BB8F-FF93-40B0-8F7A-DD1B00AE9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B9A0D-B47E-4FA8-899B-A757543CE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3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51BB96-F822-4F2B-8C9A-AE1256BE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7BCD24-9262-4521-8687-F0C4F1BB7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AF96DD-042D-4549-A540-EE05FAB77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965E075-B51A-4BE8-912C-B6D71458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2200"/>
          <p:cNvSpPr txBox="1">
            <a:spLocks noChangeArrowheads="1"/>
          </p:cNvSpPr>
          <p:nvPr/>
        </p:nvSpPr>
        <p:spPr bwMode="auto">
          <a:xfrm>
            <a:off x="0" y="6019800"/>
            <a:ext cx="53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A</a:t>
            </a:r>
            <a:endParaRPr lang="en-US" sz="13400">
              <a:solidFill>
                <a:srgbClr val="EAEAEA"/>
              </a:solidFill>
            </a:endParaRPr>
          </a:p>
        </p:txBody>
      </p:sp>
      <p:sp>
        <p:nvSpPr>
          <p:cNvPr id="1029" name="Text Box 2201"/>
          <p:cNvSpPr txBox="1">
            <a:spLocks noChangeArrowheads="1"/>
          </p:cNvSpPr>
          <p:nvPr/>
        </p:nvSpPr>
        <p:spPr bwMode="auto">
          <a:xfrm>
            <a:off x="76200" y="6211888"/>
            <a:ext cx="53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U</a:t>
            </a:r>
            <a:endParaRPr lang="en-US" sz="13400">
              <a:solidFill>
                <a:srgbClr val="EAEAE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ＭＳ Ｐゴシック" pitchFamily="-65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Char char="o"/>
        <a:defRPr kumimoji="1"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sas.com/en_us/insights/analytics/machine-learning.html" TargetMode="Externa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4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1. Course Introduction</a:t>
            </a:r>
            <a:br>
              <a:rPr lang="en-US" altLang="en-US" sz="4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Prof. J. Alberto Espinosa</a:t>
            </a:r>
            <a:b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 updated 1/14/2023</a:t>
            </a: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Snagit_PPTF3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6" b="39586"/>
          <a:stretch/>
        </p:blipFill>
        <p:spPr>
          <a:xfrm>
            <a:off x="1066800" y="2565214"/>
            <a:ext cx="5573720" cy="1395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66800" y="2565212"/>
            <a:ext cx="5573720" cy="1395515"/>
          </a:xfrm>
          <a:prstGeom prst="rect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1643860" y="1958967"/>
            <a:ext cx="441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Training Subset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Train Model   </a:t>
            </a:r>
            <a:endParaRPr kumimoji="0" lang="en-US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nagit_PPTF356">
            <a:extLst>
              <a:ext uri="{FF2B5EF4-FFF2-40B4-BE49-F238E27FC236}">
                <a16:creationId xmlns:a16="http://schemas.microsoft.com/office/drawing/2014/main" id="{372E8CC8-22D2-41B1-A720-B8D777946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1" r="181" b="39586"/>
          <a:stretch/>
        </p:blipFill>
        <p:spPr>
          <a:xfrm>
            <a:off x="7097720" y="2565212"/>
            <a:ext cx="609600" cy="139551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622A3FC-BC02-4E96-8847-5E65DCA2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20" y="1982462"/>
            <a:ext cx="1512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Outcome</a:t>
            </a:r>
            <a:endParaRPr kumimoji="0" lang="en-US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Snagit_PPTF356">
            <a:extLst>
              <a:ext uri="{FF2B5EF4-FFF2-40B4-BE49-F238E27FC236}">
                <a16:creationId xmlns:a16="http://schemas.microsoft.com/office/drawing/2014/main" id="{72004EF2-C4A5-4450-ACCE-0484E3A1BA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22" r="10956"/>
          <a:stretch/>
        </p:blipFill>
        <p:spPr>
          <a:xfrm>
            <a:off x="1066800" y="4867779"/>
            <a:ext cx="5573720" cy="847221"/>
          </a:xfrm>
          <a:prstGeom prst="rect">
            <a:avLst/>
          </a:prstGeom>
        </p:spPr>
      </p:pic>
      <p:pic>
        <p:nvPicPr>
          <p:cNvPr id="11" name="Snagit_PPTF356">
            <a:extLst>
              <a:ext uri="{FF2B5EF4-FFF2-40B4-BE49-F238E27FC236}">
                <a16:creationId xmlns:a16="http://schemas.microsoft.com/office/drawing/2014/main" id="{4A347924-94A1-4F63-B660-29680D87E1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1" t="63322" r="181"/>
          <a:stretch/>
        </p:blipFill>
        <p:spPr>
          <a:xfrm>
            <a:off x="7097720" y="4867778"/>
            <a:ext cx="609600" cy="84722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327751-E0FC-469F-A462-9B6D86F97FF2}"/>
              </a:ext>
            </a:extLst>
          </p:cNvPr>
          <p:cNvSpPr/>
          <p:nvPr/>
        </p:nvSpPr>
        <p:spPr bwMode="auto">
          <a:xfrm>
            <a:off x="1066800" y="4867779"/>
            <a:ext cx="5573720" cy="847221"/>
          </a:xfrm>
          <a:prstGeom prst="rect">
            <a:avLst/>
          </a:prstGeom>
          <a:noFill/>
          <a:ln w="38100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280312A-F7AC-4E1B-9E86-452E2AA3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453" y="4275374"/>
            <a:ext cx="4796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00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Testing Subset: Test Model’s Accuracy  </a:t>
            </a:r>
            <a:r>
              <a:rPr kumimoji="0" lang="en-US" altLang="en-US" sz="2000" b="1" i="1" dirty="0">
                <a:solidFill>
                  <a:srgbClr val="00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altLang="en-US" sz="2000" b="1" i="1" dirty="0">
              <a:solidFill>
                <a:srgbClr val="0066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8843CEC-71CB-4713-B3A3-B51717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96" y="685800"/>
            <a:ext cx="8621608" cy="6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Machine Learning: 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Split, Train, Test, Re-Sample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9ADC827-3AC4-4F06-838B-B71667E7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20" y="4275374"/>
            <a:ext cx="1512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Outcome</a:t>
            </a:r>
            <a:endParaRPr kumimoji="0" lang="en-US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023" y="685800"/>
            <a:ext cx="8610023" cy="542149"/>
          </a:xfrm>
          <a:noFill/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Data Science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609600" y="1687243"/>
            <a:ext cx="7772400" cy="4561157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defRPr/>
            </a:pPr>
            <a:r>
              <a:rPr kumimoji="1" lang="en-US" dirty="0">
                <a:solidFill>
                  <a:srgbClr val="002060"/>
                </a:solidFill>
                <a:latin typeface="Arial" charset="0"/>
              </a:rPr>
              <a:t>“Is a set of fundamental principles that guide the extraction of knowledge from data.” </a:t>
            </a:r>
            <a:br>
              <a:rPr kumimoji="1" lang="en-US" dirty="0">
                <a:solidFill>
                  <a:srgbClr val="002060"/>
                </a:solidFill>
                <a:latin typeface="Arial" charset="0"/>
              </a:rPr>
            </a:br>
            <a:r>
              <a:rPr kumimoji="1" lang="en-US" sz="1500" dirty="0">
                <a:solidFill>
                  <a:srgbClr val="006600"/>
                </a:solidFill>
                <a:latin typeface="Arial" charset="0"/>
              </a:rPr>
              <a:t>(Provost &amp; Fawcett, Data Science for Business)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dirty="0">
                <a:latin typeface="Arial" charset="0"/>
              </a:rPr>
              <a:t>A data scientist has </a:t>
            </a:r>
            <a:r>
              <a:rPr kumimoji="1" lang="en-US" b="1" dirty="0">
                <a:solidFill>
                  <a:srgbClr val="0070C0"/>
                </a:solidFill>
                <a:latin typeface="Arial" charset="0"/>
              </a:rPr>
              <a:t>deep knowledge </a:t>
            </a:r>
            <a:r>
              <a:rPr kumimoji="1" lang="en-US" dirty="0">
                <a:latin typeface="Arial" charset="0"/>
              </a:rPr>
              <a:t>on analytics, all </a:t>
            </a:r>
            <a:r>
              <a:rPr kumimoji="1" lang="en-US" b="1" dirty="0">
                <a:solidFill>
                  <a:srgbClr val="0070C0"/>
                </a:solidFill>
                <a:latin typeface="Arial" charset="0"/>
              </a:rPr>
              <a:t>aspects of data</a:t>
            </a:r>
            <a:r>
              <a:rPr kumimoji="1" lang="en-US" dirty="0">
                <a:latin typeface="Arial" charset="0"/>
              </a:rPr>
              <a:t>, the discipline or </a:t>
            </a:r>
            <a:r>
              <a:rPr kumimoji="1" lang="en-US" b="1" dirty="0">
                <a:solidFill>
                  <a:srgbClr val="0070C0"/>
                </a:solidFill>
                <a:latin typeface="Arial" charset="0"/>
              </a:rPr>
              <a:t>functional domain </a:t>
            </a:r>
            <a:r>
              <a:rPr kumimoji="1" lang="en-US" dirty="0">
                <a:latin typeface="Arial" charset="0"/>
              </a:rPr>
              <a:t>in which analysis is conducted (marketing, </a:t>
            </a:r>
            <a:br>
              <a:rPr kumimoji="1" lang="en-US" dirty="0">
                <a:latin typeface="Arial" charset="0"/>
              </a:rPr>
            </a:br>
            <a:r>
              <a:rPr kumimoji="1" lang="en-US" dirty="0">
                <a:latin typeface="Arial" charset="0"/>
              </a:rPr>
              <a:t>healthcare, social media, etc.), and the underlying </a:t>
            </a:r>
            <a:r>
              <a:rPr kumimoji="1" lang="en-US" b="1" dirty="0">
                <a:solidFill>
                  <a:srgbClr val="0070C0"/>
                </a:solidFill>
                <a:latin typeface="Arial" charset="0"/>
              </a:rPr>
              <a:t>core disciplines </a:t>
            </a:r>
            <a:r>
              <a:rPr kumimoji="1" lang="en-US" dirty="0">
                <a:latin typeface="Arial" charset="0"/>
              </a:rPr>
              <a:t>(e.g., statistics, mathematics, database, software programming, etc.)</a:t>
            </a:r>
            <a:endParaRPr kumimoji="1" lang="en-US" sz="2700" dirty="0">
              <a:latin typeface="Arial" charset="0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8492397" y="6430389"/>
            <a:ext cx="609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—"/>
              <a:defRPr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D40FE0F8-31FA-4325-A80F-5BF4D9DDCB8F}" type="slidenum">
              <a:rPr lang="en-US" altLang="en-US" sz="1200"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</a:pPr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2" name="Picture 1" descr="Data science word clou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3" y="226506"/>
            <a:ext cx="1577693" cy="10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Summary diagram"/>
          <p:cNvSpPr/>
          <p:nvPr/>
        </p:nvSpPr>
        <p:spPr bwMode="auto">
          <a:xfrm>
            <a:off x="1676400" y="1087581"/>
            <a:ext cx="5943600" cy="5389419"/>
          </a:xfrm>
          <a:prstGeom prst="rect">
            <a:avLst/>
          </a:prstGeom>
          <a:solidFill>
            <a:srgbClr val="FFFFEB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05000" y="1316181"/>
            <a:ext cx="5410200" cy="4961808"/>
          </a:xfrm>
          <a:prstGeom prst="ellips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05200" y="1773381"/>
            <a:ext cx="3505200" cy="3429000"/>
          </a:xfrm>
          <a:prstGeom prst="ellipse">
            <a:avLst/>
          </a:prstGeom>
          <a:solidFill>
            <a:srgbClr val="99CCFF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11030" y="2443337"/>
            <a:ext cx="1789770" cy="1732407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057400" y="2167045"/>
            <a:ext cx="3505200" cy="3429000"/>
          </a:xfrm>
          <a:prstGeom prst="ellipse">
            <a:avLst/>
          </a:prstGeom>
          <a:solidFill>
            <a:srgbClr val="FFE7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305088" y="393032"/>
            <a:ext cx="8610023" cy="542149"/>
          </a:xfrm>
          <a:noFill/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Analytics Zoo</a:t>
            </a: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8492397" y="6430389"/>
            <a:ext cx="609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—"/>
              <a:defRPr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D40FE0F8-31FA-4325-A80F-5BF4D9DDCB8F}" type="slidenum">
              <a:rPr lang="en-US" altLang="en-US" sz="1200"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</a:pPr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535" y="220072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Analytics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95601" y="2652690"/>
            <a:ext cx="2667000" cy="2610703"/>
          </a:xfrm>
          <a:prstGeom prst="ellipse">
            <a:avLst/>
          </a:prstGeom>
          <a:solidFill>
            <a:srgbClr val="FF8F8F"/>
          </a:solidFill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2771688"/>
            <a:ext cx="114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+mn-lt"/>
              </a:rPr>
              <a:t>Predictive Modeling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810000" y="3423914"/>
            <a:ext cx="2476500" cy="2510685"/>
          </a:xfrm>
          <a:prstGeom prst="ellipse">
            <a:avLst/>
          </a:prstGeom>
          <a:solidFill>
            <a:srgbClr val="C9A8E2"/>
          </a:solidFill>
          <a:ln w="127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3900" y="3987225"/>
            <a:ext cx="110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+mn-lt"/>
              </a:rPr>
              <a:t>Data</a:t>
            </a:r>
            <a:br>
              <a:rPr lang="en-US" sz="1600" dirty="0">
                <a:solidFill>
                  <a:srgbClr val="7030A0"/>
                </a:solidFill>
                <a:latin typeface="+mn-lt"/>
              </a:rPr>
            </a:br>
            <a:r>
              <a:rPr lang="en-US" sz="1600" dirty="0">
                <a:solidFill>
                  <a:srgbClr val="7030A0"/>
                </a:solidFill>
                <a:latin typeface="+mn-lt"/>
              </a:rPr>
              <a:t>Mining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33900" y="177338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+mn-lt"/>
              </a:rPr>
              <a:t>Machine</a:t>
            </a:r>
            <a:br>
              <a:rPr lang="en-US" sz="1600" dirty="0">
                <a:solidFill>
                  <a:srgbClr val="0070C0"/>
                </a:solidFill>
                <a:latin typeface="+mn-lt"/>
              </a:rPr>
            </a:br>
            <a:r>
              <a:rPr lang="en-US" sz="1600" dirty="0">
                <a:solidFill>
                  <a:srgbClr val="0070C0"/>
                </a:solidFill>
                <a:latin typeface="+mn-lt"/>
              </a:rPr>
              <a:t>Learning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00" y="1472625"/>
            <a:ext cx="1447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Data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Science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5420" y="270288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Business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Intelligence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1143000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n-lt"/>
              </a:rPr>
              <a:t>Math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7000" y="1143000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n-lt"/>
              </a:rPr>
              <a:t>Statistics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7454" y="5646003"/>
            <a:ext cx="16429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n-lt"/>
              </a:rPr>
              <a:t>Computer Science &amp; 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867400"/>
            <a:ext cx="122477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n-lt"/>
              </a:rPr>
              <a:t>Database &amp; Big Data</a:t>
            </a:r>
          </a:p>
        </p:txBody>
      </p:sp>
      <p:pic>
        <p:nvPicPr>
          <p:cNvPr id="24" name="Snagit_SNG824">
            <a:extLst>
              <a:ext uri="{FF2B5EF4-FFF2-40B4-BE49-F238E27FC236}">
                <a16:creationId xmlns:a16="http://schemas.microsoft.com/office/drawing/2014/main" id="{2F0D496E-CEF5-452E-AE11-7F73916674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00" y="5236519"/>
            <a:ext cx="443739" cy="297536"/>
          </a:xfrm>
          <a:prstGeom prst="rect">
            <a:avLst/>
          </a:prstGeom>
        </p:spPr>
      </p:pic>
      <p:pic>
        <p:nvPicPr>
          <p:cNvPr id="25" name="Snagit_SNG821">
            <a:extLst>
              <a:ext uri="{FF2B5EF4-FFF2-40B4-BE49-F238E27FC236}">
                <a16:creationId xmlns:a16="http://schemas.microsoft.com/office/drawing/2014/main" id="{0A9876E2-541D-4694-9CCC-6761C9D597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4" y="3442005"/>
            <a:ext cx="359243" cy="523548"/>
          </a:xfrm>
          <a:prstGeom prst="rect">
            <a:avLst/>
          </a:prstGeom>
        </p:spPr>
      </p:pic>
      <p:pic>
        <p:nvPicPr>
          <p:cNvPr id="26" name="Snagit_SNG829">
            <a:extLst>
              <a:ext uri="{FF2B5EF4-FFF2-40B4-BE49-F238E27FC236}">
                <a16:creationId xmlns:a16="http://schemas.microsoft.com/office/drawing/2014/main" id="{B54A8881-C33D-4361-90A1-2DB00BC643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33" y="1922321"/>
            <a:ext cx="326478" cy="4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0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F720A2-365C-467F-87A7-B5DDEF8B6EFB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33400" y="27432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Syllabus Overview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(See Canvas)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697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B140A-7146-46D0-89D7-9CB98D80D01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Predictive Analytics Overview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9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E6B309-BE6D-4C94-BC80-4DBDC81E7F1E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0" y="685800"/>
            <a:ext cx="7620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defRPr/>
            </a:pPr>
            <a:r>
              <a:rPr kumimoji="1" lang="en-US" sz="3600" b="1" dirty="0">
                <a:solidFill>
                  <a:schemeClr val="accent2"/>
                </a:solidFill>
                <a:latin typeface="Comic Sans MS" pitchFamily="66" charset="0"/>
              </a:rPr>
              <a:t>Food for Thought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 charset="0"/>
              </a:rPr>
              <a:t>Humans</a:t>
            </a:r>
            <a:r>
              <a:rPr kumimoji="1" lang="en-US" sz="2000" dirty="0">
                <a:latin typeface="Arial" charset="0"/>
              </a:rPr>
              <a:t> are live predictive analytics entities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 charset="0"/>
              </a:rPr>
              <a:t>Politician's tricks </a:t>
            </a:r>
            <a:r>
              <a:rPr kumimoji="1" lang="en-US" sz="200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kumimoji="1" lang="en-US" sz="2000" dirty="0">
                <a:latin typeface="Arial" charset="0"/>
              </a:rPr>
              <a:t>single data point; single variable prediction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latin typeface="Arial" charset="0"/>
              </a:rPr>
              <a:t>Does one case prove anything? Statistical power?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latin typeface="Arial" charset="0"/>
              </a:rPr>
              <a:t>Is there really a gender pay gap?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latin typeface="Arial" charset="0"/>
              </a:rPr>
              <a:t>↑ $1 minimum wage </a:t>
            </a:r>
            <a:r>
              <a:rPr kumimoji="1" lang="en-US" sz="2000" dirty="0">
                <a:latin typeface="Arial" charset="0"/>
                <a:sym typeface="Wingdings" panose="05000000000000000000" pitchFamily="2" charset="2"/>
              </a:rPr>
              <a:t> Impact on unemployment?</a:t>
            </a:r>
            <a:endParaRPr kumimoji="1" lang="en-US" sz="2000" dirty="0">
              <a:latin typeface="Arial" charset="0"/>
            </a:endParaRP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What doctors do? </a:t>
            </a:r>
            <a:r>
              <a:rPr kumimoji="1" lang="en-US" sz="200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kumimoji="1" lang="en-US" sz="2000" dirty="0">
                <a:latin typeface="Arial" charset="0"/>
              </a:rPr>
              <a:t>diagnosis, treatment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Why are you in the MS program? What are you predicting?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Who in this class will be the first to become CEO?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How much money will you make 5 years after graduation?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Will you make more than $200K 5 years after graduation?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What’s the financial impact of providing free </a:t>
            </a:r>
            <a:r>
              <a:rPr kumimoji="1" lang="en-US" sz="2000" dirty="0" err="1">
                <a:latin typeface="Arial" charset="0"/>
              </a:rPr>
              <a:t>WiFi</a:t>
            </a:r>
            <a:r>
              <a:rPr kumimoji="1" lang="en-US" sz="2000" dirty="0">
                <a:latin typeface="Arial" charset="0"/>
              </a:rPr>
              <a:t>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How to fight cybercrime, terrorism (Shining Path), fraud, etc.?</a:t>
            </a:r>
          </a:p>
          <a:p>
            <a:pPr marL="28575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Arial" charset="0"/>
              </a:rPr>
              <a:t>Interesting cases: Target, Starbucks, Oakland A’s	</a:t>
            </a:r>
            <a:r>
              <a:rPr kumimoji="1" lang="en-US" sz="1800" dirty="0">
                <a:latin typeface="Arial" charset="0"/>
              </a:rPr>
              <a:t>				</a:t>
            </a:r>
          </a:p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sz="1800" dirty="0">
              <a:latin typeface="Arial" charset="0"/>
            </a:endParaRPr>
          </a:p>
        </p:txBody>
      </p:sp>
      <p:pic>
        <p:nvPicPr>
          <p:cNvPr id="4" name="Snagit_PPT36E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0" y="419100"/>
            <a:ext cx="63923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DB140A-7146-46D0-89D7-9CB98D80D01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>
                <a:solidFill>
                  <a:srgbClr val="C00000"/>
                </a:solidFill>
                <a:latin typeface="Comic Sans MS" panose="030F0702030302020204" pitchFamily="66" charset="0"/>
              </a:rPr>
              <a:t>The Analytics Life Cycle</a:t>
            </a:r>
            <a:br>
              <a:rPr lang="en-US" altLang="en-US" sz="3600" b="1">
                <a:solidFill>
                  <a:srgbClr val="C00000"/>
                </a:solidFill>
                <a:latin typeface="Comic Sans MS" panose="030F0702030302020204" pitchFamily="66" charset="0"/>
              </a:rPr>
            </a:br>
            <a:endParaRPr lang="en-US" altLang="en-US" sz="180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" y="375505"/>
            <a:ext cx="2590800" cy="1300895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rgbClr val="C00000"/>
                </a:solidFill>
                <a:latin typeface="Comic Sans MS" panose="030F0702030302020204" pitchFamily="66" charset="0"/>
              </a:rPr>
              <a:t>CRISP-DM</a:t>
            </a:r>
            <a:br>
              <a:rPr lang="en-US" altLang="en-US" sz="360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Cross-Industry Standard Process for Data Mining</a:t>
            </a:r>
            <a:endParaRPr lang="en-US" alt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294185" y="1333500"/>
            <a:ext cx="1752600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Business Understanding</a:t>
            </a:r>
          </a:p>
        </p:txBody>
      </p:sp>
      <p:sp>
        <p:nvSpPr>
          <p:cNvPr id="4" name="Oval 3" descr="CRISP-DM diagram"/>
          <p:cNvSpPr/>
          <p:nvPr/>
        </p:nvSpPr>
        <p:spPr bwMode="auto">
          <a:xfrm>
            <a:off x="2203938" y="228600"/>
            <a:ext cx="6559062" cy="6424246"/>
          </a:xfrm>
          <a:prstGeom prst="ellipse">
            <a:avLst/>
          </a:prstGeom>
          <a:noFill/>
          <a:ln w="762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81700" y="1333500"/>
            <a:ext cx="1758462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Data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Understanding</a:t>
            </a: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4889988" y="2918404"/>
            <a:ext cx="1186962" cy="1036210"/>
          </a:xfrm>
          <a:prstGeom prst="flowChartMagneticDisk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591300" y="2709130"/>
            <a:ext cx="1790700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Data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Preparation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582508" y="4000500"/>
            <a:ext cx="1799492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Modeling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686300" y="5067300"/>
            <a:ext cx="1714500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Evaluation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90800" y="3810000"/>
            <a:ext cx="1600200" cy="647700"/>
          </a:xfrm>
          <a:prstGeom prst="round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Deployment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438775" y="228600"/>
            <a:ext cx="200025" cy="0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5333267" y="6652846"/>
            <a:ext cx="104775" cy="0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8757138" y="3436510"/>
            <a:ext cx="0" cy="228600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2203938" y="3323858"/>
            <a:ext cx="0" cy="225303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192773" y="1485900"/>
            <a:ext cx="692027" cy="0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5079024" y="1790700"/>
            <a:ext cx="744414" cy="0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010400" y="2163276"/>
            <a:ext cx="304800" cy="493101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7391400" y="3467558"/>
            <a:ext cx="1" cy="502902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7772399" y="3400242"/>
            <a:ext cx="1" cy="502902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6477000" y="4830276"/>
            <a:ext cx="756138" cy="503724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 flipV="1">
            <a:off x="3581402" y="4572001"/>
            <a:ext cx="990598" cy="685799"/>
          </a:xfrm>
          <a:prstGeom prst="straightConnector1">
            <a:avLst/>
          </a:prstGeom>
          <a:solidFill>
            <a:schemeClr val="accent1"/>
          </a:solidFill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Freeform 62"/>
          <p:cNvSpPr/>
          <p:nvPr/>
        </p:nvSpPr>
        <p:spPr bwMode="auto">
          <a:xfrm>
            <a:off x="4114799" y="2095501"/>
            <a:ext cx="1390651" cy="2781300"/>
          </a:xfrm>
          <a:custGeom>
            <a:avLst/>
            <a:gdLst>
              <a:gd name="connsiteX0" fmla="*/ 1362126 w 1362126"/>
              <a:gd name="connsiteY0" fmla="*/ 2508739 h 2508739"/>
              <a:gd name="connsiteX1" fmla="*/ 72587 w 1362126"/>
              <a:gd name="connsiteY1" fmla="*/ 1172308 h 2508739"/>
              <a:gd name="connsiteX2" fmla="*/ 224987 w 1362126"/>
              <a:gd name="connsiteY2" fmla="*/ 0 h 250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126" h="2508739">
                <a:moveTo>
                  <a:pt x="1362126" y="2508739"/>
                </a:moveTo>
                <a:cubicBezTo>
                  <a:pt x="812118" y="2049585"/>
                  <a:pt x="262110" y="1590431"/>
                  <a:pt x="72587" y="1172308"/>
                </a:cubicBezTo>
                <a:cubicBezTo>
                  <a:pt x="-116936" y="754185"/>
                  <a:pt x="111664" y="183661"/>
                  <a:pt x="224987" y="0"/>
                </a:cubicBezTo>
              </a:path>
            </a:pathLst>
          </a:custGeom>
          <a:noFill/>
          <a:ln w="1016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676D-FF85-4FD4-B65D-1E7999B1927E}"/>
              </a:ext>
            </a:extLst>
          </p:cNvPr>
          <p:cNvSpPr txBox="1"/>
          <p:nvPr/>
        </p:nvSpPr>
        <p:spPr>
          <a:xfrm>
            <a:off x="3833447" y="1025952"/>
            <a:ext cx="78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60286-A0F2-42E7-8EE3-F54E19736639}"/>
              </a:ext>
            </a:extLst>
          </p:cNvPr>
          <p:cNvSpPr txBox="1"/>
          <p:nvPr/>
        </p:nvSpPr>
        <p:spPr>
          <a:xfrm>
            <a:off x="6559062" y="1025951"/>
            <a:ext cx="7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CD32A9-4415-47DA-94DD-0685A3B64EB4}"/>
              </a:ext>
            </a:extLst>
          </p:cNvPr>
          <p:cNvSpPr txBox="1"/>
          <p:nvPr/>
        </p:nvSpPr>
        <p:spPr>
          <a:xfrm>
            <a:off x="7357966" y="2406324"/>
            <a:ext cx="77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EB34C-86C0-4AD8-9CBC-5857A44BAEB9}"/>
              </a:ext>
            </a:extLst>
          </p:cNvPr>
          <p:cNvSpPr txBox="1"/>
          <p:nvPr/>
        </p:nvSpPr>
        <p:spPr>
          <a:xfrm>
            <a:off x="6470405" y="3644045"/>
            <a:ext cx="7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8E064-EB1B-456F-A3BA-7D9E3166B333}"/>
              </a:ext>
            </a:extLst>
          </p:cNvPr>
          <p:cNvSpPr txBox="1"/>
          <p:nvPr/>
        </p:nvSpPr>
        <p:spPr>
          <a:xfrm>
            <a:off x="5644661" y="4737929"/>
            <a:ext cx="82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E4EFA-C0EE-46B7-BDDC-26A760883BBE}"/>
              </a:ext>
            </a:extLst>
          </p:cNvPr>
          <p:cNvSpPr txBox="1"/>
          <p:nvPr/>
        </p:nvSpPr>
        <p:spPr>
          <a:xfrm>
            <a:off x="3037740" y="3482457"/>
            <a:ext cx="86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CDM-6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5748C3CC-A69E-49C7-ABDC-2EC8375CA57E}"/>
              </a:ext>
            </a:extLst>
          </p:cNvPr>
          <p:cNvSpPr txBox="1">
            <a:spLocks/>
          </p:cNvSpPr>
          <p:nvPr/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Char char="o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§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E6B309-BE6D-4C94-BC80-4DBDC81E7F1E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6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52DE6F-CBDF-9FEA-DC45-866EBAD979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t="8659" r="5154" b="8454"/>
          <a:stretch/>
        </p:blipFill>
        <p:spPr>
          <a:xfrm>
            <a:off x="515203" y="304800"/>
            <a:ext cx="8095397" cy="6234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2B862C-CDD2-829D-D002-BA05FAC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733800"/>
            <a:ext cx="2743200" cy="1481137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Analytics</a:t>
            </a:r>
            <a:b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Life Cycle</a:t>
            </a:r>
            <a:b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for ITEC 621</a:t>
            </a:r>
          </a:p>
        </p:txBody>
      </p:sp>
    </p:spTree>
    <p:extLst>
      <p:ext uri="{BB962C8B-B14F-4D97-AF65-F5344CB8AC3E}">
        <p14:creationId xmlns:p14="http://schemas.microsoft.com/office/powerpoint/2010/main" val="399264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F720A2-365C-467F-87A7-B5DDEF8B6EFB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Step 1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Business &amp; Analytics Question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0462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6516" indent="-267891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71563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0188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8813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7438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6063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14688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3313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400E8-FD39-4785-BAFB-F741EBDDA33D}" type="slidenum">
              <a:rPr lang="en-US" altLang="en-US" sz="1406"/>
              <a:pPr/>
              <a:t>2</a:t>
            </a:fld>
            <a:endParaRPr lang="en-US" altLang="en-US" sz="1406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114796"/>
            <a:ext cx="8991600" cy="65146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Monotype Sorts" pitchFamily="2" charset="2"/>
              <a:defRPr kumimoji="1"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en-US" b="1" kern="0" dirty="0">
                <a:latin typeface="MV Boli" panose="02000500030200090000" pitchFamily="2" charset="0"/>
                <a:cs typeface="MV Boli" panose="02000500030200090000" pitchFamily="2" charset="0"/>
              </a:rPr>
              <a:t>A Few Popular Quotes</a:t>
            </a:r>
          </a:p>
          <a:p>
            <a:pPr algn="ctr">
              <a:spcBef>
                <a:spcPts val="600"/>
              </a:spcBef>
              <a:spcAft>
                <a:spcPts val="2400"/>
              </a:spcAft>
            </a:pPr>
            <a:b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“In God we trust. All others must bring data” </a:t>
            </a:r>
            <a:b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en-US" sz="1800" kern="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W. Edwards Deming, engineer and statistician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“If statistics are boring, you’ve got the wrong numbers”</a:t>
            </a:r>
            <a:b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en-US" sz="1800" kern="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Peter Drucker, management author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“Torture the data, and it will confess to anything” </a:t>
            </a:r>
            <a:br>
              <a:rPr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en-US" sz="1800" kern="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Ronald Coase, Economics, Nobel Prize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  <a:buClrTx/>
              <a:buSzTx/>
            </a:pPr>
            <a:r>
              <a:rPr kumimoji="0"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“He uses statistics as a drunken man uses lamp posts – </a:t>
            </a:r>
            <a:br>
              <a:rPr kumimoji="0"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</a:br>
            <a:r>
              <a:rPr kumimoji="0"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for support rather than illumination” </a:t>
            </a:r>
            <a:br>
              <a:rPr kumimoji="0" lang="en-US" altLang="en-US" sz="2400" kern="0" dirty="0">
                <a:solidFill>
                  <a:srgbClr val="C00000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</a:br>
            <a:r>
              <a:rPr kumimoji="0" lang="en-US" altLang="en-US" sz="1800" kern="0" dirty="0">
                <a:solidFill>
                  <a:srgbClr val="0070C0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Andrew Lang, Scottish poet and anthropologist, 1844-1912</a:t>
            </a:r>
          </a:p>
          <a:p>
            <a:pPr algn="ctr">
              <a:spcBef>
                <a:spcPts val="0"/>
              </a:spcBef>
              <a:spcAft>
                <a:spcPts val="1800"/>
              </a:spcAft>
            </a:pPr>
            <a:endParaRPr lang="en-US" altLang="en-US" sz="2400" kern="0" dirty="0">
              <a:solidFill>
                <a:srgbClr val="C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4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2883F3-A710-4A59-9F8B-81928288290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3400" y="8382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1638" indent="-401638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The Business Question &amp; Case</a:t>
            </a:r>
          </a:p>
          <a:p>
            <a:pPr lvl="2" indent="-341313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Business Question</a:t>
            </a:r>
            <a:r>
              <a:rPr lang="en-US" altLang="en-US" sz="2800" dirty="0">
                <a:solidFill>
                  <a:srgbClr val="C00000"/>
                </a:solidFill>
              </a:rPr>
              <a:t>: </a:t>
            </a:r>
          </a:p>
          <a:p>
            <a:pPr marL="860425" lvl="3" indent="-34925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Is the main project driver</a:t>
            </a:r>
          </a:p>
          <a:p>
            <a:pPr marL="860425" lvl="3" indent="-349250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Articulated in </a:t>
            </a:r>
            <a:r>
              <a:rPr lang="en-US" altLang="en-US" sz="2400" dirty="0">
                <a:solidFill>
                  <a:srgbClr val="0070C0"/>
                </a:solidFill>
              </a:rPr>
              <a:t>general </a:t>
            </a:r>
            <a:r>
              <a:rPr lang="en-US" altLang="en-US" sz="2400" dirty="0"/>
              <a:t>and managerial terms</a:t>
            </a:r>
          </a:p>
          <a:p>
            <a:pPr lvl="2">
              <a:spcBef>
                <a:spcPct val="0"/>
              </a:spcBef>
              <a:spcAft>
                <a:spcPts val="1800"/>
              </a:spcAft>
              <a:buClr>
                <a:schemeClr val="tx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Examples: </a:t>
            </a:r>
            <a:r>
              <a:rPr lang="en-US" altLang="en-US" sz="1800" dirty="0">
                <a:solidFill>
                  <a:srgbClr val="0070C0"/>
                </a:solidFill>
              </a:rPr>
              <a:t>How can the spread of an epidemic be controlled?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>
                <a:solidFill>
                  <a:srgbClr val="0070C0"/>
                </a:solidFill>
              </a:rPr>
              <a:t>                   What factors lead to increased sales in a store?</a:t>
            </a:r>
          </a:p>
          <a:p>
            <a:pPr lvl="2" indent="-341313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Business Case</a:t>
            </a:r>
            <a:r>
              <a:rPr lang="en-US" altLang="en-US" sz="2800" dirty="0">
                <a:solidFill>
                  <a:srgbClr val="C00000"/>
                </a:solidFill>
              </a:rPr>
              <a:t>: </a:t>
            </a:r>
          </a:p>
          <a:p>
            <a:pPr marL="860425" lvl="3" indent="-34925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Rationale for the importance of the business question</a:t>
            </a:r>
          </a:p>
          <a:p>
            <a:pPr marL="860425" lvl="3" indent="-34925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Why is it important for the business?</a:t>
            </a:r>
          </a:p>
          <a:p>
            <a:pPr marL="860425" lvl="3" indent="-349250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What is the value proposition?</a:t>
            </a:r>
          </a:p>
        </p:txBody>
      </p:sp>
    </p:spTree>
    <p:extLst>
      <p:ext uri="{BB962C8B-B14F-4D97-AF65-F5344CB8AC3E}">
        <p14:creationId xmlns:p14="http://schemas.microsoft.com/office/powerpoint/2010/main" val="61184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2883F3-A710-4A59-9F8B-81928288290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3400" y="6096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1638" indent="-401638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The Analytics Question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en-US" dirty="0"/>
              <a:t>Translate the business question into one or more analyzable questions. More specifically, define:</a:t>
            </a:r>
          </a:p>
          <a:p>
            <a:pPr marL="403225" indent="-403225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dirty="0"/>
              <a:t>What is the </a:t>
            </a:r>
            <a:r>
              <a:rPr lang="en-US" altLang="en-US" b="1" dirty="0">
                <a:solidFill>
                  <a:srgbClr val="0070C0"/>
                </a:solidFill>
              </a:rPr>
              <a:t>outcome</a:t>
            </a:r>
            <a:r>
              <a:rPr lang="en-US" altLang="en-US" dirty="0"/>
              <a:t> variable and its </a:t>
            </a:r>
            <a:r>
              <a:rPr lang="en-US" altLang="en-US" b="1" dirty="0">
                <a:solidFill>
                  <a:srgbClr val="C00000"/>
                </a:solidFill>
              </a:rPr>
              <a:t>type</a:t>
            </a:r>
            <a:r>
              <a:rPr lang="en-US" altLang="en-US" dirty="0"/>
              <a:t>?</a:t>
            </a:r>
          </a:p>
          <a:p>
            <a:pPr marL="627063" lvl="1" indent="-225425"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Quantitative Value </a:t>
            </a:r>
            <a:r>
              <a:rPr lang="en-US" altLang="en-US" dirty="0"/>
              <a:t>– e.g., salaries, sales, credit rating</a:t>
            </a:r>
            <a:endParaRPr lang="en-US" altLang="en-US" sz="2400" dirty="0"/>
          </a:p>
          <a:p>
            <a:pPr marL="627063" lvl="1" indent="-225425">
              <a:spcBef>
                <a:spcPct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Classification</a:t>
            </a:r>
            <a:r>
              <a:rPr lang="en-US" altLang="en-US" dirty="0"/>
              <a:t> – e.g., loan default (yes/no), credit application (approved/declined)</a:t>
            </a:r>
            <a:r>
              <a:rPr lang="en-US" altLang="en-US" sz="2400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binary</a:t>
            </a:r>
            <a:r>
              <a:rPr lang="en-US" altLang="en-US" dirty="0">
                <a:sym typeface="Wingdings" panose="05000000000000000000" pitchFamily="2" charset="2"/>
              </a:rPr>
              <a:t> vs.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multiple</a:t>
            </a:r>
            <a:r>
              <a:rPr lang="en-US" altLang="en-US" dirty="0">
                <a:sym typeface="Wingdings" panose="05000000000000000000" pitchFamily="2" charset="2"/>
              </a:rPr>
              <a:t> categories</a:t>
            </a:r>
            <a:endParaRPr lang="en-US" altLang="en-US" dirty="0"/>
          </a:p>
          <a:p>
            <a:pPr marL="403225" indent="-403225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dirty="0"/>
              <a:t>What are the </a:t>
            </a:r>
            <a:r>
              <a:rPr lang="en-US" altLang="en-US" b="1" dirty="0">
                <a:solidFill>
                  <a:srgbClr val="C00000"/>
                </a:solidFill>
              </a:rPr>
              <a:t>key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predictors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interest?</a:t>
            </a:r>
            <a:endParaRPr lang="en-US" altLang="en-US" b="1" dirty="0">
              <a:solidFill>
                <a:srgbClr val="C00000"/>
              </a:solidFill>
            </a:endParaRPr>
          </a:p>
          <a:p>
            <a:pPr marL="627063" lvl="1" indent="-225425"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Focal predictors of interest </a:t>
            </a:r>
            <a:r>
              <a:rPr lang="en-US" altLang="en-US" dirty="0"/>
              <a:t>– e.g., GPA, advertising expenditures, annual income, education level</a:t>
            </a:r>
          </a:p>
          <a:p>
            <a:pPr marL="627063" lvl="1" indent="-225425">
              <a:spcBef>
                <a:spcPct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Control variables </a:t>
            </a:r>
            <a:r>
              <a:rPr lang="en-US" altLang="en-US" dirty="0"/>
              <a:t>– e.g., not of main interest, but may influence the outcome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720A2-365C-467F-87A7-B5DDEF8B6EF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Step 2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Data Work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2883F3-A710-4A59-9F8B-81928288290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694765"/>
            <a:ext cx="85132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1638" indent="-401638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8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Important Data Issues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</a:rPr>
              <a:t>ETL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C00000"/>
                </a:solidFill>
              </a:rPr>
              <a:t>E</a:t>
            </a:r>
            <a:r>
              <a:rPr lang="en-US" altLang="en-US" dirty="0"/>
              <a:t>xtract (from multiple data sources), </a:t>
            </a:r>
            <a:r>
              <a:rPr lang="en-US" altLang="en-US" b="1" dirty="0">
                <a:solidFill>
                  <a:srgbClr val="C00000"/>
                </a:solidFill>
              </a:rPr>
              <a:t>T</a:t>
            </a:r>
            <a:r>
              <a:rPr lang="en-US" altLang="en-US" dirty="0"/>
              <a:t>ransform (into structured formats) and </a:t>
            </a:r>
            <a:r>
              <a:rPr lang="en-US" altLang="en-US" b="1" dirty="0">
                <a:solidFill>
                  <a:srgbClr val="C00000"/>
                </a:solidFill>
              </a:rPr>
              <a:t>L</a:t>
            </a:r>
            <a:r>
              <a:rPr lang="en-US" altLang="en-US" dirty="0"/>
              <a:t>oad (into analysis environment)</a:t>
            </a:r>
            <a:endParaRPr lang="en-US" altLang="en-US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Missing values, data cleansing, data curation (i.e., organization and integration </a:t>
            </a:r>
            <a:r>
              <a:rPr lang="en-US" altLang="en-US" dirty="0">
                <a:sym typeface="Wingdings" panose="05000000000000000000" pitchFamily="2" charset="2"/>
              </a:rPr>
              <a:t> often part of ETL</a:t>
            </a:r>
            <a:r>
              <a:rPr lang="en-US" altLang="en-US" dirty="0"/>
              <a:t>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</a:rPr>
              <a:t>Pre-processing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necessary or optional data transformations for the analysis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Data structures </a:t>
            </a:r>
            <a:r>
              <a:rPr lang="en-US" altLang="en-US" dirty="0">
                <a:sym typeface="Wingdings" panose="05000000000000000000" pitchFamily="2" charset="2"/>
              </a:rPr>
              <a:t> vectors, matrices, data frames, lists, etc.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Data types </a:t>
            </a:r>
            <a:r>
              <a:rPr lang="en-US" altLang="en-US" dirty="0">
                <a:sym typeface="Wingdings" panose="05000000000000000000" pitchFamily="2" charset="2"/>
              </a:rPr>
              <a:t> numeric, character, categorical, etc.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Data notations </a:t>
            </a:r>
            <a:r>
              <a:rPr lang="en-US" altLang="en-US" dirty="0">
                <a:sym typeface="Wingdings" panose="05000000000000000000" pitchFamily="2" charset="2"/>
              </a:rPr>
              <a:t> matrix notation, data models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362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0257" y="512190"/>
            <a:ext cx="7946816" cy="6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Data Frames, Matrices &amp; Vectors</a:t>
            </a:r>
          </a:p>
        </p:txBody>
      </p:sp>
      <p:pic>
        <p:nvPicPr>
          <p:cNvPr id="2" name="Snagit_PPTF3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4831002" cy="1752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33400" y="1752600"/>
            <a:ext cx="4831002" cy="1752600"/>
          </a:xfrm>
          <a:prstGeom prst="rect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1158201" y="12954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Data Frame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Pizzas</a:t>
            </a:r>
          </a:p>
        </p:txBody>
      </p:sp>
      <p:pic>
        <p:nvPicPr>
          <p:cNvPr id="23" name="Snagit_PPTF3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-1" b="-1"/>
          <a:stretch/>
        </p:blipFill>
        <p:spPr>
          <a:xfrm>
            <a:off x="5562600" y="1752600"/>
            <a:ext cx="3230802" cy="1752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5593002" y="1752600"/>
            <a:ext cx="3246198" cy="1752600"/>
          </a:xfrm>
          <a:prstGeom prst="rect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593002" y="1295400"/>
            <a:ext cx="3230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Matrix</a:t>
            </a:r>
            <a:r>
              <a:rPr kumimoji="0" lang="en-US" altLang="en-US" sz="2000" dirty="0">
                <a:latin typeface="+mn-lt"/>
              </a:rPr>
              <a:t> </a:t>
            </a:r>
            <a:r>
              <a:rPr kumimoji="0" lang="en-US" altLang="en-US" sz="2000" dirty="0">
                <a:sym typeface="Wingdings" panose="05000000000000000000" pitchFamily="2" charset="2"/>
              </a:rPr>
              <a:t> </a:t>
            </a:r>
            <a:r>
              <a:rPr kumimoji="0" lang="en-US" alt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PizzaMat</a:t>
            </a:r>
            <a:endParaRPr kumimoji="0" lang="en-US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000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464380" y="3505200"/>
            <a:ext cx="50524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Columns are “vectors” (variables)</a:t>
            </a:r>
          </a:p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Data across columns can be of different types</a:t>
            </a:r>
          </a:p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Data within columns must be of same type</a:t>
            </a: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5528834" y="3505200"/>
            <a:ext cx="5052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All data must be of same type</a:t>
            </a:r>
          </a:p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Usually numeric</a:t>
            </a:r>
          </a:p>
        </p:txBody>
      </p:sp>
      <p:pic>
        <p:nvPicPr>
          <p:cNvPr id="5" name="Snagit_PPTC68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701413"/>
            <a:ext cx="544850" cy="1752600"/>
          </a:xfrm>
          <a:prstGeom prst="rect">
            <a:avLst/>
          </a:prstGeom>
        </p:spPr>
      </p:pic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2590800" y="4724400"/>
            <a:ext cx="2773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Vector</a:t>
            </a:r>
            <a:r>
              <a:rPr kumimoji="0" lang="en-US" altLang="en-US" sz="2000" dirty="0">
                <a:latin typeface="+mn-lt"/>
              </a:rPr>
              <a:t>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Pizzas$carb</a:t>
            </a:r>
            <a:endParaRPr kumimoji="0" lang="en-US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590800" y="5181600"/>
            <a:ext cx="50524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Vectors can be extracted from data frames</a:t>
            </a:r>
          </a:p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Vectors can be aggregated into data frames</a:t>
            </a:r>
          </a:p>
          <a:p>
            <a:pPr marL="168275" indent="-168275">
              <a:spcBef>
                <a:spcPct val="0"/>
              </a:spcBef>
              <a:buClrTx/>
            </a:pPr>
            <a:r>
              <a:rPr kumimoji="0" lang="en-US" altLang="en-US" sz="1800" dirty="0">
                <a:latin typeface="+mn-lt"/>
              </a:rPr>
              <a:t>Data within a vector must be of same type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343400" y="1752600"/>
            <a:ext cx="533400" cy="1752600"/>
          </a:xfrm>
          <a:prstGeom prst="rect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6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7917 0.42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13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/>
      <p:bldP spid="29" grpId="0"/>
      <p:bldP spid="30" grpId="0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34013" y="355172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Matrix Notation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latin typeface="+mn-lt"/>
              </a:rPr>
              <a:t>We will not use much matrix notation or algebra, but it helps to understand its basics and the textbook sometimes makes reference to it.</a:t>
            </a:r>
            <a:br>
              <a:rPr lang="en-US" altLang="en-US" sz="2000" dirty="0">
                <a:latin typeface="+mn-lt"/>
              </a:rPr>
            </a:br>
            <a:endParaRPr lang="en-US" altLang="en-US" sz="1100" dirty="0">
              <a:latin typeface="+mn-lt"/>
            </a:endParaRPr>
          </a:p>
          <a:p>
            <a:pPr algn="ctr">
              <a:spcAft>
                <a:spcPts val="1200"/>
              </a:spcAft>
              <a:buFontTx/>
              <a:buNone/>
            </a:pPr>
            <a:endParaRPr lang="en-US" altLang="en-US" sz="36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1181100" y="3783825"/>
            <a:ext cx="37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1181100" y="2213788"/>
            <a:ext cx="45561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Etc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en-US" sz="20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kumimoji="0" lang="en-US" altLang="en-US" sz="20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2075656" y="2221725"/>
            <a:ext cx="14478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11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21 ….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12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22 ….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13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23 ….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Etc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1n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2n ….</a:t>
            </a:r>
            <a:r>
              <a:rPr kumimoji="0"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kn</a:t>
            </a:r>
            <a:endParaRPr kumimoji="0" lang="en-US" altLang="en-US" sz="20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Right Bracket 1"/>
          <p:cNvSpPr>
            <a:spLocks/>
          </p:cNvSpPr>
          <p:nvPr/>
        </p:nvSpPr>
        <p:spPr bwMode="auto">
          <a:xfrm>
            <a:off x="3429000" y="23169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Right Bracket 7"/>
          <p:cNvSpPr>
            <a:spLocks/>
          </p:cNvSpPr>
          <p:nvPr/>
        </p:nvSpPr>
        <p:spPr bwMode="auto">
          <a:xfrm flipH="1">
            <a:off x="1999456" y="23169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9" name="Right Bracket 8"/>
          <p:cNvSpPr>
            <a:spLocks/>
          </p:cNvSpPr>
          <p:nvPr/>
        </p:nvSpPr>
        <p:spPr bwMode="auto">
          <a:xfrm>
            <a:off x="1497013" y="23169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Right Bracket 9"/>
          <p:cNvSpPr>
            <a:spLocks/>
          </p:cNvSpPr>
          <p:nvPr/>
        </p:nvSpPr>
        <p:spPr bwMode="auto">
          <a:xfrm flipH="1">
            <a:off x="1143000" y="23169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31" name="TextBox 1"/>
          <p:cNvSpPr txBox="1">
            <a:spLocks noChangeArrowheads="1"/>
          </p:cNvSpPr>
          <p:nvPr/>
        </p:nvSpPr>
        <p:spPr bwMode="auto">
          <a:xfrm>
            <a:off x="2543968" y="37838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39" name="TextBox 1"/>
          <p:cNvSpPr txBox="1">
            <a:spLocks noChangeArrowheads="1"/>
          </p:cNvSpPr>
          <p:nvPr/>
        </p:nvSpPr>
        <p:spPr bwMode="auto">
          <a:xfrm>
            <a:off x="2045198" y="1726425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C00000"/>
                </a:solidFill>
                <a:latin typeface="+mn-lt"/>
              </a:rPr>
              <a:t>Data</a:t>
            </a:r>
          </a:p>
        </p:txBody>
      </p:sp>
      <p:sp>
        <p:nvSpPr>
          <p:cNvPr id="30740" name="Right Arrow 3"/>
          <p:cNvSpPr>
            <a:spLocks noChangeArrowheads="1"/>
          </p:cNvSpPr>
          <p:nvPr/>
        </p:nvSpPr>
        <p:spPr bwMode="auto">
          <a:xfrm>
            <a:off x="3790156" y="2851963"/>
            <a:ext cx="320675" cy="252412"/>
          </a:xfrm>
          <a:prstGeom prst="rightArrow">
            <a:avLst>
              <a:gd name="adj1" fmla="val 50000"/>
              <a:gd name="adj2" fmla="val 49859"/>
            </a:avLst>
          </a:prstGeom>
          <a:solidFill>
            <a:schemeClr val="tx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30741" name="TextBox 1"/>
          <p:cNvSpPr txBox="1">
            <a:spLocks noChangeArrowheads="1"/>
          </p:cNvSpPr>
          <p:nvPr/>
        </p:nvSpPr>
        <p:spPr bwMode="auto">
          <a:xfrm>
            <a:off x="6484143" y="3836213"/>
            <a:ext cx="37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Ŷ</a:t>
            </a:r>
          </a:p>
        </p:txBody>
      </p:sp>
      <p:sp>
        <p:nvSpPr>
          <p:cNvPr id="30742" name="TextBox 5"/>
          <p:cNvSpPr txBox="1">
            <a:spLocks noChangeArrowheads="1"/>
          </p:cNvSpPr>
          <p:nvPr/>
        </p:nvSpPr>
        <p:spPr bwMode="auto">
          <a:xfrm>
            <a:off x="6484143" y="2251888"/>
            <a:ext cx="46196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cy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ŷ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cy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ŷ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cy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ŷ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Etc,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cy-GB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ŷ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43" name="Right Bracket 8"/>
          <p:cNvSpPr>
            <a:spLocks/>
          </p:cNvSpPr>
          <p:nvPr/>
        </p:nvSpPr>
        <p:spPr bwMode="auto">
          <a:xfrm>
            <a:off x="6800056" y="23550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4" name="Right Bracket 9"/>
          <p:cNvSpPr>
            <a:spLocks/>
          </p:cNvSpPr>
          <p:nvPr/>
        </p:nvSpPr>
        <p:spPr bwMode="auto">
          <a:xfrm flipH="1">
            <a:off x="6446043" y="2355075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45" name="TextBox 1"/>
          <p:cNvSpPr txBox="1">
            <a:spLocks noChangeArrowheads="1"/>
          </p:cNvSpPr>
          <p:nvPr/>
        </p:nvSpPr>
        <p:spPr bwMode="auto">
          <a:xfrm>
            <a:off x="7550943" y="3779063"/>
            <a:ext cx="315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endParaRPr kumimoji="0"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6" name="TextBox 5"/>
          <p:cNvSpPr txBox="1">
            <a:spLocks noChangeArrowheads="1"/>
          </p:cNvSpPr>
          <p:nvPr/>
        </p:nvSpPr>
        <p:spPr bwMode="auto">
          <a:xfrm>
            <a:off x="7550943" y="2259825"/>
            <a:ext cx="4556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Etc,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n-US" altLang="en-US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47" name="Right Bracket 8"/>
          <p:cNvSpPr>
            <a:spLocks/>
          </p:cNvSpPr>
          <p:nvPr/>
        </p:nvSpPr>
        <p:spPr bwMode="auto">
          <a:xfrm>
            <a:off x="7866856" y="2363013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8" name="Right Bracket 9"/>
          <p:cNvSpPr>
            <a:spLocks/>
          </p:cNvSpPr>
          <p:nvPr/>
        </p:nvSpPr>
        <p:spPr bwMode="auto">
          <a:xfrm flipH="1">
            <a:off x="7512843" y="2363013"/>
            <a:ext cx="76200" cy="1428750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49" name="TextBox 1"/>
          <p:cNvSpPr txBox="1">
            <a:spLocks noChangeArrowheads="1"/>
          </p:cNvSpPr>
          <p:nvPr/>
        </p:nvSpPr>
        <p:spPr bwMode="auto">
          <a:xfrm>
            <a:off x="7030243" y="2793225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0750" name="TextBox 1"/>
          <p:cNvSpPr txBox="1">
            <a:spLocks noChangeArrowheads="1"/>
          </p:cNvSpPr>
          <p:nvPr/>
        </p:nvSpPr>
        <p:spPr bwMode="auto">
          <a:xfrm>
            <a:off x="4426743" y="3779063"/>
            <a:ext cx="31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endParaRPr kumimoji="0"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1" name="TextBox 5"/>
          <p:cNvSpPr txBox="1">
            <a:spLocks noChangeArrowheads="1"/>
          </p:cNvSpPr>
          <p:nvPr/>
        </p:nvSpPr>
        <p:spPr bwMode="auto">
          <a:xfrm>
            <a:off x="4241520" y="2793415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kumimoji="0" lang="el-G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 </a:t>
            </a:r>
            <a:r>
              <a:rPr kumimoji="0" lang="el-G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sz="20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Etc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kumimoji="0" lang="el-G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0752" name="Right Bracket 8"/>
          <p:cNvSpPr>
            <a:spLocks/>
          </p:cNvSpPr>
          <p:nvPr/>
        </p:nvSpPr>
        <p:spPr bwMode="auto">
          <a:xfrm>
            <a:off x="5568838" y="2845803"/>
            <a:ext cx="113339" cy="328422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3" name="Right Bracket 9"/>
          <p:cNvSpPr>
            <a:spLocks/>
          </p:cNvSpPr>
          <p:nvPr/>
        </p:nvSpPr>
        <p:spPr bwMode="auto">
          <a:xfrm flipH="1">
            <a:off x="4241517" y="2828002"/>
            <a:ext cx="85727" cy="334746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54" name="Right Arrow 3"/>
          <p:cNvSpPr>
            <a:spLocks noChangeArrowheads="1"/>
          </p:cNvSpPr>
          <p:nvPr/>
        </p:nvSpPr>
        <p:spPr bwMode="auto">
          <a:xfrm>
            <a:off x="5867400" y="2845613"/>
            <a:ext cx="320675" cy="252412"/>
          </a:xfrm>
          <a:prstGeom prst="rightArrow">
            <a:avLst>
              <a:gd name="adj1" fmla="val 50000"/>
              <a:gd name="adj2" fmla="val 49859"/>
            </a:avLst>
          </a:prstGeom>
          <a:solidFill>
            <a:schemeClr val="tx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30755" name="TextBox 1"/>
          <p:cNvSpPr txBox="1">
            <a:spLocks noChangeArrowheads="1"/>
          </p:cNvSpPr>
          <p:nvPr/>
        </p:nvSpPr>
        <p:spPr bwMode="auto">
          <a:xfrm>
            <a:off x="4038600" y="1726425"/>
            <a:ext cx="4095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C00000"/>
                </a:solidFill>
                <a:latin typeface="+mn-lt"/>
              </a:rPr>
              <a:t>Coefficients         Prediction   Error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2253673" y="990039"/>
            <a:ext cx="159116" cy="2380456"/>
          </a:xfrm>
          <a:prstGeom prst="rightBrace">
            <a:avLst>
              <a:gd name="adj1" fmla="val 55137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2052796" y="5335250"/>
            <a:ext cx="540861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sz="2000" b="1" dirty="0">
                <a:latin typeface="+mj-lt"/>
              </a:rPr>
              <a:t>Matrix algebra facilitates computation, e.g.: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sz="2000" dirty="0">
                <a:latin typeface="+mj-lt"/>
              </a:rPr>
              <a:t>Predictive Model: 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 </a:t>
            </a:r>
            <a:r>
              <a:rPr kumimoji="0"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= 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Ŷ + </a:t>
            </a:r>
            <a:r>
              <a:rPr kumimoji="0" lang="el-GR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l-GR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 </a:t>
            </a:r>
            <a:r>
              <a:rPr kumimoji="0" lang="el-GR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 + </a:t>
            </a:r>
            <a:r>
              <a:rPr kumimoji="0" lang="el-GR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endParaRPr kumimoji="0"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sz="2000" dirty="0">
                <a:latin typeface="+mj-lt"/>
              </a:rPr>
              <a:t>Sum of Squared Errors: </a:t>
            </a:r>
            <a:r>
              <a:rPr kumimoji="0" lang="el-GR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r>
              <a:rPr kumimoji="0"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kumimoji="0" lang="el-GR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ε</a:t>
            </a:r>
            <a:endParaRPr kumimoji="0" lang="en-US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sz="2000" dirty="0"/>
              <a:t>Regression Coefficients: </a:t>
            </a:r>
            <a:r>
              <a:rPr kumimoji="0" lang="el-GR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β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(X’ X)</a:t>
            </a:r>
            <a:r>
              <a:rPr kumimoji="0" lang="en-US" altLang="en-US" sz="20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-1 </a:t>
            </a:r>
            <a:r>
              <a:rPr kumimoji="0"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X’Y</a:t>
            </a:r>
            <a:endParaRPr kumimoji="0" lang="en-US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293458" y="3711329"/>
            <a:ext cx="813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(n x k)</a:t>
            </a:r>
            <a:endParaRPr kumimoji="0" lang="en-US" altLang="en-US" sz="1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1371600" y="3705184"/>
            <a:ext cx="813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(n x 1)</a:t>
            </a:r>
            <a:endParaRPr kumimoji="0" lang="en-US" altLang="en-US" sz="1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625013" y="3719259"/>
            <a:ext cx="813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(1 x k)</a:t>
            </a:r>
            <a:endParaRPr kumimoji="0" lang="en-US" altLang="en-US" sz="1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6705600" y="3735426"/>
            <a:ext cx="813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(n x 1)</a:t>
            </a:r>
            <a:endParaRPr kumimoji="0" lang="en-US" altLang="en-US" sz="1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7720638" y="3735426"/>
            <a:ext cx="813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(n x 1)</a:t>
            </a:r>
            <a:endParaRPr kumimoji="0" lang="en-US" altLang="en-US" sz="1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2959466" y="4287471"/>
            <a:ext cx="5040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C00000"/>
                </a:solidFill>
                <a:latin typeface="+mn-lt"/>
              </a:rPr>
              <a:t>Predictors </a:t>
            </a:r>
            <a:r>
              <a:rPr kumimoji="0" lang="en-US" altLang="en-US" sz="18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 Independent Variables </a:t>
            </a:r>
            <a:r>
              <a:rPr kumimoji="0" lang="en-US" altLang="en-US" sz="1800" dirty="0">
                <a:latin typeface="+mn-lt"/>
                <a:sym typeface="Wingdings" panose="05000000000000000000" pitchFamily="2" charset="2"/>
              </a:rPr>
              <a:t>(matrix)</a:t>
            </a:r>
            <a:br>
              <a:rPr kumimoji="0" lang="en-US" altLang="en-US" sz="18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</a:br>
            <a:r>
              <a:rPr kumimoji="0" lang="en-US" altLang="en-US" sz="18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                      </a:t>
            </a:r>
            <a:r>
              <a:rPr kumimoji="0" lang="en-US" altLang="en-US" sz="1800" dirty="0">
                <a:latin typeface="+mn-lt"/>
                <a:sym typeface="Wingdings" panose="05000000000000000000" pitchFamily="2" charset="2"/>
              </a:rPr>
              <a:t>(each variable is a vector)</a:t>
            </a:r>
            <a:endParaRPr kumimoji="0" lang="en-US" altLang="en-US" sz="1800" dirty="0">
              <a:latin typeface="+mn-lt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2970638" y="4862293"/>
            <a:ext cx="4655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C00000"/>
                </a:solidFill>
                <a:latin typeface="+mn-lt"/>
              </a:rPr>
              <a:t>Outcomes </a:t>
            </a:r>
            <a:r>
              <a:rPr kumimoji="0" lang="en-US" altLang="en-US" sz="18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 Dependent Variable </a:t>
            </a:r>
            <a:r>
              <a:rPr kumimoji="0" lang="en-US" altLang="en-US" sz="1800" dirty="0">
                <a:latin typeface="+mn-lt"/>
                <a:sym typeface="Wingdings" panose="05000000000000000000" pitchFamily="2" charset="2"/>
              </a:rPr>
              <a:t>(vector)</a:t>
            </a:r>
            <a:endParaRPr kumimoji="0" lang="en-US" altLang="en-US" sz="1800" dirty="0">
              <a:latin typeface="+mn-lt"/>
            </a:endParaRPr>
          </a:p>
        </p:txBody>
      </p:sp>
      <p:cxnSp>
        <p:nvCxnSpPr>
          <p:cNvPr id="4" name="Curved Connector 3"/>
          <p:cNvCxnSpPr>
            <a:stCxn id="30731" idx="2"/>
            <a:endCxn id="43" idx="1"/>
          </p:cNvCxnSpPr>
          <p:nvPr/>
        </p:nvCxnSpPr>
        <p:spPr bwMode="auto">
          <a:xfrm rot="16200000" flipH="1">
            <a:off x="2630808" y="4281979"/>
            <a:ext cx="426762" cy="230554"/>
          </a:xfrm>
          <a:prstGeom prst="curvedConnector2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8" name="Curved Connector 47"/>
          <p:cNvCxnSpPr>
            <a:stCxn id="30724" idx="2"/>
            <a:endCxn id="44" idx="1"/>
          </p:cNvCxnSpPr>
          <p:nvPr/>
        </p:nvCxnSpPr>
        <p:spPr bwMode="auto">
          <a:xfrm rot="16200000" flipH="1">
            <a:off x="1737196" y="3813517"/>
            <a:ext cx="863084" cy="1603800"/>
          </a:xfrm>
          <a:prstGeom prst="curvedConnector2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Right Brace 55"/>
          <p:cNvSpPr/>
          <p:nvPr/>
        </p:nvSpPr>
        <p:spPr bwMode="auto">
          <a:xfrm rot="16200000">
            <a:off x="4817059" y="1438082"/>
            <a:ext cx="152817" cy="1490664"/>
          </a:xfrm>
          <a:prstGeom prst="rightBrace">
            <a:avLst>
              <a:gd name="adj1" fmla="val 55137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ight Brace 56"/>
          <p:cNvSpPr/>
          <p:nvPr/>
        </p:nvSpPr>
        <p:spPr bwMode="auto">
          <a:xfrm rot="16200000">
            <a:off x="6598047" y="1904620"/>
            <a:ext cx="133347" cy="538958"/>
          </a:xfrm>
          <a:prstGeom prst="rightBrace">
            <a:avLst>
              <a:gd name="adj1" fmla="val 55137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ight Brace 57"/>
          <p:cNvSpPr/>
          <p:nvPr/>
        </p:nvSpPr>
        <p:spPr bwMode="auto">
          <a:xfrm rot="16200000">
            <a:off x="7664847" y="1904620"/>
            <a:ext cx="133347" cy="538958"/>
          </a:xfrm>
          <a:prstGeom prst="rightBrace">
            <a:avLst>
              <a:gd name="adj1" fmla="val 55137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0256" y="838200"/>
            <a:ext cx="7946816" cy="120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More on Matrices: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Covariance &amp; Correlation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950514" y="4803698"/>
            <a:ext cx="1654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= </a:t>
            </a:r>
            <a:r>
              <a:rPr kumimoji="0" lang="en-US" altLang="en-US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Cov</a:t>
            </a:r>
            <a:r>
              <a:rPr kumimoji="0"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622323" y="2865065"/>
            <a:ext cx="252253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1k</a:t>
            </a:r>
            <a:b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2k</a:t>
            </a:r>
            <a:b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….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3k</a:t>
            </a:r>
            <a:b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…. </a:t>
            </a:r>
            <a:b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en-US" baseline="-25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Right Bracket 1"/>
          <p:cNvSpPr>
            <a:spLocks/>
          </p:cNvSpPr>
          <p:nvPr/>
        </p:nvSpPr>
        <p:spPr bwMode="auto">
          <a:xfrm>
            <a:off x="2916257" y="2960314"/>
            <a:ext cx="76200" cy="1728341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Right Bracket 7"/>
          <p:cNvSpPr>
            <a:spLocks/>
          </p:cNvSpPr>
          <p:nvPr/>
        </p:nvSpPr>
        <p:spPr bwMode="auto">
          <a:xfrm flipH="1">
            <a:off x="630257" y="2960314"/>
            <a:ext cx="114300" cy="1728342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39" name="TextBox 1"/>
          <p:cNvSpPr txBox="1">
            <a:spLocks noChangeArrowheads="1"/>
          </p:cNvSpPr>
          <p:nvPr/>
        </p:nvSpPr>
        <p:spPr bwMode="auto">
          <a:xfrm>
            <a:off x="609600" y="2364901"/>
            <a:ext cx="23920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"/>
              <p:cNvSpPr txBox="1">
                <a:spLocks noChangeArrowheads="1"/>
              </p:cNvSpPr>
              <p:nvPr/>
            </p:nvSpPr>
            <p:spPr bwMode="auto">
              <a:xfrm>
                <a:off x="3595971" y="3329214"/>
                <a:ext cx="2274036" cy="496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Char char="o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kumimoji="0" lang="en-US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kumimoji="0" lang="en-US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0" lang="en-US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kumimoji="0" lang="en-US" alt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971" y="3329214"/>
                <a:ext cx="2274036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6639744" y="4803699"/>
            <a:ext cx="1813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kumimoji="0" lang="en-US" altLang="en-US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Corr</a:t>
            </a:r>
            <a:r>
              <a:rPr kumimoji="0"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6406007" y="2865065"/>
            <a:ext cx="22807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 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b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2k</a:t>
            </a:r>
            <a:b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….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3k</a:t>
            </a:r>
            <a:b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…. </a:t>
            </a:r>
            <a:b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n1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n2</a:t>
            </a:r>
            <a:r>
              <a:rPr kumimoji="0" lang="en-US" altLang="en-US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l-GR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n3</a:t>
            </a:r>
            <a:r>
              <a:rPr kumimoji="0" lang="en-US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….  </a:t>
            </a:r>
            <a:r>
              <a:rPr kumimoji="0" lang="en-US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en-US" baseline="-25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ight Bracket 1"/>
          <p:cNvSpPr>
            <a:spLocks/>
          </p:cNvSpPr>
          <p:nvPr/>
        </p:nvSpPr>
        <p:spPr bwMode="auto">
          <a:xfrm>
            <a:off x="8527471" y="2960315"/>
            <a:ext cx="45719" cy="1720632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ight Bracket 7"/>
          <p:cNvSpPr>
            <a:spLocks/>
          </p:cNvSpPr>
          <p:nvPr/>
        </p:nvSpPr>
        <p:spPr bwMode="auto">
          <a:xfrm flipH="1">
            <a:off x="6375152" y="2960315"/>
            <a:ext cx="45719" cy="1720632"/>
          </a:xfrm>
          <a:prstGeom prst="rightBracket">
            <a:avLst>
              <a:gd name="adj" fmla="val 8333"/>
            </a:avLst>
          </a:prstGeom>
          <a:noFill/>
          <a:ln w="1905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" name="TextBox 1"/>
          <p:cNvSpPr txBox="1">
            <a:spLocks noChangeArrowheads="1"/>
          </p:cNvSpPr>
          <p:nvPr/>
        </p:nvSpPr>
        <p:spPr bwMode="auto">
          <a:xfrm>
            <a:off x="6263326" y="2369764"/>
            <a:ext cx="23759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Correlation Matrix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276600" y="3465140"/>
            <a:ext cx="298714" cy="307866"/>
          </a:xfrm>
          <a:prstGeom prst="rightArrow">
            <a:avLst/>
          </a:prstGeom>
          <a:solidFill>
            <a:srgbClr val="0070C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5867400" y="3465140"/>
            <a:ext cx="298714" cy="307866"/>
          </a:xfrm>
          <a:prstGeom prst="rightArrow">
            <a:avLst/>
          </a:prstGeom>
          <a:solidFill>
            <a:srgbClr val="0070C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91376" y="5388114"/>
            <a:ext cx="22284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+mn-lt"/>
              </a:rPr>
              <a:t>The scale of the </a:t>
            </a:r>
            <a:br>
              <a:rPr kumimoji="0" lang="en-US" altLang="en-US" sz="2000" dirty="0">
                <a:latin typeface="+mn-lt"/>
              </a:rPr>
            </a:br>
            <a:r>
              <a:rPr kumimoji="0" lang="en-US" altLang="en-US" sz="2000" dirty="0">
                <a:latin typeface="+mn-lt"/>
              </a:rPr>
              <a:t>data matters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355386" y="5380242"/>
            <a:ext cx="2382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+mn-lt"/>
              </a:rPr>
              <a:t>The scale of the </a:t>
            </a:r>
            <a:br>
              <a:rPr kumimoji="0" lang="en-US" altLang="en-US" sz="2000" dirty="0">
                <a:latin typeface="+mn-lt"/>
              </a:rPr>
            </a:br>
            <a:r>
              <a:rPr kumimoji="0" lang="en-US" altLang="en-US" sz="2000" dirty="0">
                <a:latin typeface="+mn-lt"/>
              </a:rPr>
              <a:t>data doesn’t matter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[bound -1 to 1]</a:t>
            </a:r>
            <a:endParaRPr kumimoji="0"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63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  <p:bldP spid="46" grpId="0"/>
      <p:bldP spid="47" grpId="0" animBg="1"/>
      <p:bldP spid="49" grpId="0" animBg="1"/>
      <p:bldP spid="50" grpId="0"/>
      <p:bldP spid="9" grpId="0" animBg="1"/>
      <p:bldP spid="5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9AF11A-2E53-4740-ABA9-1DC8D8557EF0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Steps 3 &amp; 4 Modeling &amp; Analysis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50887" y="3810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Predictive Modeling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kumimoji="0" lang="en-US" altLang="en-US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0" lang="en-US" altLang="en-US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altLang="en-US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  <a:buFontTx/>
              <a:buNone/>
            </a:pPr>
            <a:endParaRPr lang="en-US" altLang="en-US" sz="36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0496" name="TextBox 1"/>
          <p:cNvSpPr txBox="1">
            <a:spLocks noChangeArrowheads="1"/>
          </p:cNvSpPr>
          <p:nvPr/>
        </p:nvSpPr>
        <p:spPr bwMode="auto">
          <a:xfrm>
            <a:off x="377952" y="4953000"/>
            <a:ext cx="8359774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Desirable Predictive Model Properties:</a:t>
            </a:r>
          </a:p>
          <a:p>
            <a:pPr marL="176213" indent="-176213">
              <a:spcBef>
                <a:spcPct val="0"/>
              </a:spcBef>
              <a:spcAft>
                <a:spcPts val="300"/>
              </a:spcAft>
              <a:buClrTx/>
              <a:defRPr/>
            </a:pP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Interpretable</a:t>
            </a:r>
            <a:r>
              <a:rPr kumimoji="0" lang="en-US" altLang="en-US" sz="2000" dirty="0">
                <a:latin typeface="+mn-lt"/>
              </a:rPr>
              <a:t> 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 results explain relationships between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 and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 well</a:t>
            </a:r>
            <a:endParaRPr kumimoji="0" lang="en-US" altLang="en-US" sz="2000" dirty="0">
              <a:latin typeface="+mn-lt"/>
            </a:endParaRPr>
          </a:p>
          <a:p>
            <a:pPr marL="176213" indent="-176213">
              <a:spcBef>
                <a:spcPct val="0"/>
              </a:spcBef>
              <a:spcAft>
                <a:spcPts val="300"/>
              </a:spcAft>
              <a:buClrTx/>
              <a:defRPr/>
            </a:pP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Accurate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 predictions of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 are very close to actual values of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</a:p>
          <a:p>
            <a:pPr marL="176213" indent="-176213">
              <a:spcBef>
                <a:spcPct val="0"/>
              </a:spcBef>
              <a:spcAft>
                <a:spcPts val="300"/>
              </a:spcAft>
              <a:buClrTx/>
              <a:defRPr/>
            </a:pPr>
            <a:r>
              <a:rPr kumimoji="0" lang="en-US" altLang="en-US" sz="2000" dirty="0">
                <a:solidFill>
                  <a:srgbClr val="0070C0"/>
                </a:solidFill>
                <a:latin typeface="+mn-lt"/>
                <a:sym typeface="Wingdings" pitchFamily="2" charset="2"/>
              </a:rPr>
              <a:t>Unbiased 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 the effects of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 on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 are close to the true effects</a:t>
            </a:r>
          </a:p>
          <a:p>
            <a:pPr marL="176213" indent="-176213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kumimoji="0" lang="en-US" altLang="en-US" sz="2000" dirty="0">
                <a:solidFill>
                  <a:srgbClr val="0070C0"/>
                </a:solidFill>
                <a:latin typeface="+mn-lt"/>
                <a:sym typeface="Wingdings" pitchFamily="2" charset="2"/>
              </a:rPr>
              <a:t>Low variance </a:t>
            </a:r>
            <a:r>
              <a:rPr kumimoji="0" lang="en-US" altLang="en-US" sz="2000" dirty="0">
                <a:latin typeface="+mn-lt"/>
                <a:sym typeface="Wingdings" pitchFamily="2" charset="2"/>
              </a:rPr>
              <a:t> different data samples yield similar </a:t>
            </a:r>
            <a:r>
              <a:rPr kumimoji="0" lang="en-US" altLang="en-US" sz="2000" dirty="0">
                <a:sym typeface="Wingdings" pitchFamily="2" charset="2"/>
              </a:rPr>
              <a:t>effects of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kumimoji="0" lang="en-US" altLang="en-US" sz="2000" dirty="0">
                <a:sym typeface="Wingdings" pitchFamily="2" charset="2"/>
              </a:rPr>
              <a:t> on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kumimoji="0" lang="en-US" altLang="en-US" sz="2000" dirty="0">
                <a:sym typeface="Wingdings" pitchFamily="2" charset="2"/>
              </a:rPr>
              <a:t> </a:t>
            </a:r>
            <a:endParaRPr kumimoji="0" lang="en-US" altLang="en-US" sz="2000" dirty="0">
              <a:latin typeface="+mn-lt"/>
              <a:sym typeface="Wingdings" pitchFamily="2" charset="2"/>
            </a:endParaRPr>
          </a:p>
        </p:txBody>
      </p:sp>
      <p:sp>
        <p:nvSpPr>
          <p:cNvPr id="20497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359774" cy="38625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000" dirty="0">
                <a:latin typeface="+mn-lt"/>
              </a:rPr>
              <a:t> is the outcome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0" lang="en-US" altLang="en-US" sz="2000" dirty="0">
                <a:latin typeface="+mn-lt"/>
              </a:rPr>
              <a:t>can be </a:t>
            </a: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quantitative</a:t>
            </a:r>
            <a:r>
              <a:rPr kumimoji="0" lang="en-US" altLang="en-US" sz="2000" dirty="0">
                <a:latin typeface="+mn-lt"/>
              </a:rPr>
              <a:t> (</a:t>
            </a: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value</a:t>
            </a:r>
            <a:r>
              <a:rPr kumimoji="0" lang="en-US" altLang="en-US" sz="2000" dirty="0">
                <a:latin typeface="+mn-lt"/>
              </a:rPr>
              <a:t>) or </a:t>
            </a: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classification</a:t>
            </a:r>
            <a:r>
              <a:rPr kumimoji="0" lang="en-US" altLang="en-US" sz="2000" dirty="0">
                <a:latin typeface="+mn-lt"/>
              </a:rPr>
              <a:t> (</a:t>
            </a: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likelihood</a:t>
            </a:r>
            <a:r>
              <a:rPr kumimoji="0" lang="en-US" altLang="en-US" sz="2000" dirty="0">
                <a:latin typeface="+mn-lt"/>
              </a:rPr>
              <a:t> of the outcome or </a:t>
            </a: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actual</a:t>
            </a:r>
            <a:r>
              <a:rPr kumimoji="0" lang="en-US" altLang="en-US" sz="2000" dirty="0">
                <a:latin typeface="+mn-lt"/>
              </a:rPr>
              <a:t> prediction)</a:t>
            </a:r>
          </a:p>
          <a:p>
            <a:pPr marL="171450" indent="-171450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dirty="0">
                <a:latin typeface="+mn-lt"/>
              </a:rPr>
              <a:t> is the set of predictors</a:t>
            </a:r>
          </a:p>
          <a:p>
            <a:pPr marL="171450" indent="-171450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(X) </a:t>
            </a:r>
            <a:r>
              <a:rPr kumimoji="0" lang="en-US" altLang="en-US" sz="2000" dirty="0">
                <a:latin typeface="+mn-lt"/>
              </a:rPr>
              <a:t>is the function that maps the predictors to the outcomes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Parametric Model: </a:t>
            </a:r>
            <a:br>
              <a:rPr kumimoji="0" lang="en-US" altLang="en-US" sz="2000" b="1" dirty="0">
                <a:solidFill>
                  <a:srgbClr val="C00000"/>
                </a:solidFill>
                <a:latin typeface="+mn-lt"/>
              </a:rPr>
            </a:b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(X)</a:t>
            </a:r>
            <a:r>
              <a:rPr kumimoji="0"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>
                <a:latin typeface="+mn-lt"/>
              </a:rPr>
              <a:t>is </a:t>
            </a:r>
            <a:r>
              <a:rPr kumimoji="0" lang="en-US" altLang="en-US" sz="2000" b="1" dirty="0">
                <a:latin typeface="+mn-lt"/>
              </a:rPr>
              <a:t>restricted</a:t>
            </a:r>
            <a:r>
              <a:rPr kumimoji="0" lang="en-US" altLang="en-US" sz="2000" dirty="0">
                <a:latin typeface="+mn-lt"/>
              </a:rPr>
              <a:t> by </a:t>
            </a:r>
            <a:r>
              <a:rPr kumimoji="0" lang="en-US" altLang="en-US" sz="2000" b="1" dirty="0">
                <a:latin typeface="+mn-lt"/>
              </a:rPr>
              <a:t>parameters</a:t>
            </a:r>
            <a:r>
              <a:rPr kumimoji="0" lang="en-US" altLang="en-US" sz="2000" dirty="0">
                <a:latin typeface="+mn-lt"/>
              </a:rPr>
              <a:t> and relies on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assumptions</a:t>
            </a: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en-US" altLang="en-US" sz="2000" dirty="0">
                <a:latin typeface="+mn-lt"/>
              </a:rPr>
              <a:t>about these parameters (e.g.,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(X) </a:t>
            </a:r>
            <a:r>
              <a:rPr kumimoji="0" lang="en-US" altLang="en-US" sz="2000" dirty="0">
                <a:latin typeface="+mn-lt"/>
              </a:rPr>
              <a:t>is linear, </a:t>
            </a: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latin typeface="+mn-lt"/>
              </a:rPr>
              <a:t>is normally distributed, e.g., linear or logistic regression)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Non-Parametric Model: </a:t>
            </a:r>
            <a:br>
              <a:rPr kumimoji="0" lang="en-US" altLang="en-US" sz="2000" b="1" dirty="0">
                <a:solidFill>
                  <a:srgbClr val="C00000"/>
                </a:solidFill>
                <a:latin typeface="+mn-lt"/>
              </a:rPr>
            </a:br>
            <a:r>
              <a:rPr kumimoji="0"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(X)</a:t>
            </a:r>
            <a:r>
              <a:rPr kumimoji="0"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>
                <a:latin typeface="+mn-lt"/>
              </a:rPr>
              <a:t>is </a:t>
            </a:r>
            <a:r>
              <a:rPr kumimoji="0" lang="en-US" altLang="en-US" sz="2000" b="1" dirty="0">
                <a:latin typeface="+mn-lt"/>
              </a:rPr>
              <a:t>not restricted </a:t>
            </a:r>
            <a:r>
              <a:rPr kumimoji="0" lang="en-US" altLang="en-US" sz="2000" dirty="0">
                <a:latin typeface="+mn-lt"/>
              </a:rPr>
              <a:t>by </a:t>
            </a:r>
            <a:r>
              <a:rPr kumimoji="0" lang="en-US" altLang="en-US" sz="2000" b="1" dirty="0">
                <a:latin typeface="+mn-lt"/>
              </a:rPr>
              <a:t>parameters</a:t>
            </a:r>
            <a:r>
              <a:rPr kumimoji="0" lang="en-US" altLang="en-US" sz="2000" dirty="0">
                <a:latin typeface="+mn-lt"/>
              </a:rPr>
              <a:t>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no need to check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assumptions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en-US" altLang="en-US" sz="2000" dirty="0">
                <a:latin typeface="+mn-lt"/>
              </a:rPr>
              <a:t>(e.g., KNN., trees)</a:t>
            </a:r>
            <a:endParaRPr kumimoji="0" lang="en-US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08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0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B6ADA-10A1-4270-91B4-9B2CF84E773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0251"/>
              </p:ext>
            </p:extLst>
          </p:nvPr>
        </p:nvGraphicFramePr>
        <p:xfrm>
          <a:off x="533400" y="11543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dendrograms,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533400" y="2209800"/>
            <a:ext cx="8001000" cy="1143000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5562600"/>
            <a:ext cx="8001000" cy="914400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26473" y="3352800"/>
            <a:ext cx="8001000" cy="22098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97024"/>
            <a:ext cx="6210300" cy="1156422"/>
          </a:xfrm>
        </p:spPr>
        <p:txBody>
          <a:bodyPr anchor="b"/>
          <a:lstStyle/>
          <a:p>
            <a:pPr algn="ctr" eaLnBrk="1" hangingPunct="1"/>
            <a:r>
              <a:rPr lang="en-US" altLang="en-US" sz="2200" dirty="0">
                <a:latin typeface="+mn-lt"/>
                <a:ea typeface="+mn-ea"/>
                <a:cs typeface="Arial" panose="020B0604020202020204" pitchFamily="34" charset="0"/>
              </a:rPr>
              <a:t>Billy </a:t>
            </a:r>
            <a:r>
              <a:rPr lang="en-US" altLang="en-US" sz="2200" dirty="0" err="1">
                <a:latin typeface="+mn-lt"/>
                <a:ea typeface="+mn-ea"/>
                <a:cs typeface="Arial" panose="020B0604020202020204" pitchFamily="34" charset="0"/>
              </a:rPr>
              <a:t>Beane</a:t>
            </a:r>
            <a:r>
              <a:rPr lang="en-US" altLang="en-US" sz="2200" dirty="0">
                <a:latin typeface="+mn-lt"/>
                <a:ea typeface="+mn-ea"/>
                <a:cs typeface="Arial" panose="020B0604020202020204" pitchFamily="34" charset="0"/>
              </a:rPr>
              <a:t> (Oakland A’s) incorporated (</a:t>
            </a:r>
            <a:r>
              <a:rPr lang="en-US" altLang="en-US" sz="2200" b="1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rPr>
              <a:t>“sabermetrics”</a:t>
            </a:r>
            <a:r>
              <a:rPr lang="en-US" altLang="en-US" sz="2200" dirty="0">
                <a:latin typeface="+mn-lt"/>
                <a:ea typeface="+mn-ea"/>
                <a:cs typeface="Arial" panose="020B0604020202020204" pitchFamily="34" charset="0"/>
              </a:rPr>
              <a:t>) analytics and statistics, reaching record profits in baseball</a:t>
            </a:r>
          </a:p>
        </p:txBody>
      </p:sp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6516" indent="-267891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71563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0188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8813" indent="-214313"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7438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6063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14688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3313" indent="-214313" eaLnBrk="0" fontAlgn="base" hangingPunct="0">
              <a:spcBef>
                <a:spcPct val="0"/>
              </a:spcBef>
              <a:spcAft>
                <a:spcPct val="0"/>
              </a:spcAft>
              <a:defRPr sz="23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D3BCB5-AFB2-46DD-8174-10982F1085CE}" type="slidenum">
              <a:rPr lang="en-US" altLang="en-US" sz="1406"/>
              <a:pPr eaLnBrk="1" hangingPunct="1"/>
              <a:t>3</a:t>
            </a:fld>
            <a:endParaRPr lang="en-US" altLang="en-US" sz="1406"/>
          </a:p>
        </p:txBody>
      </p:sp>
      <p:pic>
        <p:nvPicPr>
          <p:cNvPr id="5" name="Picture 4" descr="Moneyball book co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36192"/>
            <a:ext cx="2794753" cy="4264408"/>
          </a:xfrm>
          <a:prstGeom prst="rect">
            <a:avLst/>
          </a:prstGeom>
        </p:spPr>
      </p:pic>
      <p:pic>
        <p:nvPicPr>
          <p:cNvPr id="2" name="Snagit_PPT8A7A" descr="Billy Beane phot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2209800"/>
            <a:ext cx="1166037" cy="1066800"/>
          </a:xfrm>
          <a:prstGeom prst="rect">
            <a:avLst/>
          </a:prstGeom>
        </p:spPr>
      </p:pic>
      <p:pic>
        <p:nvPicPr>
          <p:cNvPr id="4" name="Snagit_PPT7E76" descr="Bill James phot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4582819"/>
            <a:ext cx="1166037" cy="1432561"/>
          </a:xfrm>
          <a:prstGeom prst="rect">
            <a:avLst/>
          </a:prstGeom>
        </p:spPr>
      </p:pic>
      <p:pic>
        <p:nvPicPr>
          <p:cNvPr id="6" name="Snagit_PPT35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5" y="4578143"/>
            <a:ext cx="6490540" cy="840744"/>
          </a:xfrm>
          <a:prstGeom prst="rect">
            <a:avLst/>
          </a:prstGeom>
        </p:spPr>
      </p:pic>
      <p:pic>
        <p:nvPicPr>
          <p:cNvPr id="9" name="Snagit_PPTDB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6" y="5486400"/>
            <a:ext cx="6490540" cy="1083383"/>
          </a:xfrm>
          <a:prstGeom prst="rect">
            <a:avLst/>
          </a:prstGeom>
        </p:spPr>
      </p:pic>
      <p:pic>
        <p:nvPicPr>
          <p:cNvPr id="10" name="Snagit_PPTE5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5" y="2209800"/>
            <a:ext cx="6490541" cy="813578"/>
          </a:xfrm>
          <a:prstGeom prst="rect">
            <a:avLst/>
          </a:prstGeom>
        </p:spPr>
      </p:pic>
      <p:pic>
        <p:nvPicPr>
          <p:cNvPr id="11" name="Snagit_PPT81C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4" y="3126916"/>
            <a:ext cx="6490541" cy="12926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5943600" y="1295400"/>
            <a:ext cx="2590800" cy="10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kern="0" dirty="0" err="1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Moneyball</a:t>
            </a:r>
            <a:br>
              <a:rPr lang="en-US" altLang="en-US" kern="0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endParaRPr lang="en-US" altLang="en-US" sz="2200" kern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8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B6ADA-10A1-4270-91B4-9B2CF84E773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1543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526473" y="2209800"/>
            <a:ext cx="8001000" cy="1143000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5562600"/>
            <a:ext cx="8001000" cy="914400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26473" y="3352800"/>
            <a:ext cx="8001000" cy="22098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522803" y="3505200"/>
            <a:ext cx="3379304" cy="1905000"/>
          </a:xfrm>
          <a:prstGeom prst="wedgeRectCallout">
            <a:avLst>
              <a:gd name="adj1" fmla="val -62078"/>
              <a:gd name="adj2" fmla="val 19425"/>
            </a:avLst>
          </a:prstGeom>
          <a:solidFill>
            <a:srgbClr val="FEF3DE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Binomial Logistic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Multinomial Logistic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Probit</a:t>
            </a:r>
            <a:r>
              <a:rPr lang="en-US" sz="1600" dirty="0">
                <a:solidFill>
                  <a:srgbClr val="0070C0"/>
                </a:solidFill>
              </a:rPr>
              <a:t>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Linear Discriminant Analysis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Quadratic Discriminant Analysis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Neural Networks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Etc.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28600" y="241216"/>
            <a:ext cx="3379304" cy="3505200"/>
          </a:xfrm>
          <a:prstGeom prst="wedgeRectCallout">
            <a:avLst>
              <a:gd name="adj1" fmla="val 19878"/>
              <a:gd name="adj2" fmla="val 63690"/>
            </a:avLst>
          </a:prstGeom>
          <a:solidFill>
            <a:srgbClr val="FEF3DE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Ordinary Least Squares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Weighted Least Squares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Generalized Linear Model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Ridge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LASSO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Principal Components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Partial Least Squares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Non-Linear Models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Piecewise Linear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Step Regression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Linear, Cubic, Smoothing Splines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Neural Networks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Structural Equation Modeling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Etc.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800600" y="1415969"/>
            <a:ext cx="3591339" cy="1854880"/>
          </a:xfrm>
          <a:prstGeom prst="wedgeRectCallout">
            <a:avLst>
              <a:gd name="adj1" fmla="val -29238"/>
              <a:gd name="adj2" fmla="val 58671"/>
            </a:avLst>
          </a:prstGeom>
          <a:solidFill>
            <a:srgbClr val="FEF3DE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Regression Trees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Classification Trees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Bootstrap Aggregation (Bagging)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Random Forest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Boosting Trees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Ensemble Models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95214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989171"/>
            <a:ext cx="8789987" cy="72175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Predictive Modeling Goals</a:t>
            </a:r>
            <a:endParaRPr lang="en-US" altLang="en-US" sz="32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422275" y="1863328"/>
            <a:ext cx="8035925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dirty="0">
                <a:latin typeface="+mj-lt"/>
              </a:rPr>
              <a:t>Predictive modeling is not just about making predictions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dirty="0">
                <a:latin typeface="+mj-lt"/>
              </a:rPr>
              <a:t>It all depends on what your </a:t>
            </a:r>
            <a:r>
              <a:rPr kumimoji="0" lang="en-US" altLang="en-US" b="1" dirty="0">
                <a:solidFill>
                  <a:srgbClr val="0070C0"/>
                </a:solidFill>
                <a:latin typeface="+mj-lt"/>
              </a:rPr>
              <a:t>analysis goals </a:t>
            </a:r>
            <a:r>
              <a:rPr kumimoji="0" lang="en-US" altLang="en-US" dirty="0">
                <a:latin typeface="+mj-lt"/>
              </a:rPr>
              <a:t>are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dirty="0">
                <a:latin typeface="+mj-lt"/>
              </a:rPr>
              <a:t>Understanding the analytics question(s) you are trying to answer will give you clarity about the analysis goals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kumimoji="0" lang="en-US" altLang="en-US" dirty="0">
                <a:latin typeface="+mj-lt"/>
              </a:rPr>
              <a:t>Defining the specific goal(s) of your analysis will help you decide which modeling method is most appropriate.</a:t>
            </a:r>
          </a:p>
          <a:p>
            <a:pPr>
              <a:spcBef>
                <a:spcPct val="0"/>
              </a:spcBef>
              <a:spcAft>
                <a:spcPts val="1800"/>
              </a:spcAft>
              <a:buClrTx/>
            </a:pPr>
            <a:r>
              <a:rPr kumimoji="0" lang="en-US" altLang="en-US" dirty="0">
                <a:latin typeface="+mj-lt"/>
              </a:rPr>
              <a:t>Your analysis goal could be </a:t>
            </a:r>
            <a:r>
              <a:rPr kumimoji="0" lang="en-US" altLang="en-US" b="1" dirty="0">
                <a:solidFill>
                  <a:srgbClr val="0070C0"/>
                </a:solidFill>
                <a:latin typeface="+mj-lt"/>
              </a:rPr>
              <a:t>one or more </a:t>
            </a:r>
            <a:r>
              <a:rPr kumimoji="0" lang="en-US" altLang="en-US" dirty="0">
                <a:latin typeface="+mj-lt"/>
              </a:rPr>
              <a:t>of these 3:</a:t>
            </a:r>
          </a:p>
          <a:p>
            <a:pPr marL="3200400" indent="-339725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kumimoji="0"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3200400" indent="-339725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kumimoji="0"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marL="3200400" indent="-339725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kumimoji="0"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20397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22275" y="4953000"/>
            <a:ext cx="8340725" cy="1219200"/>
          </a:xfrm>
          <a:prstGeom prst="rect">
            <a:avLst/>
          </a:prstGeom>
          <a:solidFill>
            <a:srgbClr val="C6DCEC"/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4013" y="685800"/>
            <a:ext cx="8485187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Modeling Goal 1: </a:t>
            </a:r>
            <a:r>
              <a:rPr lang="en-US" altLang="en-US" sz="32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Interpretation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422275" y="1429464"/>
            <a:ext cx="8340725" cy="472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dirty="0">
                <a:latin typeface="+mn-lt"/>
              </a:rPr>
              <a:t>Interpretation is about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explaining</a:t>
            </a:r>
            <a:r>
              <a:rPr kumimoji="0" lang="en-US" altLang="en-US" dirty="0">
                <a:latin typeface="+mn-lt"/>
              </a:rPr>
              <a:t> what the model results are telling us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dirty="0">
                <a:latin typeface="+mn-lt"/>
              </a:rPr>
              <a:t>For example:</a:t>
            </a:r>
          </a:p>
          <a:p>
            <a:pPr marL="568325" lvl="1" indent="-331788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Holding weight, size and cylinder size constant (i.e., controlling for), adding one more vehicle cylinder reduces gas mileage by 2 mpg</a:t>
            </a:r>
          </a:p>
          <a:p>
            <a:pPr marL="568325" lvl="1" indent="-331788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Holding weight, exercise activity and cholesterol constant (i.e., controlling for), smoking one additional cigarette per day increases the chances of a heart attack by 0.5%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Some</a:t>
            </a:r>
            <a:r>
              <a:rPr kumimoji="0" lang="en-US" altLang="en-US" dirty="0">
                <a:latin typeface="+mn-lt"/>
              </a:rPr>
              <a:t> methods are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great</a:t>
            </a:r>
            <a:r>
              <a:rPr kumimoji="0" lang="en-US" altLang="en-US" dirty="0">
                <a:latin typeface="+mn-lt"/>
              </a:rPr>
              <a:t> for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interpretation</a:t>
            </a:r>
            <a:r>
              <a:rPr kumimoji="0" lang="en-US" altLang="en-US" dirty="0">
                <a:latin typeface="+mn-lt"/>
              </a:rPr>
              <a:t> (e.g., OLS regression, logistic regression);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others</a:t>
            </a:r>
            <a:r>
              <a:rPr kumimoji="0" lang="en-US" altLang="en-US" dirty="0">
                <a:latin typeface="+mn-lt"/>
              </a:rPr>
              <a:t> are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not</a:t>
            </a:r>
            <a:r>
              <a:rPr kumimoji="0" lang="en-US" altLang="en-US" dirty="0">
                <a:latin typeface="+mn-lt"/>
              </a:rPr>
              <a:t> (e.g., regression trees, support vector machines)</a:t>
            </a:r>
          </a:p>
        </p:txBody>
      </p:sp>
    </p:spTree>
    <p:extLst>
      <p:ext uri="{BB962C8B-B14F-4D97-AF65-F5344CB8AC3E}">
        <p14:creationId xmlns:p14="http://schemas.microsoft.com/office/powerpoint/2010/main" val="110548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573643"/>
            <a:ext cx="8789987" cy="72175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Modeling Goal 2: </a:t>
            </a:r>
            <a:r>
              <a:rPr lang="en-US" altLang="en-US" sz="32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Inference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422275" y="1246287"/>
            <a:ext cx="8340725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dirty="0">
                <a:latin typeface="+mj-lt"/>
              </a:rPr>
              <a:t>Inference is about hypothesizing an effect and testing it to see if the data supports it, for example: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Increased advertising leads to higher sales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Increased minimum wage leads to less unemployment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More years of college education leads to higher income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Low amounts of aspirin reduces heart disease</a:t>
            </a:r>
          </a:p>
          <a:p>
            <a:pPr marL="457200" lvl="1" indent="0">
              <a:spcBef>
                <a:spcPct val="0"/>
              </a:spcBef>
              <a:buNone/>
            </a:pPr>
            <a:endParaRPr kumimoji="0" lang="en-US" altLang="en-US" sz="2200" dirty="0">
              <a:latin typeface="+mj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dirty="0">
                <a:solidFill>
                  <a:srgbClr val="C00000"/>
                </a:solidFill>
                <a:latin typeface="+mj-lt"/>
              </a:rPr>
              <a:t>Testing</a:t>
            </a:r>
            <a:r>
              <a:rPr kumimoji="0" lang="en-US" altLang="en-US" dirty="0">
                <a:latin typeface="+mj-lt"/>
              </a:rPr>
              <a:t> hypotheses </a:t>
            </a:r>
            <a:r>
              <a:rPr kumimoji="0" lang="en-US" altLang="en-US" dirty="0">
                <a:latin typeface="+mj-lt"/>
                <a:sym typeface="Wingdings" panose="05000000000000000000" pitchFamily="2" charset="2"/>
              </a:rPr>
              <a:t> null and alternative hypotheses</a:t>
            </a:r>
            <a:r>
              <a:rPr kumimoji="0" lang="en-US" altLang="en-US" dirty="0">
                <a:latin typeface="+mj-lt"/>
              </a:rPr>
              <a:t>: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H</a:t>
            </a:r>
            <a:r>
              <a:rPr kumimoji="0" lang="en-US" altLang="en-US" sz="2200" b="1" baseline="-25000" dirty="0">
                <a:solidFill>
                  <a:srgbClr val="0070C0"/>
                </a:solidFill>
                <a:latin typeface="+mj-lt"/>
              </a:rPr>
              <a:t>0</a:t>
            </a: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: The null hypothesis </a:t>
            </a:r>
            <a:r>
              <a:rPr kumimoji="0" lang="en-US" altLang="en-US" sz="2200" dirty="0">
                <a:latin typeface="+mj-lt"/>
              </a:rPr>
              <a:t>(i.e., there is no effect)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H</a:t>
            </a:r>
            <a:r>
              <a:rPr kumimoji="0" lang="en-US" altLang="en-US" sz="2200" baseline="-25000" dirty="0">
                <a:latin typeface="+mj-lt"/>
              </a:rPr>
              <a:t>0</a:t>
            </a:r>
            <a:r>
              <a:rPr kumimoji="0" lang="en-US" altLang="en-US" sz="2200" dirty="0">
                <a:latin typeface="+mj-lt"/>
              </a:rPr>
              <a:t> cannot be accepted </a:t>
            </a:r>
            <a:r>
              <a:rPr kumimoji="0" lang="en-US" altLang="en-US" sz="2200" dirty="0">
                <a:latin typeface="+mj-lt"/>
                <a:sym typeface="Wingdings" panose="05000000000000000000" pitchFamily="2" charset="2"/>
              </a:rPr>
              <a:t> either reject or fail to reject it</a:t>
            </a:r>
            <a:endParaRPr kumimoji="0" lang="en-US" altLang="en-US" sz="2200" dirty="0">
              <a:latin typeface="+mj-lt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H</a:t>
            </a:r>
            <a:r>
              <a:rPr kumimoji="0" lang="en-US" altLang="en-US" sz="2200" b="1" baseline="-25000" dirty="0">
                <a:solidFill>
                  <a:srgbClr val="0070C0"/>
                </a:solidFill>
                <a:latin typeface="+mj-lt"/>
              </a:rPr>
              <a:t>A</a:t>
            </a: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: Alternative hypothesis </a:t>
            </a:r>
            <a:r>
              <a:rPr kumimoji="0" lang="en-US" altLang="en-US" sz="2200" dirty="0">
                <a:latin typeface="+mj-lt"/>
              </a:rPr>
              <a:t>is supported if H</a:t>
            </a:r>
            <a:r>
              <a:rPr kumimoji="0" lang="en-US" altLang="en-US" sz="2200" baseline="-25000" dirty="0">
                <a:latin typeface="+mj-lt"/>
              </a:rPr>
              <a:t>0</a:t>
            </a:r>
            <a:r>
              <a:rPr kumimoji="0" lang="en-US" altLang="en-US" sz="2200" dirty="0">
                <a:latin typeface="+mj-lt"/>
              </a:rPr>
              <a:t> is rejected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j-lt"/>
              </a:rPr>
              <a:t>It is better to </a:t>
            </a: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set H</a:t>
            </a:r>
            <a:r>
              <a:rPr kumimoji="0" lang="en-US" altLang="en-US" sz="2200" b="1" baseline="-25000" dirty="0">
                <a:solidFill>
                  <a:srgbClr val="0070C0"/>
                </a:solidFill>
                <a:latin typeface="+mj-lt"/>
              </a:rPr>
              <a:t>A</a:t>
            </a:r>
            <a:r>
              <a:rPr kumimoji="0" lang="en-US" altLang="en-US" sz="2200" dirty="0">
                <a:latin typeface="+mj-lt"/>
              </a:rPr>
              <a:t> as what we are </a:t>
            </a:r>
            <a:r>
              <a:rPr kumimoji="0" lang="en-US" altLang="en-US" sz="2200" b="1" dirty="0">
                <a:solidFill>
                  <a:srgbClr val="0070C0"/>
                </a:solidFill>
                <a:latin typeface="+mj-lt"/>
              </a:rPr>
              <a:t>trying to prove</a:t>
            </a:r>
            <a:r>
              <a:rPr kumimoji="0" lang="en-US" altLang="en-US" sz="2200" dirty="0">
                <a:latin typeface="+mj-lt"/>
              </a:rPr>
              <a:t>, e.g.,</a:t>
            </a:r>
          </a:p>
          <a:p>
            <a:pPr lvl="2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sz="2200" dirty="0">
                <a:latin typeface="+mj-lt"/>
              </a:rPr>
              <a:t>H</a:t>
            </a:r>
            <a:r>
              <a:rPr kumimoji="0" lang="en-US" altLang="en-US" sz="2200" baseline="-25000" dirty="0">
                <a:latin typeface="+mj-lt"/>
              </a:rPr>
              <a:t>0</a:t>
            </a:r>
            <a:r>
              <a:rPr kumimoji="0" lang="en-US" altLang="en-US" sz="2200" dirty="0">
                <a:latin typeface="+mj-lt"/>
              </a:rPr>
              <a:t>: </a:t>
            </a:r>
            <a:r>
              <a:rPr kumimoji="0" lang="el-GR" altLang="en-US" sz="2200" dirty="0">
                <a:latin typeface="+mj-lt"/>
              </a:rPr>
              <a:t>β</a:t>
            </a:r>
            <a:r>
              <a:rPr kumimoji="0" lang="en-US" altLang="en-US" sz="2200" dirty="0">
                <a:latin typeface="+mj-lt"/>
              </a:rPr>
              <a:t> = 0 </a:t>
            </a:r>
            <a:r>
              <a:rPr kumimoji="0" lang="en-US" altLang="en-US" sz="2200" dirty="0">
                <a:latin typeface="+mj-lt"/>
                <a:sym typeface="Wingdings" panose="05000000000000000000" pitchFamily="2" charset="2"/>
              </a:rPr>
              <a:t> no effect</a:t>
            </a:r>
            <a:endParaRPr kumimoji="0" lang="en-US" altLang="en-US" sz="2200" dirty="0">
              <a:latin typeface="+mj-lt"/>
            </a:endParaRPr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en-US" altLang="en-US" sz="2200" b="1" dirty="0">
                <a:solidFill>
                  <a:srgbClr val="C00000"/>
                </a:solidFill>
                <a:latin typeface="+mj-lt"/>
              </a:rPr>
              <a:t>If rejected, then H</a:t>
            </a:r>
            <a:r>
              <a:rPr kumimoji="0" lang="en-US" altLang="en-US" sz="2200" b="1" baseline="-25000" dirty="0">
                <a:solidFill>
                  <a:srgbClr val="C00000"/>
                </a:solidFill>
                <a:latin typeface="+mj-lt"/>
              </a:rPr>
              <a:t>A</a:t>
            </a:r>
            <a:r>
              <a:rPr kumimoji="0" lang="en-US" altLang="en-US" sz="2200" b="1" dirty="0">
                <a:solidFill>
                  <a:srgbClr val="C00000"/>
                </a:solidFill>
                <a:latin typeface="+mj-lt"/>
              </a:rPr>
              <a:t>: </a:t>
            </a:r>
            <a:r>
              <a:rPr kumimoji="0" lang="el-GR" altLang="en-US" sz="2200" b="1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0" lang="en-US" altLang="en-US" sz="2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kumimoji="0" lang="el-GR" altLang="en-US" sz="2200" b="1" dirty="0">
                <a:solidFill>
                  <a:srgbClr val="C00000"/>
                </a:solidFill>
                <a:latin typeface="+mj-lt"/>
              </a:rPr>
              <a:t>≠</a:t>
            </a:r>
            <a:r>
              <a:rPr kumimoji="0" lang="en-US" altLang="en-US" sz="2200" b="1" dirty="0">
                <a:solidFill>
                  <a:srgbClr val="C00000"/>
                </a:solidFill>
                <a:latin typeface="+mj-lt"/>
              </a:rPr>
              <a:t> 0 </a:t>
            </a:r>
            <a:r>
              <a:rPr kumimoji="0" lang="en-US" altLang="en-US" sz="22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 effect is significant</a:t>
            </a:r>
            <a:endParaRPr kumimoji="0" lang="en-US" altLang="en-US" sz="22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57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4013" y="593467"/>
            <a:ext cx="8485187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Modeling Goal 3: </a:t>
            </a:r>
            <a:r>
              <a:rPr lang="en-US" altLang="en-US" sz="32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Prediction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269875" y="1350288"/>
            <a:ext cx="856932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dirty="0">
                <a:latin typeface="+mn-lt"/>
              </a:rPr>
              <a:t>Which model is most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accurate</a:t>
            </a:r>
            <a:r>
              <a:rPr kumimoji="0" lang="en-US" altLang="en-US" dirty="0">
                <a:latin typeface="+mn-lt"/>
              </a:rPr>
              <a:t> at predicting outcomes? e.g., 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What are the chances that a credit card charge is fraudulent?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What are the chances that a new email is spam?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How much income is a college graduate from Kogod expected to earn 5 years after graduation?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Machine learning </a:t>
            </a:r>
            <a:r>
              <a:rPr kumimoji="0" lang="en-US" altLang="en-US" dirty="0">
                <a:latin typeface="+mn-lt"/>
              </a:rPr>
              <a:t>helps evaluate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predictive accuracy</a:t>
            </a:r>
            <a:r>
              <a:rPr kumimoji="0" lang="en-US" altLang="en-US" dirty="0">
                <a:latin typeface="+mn-lt"/>
              </a:rPr>
              <a:t>: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Train </a:t>
            </a:r>
            <a:r>
              <a:rPr kumimoji="0" lang="en-US" altLang="en-US" sz="2200" dirty="0">
                <a:latin typeface="+mn-lt"/>
              </a:rPr>
              <a:t>the model using part of the data, then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Test</a:t>
            </a:r>
            <a:r>
              <a:rPr kumimoji="0" lang="en-US" altLang="en-US" sz="2200" dirty="0">
                <a:latin typeface="+mn-lt"/>
              </a:rPr>
              <a:t> the resulting model on the rest of the data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Re-sample</a:t>
            </a:r>
            <a:r>
              <a:rPr kumimoji="0" lang="en-US" altLang="en-US" sz="2200" dirty="0">
                <a:latin typeface="+mn-lt"/>
              </a:rPr>
              <a:t> train and test sets and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re-train</a:t>
            </a:r>
            <a:r>
              <a:rPr kumimoji="0" lang="en-US" altLang="en-US" sz="2200" dirty="0">
                <a:latin typeface="+mn-lt"/>
              </a:rPr>
              <a:t> and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re-test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Cross-validation: </a:t>
            </a:r>
            <a:r>
              <a:rPr kumimoji="0" lang="en-US" altLang="en-US" sz="2200" dirty="0">
                <a:latin typeface="+mn-lt"/>
              </a:rPr>
              <a:t>testing the mean squared error (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MSE</a:t>
            </a:r>
            <a:r>
              <a:rPr kumimoji="0" lang="en-US" altLang="en-US" sz="2200" dirty="0">
                <a:latin typeface="+mn-lt"/>
              </a:rPr>
              <a:t>) or deviance of the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trained model </a:t>
            </a:r>
            <a:r>
              <a:rPr kumimoji="0" lang="en-US" altLang="en-US" sz="2200" dirty="0">
                <a:latin typeface="+mn-lt"/>
              </a:rPr>
              <a:t>using the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test data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Select the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model </a:t>
            </a:r>
            <a:r>
              <a:rPr kumimoji="0" lang="en-US" altLang="en-US" sz="2200" dirty="0">
                <a:latin typeface="+mn-lt"/>
              </a:rPr>
              <a:t>with the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lowest MSE </a:t>
            </a:r>
            <a:r>
              <a:rPr kumimoji="0" lang="en-US" altLang="en-US" sz="2200" dirty="0">
                <a:latin typeface="+mn-lt"/>
              </a:rPr>
              <a:t>or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 deviance</a:t>
            </a:r>
          </a:p>
          <a:p>
            <a:pPr marL="742950" lvl="2" indent="-342900">
              <a:spcBef>
                <a:spcPct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Re-fit</a:t>
            </a:r>
            <a:r>
              <a:rPr kumimoji="0" lang="en-US" altLang="en-US" sz="2200" dirty="0">
                <a:latin typeface="+mn-lt"/>
              </a:rPr>
              <a:t> the selected model with the full data</a:t>
            </a:r>
          </a:p>
          <a:p>
            <a:pPr marL="742950" lvl="2" indent="-342900">
              <a:spcBef>
                <a:spcPct val="0"/>
              </a:spcBef>
              <a:buSzPct val="60000"/>
              <a:buFont typeface="Wingdings" panose="05000000000000000000" pitchFamily="2" charset="2"/>
              <a:buChar char="Ø"/>
            </a:pPr>
            <a:r>
              <a:rPr kumimoji="0" lang="en-US" altLang="en-US" sz="2200" dirty="0">
                <a:latin typeface="+mn-lt"/>
              </a:rPr>
              <a:t>As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new data </a:t>
            </a:r>
            <a:r>
              <a:rPr kumimoji="0" lang="en-US" altLang="en-US" sz="2200" dirty="0">
                <a:latin typeface="+mn-lt"/>
              </a:rPr>
              <a:t>arrives, re-train and re-evaluate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326974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5000" y="7620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Explainability</a:t>
            </a:r>
            <a:endParaRPr lang="en-US" altLang="en-US" sz="32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914400" y="1600200"/>
            <a:ext cx="72390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Explainable Models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kumimoji="0" lang="en-US" altLang="en-US" b="1" dirty="0">
                <a:solidFill>
                  <a:srgbClr val="0070C0"/>
                </a:solidFill>
                <a:latin typeface="+mn-lt"/>
              </a:rPr>
              <a:t>Easy</a:t>
            </a:r>
            <a:r>
              <a:rPr kumimoji="0" lang="en-US" altLang="en-US" dirty="0">
                <a:latin typeface="+mn-lt"/>
              </a:rPr>
              <a:t> to explain how the model works and what the results mean </a:t>
            </a:r>
            <a:r>
              <a:rPr kumimoji="0" lang="en-US" altLang="en-US" dirty="0">
                <a:latin typeface="+mn-lt"/>
                <a:sym typeface="Wingdings" panose="05000000000000000000" pitchFamily="2" charset="2"/>
              </a:rPr>
              <a:t> e.g.,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OLS regression, logistic regression, decision trees </a:t>
            </a:r>
            <a:r>
              <a:rPr kumimoji="0" lang="en-US" altLang="en-US" dirty="0">
                <a:latin typeface="+mn-lt"/>
                <a:sym typeface="Wingdings" panose="05000000000000000000" pitchFamily="2" charset="2"/>
              </a:rPr>
              <a:t> good for </a:t>
            </a:r>
            <a:r>
              <a:rPr kumimoji="0" lang="en-US" alt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interpretability</a:t>
            </a:r>
            <a:r>
              <a:rPr kumimoji="0" lang="en-US" altLang="en-US" dirty="0">
                <a:latin typeface="+mn-lt"/>
                <a:sym typeface="Wingdings" panose="05000000000000000000" pitchFamily="2" charset="2"/>
              </a:rPr>
              <a:t> and </a:t>
            </a:r>
            <a:r>
              <a:rPr kumimoji="0" lang="en-US" alt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inference</a:t>
            </a:r>
            <a:endParaRPr kumimoji="0" lang="en-US" altLang="en-US" b="1" dirty="0">
              <a:solidFill>
                <a:srgbClr val="0070C0"/>
              </a:solidFill>
              <a:latin typeface="+mn-lt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Black Box Models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kumimoji="0" lang="en-US" altLang="en-US" dirty="0">
                <a:latin typeface="+mn-lt"/>
              </a:rPr>
              <a:t>The complexities of the internal model are </a:t>
            </a:r>
            <a:r>
              <a:rPr kumimoji="0" lang="en-US" altLang="en-US" b="1" dirty="0">
                <a:solidFill>
                  <a:srgbClr val="0070C0"/>
                </a:solidFill>
                <a:latin typeface="+mn-lt"/>
              </a:rPr>
              <a:t>difficult</a:t>
            </a:r>
            <a:r>
              <a:rPr kumimoji="0" lang="en-US" altLang="en-US" dirty="0">
                <a:latin typeface="+mn-lt"/>
              </a:rPr>
              <a:t> to explain </a:t>
            </a:r>
            <a:r>
              <a:rPr kumimoji="0" lang="en-US" altLang="en-US" dirty="0">
                <a:latin typeface="+mn-lt"/>
                <a:sym typeface="Wingdings" panose="05000000000000000000" pitchFamily="2" charset="2"/>
              </a:rPr>
              <a:t> e.g.,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neural networks, deep learning </a:t>
            </a:r>
            <a:r>
              <a:rPr kumimoji="0" lang="en-US" altLang="en-US" dirty="0">
                <a:latin typeface="+mn-lt"/>
                <a:sym typeface="Wingdings" panose="05000000000000000000" pitchFamily="2" charset="2"/>
              </a:rPr>
              <a:t> good for </a:t>
            </a:r>
            <a:r>
              <a:rPr kumimoji="0" lang="en-US" alt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predictive accuracy</a:t>
            </a:r>
            <a:endParaRPr kumimoji="0"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82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75" y="685800"/>
            <a:ext cx="7181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Modeling Method vs. Specification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704850" y="1617107"/>
            <a:ext cx="77343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Modeling Method: 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Tx/>
              <a:buNone/>
            </a:pPr>
            <a:r>
              <a:rPr kumimoji="0" lang="en-US" altLang="en-US" dirty="0">
                <a:latin typeface="+mn-lt"/>
              </a:rPr>
              <a:t>Is the particular modeling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approach</a:t>
            </a:r>
            <a:r>
              <a:rPr kumimoji="0" lang="en-US" altLang="en-US" dirty="0">
                <a:latin typeface="+mn-lt"/>
              </a:rPr>
              <a:t> used to analyze the data – e.g., random forest tree, logistic regression, linear regression, Ridge regression, etc.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Model Specification: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kumimoji="0" lang="en-US" altLang="en-US" dirty="0">
                <a:latin typeface="+mn-lt"/>
              </a:rPr>
              <a:t>For any given modeling method, there are many choices on how to specify a model (</a:t>
            </a:r>
            <a:r>
              <a:rPr kumimoji="0" lang="en-US" altLang="en-US" dirty="0">
                <a:solidFill>
                  <a:srgbClr val="0070C0"/>
                </a:solidFill>
                <a:latin typeface="+mn-lt"/>
              </a:rPr>
              <a:t>feature engineering</a:t>
            </a:r>
            <a:r>
              <a:rPr kumimoji="0" lang="en-US" altLang="en-US" dirty="0">
                <a:latin typeface="+mn-lt"/>
              </a:rPr>
              <a:t>) – e.g., which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variables</a:t>
            </a:r>
            <a:r>
              <a:rPr kumimoji="0" lang="en-US" altLang="en-US" dirty="0">
                <a:latin typeface="+mn-lt"/>
              </a:rPr>
              <a:t> to include; whether to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transform</a:t>
            </a:r>
            <a:r>
              <a:rPr kumimoji="0" lang="en-US" altLang="en-US" dirty="0">
                <a:latin typeface="+mn-lt"/>
              </a:rPr>
              <a:t> which variables; whether to include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quadratic</a:t>
            </a:r>
            <a:r>
              <a:rPr kumimoji="0" lang="en-US" altLang="en-US" dirty="0">
                <a:latin typeface="+mn-lt"/>
              </a:rPr>
              <a:t>,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polynomial</a:t>
            </a:r>
            <a:r>
              <a:rPr kumimoji="0" lang="en-US" altLang="en-US" dirty="0">
                <a:latin typeface="+mn-lt"/>
              </a:rPr>
              <a:t> or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interaction</a:t>
            </a:r>
            <a:r>
              <a:rPr kumimoji="0" lang="en-US" altLang="en-US" dirty="0">
                <a:latin typeface="+mn-lt"/>
              </a:rPr>
              <a:t> variables, etc.</a:t>
            </a:r>
          </a:p>
        </p:txBody>
      </p:sp>
    </p:spTree>
    <p:extLst>
      <p:ext uri="{BB962C8B-B14F-4D97-AF65-F5344CB8AC3E}">
        <p14:creationId xmlns:p14="http://schemas.microsoft.com/office/powerpoint/2010/main" val="420644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B6ADA-10A1-4270-91B4-9B2CF84E773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Arial" panose="020B0604020202020204" pitchFamily="34" charset="0"/>
              </a:rPr>
              <a:t>Analytics Model Selection Process</a:t>
            </a:r>
          </a:p>
        </p:txBody>
      </p:sp>
      <p:pic>
        <p:nvPicPr>
          <p:cNvPr id="3" name="Snagit_PPT8AE4" descr="Analytics model selection proce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" y="1447800"/>
            <a:ext cx="88929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AF11A-2E53-4740-ABA9-1DC8D8557EF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Step 5 Interpretation 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&amp; Storytelling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4013" y="533400"/>
            <a:ext cx="8485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What yields the best predictive model?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685800" y="1219200"/>
            <a:ext cx="8153400" cy="58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/>
              <a:t>The most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sophisticated model</a:t>
            </a:r>
            <a:r>
              <a:rPr kumimoji="0" lang="en-US" altLang="en-US" sz="2200" dirty="0"/>
              <a:t>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/>
              <a:t>The most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complex</a:t>
            </a:r>
            <a:r>
              <a:rPr kumimoji="0" lang="en-US" altLang="en-US" sz="2200" dirty="0"/>
              <a:t>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specification</a:t>
            </a:r>
            <a:r>
              <a:rPr kumimoji="0" lang="en-US" altLang="en-US" sz="2200" dirty="0"/>
              <a:t>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/>
              <a:t>The most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parsimonious</a:t>
            </a:r>
            <a:r>
              <a:rPr kumimoji="0" lang="en-US" altLang="en-US" sz="2200" dirty="0"/>
              <a:t> (i.e., simple) model/specification?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The least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biased</a:t>
            </a:r>
            <a:r>
              <a:rPr kumimoji="0" lang="en-US" altLang="en-US" sz="2200" dirty="0">
                <a:latin typeface="+mn-lt"/>
              </a:rPr>
              <a:t> model?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Model with least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variance</a:t>
            </a:r>
            <a:r>
              <a:rPr kumimoji="0" lang="en-US" altLang="en-US" sz="2200" dirty="0">
                <a:latin typeface="+mn-lt"/>
              </a:rPr>
              <a:t>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The model that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better fits </a:t>
            </a:r>
            <a:r>
              <a:rPr kumimoji="0" lang="en-US" altLang="en-US" sz="2200" dirty="0">
                <a:latin typeface="+mn-lt"/>
              </a:rPr>
              <a:t>the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data</a:t>
            </a:r>
            <a:r>
              <a:rPr kumimoji="0" lang="en-US" altLang="en-US" sz="2200" dirty="0">
                <a:latin typeface="+mn-lt"/>
              </a:rPr>
              <a:t>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The most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accurate</a:t>
            </a:r>
            <a:r>
              <a:rPr kumimoji="0" lang="en-US" altLang="en-US" sz="2200" dirty="0">
                <a:latin typeface="+mn-lt"/>
              </a:rPr>
              <a:t> model?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The most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interpretable</a:t>
            </a:r>
            <a:r>
              <a:rPr kumimoji="0" lang="en-US" altLang="en-US" sz="2200" dirty="0">
                <a:latin typeface="+mn-lt"/>
              </a:rPr>
              <a:t> model?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/>
              <a:t>The model that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fulfills </a:t>
            </a:r>
            <a:r>
              <a:rPr kumimoji="0" lang="en-US" altLang="en-US" sz="2200" dirty="0"/>
              <a:t>the data and model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assumptions</a:t>
            </a:r>
            <a:r>
              <a:rPr kumimoji="0" lang="en-US" altLang="en-US" sz="2200" dirty="0"/>
              <a:t>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The highest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data quality </a:t>
            </a:r>
            <a:r>
              <a:rPr kumimoji="0" lang="en-US" altLang="en-US" sz="2200" dirty="0">
                <a:latin typeface="+mn-lt"/>
              </a:rPr>
              <a:t>possible?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The most appropriate (</a:t>
            </a:r>
            <a:r>
              <a:rPr kumimoji="0" lang="en-US" altLang="en-US" sz="2200" u="sng" dirty="0">
                <a:latin typeface="+mn-lt"/>
              </a:rPr>
              <a:t>business</a:t>
            </a:r>
            <a:r>
              <a:rPr kumimoji="0" lang="en-US" altLang="en-US" sz="2200" dirty="0">
                <a:latin typeface="+mn-lt"/>
              </a:rPr>
              <a:t>)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selection of predictors</a:t>
            </a:r>
            <a:r>
              <a:rPr kumimoji="0" lang="en-US" altLang="en-US" sz="2200" dirty="0">
                <a:latin typeface="+mn-lt"/>
              </a:rPr>
              <a:t>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Quadratic and other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transformations</a:t>
            </a:r>
            <a:r>
              <a:rPr kumimoji="0" lang="en-US" altLang="en-US" sz="2200" dirty="0">
                <a:latin typeface="+mn-lt"/>
              </a:rPr>
              <a:t> that fit data the best?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latin typeface="+mn-lt"/>
              </a:rPr>
              <a:t>All of the above?</a:t>
            </a:r>
          </a:p>
          <a:p>
            <a:pPr marL="517525" lvl="1" indent="284163">
              <a:spcBef>
                <a:spcPct val="0"/>
              </a:spcBef>
              <a:buNone/>
            </a:pPr>
            <a:r>
              <a:rPr kumimoji="0" lang="en-US" altLang="en-US" sz="18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0" lang="en-US" altLang="en-US" sz="24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It depends on your analytic goals !!</a:t>
            </a:r>
            <a:endParaRPr kumimoji="0" lang="en-US" altLang="en-US" sz="2400" b="1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</a:pPr>
            <a:endParaRPr kumimoji="0" lang="en-US" altLang="en-US" sz="22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44116" y="637187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Key Learning Objectives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415517" y="1322987"/>
            <a:ext cx="808436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kumimoji="0" lang="en-US" altLang="en-US" dirty="0">
                <a:latin typeface="+mn-lt"/>
              </a:rPr>
              <a:t>We will cover all aspects of the analytics cycle, but with an emphasis on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predictive modeling </a:t>
            </a:r>
            <a:r>
              <a:rPr kumimoji="0" lang="en-US" altLang="en-US" dirty="0">
                <a:latin typeface="+mn-lt"/>
              </a:rPr>
              <a:t>and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 interpretation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kumimoji="0" lang="en-US" altLang="en-US" dirty="0">
                <a:latin typeface="+mn-lt"/>
              </a:rPr>
              <a:t>This is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NOT </a:t>
            </a:r>
            <a:r>
              <a:rPr kumimoji="0" lang="en-US" altLang="en-US" dirty="0">
                <a:latin typeface="+mn-lt"/>
              </a:rPr>
              <a:t>a </a:t>
            </a:r>
            <a:r>
              <a:rPr kumimoji="0" lang="en-US" altLang="en-US" b="1" dirty="0">
                <a:solidFill>
                  <a:srgbClr val="C00000"/>
                </a:solidFill>
                <a:latin typeface="+mn-lt"/>
              </a:rPr>
              <a:t>Statistics</a:t>
            </a:r>
            <a:r>
              <a:rPr kumimoji="0" lang="en-US" altLang="en-US" dirty="0">
                <a:latin typeface="+mn-lt"/>
              </a:rPr>
              <a:t> class, but it requires an understanding of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Statistics</a:t>
            </a:r>
            <a:r>
              <a:rPr kumimoji="0" lang="en-US" altLang="en-US" dirty="0">
                <a:latin typeface="+mn-lt"/>
              </a:rPr>
              <a:t> and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Machine Learning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kumimoji="0" lang="en-US" altLang="en-US" dirty="0"/>
              <a:t>This is </a:t>
            </a:r>
            <a:r>
              <a:rPr kumimoji="0" lang="en-US" altLang="en-US" b="1" dirty="0">
                <a:solidFill>
                  <a:srgbClr val="C00000"/>
                </a:solidFill>
              </a:rPr>
              <a:t>NOT </a:t>
            </a:r>
            <a:r>
              <a:rPr kumimoji="0" lang="en-US" altLang="en-US" dirty="0"/>
              <a:t>a </a:t>
            </a:r>
            <a:r>
              <a:rPr kumimoji="0" lang="en-US" altLang="en-US" b="1" dirty="0">
                <a:solidFill>
                  <a:srgbClr val="C00000"/>
                </a:solidFill>
              </a:rPr>
              <a:t>Programming</a:t>
            </a:r>
            <a:r>
              <a:rPr kumimoji="0" lang="en-US" altLang="en-US" dirty="0"/>
              <a:t> class, but it requires the ability to use analytics tools, like </a:t>
            </a:r>
            <a:endParaRPr kumimoji="0" lang="en-US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000125" y="4229009"/>
            <a:ext cx="6915150" cy="1938992"/>
          </a:xfrm>
          <a:prstGeom prst="rect">
            <a:avLst/>
          </a:prstGeom>
          <a:solidFill>
            <a:srgbClr val="BDE3FF"/>
          </a:solidFill>
          <a:ln>
            <a:noFill/>
          </a:ln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kumimoji="0" lang="en-US" altLang="en-US" dirty="0">
                <a:latin typeface="+mn-lt"/>
              </a:rPr>
              <a:t>The main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learning objective</a:t>
            </a:r>
            <a:r>
              <a:rPr kumimoji="0"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0" lang="en-US" altLang="en-US" dirty="0">
                <a:latin typeface="+mn-lt"/>
              </a:rPr>
              <a:t>in this course is to learn how to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identify, select, justify </a:t>
            </a:r>
            <a:r>
              <a:rPr kumimoji="0" lang="en-US" altLang="en-US" dirty="0">
                <a:latin typeface="+mn-lt"/>
              </a:rPr>
              <a:t>and</a:t>
            </a:r>
            <a:r>
              <a:rPr kumimoji="0"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employ</a:t>
            </a:r>
            <a:r>
              <a:rPr kumimoji="0"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0" lang="en-US" altLang="en-US" dirty="0">
                <a:latin typeface="+mn-lt"/>
              </a:rPr>
              <a:t>the most appropriate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model </a:t>
            </a:r>
            <a:r>
              <a:rPr kumimoji="0" lang="en-US" altLang="en-US" dirty="0">
                <a:latin typeface="+mn-lt"/>
              </a:rPr>
              <a:t>to answer a business analytics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question </a:t>
            </a:r>
            <a:r>
              <a:rPr kumimoji="0" lang="en-US" altLang="en-US" dirty="0">
                <a:latin typeface="+mn-lt"/>
              </a:rPr>
              <a:t>and provide meaningful </a:t>
            </a:r>
            <a:r>
              <a:rPr kumimoji="0" lang="en-US" altLang="en-US" dirty="0">
                <a:solidFill>
                  <a:srgbClr val="C00000"/>
                </a:solidFill>
                <a:latin typeface="+mn-lt"/>
              </a:rPr>
              <a:t>managerial interpretations </a:t>
            </a:r>
            <a:r>
              <a:rPr kumimoji="0" lang="en-US" altLang="en-US" dirty="0">
                <a:latin typeface="+mn-lt"/>
              </a:rPr>
              <a:t>of your results</a:t>
            </a:r>
          </a:p>
        </p:txBody>
      </p:sp>
      <p:pic>
        <p:nvPicPr>
          <p:cNvPr id="9" name="Snagit_PPTDF1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67953"/>
            <a:ext cx="500248" cy="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8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4013" y="304800"/>
            <a:ext cx="8485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Interpretation &amp; Storytelling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609600" y="990600"/>
            <a:ext cx="8153400" cy="550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/>
              <a:t>If the goal is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predictive accuracy</a:t>
            </a:r>
            <a:r>
              <a:rPr kumimoji="0" lang="en-US" altLang="en-US" sz="2200" dirty="0"/>
              <a:t>, then interpretation and storytelling are </a:t>
            </a:r>
            <a:r>
              <a:rPr kumimoji="0" lang="en-US" altLang="en-US" sz="2200" dirty="0">
                <a:solidFill>
                  <a:srgbClr val="C00000"/>
                </a:solidFill>
              </a:rPr>
              <a:t>less important </a:t>
            </a:r>
            <a:r>
              <a:rPr kumimoji="0" lang="en-US" altLang="en-US" sz="2200" dirty="0">
                <a:sym typeface="Wingdings" panose="05000000000000000000" pitchFamily="2" charset="2"/>
              </a:rPr>
              <a:t> e.g., read handwritten zip codes, train self-driving vehicles, tumor detection, etc.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ym typeface="Wingdings" panose="05000000000000000000" pitchFamily="2" charset="2"/>
              </a:rPr>
              <a:t>Machine learning, </a:t>
            </a:r>
            <a:r>
              <a:rPr kumimoji="0"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cross-validation</a:t>
            </a:r>
            <a:r>
              <a:rPr kumimoji="0" lang="en-US" altLang="en-US" dirty="0">
                <a:sym typeface="Wingdings" panose="05000000000000000000" pitchFamily="2" charset="2"/>
              </a:rPr>
              <a:t> and black box models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ym typeface="Wingdings" panose="05000000000000000000" pitchFamily="2" charset="2"/>
              </a:rPr>
              <a:t>The goal is </a:t>
            </a:r>
            <a:r>
              <a:rPr kumimoji="0"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predictive accuracy</a:t>
            </a:r>
          </a:p>
          <a:p>
            <a:pPr>
              <a:spcBef>
                <a:spcPct val="0"/>
              </a:spcBef>
              <a:spcAft>
                <a:spcPts val="300"/>
              </a:spcAft>
              <a:buClrTx/>
            </a:pPr>
            <a:r>
              <a:rPr kumimoji="0" lang="en-US" altLang="en-US" sz="2200" dirty="0">
                <a:sym typeface="Wingdings" panose="05000000000000000000" pitchFamily="2" charset="2"/>
              </a:rPr>
              <a:t>But in most </a:t>
            </a:r>
            <a:r>
              <a:rPr kumimoji="0" lang="en-US" altLang="en-US" sz="2200" b="1" dirty="0">
                <a:solidFill>
                  <a:srgbClr val="0070C0"/>
                </a:solidFill>
                <a:sym typeface="Wingdings" panose="05000000000000000000" pitchFamily="2" charset="2"/>
              </a:rPr>
              <a:t>business applications</a:t>
            </a:r>
            <a:r>
              <a:rPr kumimoji="0" lang="en-US" altLang="en-US" sz="2200" dirty="0">
                <a:sym typeface="Wingdings" panose="05000000000000000000" pitchFamily="2" charset="2"/>
              </a:rPr>
              <a:t>, the goal is to inform managers and clients for </a:t>
            </a:r>
            <a:r>
              <a:rPr kumimoji="0" lang="en-US" alt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decision making </a:t>
            </a:r>
            <a:r>
              <a:rPr kumimoji="0" lang="en-US" altLang="en-US" sz="2200" dirty="0">
                <a:sym typeface="Wingdings" panose="05000000000000000000" pitchFamily="2" charset="2"/>
              </a:rPr>
              <a:t>about the </a:t>
            </a:r>
            <a:r>
              <a:rPr kumimoji="0" lang="en-US" alt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model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/>
              <a:t>Interpret the overall </a:t>
            </a:r>
            <a:r>
              <a:rPr kumimoji="0" lang="en-US" altLang="en-US" dirty="0">
                <a:solidFill>
                  <a:srgbClr val="0070C0"/>
                </a:solidFill>
              </a:rPr>
              <a:t>fit statistics </a:t>
            </a:r>
            <a:r>
              <a:rPr kumimoji="0" lang="en-US" altLang="en-US" dirty="0"/>
              <a:t>of the model </a:t>
            </a:r>
            <a:r>
              <a:rPr kumimoji="0" lang="en-US" altLang="en-US" dirty="0">
                <a:sym typeface="Wingdings" panose="05000000000000000000" pitchFamily="2" charset="2"/>
              </a:rPr>
              <a:t> R</a:t>
            </a:r>
            <a:r>
              <a:rPr kumimoji="0" lang="en-US" altLang="en-US" baseline="30000" dirty="0">
                <a:sym typeface="Wingdings" panose="05000000000000000000" pitchFamily="2" charset="2"/>
              </a:rPr>
              <a:t>2</a:t>
            </a:r>
            <a:r>
              <a:rPr kumimoji="0" lang="en-US" altLang="en-US" dirty="0">
                <a:sym typeface="Wingdings" panose="05000000000000000000" pitchFamily="2" charset="2"/>
              </a:rPr>
              <a:t>, mean squared error (MSE), deviance, error rates, etc.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ym typeface="Wingdings" panose="05000000000000000000" pitchFamily="2" charset="2"/>
              </a:rPr>
              <a:t>For classification methods  overall model </a:t>
            </a:r>
            <a:r>
              <a:rPr kumimoji="0"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accuracy</a:t>
            </a:r>
            <a:r>
              <a:rPr kumimoji="0" lang="en-US" altLang="en-US" dirty="0">
                <a:sym typeface="Wingdings" panose="05000000000000000000" pitchFamily="2" charset="2"/>
              </a:rPr>
              <a:t>, correct (or false) </a:t>
            </a:r>
            <a:r>
              <a:rPr kumimoji="0"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positives</a:t>
            </a:r>
            <a:r>
              <a:rPr kumimoji="0" lang="en-US" altLang="en-US" dirty="0">
                <a:sym typeface="Wingdings" panose="05000000000000000000" pitchFamily="2" charset="2"/>
              </a:rPr>
              <a:t>, correct (or false) </a:t>
            </a:r>
            <a:r>
              <a:rPr kumimoji="0"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negatives</a:t>
            </a:r>
            <a:r>
              <a:rPr kumimoji="0" lang="en-US" altLang="en-US" dirty="0"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Bias</a:t>
            </a:r>
            <a:r>
              <a:rPr kumimoji="0" lang="en-US" altLang="en-US" dirty="0">
                <a:sym typeface="Wingdings" panose="05000000000000000000" pitchFamily="2" charset="2"/>
              </a:rPr>
              <a:t> and </a:t>
            </a:r>
            <a:r>
              <a:rPr kumimoji="0"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variance</a:t>
            </a:r>
            <a:r>
              <a:rPr kumimoji="0" lang="en-US" altLang="en-US" dirty="0">
                <a:sym typeface="Wingdings" panose="05000000000000000000" pitchFamily="2" charset="2"/>
              </a:rPr>
              <a:t> of the model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dirty="0">
                <a:sym typeface="Wingdings" panose="05000000000000000000" pitchFamily="2" charset="2"/>
              </a:rPr>
              <a:t>And about the </a:t>
            </a:r>
            <a:r>
              <a:rPr kumimoji="0" lang="en-US" altLang="en-US" sz="2200" b="1" dirty="0">
                <a:solidFill>
                  <a:srgbClr val="006600"/>
                </a:solidFill>
                <a:sym typeface="Wingdings" panose="05000000000000000000" pitchFamily="2" charset="2"/>
              </a:rPr>
              <a:t>predictors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Effect</a:t>
            </a:r>
            <a:r>
              <a:rPr kumimoji="0" lang="en-US" altLang="en-US" dirty="0">
                <a:sym typeface="Wingdings" panose="05000000000000000000" pitchFamily="2" charset="2"/>
              </a:rPr>
              <a:t> and </a:t>
            </a:r>
            <a:r>
              <a:rPr kumimoji="0" lang="en-US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significance</a:t>
            </a:r>
            <a:r>
              <a:rPr kumimoji="0" lang="en-US" altLang="en-US" dirty="0">
                <a:sym typeface="Wingdings" panose="05000000000000000000" pitchFamily="2" charset="2"/>
              </a:rPr>
              <a:t> of predictors (in plain English)</a:t>
            </a:r>
          </a:p>
          <a:p>
            <a:pPr lvl="1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Variable importance</a:t>
            </a:r>
            <a:endParaRPr kumimoji="0" lang="en-US" altLang="en-US" sz="2200" dirty="0">
              <a:solidFill>
                <a:srgbClr val="00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88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F26-697E-448D-BBB9-95E9999E21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4800" y="3048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Final Notes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0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4013" y="457200"/>
            <a:ext cx="8485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Final Notes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685800" y="1149489"/>
            <a:ext cx="8153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The main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goal</a:t>
            </a:r>
            <a:r>
              <a:rPr kumimoji="0" lang="en-US" altLang="en-US" sz="2200" dirty="0">
                <a:latin typeface="+mn-lt"/>
              </a:rPr>
              <a:t> in this course is for you to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learn</a:t>
            </a:r>
            <a:r>
              <a:rPr kumimoji="0" lang="en-US" altLang="en-US" sz="2200" dirty="0">
                <a:latin typeface="+mn-lt"/>
              </a:rPr>
              <a:t> how to formulate a question, then select, justify and employ the most appropriate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data</a:t>
            </a:r>
            <a:r>
              <a:rPr kumimoji="0" lang="en-US" altLang="en-US" sz="2200" dirty="0">
                <a:latin typeface="+mn-lt"/>
              </a:rPr>
              <a:t>, modeling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method</a:t>
            </a:r>
            <a:r>
              <a:rPr kumimoji="0" lang="en-US" altLang="en-US" sz="2200" dirty="0">
                <a:latin typeface="+mn-lt"/>
              </a:rPr>
              <a:t> and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specification </a:t>
            </a:r>
            <a:r>
              <a:rPr kumimoji="0" lang="en-US" altLang="en-US" sz="2200" dirty="0">
                <a:latin typeface="+mn-lt"/>
              </a:rPr>
              <a:t>to answer the predictive analytics question, and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interpret</a:t>
            </a:r>
            <a:r>
              <a:rPr kumimoji="0" lang="en-US" altLang="en-US" sz="2200" dirty="0">
                <a:latin typeface="+mn-lt"/>
              </a:rPr>
              <a:t> the results in a way that makes sense to managers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We will cover some methods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in depth</a:t>
            </a:r>
            <a:endParaRPr kumimoji="0" lang="en-US" altLang="en-US" sz="22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And provide only a 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high-level overview </a:t>
            </a:r>
            <a:r>
              <a:rPr kumimoji="0" lang="en-US" altLang="en-US" sz="2200" dirty="0">
                <a:latin typeface="+mn-lt"/>
              </a:rPr>
              <a:t>of others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2200" dirty="0">
                <a:latin typeface="+mn-lt"/>
              </a:rPr>
              <a:t>You will also learn how to use </a:t>
            </a:r>
            <a:r>
              <a:rPr kumimoji="0" lang="en-US" altLang="en-US" sz="2200" b="1" dirty="0">
                <a:solidFill>
                  <a:srgbClr val="0070C0"/>
                </a:solidFill>
                <a:latin typeface="+mn-lt"/>
              </a:rPr>
              <a:t>R</a:t>
            </a:r>
            <a:r>
              <a:rPr kumimoji="0" lang="en-US" altLang="en-US" sz="2200" dirty="0">
                <a:latin typeface="+mn-lt"/>
              </a:rPr>
              <a:t> for modeling methods covered in the course, but you will also be able to explore other modeling methods in </a:t>
            </a:r>
            <a:r>
              <a:rPr kumimoji="0" lang="en-US" altLang="en-US" sz="2200" b="1" dirty="0">
                <a:solidFill>
                  <a:srgbClr val="0070C0"/>
                </a:solidFill>
                <a:latin typeface="+mn-lt"/>
              </a:rPr>
              <a:t>R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en-US" altLang="en-US" sz="2200" dirty="0">
                <a:latin typeface="+mn-lt"/>
              </a:rPr>
              <a:t>or </a:t>
            </a:r>
            <a:r>
              <a:rPr kumimoji="0" lang="en-US" altLang="en-US" sz="2200" b="1" dirty="0">
                <a:solidFill>
                  <a:srgbClr val="0070C0"/>
                </a:solidFill>
                <a:latin typeface="+mn-lt"/>
              </a:rPr>
              <a:t>Python</a:t>
            </a:r>
            <a:r>
              <a:rPr kumimoji="0" lang="en-US" altLang="en-US" sz="2200" b="1" dirty="0">
                <a:solidFill>
                  <a:srgbClr val="C00000"/>
                </a:solidFill>
                <a:latin typeface="+mn-lt"/>
              </a:rPr>
              <a:t> on your own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kumimoji="0" lang="en-US" altLang="en-US" sz="2200" b="1" dirty="0">
              <a:solidFill>
                <a:srgbClr val="0070C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sz="2200" b="1" dirty="0">
                <a:solidFill>
                  <a:srgbClr val="0070C0"/>
                </a:solidFill>
              </a:rPr>
              <a:t>KEY: Become a good analytics learner !! </a:t>
            </a:r>
            <a:r>
              <a:rPr kumimoji="0" lang="en-US" altLang="en-US" sz="2200" dirty="0">
                <a:sym typeface="Wingdings" panose="05000000000000000000" pitchFamily="2" charset="2"/>
              </a:rPr>
              <a:t> w</a:t>
            </a:r>
            <a:r>
              <a:rPr kumimoji="0" lang="en-US" altLang="en-US" sz="2200" dirty="0"/>
              <a:t>ith what you will learn in this class you should be able to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learn</a:t>
            </a:r>
            <a:r>
              <a:rPr kumimoji="0" lang="en-US" altLang="en-US" sz="2200" dirty="0"/>
              <a:t> several other modeling approaches </a:t>
            </a:r>
            <a:r>
              <a:rPr kumimoji="0" lang="en-US" altLang="en-US" sz="2200" b="1" dirty="0">
                <a:solidFill>
                  <a:srgbClr val="C00000"/>
                </a:solidFill>
              </a:rPr>
              <a:t>on your own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endParaRPr kumimoji="0"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716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nagit_SNG84E">
            <a:extLst>
              <a:ext uri="{FF2B5EF4-FFF2-40B4-BE49-F238E27FC236}">
                <a16:creationId xmlns:a16="http://schemas.microsoft.com/office/drawing/2014/main" id="{6F60BDE4-0CFB-5CC4-0ED3-56F9FD0D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6199"/>
            <a:ext cx="3429000" cy="3042951"/>
          </a:xfrm>
          <a:prstGeom prst="rect">
            <a:avLst/>
          </a:prstGeom>
        </p:spPr>
      </p:pic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75941" y="300380"/>
            <a:ext cx="590308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00"/>
              </a:spcAft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How to Succeed in this Class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328447" y="1010537"/>
            <a:ext cx="833186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kumimoji="0" lang="en-US" altLang="en-US" sz="2000" dirty="0">
                <a:latin typeface="+mn-lt"/>
              </a:rPr>
              <a:t>Acquire </a:t>
            </a: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key knowledge &amp; skills </a:t>
            </a:r>
            <a:r>
              <a:rPr kumimoji="0" lang="en-US" altLang="en-US" sz="2000" dirty="0">
                <a:latin typeface="+mn-lt"/>
              </a:rPr>
              <a:t>to succeed </a:t>
            </a:r>
            <a:br>
              <a:rPr kumimoji="0" lang="en-US" altLang="en-US" sz="2000" dirty="0">
                <a:latin typeface="+mn-lt"/>
              </a:rPr>
            </a:br>
            <a:r>
              <a:rPr kumimoji="0" lang="en-US" altLang="en-US" sz="2000" dirty="0">
                <a:latin typeface="+mn-lt"/>
              </a:rPr>
              <a:t>as an analytics professional—ability to:</a:t>
            </a:r>
          </a:p>
          <a:p>
            <a:pPr marL="290513" indent="-290513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kumimoji="0" lang="en-US" altLang="en-US" sz="2000" b="1" dirty="0">
                <a:solidFill>
                  <a:srgbClr val="C00000"/>
                </a:solidFill>
              </a:rPr>
              <a:t>Frame</a:t>
            </a:r>
            <a:r>
              <a:rPr kumimoji="0" lang="en-US" altLang="en-US" sz="2000" dirty="0"/>
              <a:t> a compelling business question</a:t>
            </a:r>
          </a:p>
          <a:p>
            <a:pPr marL="290513" indent="-290513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kumimoji="0" lang="en-US" altLang="en-US" sz="2000" b="1" dirty="0">
                <a:solidFill>
                  <a:srgbClr val="C00000"/>
                </a:solidFill>
              </a:rPr>
              <a:t>Gather</a:t>
            </a:r>
            <a:r>
              <a:rPr kumimoji="0" lang="en-US" altLang="en-US" sz="2000" dirty="0"/>
              <a:t> and </a:t>
            </a:r>
            <a:r>
              <a:rPr kumimoji="0" lang="en-US" altLang="en-US" sz="2000" dirty="0">
                <a:solidFill>
                  <a:srgbClr val="C00000"/>
                </a:solidFill>
              </a:rPr>
              <a:t>pre-process</a:t>
            </a:r>
            <a:r>
              <a:rPr kumimoji="0" lang="en-US" altLang="en-US" sz="2000" dirty="0"/>
              <a:t>, transform and </a:t>
            </a:r>
            <a:br>
              <a:rPr kumimoji="0" lang="en-US" altLang="en-US" sz="2000" dirty="0"/>
            </a:br>
            <a:r>
              <a:rPr kumimoji="0" lang="en-US" altLang="en-US" sz="2000" dirty="0"/>
              <a:t>prepare the </a:t>
            </a:r>
            <a:r>
              <a:rPr kumimoji="0" lang="en-US" altLang="en-US" sz="2000" dirty="0">
                <a:solidFill>
                  <a:srgbClr val="C00000"/>
                </a:solidFill>
              </a:rPr>
              <a:t>data</a:t>
            </a:r>
            <a:r>
              <a:rPr kumimoji="0" lang="en-US" altLang="en-US" sz="2000" dirty="0"/>
              <a:t> for analysis.</a:t>
            </a:r>
          </a:p>
          <a:p>
            <a:pPr marL="290513" indent="-290513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Select</a:t>
            </a:r>
            <a:r>
              <a:rPr kumimoji="0" lang="en-US" altLang="en-US" sz="2000" dirty="0">
                <a:latin typeface="+mn-lt"/>
              </a:rPr>
              <a:t> and apply the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best modeling </a:t>
            </a: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method</a:t>
            </a:r>
            <a:r>
              <a:rPr kumimoji="0" lang="en-US" altLang="en-US" sz="2000" dirty="0">
                <a:latin typeface="+mn-lt"/>
              </a:rPr>
              <a:t> that:</a:t>
            </a:r>
          </a:p>
          <a:p>
            <a:pPr marL="515938" lvl="1" indent="-227013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>
                <a:latin typeface="+mn-lt"/>
              </a:rPr>
              <a:t>Meets your </a:t>
            </a:r>
            <a:r>
              <a:rPr kumimoji="0" lang="en-US" altLang="en-US" dirty="0">
                <a:solidFill>
                  <a:srgbClr val="0070C0"/>
                </a:solidFill>
                <a:latin typeface="+mn-lt"/>
              </a:rPr>
              <a:t>analysis goals </a:t>
            </a:r>
            <a:r>
              <a:rPr kumimoji="0" lang="en-US" altLang="en-US" dirty="0">
                <a:latin typeface="+mn-lt"/>
              </a:rPr>
              <a:t>(i.e., interpretation, prediction, inference)</a:t>
            </a:r>
          </a:p>
          <a:p>
            <a:pPr marL="290513" indent="-290513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Identify</a:t>
            </a:r>
            <a:r>
              <a:rPr kumimoji="0" lang="en-US" altLang="en-US" sz="2000" dirty="0"/>
              <a:t> the best </a:t>
            </a:r>
            <a:r>
              <a:rPr kumimoji="0" lang="en-US" altLang="en-US" sz="2000" dirty="0">
                <a:solidFill>
                  <a:srgbClr val="C00000"/>
                </a:solidFill>
              </a:rPr>
              <a:t>model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rgbClr val="0070C0"/>
                </a:solidFill>
                <a:latin typeface="+mn-lt"/>
              </a:rPr>
              <a:t>specification</a:t>
            </a:r>
            <a:r>
              <a:rPr kumimoji="0" lang="en-US" altLang="en-US" sz="2000" dirty="0"/>
              <a:t> (e.g., variable selection, feature engineering, etc.) for your modeling approach</a:t>
            </a:r>
          </a:p>
          <a:p>
            <a:pPr marL="515938" lvl="1" indent="-227013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0" lang="en-US" altLang="en-US" dirty="0"/>
              <a:t>Of all viable models and specifications, select the ones that yield the best </a:t>
            </a:r>
            <a:r>
              <a:rPr kumimoji="0" lang="en-US" altLang="en-US" dirty="0">
                <a:solidFill>
                  <a:srgbClr val="C00000"/>
                </a:solidFill>
              </a:rPr>
              <a:t>predictive accuracy </a:t>
            </a:r>
            <a:r>
              <a:rPr kumimoji="0" lang="en-US" altLang="en-US" dirty="0"/>
              <a:t>(i.e., machine learning/</a:t>
            </a:r>
            <a:r>
              <a:rPr kumimoji="0" lang="en-US" altLang="en-US" dirty="0">
                <a:solidFill>
                  <a:srgbClr val="0070C0"/>
                </a:solidFill>
              </a:rPr>
              <a:t>cross validation</a:t>
            </a:r>
            <a:r>
              <a:rPr kumimoji="0" lang="en-US" altLang="en-US" dirty="0"/>
              <a:t>)</a:t>
            </a:r>
            <a:endParaRPr kumimoji="0" lang="en-US" altLang="en-US" sz="2000" dirty="0"/>
          </a:p>
          <a:p>
            <a:pPr marL="290513" indent="-290513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Interpret</a:t>
            </a:r>
            <a:r>
              <a:rPr kumimoji="0" lang="en-US" altLang="en-US" sz="2000" dirty="0">
                <a:latin typeface="+mn-lt"/>
              </a:rPr>
              <a:t> and </a:t>
            </a: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explain</a:t>
            </a:r>
            <a:r>
              <a:rPr kumimoji="0" lang="en-US" altLang="en-US" sz="2000" dirty="0">
                <a:latin typeface="+mn-lt"/>
              </a:rPr>
              <a:t> your results to your target audience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kumimoji="0" lang="en-US" altLang="en-US" sz="2000" b="1" dirty="0">
                <a:solidFill>
                  <a:srgbClr val="C00000"/>
                </a:solidFill>
                <a:latin typeface="+mn-lt"/>
              </a:rPr>
              <a:t>Key</a:t>
            </a:r>
            <a:r>
              <a:rPr kumimoji="0" lang="en-US" altLang="en-US" sz="2000" dirty="0">
                <a:latin typeface="+mn-lt"/>
              </a:rPr>
              <a:t> </a:t>
            </a:r>
            <a:r>
              <a:rPr kumimoji="0" lang="en-US" altLang="en-US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0"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You cannot learn everything about analytics in one course. The goal in this class is to learn how to continue learning on your own !!</a:t>
            </a:r>
            <a:endParaRPr kumimoji="0" lang="en-US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E990-F294-3D10-2E98-6C21C0A1FF54}"/>
              </a:ext>
            </a:extLst>
          </p:cNvPr>
          <p:cNvSpPr txBox="1"/>
          <p:nvPr/>
        </p:nvSpPr>
        <p:spPr>
          <a:xfrm>
            <a:off x="6553200" y="100340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ITEC 621</a:t>
            </a:r>
            <a:br>
              <a:rPr lang="en-US" sz="1200" dirty="0"/>
            </a:br>
            <a:r>
              <a:rPr lang="en-US" sz="1200" dirty="0"/>
              <a:t>Historical Component Importance</a:t>
            </a:r>
            <a:br>
              <a:rPr lang="en-US" sz="1200" dirty="0"/>
            </a:br>
            <a:r>
              <a:rPr lang="en-US" sz="1200" dirty="0"/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91728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0" y="381000"/>
            <a:ext cx="5410200" cy="762000"/>
          </a:xfrm>
          <a:noFill/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609601" y="1315844"/>
            <a:ext cx="7946228" cy="2438400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Aft>
                <a:spcPts val="1800"/>
              </a:spcAft>
              <a:buClr>
                <a:schemeClr val="tx1"/>
              </a:buClr>
              <a:buNone/>
            </a:pPr>
            <a:r>
              <a:rPr kumimoji="1" lang="en-US" altLang="en-US" dirty="0">
                <a:solidFill>
                  <a:srgbClr val="002060"/>
                </a:solidFill>
              </a:rPr>
              <a:t>“It is the scientific process of transforming data into insight for making better decisions” </a:t>
            </a:r>
            <a:r>
              <a:rPr kumimoji="1" lang="en-US" altLang="en-US" dirty="0">
                <a:solidFill>
                  <a:srgbClr val="006600"/>
                </a:solidFill>
              </a:rPr>
              <a:t>(INFORMS)</a:t>
            </a:r>
          </a:p>
          <a:p>
            <a:pPr eaLnBrk="1" hangingPunct="1">
              <a:spcAft>
                <a:spcPts val="1800"/>
              </a:spcAft>
              <a:buClr>
                <a:schemeClr val="tx1"/>
              </a:buClr>
              <a:buNone/>
            </a:pPr>
            <a:r>
              <a:rPr kumimoji="1" lang="en-US" altLang="en-US" dirty="0">
                <a:solidFill>
                  <a:srgbClr val="C00000"/>
                </a:solidFill>
              </a:rPr>
              <a:t>Analytics Question </a:t>
            </a:r>
            <a:r>
              <a:rPr kumimoji="1"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 Analysis  Insights  Storytelling</a:t>
            </a:r>
            <a:endParaRPr kumimoji="1" lang="en-US" altLang="en-US" dirty="0">
              <a:solidFill>
                <a:srgbClr val="C00000"/>
              </a:solidFill>
            </a:endParaRPr>
          </a:p>
          <a:p>
            <a:pPr algn="ctr" eaLnBrk="1" hangingPunct="1">
              <a:buClr>
                <a:schemeClr val="tx1"/>
              </a:buClr>
              <a:buNone/>
            </a:pPr>
            <a:r>
              <a:rPr kumimoji="1" lang="en-US" altLang="en-US" dirty="0"/>
              <a:t>In analytics, the starting point is a specific business question you want to answer or hypotheses you want to test, and provide a </a:t>
            </a:r>
            <a:r>
              <a:rPr kumimoji="1" lang="en-US" altLang="en-US" b="1" dirty="0">
                <a:solidFill>
                  <a:srgbClr val="0070C0"/>
                </a:solidFill>
              </a:rPr>
              <a:t>compelling story </a:t>
            </a:r>
            <a:r>
              <a:rPr kumimoji="1" lang="en-US" altLang="en-US" dirty="0"/>
              <a:t>for your audience</a:t>
            </a:r>
          </a:p>
        </p:txBody>
      </p:sp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8458200" y="6286004"/>
            <a:ext cx="609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—"/>
              <a:defRPr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D40FE0F8-31FA-4325-A80F-5BF4D9DDCB8F}" type="slidenum">
              <a:rPr lang="en-US" altLang="en-US" sz="1200"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</a:pPr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2" name="Picture 1" descr="Analytics word clou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602814"/>
            <a:ext cx="339523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78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85297"/>
            <a:ext cx="5181600" cy="68580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294640" y="1333996"/>
            <a:ext cx="8534400" cy="4609604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4163" eaLnBrk="1" hangingPunct="1">
              <a:buClr>
                <a:schemeClr val="tx1"/>
              </a:buClr>
              <a:buFontTx/>
              <a:buNone/>
            </a:pPr>
            <a:r>
              <a:rPr kumimoji="1" lang="en-US" altLang="en-US" dirty="0">
                <a:solidFill>
                  <a:srgbClr val="002060"/>
                </a:solidFill>
              </a:rPr>
              <a:t>Is a method of data analysis that uses algorithms that </a:t>
            </a:r>
            <a:r>
              <a:rPr kumimoji="1" lang="en-US" altLang="en-US" b="1" dirty="0">
                <a:solidFill>
                  <a:srgbClr val="C00000"/>
                </a:solidFill>
              </a:rPr>
              <a:t>learn from data </a:t>
            </a:r>
            <a:r>
              <a:rPr kumimoji="1" lang="en-US" altLang="en-US" dirty="0">
                <a:solidFill>
                  <a:srgbClr val="002060"/>
                </a:solidFill>
              </a:rPr>
              <a:t>iteratively allowing computers to find hidden insights </a:t>
            </a:r>
            <a:r>
              <a:rPr kumimoji="1" lang="en-US" altLang="en-US" b="1" dirty="0">
                <a:solidFill>
                  <a:srgbClr val="C00000"/>
                </a:solidFill>
              </a:rPr>
              <a:t>without being explicitly programmed </a:t>
            </a:r>
            <a:r>
              <a:rPr kumimoji="1" lang="en-US" altLang="en-US" sz="1800" dirty="0"/>
              <a:t>(SAS: </a:t>
            </a:r>
            <a:r>
              <a:rPr kumimoji="1" lang="en-US" altLang="en-US" sz="1800" dirty="0">
                <a:hlinkClick r:id="rId4"/>
              </a:rPr>
              <a:t>http://www.sas.com/en_us/insights/analytics/machine-learning.html</a:t>
            </a:r>
            <a:r>
              <a:rPr kumimoji="1" lang="en-US" altLang="en-US" sz="1800" dirty="0"/>
              <a:t>)</a:t>
            </a:r>
          </a:p>
          <a:p>
            <a:pPr algn="ctr" eaLnBrk="1" hangingPunct="1">
              <a:buClr>
                <a:schemeClr val="tx1"/>
              </a:buClr>
              <a:buFontTx/>
              <a:buNone/>
            </a:pPr>
            <a:endParaRPr kumimoji="1" lang="en-US" altLang="en-US" sz="1800" dirty="0"/>
          </a:p>
          <a:p>
            <a:pPr marL="688975" lvl="1" indent="-342900" eaLnBrk="1" hangingPunct="1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en-US" sz="2200" b="1" dirty="0">
                <a:solidFill>
                  <a:srgbClr val="C00000"/>
                </a:solidFill>
              </a:rPr>
              <a:t>Unsupervised </a:t>
            </a:r>
            <a:r>
              <a:rPr kumimoji="1" lang="en-US" altLang="en-US" sz="2200" dirty="0"/>
              <a:t>learning </a:t>
            </a:r>
            <a:r>
              <a:rPr kumimoji="1" lang="en-US" altLang="en-US" sz="2200" dirty="0">
                <a:sym typeface="Wingdings" panose="05000000000000000000" pitchFamily="2" charset="2"/>
              </a:rPr>
              <a:t> data exploration </a:t>
            </a: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without </a:t>
            </a:r>
            <a:r>
              <a:rPr kumimoji="1" lang="en-US" altLang="en-US" sz="2200" dirty="0">
                <a:sym typeface="Wingdings" panose="05000000000000000000" pitchFamily="2" charset="2"/>
              </a:rPr>
              <a:t>specific </a:t>
            </a: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goals</a:t>
            </a:r>
            <a:r>
              <a:rPr kumimoji="1" lang="en-US" altLang="en-US" sz="2200" dirty="0">
                <a:sym typeface="Wingdings" panose="05000000000000000000" pitchFamily="2" charset="2"/>
              </a:rPr>
              <a:t> (closely associated with descriptive analytics and data mining, e.g., clustering, correlation analysis, histograms)</a:t>
            </a:r>
          </a:p>
          <a:p>
            <a:pPr marL="688975" lvl="1" indent="-342900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Supervised</a:t>
            </a:r>
            <a:r>
              <a:rPr kumimoji="1" lang="en-US" altLang="en-US" sz="2200" dirty="0">
                <a:sym typeface="Wingdings" panose="05000000000000000000" pitchFamily="2" charset="2"/>
              </a:rPr>
              <a:t> learning  data analysis </a:t>
            </a: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with</a:t>
            </a:r>
            <a:r>
              <a:rPr kumimoji="1" lang="en-US" altLang="en-US" sz="2200" dirty="0">
                <a:sym typeface="Wingdings" panose="05000000000000000000" pitchFamily="2" charset="2"/>
              </a:rPr>
              <a:t> specific </a:t>
            </a: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goals</a:t>
            </a:r>
            <a:r>
              <a:rPr kumimoji="1" lang="en-US" altLang="en-US" sz="2200" dirty="0">
                <a:sym typeface="Wingdings" panose="05000000000000000000" pitchFamily="2" charset="2"/>
              </a:rPr>
              <a:t> in mind (closely associated with analytics, e.g., </a:t>
            </a:r>
            <a:br>
              <a:rPr kumimoji="1" lang="en-US" altLang="en-US" sz="2200" dirty="0">
                <a:sym typeface="Wingdings" panose="05000000000000000000" pitchFamily="2" charset="2"/>
              </a:rPr>
            </a:br>
            <a:r>
              <a:rPr kumimoji="1" lang="en-US" altLang="en-US" sz="2200" dirty="0">
                <a:sym typeface="Wingdings" panose="05000000000000000000" pitchFamily="2" charset="2"/>
              </a:rPr>
              <a:t>regression)  not much different than </a:t>
            </a:r>
            <a:br>
              <a:rPr kumimoji="1" lang="en-US" altLang="en-US" sz="2200" dirty="0">
                <a:sym typeface="Wingdings" panose="05000000000000000000" pitchFamily="2" charset="2"/>
              </a:rPr>
            </a:br>
            <a:r>
              <a:rPr kumimoji="1" lang="en-US" alt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predictive modeling</a:t>
            </a:r>
            <a:endParaRPr kumimoji="1" lang="en-US" altLang="en-US" sz="2200" b="1" dirty="0">
              <a:solidFill>
                <a:srgbClr val="C00000"/>
              </a:solidFill>
            </a:endParaRPr>
          </a:p>
          <a:p>
            <a:pPr eaLnBrk="1" hangingPunct="1">
              <a:buClr>
                <a:schemeClr val="tx1"/>
              </a:buClr>
              <a:buNone/>
            </a:pPr>
            <a:endParaRPr kumimoji="1" lang="en-US" altLang="en-US" sz="1800" dirty="0"/>
          </a:p>
          <a:p>
            <a:pPr eaLnBrk="1" hangingPunct="1">
              <a:buClr>
                <a:schemeClr val="tx1"/>
              </a:buClr>
              <a:buNone/>
            </a:pPr>
            <a:r>
              <a:rPr kumimoji="1" lang="en-US" altLang="en-US" sz="1800" dirty="0"/>
              <a:t> </a:t>
            </a:r>
            <a:endParaRPr kumimoji="1" lang="en-US" altLang="en-US" dirty="0"/>
          </a:p>
        </p:txBody>
      </p:sp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8509986" y="6467475"/>
            <a:ext cx="609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—"/>
              <a:defRPr>
                <a:solidFill>
                  <a:schemeClr val="tx1"/>
                </a:solidFill>
                <a:latin typeface="AGaramond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D40FE0F8-31FA-4325-A80F-5BF4D9DDCB8F}" type="slidenum">
              <a:rPr lang="en-US" altLang="en-US" sz="1200"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</a:pPr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4" name="Snagit_PPT1B22" descr="Machine learning word clou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6888"/>
            <a:ext cx="2057400" cy="1024209"/>
          </a:xfrm>
          <a:prstGeom prst="rect">
            <a:avLst/>
          </a:prstGeom>
        </p:spPr>
      </p:pic>
      <p:pic>
        <p:nvPicPr>
          <p:cNvPr id="3" name="Snagit_SNG84F">
            <a:extLst>
              <a:ext uri="{FF2B5EF4-FFF2-40B4-BE49-F238E27FC236}">
                <a16:creationId xmlns:a16="http://schemas.microsoft.com/office/drawing/2014/main" id="{F82D3AF0-C74D-4402-8626-8DDACCFBE6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48" y="5573726"/>
            <a:ext cx="502595" cy="428528"/>
          </a:xfrm>
          <a:prstGeom prst="rect">
            <a:avLst/>
          </a:prstGeom>
        </p:spPr>
      </p:pic>
      <p:pic>
        <p:nvPicPr>
          <p:cNvPr id="6" name="Snagit_SNG823">
            <a:extLst>
              <a:ext uri="{FF2B5EF4-FFF2-40B4-BE49-F238E27FC236}">
                <a16:creationId xmlns:a16="http://schemas.microsoft.com/office/drawing/2014/main" id="{252A2F6D-26CA-4AB5-AA57-5738B2829D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43" y="5612088"/>
            <a:ext cx="517188" cy="428527"/>
          </a:xfrm>
          <a:prstGeom prst="rect">
            <a:avLst/>
          </a:prstGeom>
        </p:spPr>
      </p:pic>
      <p:pic>
        <p:nvPicPr>
          <p:cNvPr id="9" name="Snagit_SNG7FA">
            <a:extLst>
              <a:ext uri="{FF2B5EF4-FFF2-40B4-BE49-F238E27FC236}">
                <a16:creationId xmlns:a16="http://schemas.microsoft.com/office/drawing/2014/main" id="{A7B11C8A-F28C-48F4-83BC-E194CC7F84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9"/>
          <a:stretch/>
        </p:blipFill>
        <p:spPr>
          <a:xfrm>
            <a:off x="5571443" y="6106499"/>
            <a:ext cx="517188" cy="428528"/>
          </a:xfrm>
          <a:prstGeom prst="rect">
            <a:avLst/>
          </a:prstGeom>
        </p:spPr>
      </p:pic>
      <p:pic>
        <p:nvPicPr>
          <p:cNvPr id="5" name="Snagit_SNG817">
            <a:extLst>
              <a:ext uri="{FF2B5EF4-FFF2-40B4-BE49-F238E27FC236}">
                <a16:creationId xmlns:a16="http://schemas.microsoft.com/office/drawing/2014/main" id="{7C01DF05-37A7-43BF-80D7-D7B83430FD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11" y="5014265"/>
            <a:ext cx="1439598" cy="16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61196" y="685800"/>
            <a:ext cx="8621608" cy="6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Machine Learning: 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Develop Familiarity with the Data</a:t>
            </a:r>
          </a:p>
        </p:txBody>
      </p:sp>
      <p:pic>
        <p:nvPicPr>
          <p:cNvPr id="2" name="Snagit_PPTF3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2692706"/>
            <a:ext cx="6259520" cy="23099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360480" y="2719287"/>
            <a:ext cx="6259520" cy="2309913"/>
          </a:xfrm>
          <a:prstGeom prst="rect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781300" y="2105832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Descriptive Analytics</a:t>
            </a:r>
            <a:endParaRPr kumimoji="0" lang="en-US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42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AD29E-56EC-4A2A-AFBD-B35C1716B5CD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Snagit_PPTF3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6"/>
          <a:stretch/>
        </p:blipFill>
        <p:spPr>
          <a:xfrm>
            <a:off x="1219200" y="2657568"/>
            <a:ext cx="5573720" cy="23099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219200" y="2657566"/>
            <a:ext cx="5573720" cy="2309913"/>
          </a:xfrm>
          <a:prstGeom prst="rect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514600" y="2074816"/>
            <a:ext cx="441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Predictors                    </a:t>
            </a:r>
            <a:endParaRPr kumimoji="0" lang="en-US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nagit_PPTF356">
            <a:extLst>
              <a:ext uri="{FF2B5EF4-FFF2-40B4-BE49-F238E27FC236}">
                <a16:creationId xmlns:a16="http://schemas.microsoft.com/office/drawing/2014/main" id="{372E8CC8-22D2-41B1-A720-B8D777946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1" r="181"/>
          <a:stretch/>
        </p:blipFill>
        <p:spPr>
          <a:xfrm>
            <a:off x="7250120" y="2657565"/>
            <a:ext cx="609600" cy="230991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622A3FC-BC02-4E96-8847-5E65DCA2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20" y="2074816"/>
            <a:ext cx="1512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Outcome</a:t>
            </a:r>
            <a:endParaRPr kumimoji="0" lang="en-US" alt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4256376-ED8D-41D7-BD22-33618E48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96" y="685800"/>
            <a:ext cx="8621608" cy="6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Machine Learning: 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Develop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340785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 Kogod Standard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0033CC"/>
      </a:hlink>
      <a:folHlink>
        <a:srgbClr val="B4242E"/>
      </a:folHlink>
    </a:clrScheme>
    <a:fontScheme name="AU Kogod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U Kogod Standard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Kogod Standard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54229</TotalTime>
  <Words>3134</Words>
  <Application>Microsoft Office PowerPoint</Application>
  <PresentationFormat>On-screen Show (4:3)</PresentationFormat>
  <Paragraphs>442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Comic Sans MS</vt:lpstr>
      <vt:lpstr>Monotype Sorts</vt:lpstr>
      <vt:lpstr>MV Boli</vt:lpstr>
      <vt:lpstr>Times New Roman</vt:lpstr>
      <vt:lpstr>Wingdings</vt:lpstr>
      <vt:lpstr>AU Kogod Standard</vt:lpstr>
      <vt:lpstr>ITEC 621 Predictive Analytics 1. Course Introduction  Prof. J. Alberto Espinosa Last updated 1/14/2023</vt:lpstr>
      <vt:lpstr>PowerPoint Presentation</vt:lpstr>
      <vt:lpstr>Billy Beane (Oakland A’s) incorporated (“sabermetrics”) analytics and statistics, reaching record profits in baseball</vt:lpstr>
      <vt:lpstr>PowerPoint Presentation</vt:lpstr>
      <vt:lpstr>PowerPoint Presentation</vt:lpstr>
      <vt:lpstr>Analytics</vt:lpstr>
      <vt:lpstr>Machine Learning</vt:lpstr>
      <vt:lpstr>PowerPoint Presentation</vt:lpstr>
      <vt:lpstr>PowerPoint Presentation</vt:lpstr>
      <vt:lpstr>PowerPoint Presentation</vt:lpstr>
      <vt:lpstr>Data Science</vt:lpstr>
      <vt:lpstr>Analytics Zoo</vt:lpstr>
      <vt:lpstr>PowerPoint Presentation</vt:lpstr>
      <vt:lpstr>PowerPoint Presentation</vt:lpstr>
      <vt:lpstr>PowerPoint Presentation</vt:lpstr>
      <vt:lpstr>PowerPoint Presentation</vt:lpstr>
      <vt:lpstr>CRISP-DM Cross-Industry Standard Process for Data Mining</vt:lpstr>
      <vt:lpstr>The Analytics Life Cycle for ITEC 621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Alberto Espinosa</dc:creator>
  <cp:lastModifiedBy>Alberto Espinosa</cp:lastModifiedBy>
  <cp:revision>2583</cp:revision>
  <cp:lastPrinted>2000-08-27T16:41:50Z</cp:lastPrinted>
  <dcterms:created xsi:type="dcterms:W3CDTF">2000-08-04T14:32:25Z</dcterms:created>
  <dcterms:modified xsi:type="dcterms:W3CDTF">2023-01-15T03:44:36Z</dcterms:modified>
</cp:coreProperties>
</file>