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41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42.xml" ContentType="application/vnd.openxmlformats-officedocument.themeOverride+xml"/>
  <Override PartName="/ppt/notesSlides/notesSlide43.xml" ContentType="application/vnd.openxmlformats-officedocument.presentationml.notesSlide+xml"/>
  <Override PartName="/ppt/theme/themeOverride43.xml" ContentType="application/vnd.openxmlformats-officedocument.themeOverride+xml"/>
  <Override PartName="/ppt/notesSlides/notesSlide44.xml" ContentType="application/vnd.openxmlformats-officedocument.presentationml.notesSlide+xml"/>
  <Override PartName="/ppt/theme/themeOverride44.xml" ContentType="application/vnd.openxmlformats-officedocument.themeOverride+xml"/>
  <Override PartName="/ppt/notesSlides/notesSlide45.xml" ContentType="application/vnd.openxmlformats-officedocument.presentationml.notesSlide+xml"/>
  <Override PartName="/ppt/theme/themeOverride45.xml" ContentType="application/vnd.openxmlformats-officedocument.themeOverride+xml"/>
  <Override PartName="/ppt/notesSlides/notesSlide46.xml" ContentType="application/vnd.openxmlformats-officedocument.presentationml.notesSlide+xml"/>
  <Override PartName="/ppt/theme/themeOverride46.xml" ContentType="application/vnd.openxmlformats-officedocument.themeOverride+xml"/>
  <Override PartName="/ppt/notesSlides/notesSlide47.xml" ContentType="application/vnd.openxmlformats-officedocument.presentationml.notesSlide+xml"/>
  <Override PartName="/ppt/theme/themeOverride47.xml" ContentType="application/vnd.openxmlformats-officedocument.themeOverride+xml"/>
  <Override PartName="/ppt/notesSlides/notesSlide48.xml" ContentType="application/vnd.openxmlformats-officedocument.presentationml.notesSlide+xml"/>
  <Override PartName="/ppt/theme/themeOverride48.xml" ContentType="application/vnd.openxmlformats-officedocument.themeOverr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1"/>
  </p:notesMasterIdLst>
  <p:handoutMasterIdLst>
    <p:handoutMasterId r:id="rId52"/>
  </p:handoutMasterIdLst>
  <p:sldIdLst>
    <p:sldId id="323" r:id="rId2"/>
    <p:sldId id="1268" r:id="rId3"/>
    <p:sldId id="1024" r:id="rId4"/>
    <p:sldId id="692" r:id="rId5"/>
    <p:sldId id="1259" r:id="rId6"/>
    <p:sldId id="838" r:id="rId7"/>
    <p:sldId id="1266" r:id="rId8"/>
    <p:sldId id="1260" r:id="rId9"/>
    <p:sldId id="1261" r:id="rId10"/>
    <p:sldId id="642" r:id="rId11"/>
    <p:sldId id="839" r:id="rId12"/>
    <p:sldId id="1252" r:id="rId13"/>
    <p:sldId id="643" r:id="rId14"/>
    <p:sldId id="1264" r:id="rId15"/>
    <p:sldId id="840" r:id="rId16"/>
    <p:sldId id="1262" r:id="rId17"/>
    <p:sldId id="1257" r:id="rId18"/>
    <p:sldId id="1255" r:id="rId19"/>
    <p:sldId id="1265" r:id="rId20"/>
    <p:sldId id="1258" r:id="rId21"/>
    <p:sldId id="664" r:id="rId22"/>
    <p:sldId id="1373" r:id="rId23"/>
    <p:sldId id="1263" r:id="rId24"/>
    <p:sldId id="1269" r:id="rId25"/>
    <p:sldId id="1270" r:id="rId26"/>
    <p:sldId id="686" r:id="rId27"/>
    <p:sldId id="1366" r:id="rId28"/>
    <p:sldId id="1371" r:id="rId29"/>
    <p:sldId id="1374" r:id="rId30"/>
    <p:sldId id="645" r:id="rId31"/>
    <p:sldId id="685" r:id="rId32"/>
    <p:sldId id="687" r:id="rId33"/>
    <p:sldId id="842" r:id="rId34"/>
    <p:sldId id="1372" r:id="rId35"/>
    <p:sldId id="1367" r:id="rId36"/>
    <p:sldId id="688" r:id="rId37"/>
    <p:sldId id="647" r:id="rId38"/>
    <p:sldId id="843" r:id="rId39"/>
    <p:sldId id="1368" r:id="rId40"/>
    <p:sldId id="762" r:id="rId41"/>
    <p:sldId id="649" r:id="rId42"/>
    <p:sldId id="1369" r:id="rId43"/>
    <p:sldId id="1370" r:id="rId44"/>
    <p:sldId id="1362" r:id="rId45"/>
    <p:sldId id="1267" r:id="rId46"/>
    <p:sldId id="1256" r:id="rId47"/>
    <p:sldId id="1254" r:id="rId48"/>
    <p:sldId id="939" r:id="rId49"/>
    <p:sldId id="1251" r:id="rId50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D27D00"/>
    <a:srgbClr val="FF9900"/>
    <a:srgbClr val="E5FFE5"/>
    <a:srgbClr val="CCFFCC"/>
    <a:srgbClr val="CCFF99"/>
    <a:srgbClr val="EBF7FF"/>
    <a:srgbClr val="FFFFAB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94" autoAdjust="0"/>
    <p:restoredTop sz="96517" autoAdjust="0"/>
  </p:normalViewPr>
  <p:slideViewPr>
    <p:cSldViewPr>
      <p:cViewPr varScale="1">
        <p:scale>
          <a:sx n="106" d="100"/>
          <a:sy n="106" d="100"/>
        </p:scale>
        <p:origin x="864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>
                <a:latin typeface="Times New Roman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5738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>
                <a:latin typeface="Times New Roman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>
                <a:latin typeface="Times New Roman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3E27A9FC-8CB8-47EB-9693-7445A9F346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35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41775" cy="3444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>
                <a:latin typeface="Times New Roman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41775" cy="3444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>
                <a:latin typeface="Times New Roman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7663" y="517525"/>
            <a:ext cx="3524250" cy="2643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2850" y="3332163"/>
            <a:ext cx="6870700" cy="3160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65913"/>
            <a:ext cx="4041775" cy="3444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>
                <a:latin typeface="Times New Roman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65913"/>
            <a:ext cx="4041775" cy="34448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/>
            </a:lvl1pPr>
          </a:lstStyle>
          <a:p>
            <a:pPr>
              <a:defRPr/>
            </a:pPr>
            <a:fld id="{8573C256-9F40-48CE-8ECF-F7C4D1BE05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263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ゴシック" pitchFamily="-65" charset="-128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03AB139-B673-495B-A313-9D7B9C84AC8B}" type="slidenum">
              <a:rPr kumimoji="0" lang="en-US" altLang="en-US" smtClean="0"/>
              <a:pPr>
                <a:spcBef>
                  <a:spcPct val="0"/>
                </a:spcBef>
              </a:pPr>
              <a:t>1</a:t>
            </a:fld>
            <a:endParaRPr kumimoji="0"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baseline="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3750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C666E2-3E33-4E8F-9F03-2050A8750964}" type="slidenum">
              <a:rPr kumimoji="0" lang="en-US" altLang="en-US" smtClean="0"/>
              <a:pPr>
                <a:spcBef>
                  <a:spcPct val="0"/>
                </a:spcBef>
              </a:pPr>
              <a:t>10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820080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C666E2-3E33-4E8F-9F03-2050A8750964}" type="slidenum">
              <a:rPr kumimoji="0" lang="en-US" altLang="en-US" smtClean="0"/>
              <a:pPr>
                <a:spcBef>
                  <a:spcPct val="0"/>
                </a:spcBef>
              </a:pPr>
              <a:t>11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659611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666E2-3E33-4E8F-9F03-2050A87509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619208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F92F2F9-E53B-408E-9571-D5D16F1F7D9A}" type="slidenum">
              <a:rPr kumimoji="0" lang="en-US" altLang="en-US" smtClean="0"/>
              <a:pPr>
                <a:spcBef>
                  <a:spcPct val="0"/>
                </a:spcBef>
              </a:pPr>
              <a:t>13</a:t>
            </a:fld>
            <a:endParaRPr kumimoji="0" lang="en-US" altLang="en-US"/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144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0BD4F4-9A43-497C-AD55-3086CC039C6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389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C666E2-3E33-4E8F-9F03-2050A8750964}" type="slidenum">
              <a:rPr kumimoji="0" lang="en-US" altLang="en-US" smtClean="0"/>
              <a:pPr>
                <a:spcBef>
                  <a:spcPct val="0"/>
                </a:spcBef>
              </a:pPr>
              <a:t>15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959852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C666E2-3E33-4E8F-9F03-2050A8750964}" type="slidenum">
              <a:rPr kumimoji="0" lang="en-US" altLang="en-US" smtClean="0"/>
              <a:pPr>
                <a:spcBef>
                  <a:spcPct val="0"/>
                </a:spcBef>
              </a:pPr>
              <a:t>16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0466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09B9138-DCC0-410B-97B1-2601E5521E46}" type="slidenum">
              <a:rPr kumimoji="0" lang="en-US" altLang="en-US" smtClean="0"/>
              <a:pPr>
                <a:spcBef>
                  <a:spcPct val="0"/>
                </a:spcBef>
              </a:pPr>
              <a:t>17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1081444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666E2-3E33-4E8F-9F03-2050A87509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1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0BD4F4-9A43-497C-AD55-3086CC039C6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2717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03AB139-B673-495B-A313-9D7B9C84AC8B}" type="slidenum">
              <a:rPr kumimoji="0" lang="en-US" altLang="en-US" smtClean="0"/>
              <a:pPr>
                <a:spcBef>
                  <a:spcPct val="0"/>
                </a:spcBef>
              </a:pPr>
              <a:t>2</a:t>
            </a:fld>
            <a:endParaRPr kumimoji="0"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baseline="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00768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C666E2-3E33-4E8F-9F03-2050A8750964}" type="slidenum">
              <a:rPr kumimoji="0" lang="en-US" altLang="en-US" smtClean="0"/>
              <a:pPr>
                <a:spcBef>
                  <a:spcPct val="0"/>
                </a:spcBef>
              </a:pPr>
              <a:t>20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4276048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201D104-9C53-4EE3-BCF6-BAAC98CEFD59}" type="slidenum">
              <a:rPr kumimoji="0" lang="en-US" altLang="en-US" smtClean="0"/>
              <a:pPr>
                <a:spcBef>
                  <a:spcPct val="0"/>
                </a:spcBef>
              </a:pPr>
              <a:t>21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786682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201D104-9C53-4EE3-BCF6-BAAC98CEFD59}" type="slidenum">
              <a:rPr kumimoji="0" lang="en-US" altLang="en-US" smtClean="0"/>
              <a:pPr>
                <a:spcBef>
                  <a:spcPct val="0"/>
                </a:spcBef>
              </a:pPr>
              <a:t>22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1050363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666E2-3E33-4E8F-9F03-2050A87509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18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3AB139-B673-495B-A313-9D7B9C84AC8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baseline="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3750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373B2CC-C0C8-4013-A8DE-21ACA6C76DC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68967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99579E-A60A-4DDF-8985-5CEB79B4D2D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907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8CAEA0-37C9-4BD4-A8A0-3E989C9B8C2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959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8CAEA0-37C9-4BD4-A8A0-3E989C9B8C2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2118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8CAEA0-37C9-4BD4-A8A0-3E989C9B8C2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672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373B2CC-C0C8-4013-A8DE-21ACA6C76DC1}" type="slidenum">
              <a:rPr kumimoji="0" lang="en-US" altLang="en-US" smtClean="0"/>
              <a:pPr>
                <a:spcBef>
                  <a:spcPct val="0"/>
                </a:spcBef>
              </a:pPr>
              <a:t>3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41868967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FE9BD1-BE02-4FF8-8E6F-25F326F0DD3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3714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FFB3A3-277D-4FCD-BCD7-1A4C543903A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92120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E2883B-E26F-4733-B1F0-4E942484383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82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E2883B-E26F-4733-B1F0-4E942484383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5126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8CAEA0-37C9-4BD4-A8A0-3E989C9B8C2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52320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666E2-3E33-4E8F-9F03-2050A87509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134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D74039-1C9D-4DFB-8D90-163793F70C9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74335FCF-94E6-4032-8002-4DB669A42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I’m </a:t>
            </a:r>
            <a:r>
              <a:rPr lang="en-US"/>
              <a:t>HERE on Tue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337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9B9138-DCC0-410B-97B1-2601E5521E4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64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9B9138-DCC0-410B-97B1-2601E5521E4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17838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666E2-3E33-4E8F-9F03-2050A87509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14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00BD4F4-9A43-497C-AD55-3086CC039C60}" type="slidenum">
              <a:rPr kumimoji="0" lang="en-US" altLang="en-US" smtClean="0"/>
              <a:pPr>
                <a:spcBef>
                  <a:spcPct val="0"/>
                </a:spcBef>
              </a:pPr>
              <a:t>4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3476323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FD74039-1C9D-4DFB-8D90-163793F70C9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3385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5BC0C8-3BF9-4DEB-8978-FC97A53FB3F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6858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666E2-3E33-4E8F-9F03-2050A87509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313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666E2-3E33-4E8F-9F03-2050A87509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example 812-815</a:t>
            </a:r>
          </a:p>
        </p:txBody>
      </p:sp>
    </p:spTree>
    <p:extLst>
      <p:ext uri="{BB962C8B-B14F-4D97-AF65-F5344CB8AC3E}">
        <p14:creationId xmlns:p14="http://schemas.microsoft.com/office/powerpoint/2010/main" val="7745788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666E2-3E33-4E8F-9F03-2050A87509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 example: 817</a:t>
            </a:r>
          </a:p>
        </p:txBody>
      </p:sp>
    </p:spTree>
    <p:extLst>
      <p:ext uri="{BB962C8B-B14F-4D97-AF65-F5344CB8AC3E}">
        <p14:creationId xmlns:p14="http://schemas.microsoft.com/office/powerpoint/2010/main" val="32912830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0BD4F4-9A43-497C-AD55-3086CC039C6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5899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666E2-3E33-4E8F-9F03-2050A87509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25592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9B9138-DCC0-410B-97B1-2601E5521E4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4113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E942CE-A2DF-401B-934F-1FE94CEE0FE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40343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C666E2-3E33-4E8F-9F03-2050A875096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45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D44911-8C12-4A06-8FAE-844EF586A4AA}" type="slidenum">
              <a:rPr kumimoji="0" lang="en-US" altLang="en-US" smtClean="0"/>
              <a:pPr>
                <a:spcBef>
                  <a:spcPct val="0"/>
                </a:spcBef>
              </a:pPr>
              <a:t>5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90057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C666E2-3E33-4E8F-9F03-2050A8750964}" type="slidenum">
              <a:rPr kumimoji="0" lang="en-US" altLang="en-US" smtClean="0"/>
              <a:pPr>
                <a:spcBef>
                  <a:spcPct val="0"/>
                </a:spcBef>
              </a:pPr>
              <a:t>6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689010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0BD4F4-9A43-497C-AD55-3086CC039C6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28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334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D44911-8C12-4A06-8FAE-844EF586A4AA}" type="slidenum">
              <a:rPr kumimoji="0" lang="en-US" altLang="en-US" smtClean="0"/>
              <a:pPr>
                <a:spcBef>
                  <a:spcPct val="0"/>
                </a:spcBef>
              </a:pPr>
              <a:t>8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49331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1281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C666E2-3E33-4E8F-9F03-2050A8750964}" type="slidenum">
              <a:rPr kumimoji="0" lang="en-US" altLang="en-US" smtClean="0"/>
              <a:pPr>
                <a:spcBef>
                  <a:spcPct val="0"/>
                </a:spcBef>
              </a:pPr>
              <a:t>9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421325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200"/>
          <p:cNvSpPr txBox="1">
            <a:spLocks noChangeArrowheads="1"/>
          </p:cNvSpPr>
          <p:nvPr userDrawn="1"/>
        </p:nvSpPr>
        <p:spPr bwMode="auto">
          <a:xfrm>
            <a:off x="76200" y="-930275"/>
            <a:ext cx="4724400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40000">
                <a:solidFill>
                  <a:srgbClr val="EAEAEA"/>
                </a:solidFill>
              </a:rPr>
              <a:t>A</a:t>
            </a:r>
          </a:p>
        </p:txBody>
      </p:sp>
      <p:sp>
        <p:nvSpPr>
          <p:cNvPr id="5" name="Text Box 2201"/>
          <p:cNvSpPr txBox="1">
            <a:spLocks noChangeArrowheads="1"/>
          </p:cNvSpPr>
          <p:nvPr userDrawn="1"/>
        </p:nvSpPr>
        <p:spPr bwMode="auto">
          <a:xfrm>
            <a:off x="990600" y="1203325"/>
            <a:ext cx="4724400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40000">
                <a:solidFill>
                  <a:srgbClr val="EAEAEA"/>
                </a:solidFill>
              </a:rPr>
              <a:t>U</a:t>
            </a:r>
          </a:p>
        </p:txBody>
      </p:sp>
      <p:pic>
        <p:nvPicPr>
          <p:cNvPr id="6" name="Picture 9" descr="Kogod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50" y="6324600"/>
            <a:ext cx="3765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8" name="Rectangle 103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28194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AE9E077-D840-4773-A0C3-35A8EDBBD8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535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3E01CB39-9F5F-46B5-963B-E53315F62E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45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4572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572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07558E9-2AC2-412E-8F46-837025BE00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593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457200"/>
            <a:ext cx="77724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CF4127C7-AFAD-42FB-BC8D-35962BA3CB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449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533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600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600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00600" y="3733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68ECBA30-AF4A-4F22-BFB5-18C57F7B54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6819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533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600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2563ECD-96BD-423A-9F76-0254F5AFB9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2704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533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600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600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51B12D5-9CCF-4607-81AF-DE02C87A06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8329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53340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600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E2BF7454-4DD1-41BA-8488-975E80060C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47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Kogod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5888"/>
            <a:ext cx="31242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610600" y="6553200"/>
            <a:ext cx="5334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4082EC3-E7E9-4C14-9FFE-890A620DA4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25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D33D29E-6635-4D20-9E16-39032F6DC3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38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00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AA1BB8F-FF93-40B0-8F7A-DD1B00AE95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60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0AB9A0D-B47E-4FA8-899B-A757543CE6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31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F551BB96-F822-4F2B-8C9A-AE1256BEA2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62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707BCD24-9262-4521-8687-F0C4F1BB74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6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B2AF96DD-042D-4549-A540-EE05FAB773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29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610600" y="6553200"/>
            <a:ext cx="5334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5965E075-B51A-4BE8-912C-B6D7145875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76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81000"/>
            <a:ext cx="533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4478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Text Box 2200"/>
          <p:cNvSpPr txBox="1">
            <a:spLocks noChangeArrowheads="1"/>
          </p:cNvSpPr>
          <p:nvPr/>
        </p:nvSpPr>
        <p:spPr bwMode="auto">
          <a:xfrm>
            <a:off x="0" y="6019800"/>
            <a:ext cx="533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EAEAEA"/>
                </a:solidFill>
              </a:rPr>
              <a:t>A</a:t>
            </a:r>
            <a:endParaRPr lang="en-US" sz="13400">
              <a:solidFill>
                <a:srgbClr val="EAEAEA"/>
              </a:solidFill>
            </a:endParaRPr>
          </a:p>
        </p:txBody>
      </p:sp>
      <p:sp>
        <p:nvSpPr>
          <p:cNvPr id="1029" name="Text Box 2201"/>
          <p:cNvSpPr txBox="1">
            <a:spLocks noChangeArrowheads="1"/>
          </p:cNvSpPr>
          <p:nvPr/>
        </p:nvSpPr>
        <p:spPr bwMode="auto">
          <a:xfrm>
            <a:off x="76200" y="6211888"/>
            <a:ext cx="533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3600">
                <a:solidFill>
                  <a:srgbClr val="EAEAEA"/>
                </a:solidFill>
              </a:rPr>
              <a:t>U</a:t>
            </a:r>
            <a:endParaRPr lang="en-US" sz="13400">
              <a:solidFill>
                <a:srgbClr val="EAEAE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37" r:id="rId1"/>
    <p:sldLayoutId id="2147486238" r:id="rId2"/>
    <p:sldLayoutId id="2147486239" r:id="rId3"/>
    <p:sldLayoutId id="2147486240" r:id="rId4"/>
    <p:sldLayoutId id="2147486241" r:id="rId5"/>
    <p:sldLayoutId id="2147486242" r:id="rId6"/>
    <p:sldLayoutId id="2147486243" r:id="rId7"/>
    <p:sldLayoutId id="2147486244" r:id="rId8"/>
    <p:sldLayoutId id="2147486245" r:id="rId9"/>
    <p:sldLayoutId id="2147486246" r:id="rId10"/>
    <p:sldLayoutId id="2147486247" r:id="rId11"/>
    <p:sldLayoutId id="2147486248" r:id="rId12"/>
    <p:sldLayoutId id="2147486249" r:id="rId13"/>
    <p:sldLayoutId id="2147486250" r:id="rId14"/>
    <p:sldLayoutId id="2147486251" r:id="rId15"/>
    <p:sldLayoutId id="2147486252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+mj-lt"/>
          <a:ea typeface="ＭＳ Ｐゴシック" pitchFamily="-65" charset="-128"/>
          <a:cs typeface="ＭＳ Ｐゴシック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ＭＳ Ｐゴシック" pitchFamily="-65" charset="-128"/>
          <a:cs typeface="ＭＳ Ｐゴシック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ＭＳ Ｐゴシック" pitchFamily="-65" charset="-128"/>
          <a:cs typeface="ＭＳ Ｐゴシック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ＭＳ Ｐゴシック" pitchFamily="-65" charset="-128"/>
          <a:cs typeface="ＭＳ Ｐゴシック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  <a:ea typeface="ＭＳ Ｐゴシック" pitchFamily="-65" charset="-128"/>
          <a:cs typeface="ＭＳ Ｐゴシック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24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60000"/>
        <a:buChar char="o"/>
        <a:defRPr kumimoji="1" sz="20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ＭＳ Ｐゴシック" pitchFamily="-65" charset="-128"/>
          <a:cs typeface="ＭＳ Ｐゴシック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0.gif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10.gif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2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10.gif"/><Relationship Id="rId10" Type="http://schemas.openxmlformats.org/officeDocument/2006/relationships/image" Target="../media/image26.png"/><Relationship Id="rId4" Type="http://schemas.openxmlformats.org/officeDocument/2006/relationships/image" Target="../media/image18.png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notesSlide" Target="../notesSlides/notesSlide27.xm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1.xml"/><Relationship Id="rId6" Type="http://schemas.openxmlformats.org/officeDocument/2006/relationships/image" Target="../media/image39.png"/><Relationship Id="rId5" Type="http://schemas.openxmlformats.org/officeDocument/2006/relationships/image" Target="../media/image3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3.xml"/><Relationship Id="rId6" Type="http://schemas.openxmlformats.org/officeDocument/2006/relationships/image" Target="../media/image410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4.xml"/><Relationship Id="rId6" Type="http://schemas.openxmlformats.org/officeDocument/2006/relationships/image" Target="../media/image10.gif"/><Relationship Id="rId5" Type="http://schemas.openxmlformats.org/officeDocument/2006/relationships/image" Target="../media/image44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7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8.xml"/><Relationship Id="rId6" Type="http://schemas.openxmlformats.org/officeDocument/2006/relationships/image" Target="../media/image10.gif"/><Relationship Id="rId5" Type="http://schemas.openxmlformats.org/officeDocument/2006/relationships/image" Target="../media/image4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1.xml"/><Relationship Id="rId6" Type="http://schemas.openxmlformats.org/officeDocument/2006/relationships/image" Target="../media/image10.gif"/><Relationship Id="rId5" Type="http://schemas.openxmlformats.org/officeDocument/2006/relationships/image" Target="../media/image50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2.xml"/><Relationship Id="rId6" Type="http://schemas.openxmlformats.org/officeDocument/2006/relationships/image" Target="../media/image10.gif"/><Relationship Id="rId5" Type="http://schemas.openxmlformats.org/officeDocument/2006/relationships/image" Target="../media/image51.pn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3.xml"/><Relationship Id="rId6" Type="http://schemas.openxmlformats.org/officeDocument/2006/relationships/image" Target="../media/image10.gif"/><Relationship Id="rId5" Type="http://schemas.openxmlformats.org/officeDocument/2006/relationships/image" Target="../media/image52.png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6.xml"/><Relationship Id="rId4" Type="http://schemas.openxmlformats.org/officeDocument/2006/relationships/image" Target="../media/image5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7.xml"/><Relationship Id="rId4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8.xml"/><Relationship Id="rId6" Type="http://schemas.openxmlformats.org/officeDocument/2006/relationships/image" Target="../media/image55.png"/><Relationship Id="rId5" Type="http://schemas.openxmlformats.org/officeDocument/2006/relationships/image" Target="../media/image10.gif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09599" y="3124200"/>
            <a:ext cx="8151813" cy="2819400"/>
          </a:xfrm>
        </p:spPr>
        <p:txBody>
          <a:bodyPr lIns="92075" tIns="46038" rIns="92075" bIns="46038" anchor="b"/>
          <a:lstStyle/>
          <a:p>
            <a:pPr algn="ctr"/>
            <a: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ITEC 621</a:t>
            </a:r>
            <a:b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Predictive Analytics</a:t>
            </a:r>
            <a:b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4800" b="1" dirty="0">
                <a:solidFill>
                  <a:srgbClr val="0070C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2. Foundations</a:t>
            </a:r>
            <a:br>
              <a:rPr lang="en-US" altLang="en-US" sz="24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Prof. J. Alberto Espinosa</a:t>
            </a:r>
            <a:b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</a:br>
            <a:r>
              <a:rPr lang="en-US" altLang="en-US" sz="2400" i="1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Last updated 1/15/2023</a:t>
            </a:r>
          </a:p>
        </p:txBody>
      </p:sp>
      <p:pic>
        <p:nvPicPr>
          <p:cNvPr id="2" name="Picture 1" descr="Predictive analytics word clou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142" y="381000"/>
            <a:ext cx="2990728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40D28B-D8E2-4A45-A5F0-A0098D6633EE}"/>
              </a:ext>
            </a:extLst>
          </p:cNvPr>
          <p:cNvSpPr/>
          <p:nvPr/>
        </p:nvSpPr>
        <p:spPr bwMode="auto">
          <a:xfrm>
            <a:off x="685800" y="5791200"/>
            <a:ext cx="7696200" cy="86177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/>
              <p:cNvSpPr>
                <a:spLocks noChangeArrowheads="1"/>
              </p:cNvSpPr>
              <p:nvPr/>
            </p:nvSpPr>
            <p:spPr bwMode="auto">
              <a:xfrm>
                <a:off x="457200" y="1221064"/>
                <a:ext cx="8229600" cy="54845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228600" indent="-228600">
                  <a:spcBef>
                    <a:spcPct val="20000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latin typeface="+mj-lt"/>
                  </a:rPr>
                  <a:t>Correlation measures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+mj-lt"/>
                  </a:rPr>
                  <a:t>co-variability</a:t>
                </a:r>
                <a:r>
                  <a:rPr kumimoji="1" lang="en-US" sz="2000" dirty="0">
                    <a:latin typeface="+mj-lt"/>
                  </a:rPr>
                  <a:t> like covariance, but the deviation from the mean of each variable are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+mj-lt"/>
                  </a:rPr>
                  <a:t>divided by the standard deviation </a:t>
                </a:r>
                <a:r>
                  <a:rPr kumimoji="1" lang="en-US" sz="2000" dirty="0">
                    <a:latin typeface="+mj-lt"/>
                  </a:rPr>
                  <a:t>of the variables </a:t>
                </a:r>
                <a:r>
                  <a:rPr kumimoji="1" lang="en-US" sz="2000" dirty="0">
                    <a:latin typeface="+mj-lt"/>
                    <a:sym typeface="Wingdings" panose="05000000000000000000" pitchFamily="2" charset="2"/>
                  </a:rPr>
                  <a:t> it can be shown mathematically that the correlation of two variables will not change with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+mj-lt"/>
                    <a:sym typeface="Wingdings" panose="05000000000000000000" pitchFamily="2" charset="2"/>
                  </a:rPr>
                  <a:t>re-scaling</a:t>
                </a:r>
                <a:r>
                  <a:rPr kumimoji="1" lang="en-US" sz="2000" dirty="0">
                    <a:latin typeface="+mj-lt"/>
                    <a:sym typeface="Wingdings" panose="05000000000000000000" pitchFamily="2" charset="2"/>
                  </a:rPr>
                  <a:t>.</a:t>
                </a:r>
              </a:p>
              <a:p>
                <a:pPr marL="228600" indent="-228600">
                  <a:spcBef>
                    <a:spcPct val="20000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latin typeface="+mj-lt"/>
                  </a:rPr>
                  <a:t>Mathematically, correlation statistics ranges from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+mj-lt"/>
                  </a:rPr>
                  <a:t>-1.0</a:t>
                </a:r>
                <a:r>
                  <a:rPr kumimoji="1" lang="en-US" sz="2000" dirty="0">
                    <a:latin typeface="+mj-lt"/>
                  </a:rPr>
                  <a:t> to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+mj-lt"/>
                  </a:rPr>
                  <a:t>1.0</a:t>
                </a:r>
              </a:p>
              <a:p>
                <a:pPr marL="228600" indent="-228600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latin typeface="+mj-lt"/>
                  </a:rPr>
                  <a:t>Provides an indication for whether two </a:t>
                </a:r>
                <a:r>
                  <a:rPr kumimoji="1" lang="en-US" sz="2000" b="1" dirty="0">
                    <a:solidFill>
                      <a:srgbClr val="0070C0"/>
                    </a:solidFill>
                    <a:latin typeface="+mj-lt"/>
                  </a:rPr>
                  <a:t>quantitative</a:t>
                </a:r>
                <a:r>
                  <a:rPr kumimoji="1" lang="en-US" sz="2000" dirty="0">
                    <a:latin typeface="+mj-lt"/>
                  </a:rPr>
                  <a:t> variables vary in the same or opposite direction, or not (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+mj-lt"/>
                  </a:rPr>
                  <a:t>independent</a:t>
                </a:r>
                <a:r>
                  <a:rPr kumimoji="1" lang="en-US" sz="2000" dirty="0">
                    <a:latin typeface="+mj-lt"/>
                  </a:rPr>
                  <a:t>)</a:t>
                </a:r>
              </a:p>
              <a:p>
                <a:pPr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𝝆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sz="20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𝝈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𝑪𝒐𝒗</m:t>
                              </m:r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kumimoji="1" lang="en-US" sz="1800" b="1" dirty="0">
                  <a:latin typeface="+mj-lt"/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Clr>
                    <a:schemeClr val="tx1"/>
                  </a:buClr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000" dirty="0">
                    <a:latin typeface="+mj-lt"/>
                  </a:rPr>
                  <a:t>Analyzing the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+mj-lt"/>
                  </a:rPr>
                  <a:t>descriptive statistics </a:t>
                </a:r>
                <a:r>
                  <a:rPr kumimoji="1" lang="en-US" sz="2000" dirty="0">
                    <a:latin typeface="+mj-lt"/>
                  </a:rPr>
                  <a:t>(i.e., mean and standard deviation) and the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+mj-lt"/>
                  </a:rPr>
                  <a:t>correlation</a:t>
                </a:r>
                <a:r>
                  <a:rPr kumimoji="1" lang="en-US" sz="2000" dirty="0">
                    <a:latin typeface="+mj-lt"/>
                  </a:rPr>
                  <a:t> among all variables is a necessary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+mj-lt"/>
                  </a:rPr>
                  <a:t>first step </a:t>
                </a:r>
                <a:r>
                  <a:rPr kumimoji="1" lang="en-US" sz="2000" dirty="0">
                    <a:latin typeface="+mj-lt"/>
                  </a:rPr>
                  <a:t>(i.e., descriptive analytics) before building predictive models </a:t>
                </a:r>
                <a:r>
                  <a:rPr kumimoji="1" lang="en-US" sz="2000" dirty="0">
                    <a:latin typeface="+mj-lt"/>
                    <a:sym typeface="Wingdings" panose="05000000000000000000" pitchFamily="2" charset="2"/>
                  </a:rPr>
                  <a:t> it is good to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+mj-lt"/>
                  </a:rPr>
                  <a:t>eye-ball </a:t>
                </a:r>
                <a:r>
                  <a:rPr kumimoji="1" lang="en-US" sz="2000" dirty="0">
                    <a:latin typeface="+mj-lt"/>
                  </a:rPr>
                  <a:t>the data </a:t>
                </a:r>
                <a:r>
                  <a:rPr kumimoji="1" lang="en-US" sz="2000" dirty="0">
                    <a:latin typeface="+mj-lt"/>
                    <a:sym typeface="Wingdings" panose="05000000000000000000" pitchFamily="2" charset="2"/>
                  </a:rPr>
                  <a:t>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+mj-lt"/>
                  </a:rPr>
                  <a:t>Ideally:</a:t>
                </a:r>
                <a:endParaRPr kumimoji="1" lang="en-US" sz="2000" dirty="0">
                  <a:latin typeface="+mj-lt"/>
                </a:endParaRPr>
              </a:p>
              <a:p>
                <a:pPr marL="625475" lvl="1" indent="-342900">
                  <a:spcBef>
                    <a:spcPts val="6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kumimoji="1" lang="en-US" sz="2000" b="1" dirty="0">
                    <a:solidFill>
                      <a:srgbClr val="0070C0"/>
                    </a:solidFill>
                    <a:latin typeface="+mj-lt"/>
                  </a:rPr>
                  <a:t>Predictors</a:t>
                </a:r>
                <a:r>
                  <a:rPr kumimoji="1" lang="en-US" sz="2000" dirty="0">
                    <a:latin typeface="+mj-lt"/>
                  </a:rPr>
                  <a:t> should be </a:t>
                </a:r>
                <a:r>
                  <a:rPr kumimoji="1" lang="en-US" sz="2000" b="1" dirty="0">
                    <a:solidFill>
                      <a:srgbClr val="0070C0"/>
                    </a:solidFill>
                    <a:latin typeface="+mj-lt"/>
                  </a:rPr>
                  <a:t>correlated</a:t>
                </a:r>
                <a:r>
                  <a:rPr kumimoji="1" lang="en-US" sz="2000" dirty="0">
                    <a:latin typeface="+mj-lt"/>
                  </a:rPr>
                  <a:t> with the </a:t>
                </a:r>
                <a:r>
                  <a:rPr kumimoji="1" lang="en-US" sz="2000" b="1" dirty="0">
                    <a:solidFill>
                      <a:srgbClr val="0070C0"/>
                    </a:solidFill>
                    <a:latin typeface="+mj-lt"/>
                  </a:rPr>
                  <a:t>outcome</a:t>
                </a:r>
                <a:r>
                  <a:rPr kumimoji="1" lang="en-US" sz="2000" dirty="0">
                    <a:latin typeface="+mj-lt"/>
                  </a:rPr>
                  <a:t> variable</a:t>
                </a:r>
              </a:p>
              <a:p>
                <a:pPr marL="625475" lvl="1" indent="-342900">
                  <a:spcBef>
                    <a:spcPts val="6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kumimoji="1" lang="en-US" sz="2000" dirty="0">
                    <a:latin typeface="+mj-lt"/>
                  </a:rPr>
                  <a:t>But should be somewhat </a:t>
                </a:r>
                <a:r>
                  <a:rPr kumimoji="1" lang="en-US" sz="2000" b="1" dirty="0">
                    <a:solidFill>
                      <a:srgbClr val="0070C0"/>
                    </a:solidFill>
                    <a:latin typeface="+mj-lt"/>
                  </a:rPr>
                  <a:t>uncorrelated </a:t>
                </a:r>
                <a:r>
                  <a:rPr kumimoji="1" lang="en-US" sz="2000" dirty="0">
                    <a:latin typeface="+mj-lt"/>
                  </a:rPr>
                  <a:t>with </a:t>
                </a:r>
                <a:r>
                  <a:rPr kumimoji="1" lang="en-US" sz="2000" b="1" dirty="0">
                    <a:solidFill>
                      <a:srgbClr val="0070C0"/>
                    </a:solidFill>
                    <a:latin typeface="+mj-lt"/>
                  </a:rPr>
                  <a:t>each other</a:t>
                </a:r>
              </a:p>
              <a:p>
                <a:pPr marL="742950" lvl="1" indent="-285750"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/>
                </a:pPr>
                <a:endParaRPr kumimoji="1" lang="en-US" sz="2000" b="1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221064"/>
                <a:ext cx="8229600" cy="5484536"/>
              </a:xfrm>
              <a:prstGeom prst="rect">
                <a:avLst/>
              </a:prstGeom>
              <a:blipFill>
                <a:blip r:embed="rId4"/>
                <a:stretch>
                  <a:fillRect l="-667" t="-444" r="-1481" b="-2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1ABD4A-20A8-4B3F-AEB5-34EF8A2C4D85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381000" y="459064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Correlation Refresher</a:t>
            </a:r>
            <a:r>
              <a:rPr lang="en-US" altLang="en-US" sz="20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(Quant x Quant)</a:t>
            </a: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609600" y="1699976"/>
            <a:ext cx="8001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endParaRPr kumimoji="1" lang="en-US" sz="1800" dirty="0">
              <a:latin typeface="+mj-l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1ABD4A-20A8-4B3F-AEB5-34EF8A2C4D85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381000" y="605909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2 Key Correlation Values</a:t>
            </a:r>
            <a:endParaRPr lang="en-US" altLang="en-US" sz="20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533400" y="1444109"/>
            <a:ext cx="8001000" cy="5566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endParaRPr kumimoji="1" lang="en-US" sz="1800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1444109"/>
            <a:ext cx="6934200" cy="5186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Magnitude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how large is the association</a:t>
            </a:r>
          </a:p>
          <a:p>
            <a:pPr eaLnBrk="1" hangingPunct="1">
              <a:defRPr/>
            </a:pPr>
            <a:r>
              <a:rPr lang="en-US" dirty="0">
                <a:solidFill>
                  <a:srgbClr val="006600"/>
                </a:solidFill>
              </a:rPr>
              <a:t>	</a:t>
            </a:r>
            <a:r>
              <a:rPr lang="el-GR" sz="2000" dirty="0">
                <a:solidFill>
                  <a:srgbClr val="006600"/>
                </a:solidFill>
              </a:rPr>
              <a:t>ρ</a:t>
            </a:r>
            <a:r>
              <a:rPr lang="en-US" sz="1800" dirty="0">
                <a:solidFill>
                  <a:srgbClr val="006600"/>
                </a:solidFill>
              </a:rPr>
              <a:t> = </a:t>
            </a:r>
            <a:r>
              <a:rPr lang="en-US" sz="1800" dirty="0">
                <a:solidFill>
                  <a:srgbClr val="006600"/>
                </a:solidFill>
                <a:latin typeface="+mn-lt"/>
              </a:rPr>
              <a:t>1.0 Perfectly positively correlated</a:t>
            </a:r>
            <a:br>
              <a:rPr lang="en-US" sz="1800" dirty="0">
                <a:solidFill>
                  <a:srgbClr val="006600"/>
                </a:solidFill>
                <a:latin typeface="+mn-lt"/>
              </a:rPr>
            </a:br>
            <a:r>
              <a:rPr lang="en-US" sz="1800" dirty="0">
                <a:solidFill>
                  <a:srgbClr val="006600"/>
                </a:solidFill>
                <a:latin typeface="+mn-lt"/>
              </a:rPr>
              <a:t>	</a:t>
            </a:r>
            <a:r>
              <a:rPr lang="el-GR" sz="2000" dirty="0">
                <a:solidFill>
                  <a:srgbClr val="339933"/>
                </a:solidFill>
              </a:rPr>
              <a:t>ρ</a:t>
            </a:r>
            <a:r>
              <a:rPr lang="en-US" sz="1800" dirty="0">
                <a:solidFill>
                  <a:srgbClr val="339933"/>
                </a:solidFill>
              </a:rPr>
              <a:t> = + </a:t>
            </a:r>
            <a:r>
              <a:rPr lang="en-US" sz="1800" dirty="0">
                <a:solidFill>
                  <a:srgbClr val="339933"/>
                </a:solidFill>
                <a:latin typeface="+mn-lt"/>
              </a:rPr>
              <a:t>Positively correlated</a:t>
            </a:r>
          </a:p>
          <a:p>
            <a:pPr eaLnBrk="1" hangingPunct="1">
              <a:defRPr/>
            </a:pPr>
            <a:r>
              <a:rPr lang="en-US" sz="2000" dirty="0"/>
              <a:t>	</a:t>
            </a:r>
            <a:r>
              <a:rPr lang="el-GR" sz="2000" dirty="0"/>
              <a:t>ρ</a:t>
            </a:r>
            <a:r>
              <a:rPr lang="en-US" sz="1800" dirty="0"/>
              <a:t> = </a:t>
            </a:r>
            <a:r>
              <a:rPr lang="en-US" sz="1800" dirty="0">
                <a:latin typeface="+mn-lt"/>
              </a:rPr>
              <a:t>Around 0 Uncorrelated (i.e., independent)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F20000"/>
                </a:solidFill>
              </a:rPr>
              <a:t>	</a:t>
            </a:r>
            <a:r>
              <a:rPr lang="el-GR" sz="2000" dirty="0">
                <a:solidFill>
                  <a:srgbClr val="F20000"/>
                </a:solidFill>
              </a:rPr>
              <a:t>ρ</a:t>
            </a:r>
            <a:r>
              <a:rPr lang="en-US" sz="1800" dirty="0">
                <a:solidFill>
                  <a:srgbClr val="F20000"/>
                </a:solidFill>
              </a:rPr>
              <a:t> = - </a:t>
            </a:r>
            <a:r>
              <a:rPr lang="en-US" sz="1800" dirty="0">
                <a:solidFill>
                  <a:srgbClr val="F20000"/>
                </a:solidFill>
                <a:latin typeface="+mn-lt"/>
              </a:rPr>
              <a:t>Negatively correlated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A50021"/>
                </a:solidFill>
              </a:rPr>
              <a:t>	</a:t>
            </a:r>
            <a:r>
              <a:rPr lang="el-GR" sz="2000" dirty="0">
                <a:solidFill>
                  <a:srgbClr val="A50021"/>
                </a:solidFill>
              </a:rPr>
              <a:t>ρ</a:t>
            </a:r>
            <a:r>
              <a:rPr lang="en-US" sz="1800" dirty="0">
                <a:solidFill>
                  <a:srgbClr val="A50021"/>
                </a:solidFill>
              </a:rPr>
              <a:t> = </a:t>
            </a:r>
            <a:r>
              <a:rPr lang="en-US" sz="1800" dirty="0">
                <a:solidFill>
                  <a:srgbClr val="A50021"/>
                </a:solidFill>
                <a:latin typeface="+mn-lt"/>
              </a:rPr>
              <a:t>- 1.0 Perfectly negatively correlated</a:t>
            </a:r>
          </a:p>
          <a:p>
            <a:pPr eaLnBrk="1" hangingPunct="1">
              <a:defRPr/>
            </a:pPr>
            <a:endParaRPr lang="en-US" sz="2000" dirty="0">
              <a:solidFill>
                <a:srgbClr val="A50021"/>
              </a:solidFill>
              <a:latin typeface="+mn-lt"/>
            </a:endParaRPr>
          </a:p>
          <a:p>
            <a:pPr marL="457200" indent="-457200" eaLnBrk="1" hangingPunct="1">
              <a:spcAft>
                <a:spcPts val="600"/>
              </a:spcAft>
              <a:buFont typeface="+mj-lt"/>
              <a:buAutoNum type="arabicPeriod" startAt="2"/>
              <a:defRPr/>
            </a:pP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Significance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probability that the observed correlation happened by chance – i.e., 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b="1" baseline="-25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ρ</a:t>
            </a:r>
            <a:r>
              <a:rPr lang="en-US" sz="2000" b="1" dirty="0">
                <a:solidFill>
                  <a:srgbClr val="C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=0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(no correlation)</a:t>
            </a:r>
          </a:p>
          <a:p>
            <a:pPr eaLnBrk="1" hangingPunct="1">
              <a:spcAft>
                <a:spcPts val="300"/>
              </a:spcAft>
              <a:defRPr/>
            </a:pPr>
            <a:r>
              <a:rPr lang="en-US" altLang="en-US" sz="2000" dirty="0">
                <a:solidFill>
                  <a:srgbClr val="C00000"/>
                </a:solidFill>
              </a:rPr>
              <a:t>	</a:t>
            </a: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&gt;= 0.10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Not significantly ≠ 0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i.e., independent</a:t>
            </a:r>
          </a:p>
          <a:p>
            <a:pPr eaLnBrk="1" hangingPunct="1">
              <a:spcAft>
                <a:spcPts val="300"/>
              </a:spcAft>
              <a:defRPr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 &lt; 0.10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Moderately significant</a:t>
            </a:r>
          </a:p>
          <a:p>
            <a:pPr eaLnBrk="1" hangingPunct="1">
              <a:spcAft>
                <a:spcPts val="300"/>
              </a:spcAft>
              <a:defRPr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 &lt; 0.05  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Significant</a:t>
            </a:r>
          </a:p>
          <a:p>
            <a:pPr eaLnBrk="1" hangingPunct="1">
              <a:spcAft>
                <a:spcPts val="300"/>
              </a:spcAft>
              <a:defRPr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 &lt; 0.01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Very significant</a:t>
            </a:r>
          </a:p>
          <a:p>
            <a:pPr eaLnBrk="1" hangingPunct="1">
              <a:spcAft>
                <a:spcPts val="1800"/>
              </a:spcAft>
              <a:defRPr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 &lt; 0.001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Highly significant 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It is useful to inspect the 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matrix     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endParaRPr lang="en-US" sz="20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0002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FFFFCC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1ABD4A-20A8-4B3F-AEB5-34EF8A2C4D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09600" y="966941"/>
            <a:ext cx="8001000" cy="518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indent="-228600"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/>
            </a:pPr>
            <a:r>
              <a:rPr kumimoji="1"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rcorr</a:t>
            </a:r>
            <a:r>
              <a:rPr kumimoji="1"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1"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Hmisc</a:t>
            </a:r>
            <a:r>
              <a:rPr kumimoji="1"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1"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kumimoji="1" lang="en-US" sz="18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Package to prepare correlation matrices with p-values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1" lang="en-US" sz="18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371600" y="304801"/>
            <a:ext cx="6036236" cy="685800"/>
            <a:chOff x="-1484895" y="104875"/>
            <a:chExt cx="6036236" cy="685800"/>
          </a:xfrm>
        </p:grpSpPr>
        <p:sp>
          <p:nvSpPr>
            <p:cNvPr id="49155" name="Rectangle 2"/>
            <p:cNvSpPr>
              <a:spLocks noChangeArrowheads="1"/>
            </p:cNvSpPr>
            <p:nvPr/>
          </p:nvSpPr>
          <p:spPr bwMode="auto">
            <a:xfrm>
              <a:off x="-1044131" y="104875"/>
              <a:ext cx="5595472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3600" b="1" dirty="0">
                  <a:solidFill>
                    <a:srgbClr val="C00000"/>
                  </a:solidFill>
                  <a:latin typeface="Comic Sans MS" panose="030F0702030302020204" pitchFamily="66" charset="0"/>
                </a:rPr>
                <a:t>Example: Correlation</a:t>
              </a:r>
              <a:endPara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3" name="Snagit_PPTDF1B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84895" y="193452"/>
              <a:ext cx="644025" cy="484987"/>
            </a:xfrm>
            <a:prstGeom prst="rect">
              <a:avLst/>
            </a:prstGeom>
          </p:spPr>
        </p:pic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9600" y="1433036"/>
            <a:ext cx="6766343" cy="8033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sz="1400" b="1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</a:t>
            </a:r>
            <a:r>
              <a:rPr kumimoji="1" lang="en-US" sz="1400" b="1" dirty="0" err="1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rcorr</a:t>
            </a:r>
            <a:r>
              <a:rPr kumimoji="1" lang="en-US" sz="1400" b="1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 ){</a:t>
            </a:r>
            <a:r>
              <a:rPr kumimoji="1" lang="en-US" sz="1400" b="1" dirty="0" err="1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Hmisc</a:t>
            </a:r>
            <a:r>
              <a:rPr kumimoji="1" lang="en-US" sz="1400" b="1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} Function</a:t>
            </a:r>
          </a:p>
          <a:p>
            <a:pPr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library(</a:t>
            </a: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Hmisc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contains </a:t>
            </a:r>
            <a:r>
              <a:rPr kumimoji="1" lang="en-US" sz="1400" dirty="0" err="1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rcorr</a:t>
            </a:r>
            <a: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 )</a:t>
            </a:r>
            <a:b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rcorr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as.matrix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mtcars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)) </a:t>
            </a:r>
            <a: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</a:t>
            </a:r>
            <a:r>
              <a:rPr kumimoji="1" lang="en-US" sz="1400" dirty="0" err="1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mtcars</a:t>
            </a:r>
            <a: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is available in {datasets}</a:t>
            </a:r>
            <a:endParaRPr kumimoji="1" lang="en-US" sz="16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pic>
        <p:nvPicPr>
          <p:cNvPr id="2" name="Snagit_PPT6194" descr="R outpu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40376"/>
            <a:ext cx="5809734" cy="1981200"/>
          </a:xfrm>
          <a:prstGeom prst="rect">
            <a:avLst/>
          </a:prstGeom>
        </p:spPr>
      </p:pic>
      <p:pic>
        <p:nvPicPr>
          <p:cNvPr id="5" name="Snagit_PPTF166" descr="R output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425595"/>
            <a:ext cx="7151809" cy="22800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546" y="2748718"/>
            <a:ext cx="8477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825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FFFFCC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94E8BD-015B-41CE-B5D7-EC1CE98725AF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1204" name="Rectangle 2"/>
          <p:cNvSpPr>
            <a:spLocks noChangeArrowheads="1"/>
          </p:cNvSpPr>
          <p:nvPr/>
        </p:nvSpPr>
        <p:spPr bwMode="auto">
          <a:xfrm>
            <a:off x="1219200" y="381000"/>
            <a:ext cx="7239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Example: Visual Correlation</a:t>
            </a:r>
            <a:endParaRPr lang="en-US" altLang="en-US" sz="2000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Snagit_PPTC60E" descr="R output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88" y="2209024"/>
            <a:ext cx="4969012" cy="4496576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5800" y="1099211"/>
            <a:ext cx="7772400" cy="10094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sz="1400" b="1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</a:t>
            </a:r>
            <a:r>
              <a:rPr kumimoji="1" lang="en-US" sz="1400" b="1" dirty="0" err="1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corrplot</a:t>
            </a:r>
            <a:r>
              <a:rPr kumimoji="1" lang="en-US" sz="1400" b="1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() for Visual Correlation</a:t>
            </a:r>
            <a:b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library(</a:t>
            </a: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corrplot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Library for correlation plots</a:t>
            </a:r>
            <a:b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mtCorr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cor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mtcars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Store the correlation object</a:t>
            </a:r>
            <a:b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corrplot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mtCorr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method = </a:t>
            </a:r>
            <a:r>
              <a:rPr kumimoji="1" lang="en-US" sz="1400" dirty="0">
                <a:solidFill>
                  <a:srgbClr val="7030A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"number", order = “</a:t>
            </a:r>
            <a:r>
              <a:rPr kumimoji="1" lang="en-US" sz="1400" dirty="0" err="1">
                <a:solidFill>
                  <a:srgbClr val="7030A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hclust</a:t>
            </a:r>
            <a:r>
              <a:rPr kumimoji="1" lang="en-US" sz="1400" dirty="0">
                <a:solidFill>
                  <a:srgbClr val="7030A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"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Try method = “circle" or "ellipse"</a:t>
            </a:r>
          </a:p>
        </p:txBody>
      </p:sp>
      <p:pic>
        <p:nvPicPr>
          <p:cNvPr id="6" name="Snagit_PPTDF1B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81406"/>
            <a:ext cx="644025" cy="484987"/>
          </a:xfrm>
          <a:prstGeom prst="rect">
            <a:avLst/>
          </a:prstGeom>
        </p:spPr>
      </p:pic>
      <p:pic>
        <p:nvPicPr>
          <p:cNvPr id="7" name="Snagit_PPT6661" descr="R output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209024"/>
            <a:ext cx="2396506" cy="2177514"/>
          </a:xfrm>
          <a:prstGeom prst="rect">
            <a:avLst/>
          </a:prstGeom>
        </p:spPr>
      </p:pic>
      <p:pic>
        <p:nvPicPr>
          <p:cNvPr id="8" name="Snagit_PPT7189" descr="R output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368" y="4488805"/>
            <a:ext cx="2376738" cy="216666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F837C2-4CEF-468A-9E38-4E806F1226DA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533400" y="29718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0" algn="ctr">
              <a:buClr>
                <a:srgbClr val="000000"/>
              </a:buClr>
              <a:buNone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ANOVA</a:t>
            </a:r>
            <a:b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</a:br>
            <a:r>
              <a:rPr lang="en-US" altLang="en-US" sz="1800" b="1" dirty="0">
                <a:solidFill>
                  <a:srgbClr val="0070C0"/>
                </a:solidFill>
                <a:latin typeface="Comic Sans MS" panose="030F0702030302020204" pitchFamily="66" charset="0"/>
              </a:rPr>
              <a:t>(Quant x </a:t>
            </a:r>
            <a:r>
              <a:rPr lang="en-US" altLang="en-US" sz="1800" b="1" dirty="0">
                <a:solidFill>
                  <a:srgbClr val="006600"/>
                </a:solidFill>
                <a:latin typeface="Comic Sans MS" panose="030F0702030302020204" pitchFamily="66" charset="0"/>
              </a:rPr>
              <a:t>Categorical</a:t>
            </a:r>
            <a:r>
              <a:rPr lang="en-US" altLang="en-US" sz="1800" b="1" dirty="0">
                <a:solidFill>
                  <a:srgbClr val="0070C0"/>
                </a:solidFill>
                <a:latin typeface="Comic Sans MS" panose="030F0702030302020204" pitchFamily="66" charset="0"/>
              </a:rPr>
              <a:t>)</a:t>
            </a:r>
            <a:endParaRPr kumimoji="1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6287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1ABD4A-20A8-4B3F-AEB5-34EF8A2C4D85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1641071" y="609600"/>
            <a:ext cx="556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ANOVA Refresher</a:t>
            </a:r>
            <a:endParaRPr lang="en-US" altLang="en-US" sz="20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609600" y="1699976"/>
            <a:ext cx="8001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endParaRPr kumimoji="1" lang="en-US" sz="1800" dirty="0">
              <a:latin typeface="+mj-lt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928341" y="1445571"/>
            <a:ext cx="7287318" cy="432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indent="-228600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Analysis of variance </a:t>
            </a:r>
            <a:r>
              <a:rPr kumimoji="1" lang="en-US" sz="2000" dirty="0">
                <a:latin typeface="+mj-lt"/>
              </a:rPr>
              <a:t>(</a:t>
            </a:r>
            <a:r>
              <a:rPr kumimoji="1" lang="en-US" sz="2000" b="1" dirty="0">
                <a:solidFill>
                  <a:srgbClr val="0070C0"/>
                </a:solidFill>
                <a:latin typeface="+mj-lt"/>
              </a:rPr>
              <a:t>ANOVA</a:t>
            </a:r>
            <a:r>
              <a:rPr kumimoji="1" lang="en-US" sz="2000" dirty="0">
                <a:latin typeface="+mj-lt"/>
              </a:rPr>
              <a:t>) tests whether the mean of a given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quantitative</a:t>
            </a:r>
            <a:r>
              <a:rPr kumimoji="1" lang="en-US" sz="2000" dirty="0">
                <a:latin typeface="+mj-lt"/>
              </a:rPr>
              <a:t> variable is the same between two or more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categories</a:t>
            </a:r>
            <a:r>
              <a:rPr kumimoji="1" lang="en-US" sz="2000" dirty="0">
                <a:latin typeface="+mj-lt"/>
              </a:rPr>
              <a:t> or groups.</a:t>
            </a:r>
          </a:p>
          <a:p>
            <a:pPr marL="228600" indent="-228600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j-lt"/>
              </a:rPr>
              <a:t>It is called analysis of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“variance”</a:t>
            </a:r>
            <a:r>
              <a:rPr kumimoji="1" lang="en-US" sz="2000" dirty="0">
                <a:latin typeface="+mj-lt"/>
              </a:rPr>
              <a:t> and not analysis of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“means” </a:t>
            </a:r>
            <a:r>
              <a:rPr kumimoji="1" lang="en-US" sz="2000" dirty="0">
                <a:latin typeface="+mj-lt"/>
              </a:rPr>
              <a:t>because it compares the variance within each group against the variance of the means between groups.</a:t>
            </a:r>
          </a:p>
          <a:p>
            <a:pPr marL="228600" indent="-228600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j-lt"/>
              </a:rPr>
              <a:t>For example, if we want to test if the mileage is different between foreign and domestic cars, or if the price of a diamond is different for various color classifications, we can do an ANOVA test.</a:t>
            </a:r>
          </a:p>
          <a:p>
            <a:pPr marL="228600" indent="-228600"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j-lt"/>
              </a:rPr>
              <a:t>The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 intuition</a:t>
            </a:r>
            <a:r>
              <a:rPr kumimoji="1" lang="en-US" sz="2000" dirty="0">
                <a:latin typeface="+mj-lt"/>
              </a:rPr>
              <a:t> is that if the variance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between groups </a:t>
            </a:r>
            <a:r>
              <a:rPr kumimoji="1" lang="en-US" sz="2000" dirty="0">
                <a:latin typeface="+mj-lt"/>
              </a:rPr>
              <a:t>is significantly larger than the variance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within groups</a:t>
            </a:r>
            <a:r>
              <a:rPr kumimoji="1" lang="en-US" sz="2000" dirty="0">
                <a:latin typeface="+mj-lt"/>
              </a:rPr>
              <a:t>, then the means are significantly different across groups. Otherwise, they are not.</a:t>
            </a:r>
          </a:p>
        </p:txBody>
      </p:sp>
    </p:spTree>
    <p:extLst>
      <p:ext uri="{BB962C8B-B14F-4D97-AF65-F5344CB8AC3E}">
        <p14:creationId xmlns:p14="http://schemas.microsoft.com/office/powerpoint/2010/main" val="436510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1ABD4A-20A8-4B3F-AEB5-34EF8A2C4D85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457200" y="533400"/>
            <a:ext cx="830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Boxplots: ANOVA Visual Exploration</a:t>
            </a:r>
            <a:endParaRPr lang="en-US" altLang="en-US" sz="20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609600" y="1699976"/>
            <a:ext cx="8001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endParaRPr kumimoji="1" lang="en-US" sz="1800" dirty="0">
              <a:latin typeface="+mj-lt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86527" y="1219200"/>
            <a:ext cx="820027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1800" dirty="0">
                <a:latin typeface="+mj-lt"/>
              </a:rPr>
              <a:t>Boxplots are excellent to explore variation of means across categories</a:t>
            </a:r>
          </a:p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1800" dirty="0">
                <a:latin typeface="+mj-lt"/>
              </a:rPr>
              <a:t>In the boxplot below, you can inspect visually how the data varies around the mean for each category </a:t>
            </a:r>
            <a:r>
              <a:rPr kumimoji="1" lang="en-US" sz="1800" dirty="0">
                <a:solidFill>
                  <a:srgbClr val="FF0000"/>
                </a:solidFill>
                <a:latin typeface="+mj-lt"/>
              </a:rPr>
              <a:t>A</a:t>
            </a:r>
            <a:r>
              <a:rPr kumimoji="1" lang="en-US" sz="1800" dirty="0">
                <a:latin typeface="+mj-lt"/>
              </a:rPr>
              <a:t>, </a:t>
            </a:r>
            <a:r>
              <a:rPr kumimoji="1" lang="en-US" sz="1800" dirty="0">
                <a:solidFill>
                  <a:srgbClr val="006600"/>
                </a:solidFill>
                <a:latin typeface="+mj-lt"/>
              </a:rPr>
              <a:t>B</a:t>
            </a:r>
            <a:r>
              <a:rPr kumimoji="1" lang="en-US" sz="1800" dirty="0">
                <a:latin typeface="+mj-lt"/>
              </a:rPr>
              <a:t> and </a:t>
            </a:r>
            <a:r>
              <a:rPr kumimoji="1" lang="en-US" sz="1800" dirty="0">
                <a:solidFill>
                  <a:srgbClr val="0070C0"/>
                </a:solidFill>
                <a:latin typeface="+mj-lt"/>
              </a:rPr>
              <a:t>C</a:t>
            </a:r>
            <a:r>
              <a:rPr kumimoji="1" lang="en-US" sz="1800" dirty="0">
                <a:latin typeface="+mj-lt"/>
              </a:rPr>
              <a:t>. </a:t>
            </a:r>
          </a:p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1800" dirty="0">
                <a:latin typeface="+mj-lt"/>
              </a:rPr>
              <a:t>If the boxplot means and boxes roughly </a:t>
            </a:r>
            <a:r>
              <a:rPr kumimoji="1" lang="en-US" sz="1800" b="1" dirty="0">
                <a:solidFill>
                  <a:srgbClr val="C00000"/>
                </a:solidFill>
                <a:latin typeface="+mj-lt"/>
              </a:rPr>
              <a:t>align</a:t>
            </a:r>
            <a:r>
              <a:rPr kumimoji="1" lang="en-US" sz="1800" dirty="0">
                <a:latin typeface="+mj-lt"/>
              </a:rPr>
              <a:t>, </a:t>
            </a:r>
            <a:r>
              <a:rPr kumimoji="1" lang="en-US" sz="1800" b="1" dirty="0">
                <a:solidFill>
                  <a:srgbClr val="0070C0"/>
                </a:solidFill>
                <a:latin typeface="+mj-lt"/>
              </a:rPr>
              <a:t>ANOVA</a:t>
            </a:r>
            <a:r>
              <a:rPr kumimoji="1" lang="en-US" sz="1800" dirty="0">
                <a:latin typeface="+mj-lt"/>
              </a:rPr>
              <a:t> will most likely yield a </a:t>
            </a:r>
            <a:r>
              <a:rPr kumimoji="1" lang="en-US" sz="1800" b="1" dirty="0">
                <a:solidFill>
                  <a:srgbClr val="C00000"/>
                </a:solidFill>
                <a:latin typeface="+mj-lt"/>
              </a:rPr>
              <a:t>non-significant</a:t>
            </a:r>
            <a:r>
              <a:rPr kumimoji="1" lang="en-US" sz="1800" dirty="0">
                <a:latin typeface="+mj-lt"/>
              </a:rPr>
              <a:t> p-value 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sz="1800" dirty="0">
                <a:latin typeface="+mj-lt"/>
                <a:sym typeface="Wingdings" panose="05000000000000000000" pitchFamily="2" charset="2"/>
              </a:rPr>
              <a:t>i.e., </a:t>
            </a:r>
            <a:r>
              <a:rPr kumimoji="1" lang="en-US" sz="1800" b="1" dirty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H</a:t>
            </a:r>
            <a:r>
              <a:rPr kumimoji="1" lang="en-US" sz="1800" b="1" baseline="-25000" dirty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0</a:t>
            </a:r>
            <a:r>
              <a:rPr kumimoji="1" lang="en-US" sz="1800" dirty="0">
                <a:latin typeface="+mj-lt"/>
                <a:sym typeface="Wingdings" panose="05000000000000000000" pitchFamily="2" charset="2"/>
              </a:rPr>
              <a:t>: No difference in means across categories  </a:t>
            </a:r>
            <a:r>
              <a:rPr kumimoji="1" lang="en-US" sz="18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supported !!</a:t>
            </a:r>
            <a:endParaRPr kumimoji="1" lang="en-US" sz="1800" b="1" dirty="0">
              <a:solidFill>
                <a:srgbClr val="C00000"/>
              </a:solidFill>
              <a:latin typeface="+mj-lt"/>
            </a:endParaRPr>
          </a:p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1800" dirty="0">
                <a:latin typeface="+mj-lt"/>
              </a:rPr>
              <a:t>If the means and boxes in some categories are noticeably </a:t>
            </a:r>
            <a:r>
              <a:rPr kumimoji="1" lang="en-US" sz="1800" b="1" dirty="0">
                <a:solidFill>
                  <a:srgbClr val="C00000"/>
                </a:solidFill>
                <a:latin typeface="+mj-lt"/>
              </a:rPr>
              <a:t>higher</a:t>
            </a:r>
            <a:r>
              <a:rPr kumimoji="1" lang="en-US" sz="1800" dirty="0">
                <a:latin typeface="+mj-lt"/>
              </a:rPr>
              <a:t> or </a:t>
            </a:r>
            <a:r>
              <a:rPr kumimoji="1" lang="en-US" sz="1800" b="1" dirty="0">
                <a:solidFill>
                  <a:srgbClr val="C00000"/>
                </a:solidFill>
                <a:latin typeface="+mj-lt"/>
              </a:rPr>
              <a:t>lower </a:t>
            </a:r>
            <a:r>
              <a:rPr kumimoji="1" lang="en-US" sz="1800" dirty="0">
                <a:latin typeface="+mj-lt"/>
              </a:rPr>
              <a:t>than others, </a:t>
            </a:r>
            <a:r>
              <a:rPr kumimoji="1" lang="en-US" sz="1800" b="1" dirty="0">
                <a:solidFill>
                  <a:srgbClr val="0070C0"/>
                </a:solidFill>
                <a:latin typeface="+mj-lt"/>
              </a:rPr>
              <a:t>ANOVA</a:t>
            </a:r>
            <a:r>
              <a:rPr kumimoji="1" lang="en-US" sz="1800" dirty="0">
                <a:latin typeface="+mj-lt"/>
              </a:rPr>
              <a:t> will most likely yield a significant p-value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sz="1800" dirty="0">
                <a:latin typeface="+mj-lt"/>
                <a:sym typeface="Wingdings" panose="05000000000000000000" pitchFamily="2" charset="2"/>
              </a:rPr>
              <a:t>i.e., </a:t>
            </a:r>
            <a:r>
              <a:rPr kumimoji="1" lang="en-US" sz="1800" b="1" dirty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H</a:t>
            </a:r>
            <a:r>
              <a:rPr kumimoji="1" lang="en-US" sz="1800" b="1" baseline="-25000" dirty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0</a:t>
            </a:r>
            <a:r>
              <a:rPr kumimoji="1" lang="en-US" sz="1800" dirty="0">
                <a:latin typeface="+mj-lt"/>
                <a:sym typeface="Wingdings" panose="05000000000000000000" pitchFamily="2" charset="2"/>
              </a:rPr>
              <a:t>: No difference in means across categories  </a:t>
            </a:r>
            <a:r>
              <a:rPr kumimoji="1" lang="en-US" sz="18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rejected !!</a:t>
            </a:r>
            <a:endParaRPr kumimoji="1" lang="en-US" sz="1800" b="1" dirty="0">
              <a:solidFill>
                <a:srgbClr val="C00000"/>
              </a:solidFill>
              <a:latin typeface="+mj-lt"/>
            </a:endParaRPr>
          </a:p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endParaRPr kumimoji="1" lang="en-US" sz="1800" dirty="0">
              <a:latin typeface="+mj-lt"/>
            </a:endParaRPr>
          </a:p>
        </p:txBody>
      </p:sp>
      <p:pic>
        <p:nvPicPr>
          <p:cNvPr id="2" name="Snagit_PPTD83D" descr="Boxplots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574664"/>
            <a:ext cx="3375279" cy="17499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32146" y="4495800"/>
            <a:ext cx="3292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              </a:t>
            </a:r>
            <a:r>
              <a:rPr lang="en-US" dirty="0">
                <a:solidFill>
                  <a:srgbClr val="006600"/>
                </a:solidFill>
              </a:rPr>
              <a:t>B     </a:t>
            </a:r>
            <a:r>
              <a:rPr lang="en-US" dirty="0"/>
              <a:t>        </a:t>
            </a:r>
            <a:r>
              <a:rPr lang="en-US" dirty="0">
                <a:solidFill>
                  <a:srgbClr val="002060"/>
                </a:solidFill>
              </a:rPr>
              <a:t>C</a:t>
            </a:r>
          </a:p>
        </p:txBody>
      </p:sp>
      <p:sp>
        <p:nvSpPr>
          <p:cNvPr id="4" name="Rectangle 3" descr="Boxplot"/>
          <p:cNvSpPr/>
          <p:nvPr/>
        </p:nvSpPr>
        <p:spPr bwMode="auto">
          <a:xfrm>
            <a:off x="6038868" y="4846023"/>
            <a:ext cx="762000" cy="762000"/>
          </a:xfrm>
          <a:prstGeom prst="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 bwMode="auto">
          <a:xfrm>
            <a:off x="6038868" y="5227023"/>
            <a:ext cx="762000" cy="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6419868" y="4465023"/>
            <a:ext cx="0" cy="15240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>
            <a:off x="6267468" y="4465023"/>
            <a:ext cx="304800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267468" y="5989023"/>
            <a:ext cx="304800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6419868" y="4236423"/>
            <a:ext cx="0" cy="2286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6419868" y="5989023"/>
            <a:ext cx="0" cy="2286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4699634" y="5071646"/>
            <a:ext cx="140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+mn-lt"/>
              </a:rPr>
              <a:t>Median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630449" y="4651057"/>
            <a:ext cx="140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+mn-lt"/>
              </a:rPr>
              <a:t>Upper Quartile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67959" y="5424726"/>
            <a:ext cx="1402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+mn-lt"/>
              </a:rPr>
              <a:t>Lower Quartile</a:t>
            </a:r>
          </a:p>
        </p:txBody>
      </p:sp>
      <p:sp>
        <p:nvSpPr>
          <p:cNvPr id="26" name="Right Brace 25"/>
          <p:cNvSpPr/>
          <p:nvPr/>
        </p:nvSpPr>
        <p:spPr bwMode="auto">
          <a:xfrm>
            <a:off x="6854589" y="4846023"/>
            <a:ext cx="174879" cy="762000"/>
          </a:xfrm>
          <a:prstGeom prst="rightBrace">
            <a:avLst>
              <a:gd name="adj1" fmla="val 45506"/>
              <a:gd name="adj2" fmla="val 50000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72000" y="4309646"/>
            <a:ext cx="1556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+mn-lt"/>
              </a:rPr>
              <a:t>Upper Whisker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86197" y="5860199"/>
            <a:ext cx="1556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+mn-lt"/>
              </a:rPr>
              <a:t>Lower Whisker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89951" y="4856827"/>
            <a:ext cx="8063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+mn-lt"/>
              </a:rPr>
              <a:t>50%</a:t>
            </a:r>
            <a:br>
              <a:rPr lang="en-US" sz="1400" dirty="0">
                <a:solidFill>
                  <a:srgbClr val="0070C0"/>
                </a:solidFill>
                <a:latin typeface="+mn-lt"/>
              </a:rPr>
            </a:br>
            <a:r>
              <a:rPr lang="en-US" sz="1400" dirty="0">
                <a:solidFill>
                  <a:srgbClr val="0070C0"/>
                </a:solidFill>
                <a:latin typeface="+mn-lt"/>
              </a:rPr>
              <a:t>of the</a:t>
            </a:r>
            <a:br>
              <a:rPr lang="en-US" sz="1400" dirty="0">
                <a:solidFill>
                  <a:srgbClr val="0070C0"/>
                </a:solidFill>
                <a:latin typeface="+mn-lt"/>
              </a:rPr>
            </a:br>
            <a:r>
              <a:rPr lang="en-US" sz="1400" dirty="0">
                <a:solidFill>
                  <a:srgbClr val="0070C0"/>
                </a:solidFill>
                <a:latin typeface="+mn-lt"/>
              </a:rPr>
              <a:t>data</a:t>
            </a:r>
          </a:p>
        </p:txBody>
      </p:sp>
      <p:sp>
        <p:nvSpPr>
          <p:cNvPr id="36" name="Right Brace 35"/>
          <p:cNvSpPr/>
          <p:nvPr/>
        </p:nvSpPr>
        <p:spPr bwMode="auto">
          <a:xfrm>
            <a:off x="7679940" y="4465023"/>
            <a:ext cx="258856" cy="1524000"/>
          </a:xfrm>
          <a:prstGeom prst="rightBrace">
            <a:avLst>
              <a:gd name="adj1" fmla="val 45506"/>
              <a:gd name="adj2" fmla="val 50000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70C0"/>
              </a:solidFill>
              <a:effectLst/>
              <a:latin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82747" y="4846023"/>
            <a:ext cx="8747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+mn-lt"/>
              </a:rPr>
              <a:t>75%</a:t>
            </a:r>
            <a:br>
              <a:rPr lang="en-US" sz="1400" dirty="0">
                <a:solidFill>
                  <a:srgbClr val="0070C0"/>
                </a:solidFill>
                <a:latin typeface="+mn-lt"/>
              </a:rPr>
            </a:br>
            <a:r>
              <a:rPr lang="en-US" sz="1400" dirty="0">
                <a:solidFill>
                  <a:srgbClr val="0070C0"/>
                </a:solidFill>
                <a:latin typeface="+mn-lt"/>
              </a:rPr>
              <a:t>of the</a:t>
            </a:r>
            <a:br>
              <a:rPr lang="en-US" sz="1400" dirty="0">
                <a:solidFill>
                  <a:srgbClr val="0070C0"/>
                </a:solidFill>
                <a:latin typeface="+mn-lt"/>
              </a:rPr>
            </a:br>
            <a:r>
              <a:rPr lang="en-US" sz="1400" dirty="0">
                <a:solidFill>
                  <a:srgbClr val="0070C0"/>
                </a:solidFill>
                <a:latin typeface="+mn-lt"/>
              </a:rPr>
              <a:t>data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01434" y="4114800"/>
            <a:ext cx="158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+mn-lt"/>
              </a:rPr>
              <a:t>Extreme Values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495800" y="6290846"/>
            <a:ext cx="411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+mn-lt"/>
              </a:rPr>
              <a:t>How to Read a Boxplot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AC042D-6605-4C9B-9A6B-38C42AECAD76}"/>
              </a:ext>
            </a:extLst>
          </p:cNvPr>
          <p:cNvSpPr txBox="1"/>
          <p:nvPr/>
        </p:nvSpPr>
        <p:spPr>
          <a:xfrm>
            <a:off x="6296725" y="6016823"/>
            <a:ext cx="158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+mn-lt"/>
              </a:rPr>
              <a:t>Extreme Values</a:t>
            </a:r>
          </a:p>
        </p:txBody>
      </p:sp>
    </p:spTree>
    <p:extLst>
      <p:ext uri="{BB962C8B-B14F-4D97-AF65-F5344CB8AC3E}">
        <p14:creationId xmlns:p14="http://schemas.microsoft.com/office/powerpoint/2010/main" val="144888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29" grpId="0"/>
      <p:bldP spid="30" grpId="0"/>
      <p:bldP spid="31" grpId="0"/>
      <p:bldP spid="26" grpId="0" animBg="1"/>
      <p:bldP spid="33" grpId="0"/>
      <p:bldP spid="34" grpId="0"/>
      <p:bldP spid="35" grpId="0"/>
      <p:bldP spid="36" grpId="0" animBg="1"/>
      <p:bldP spid="37" grpId="0"/>
      <p:bldP spid="38" grpId="0"/>
      <p:bldP spid="40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647700" y="457200"/>
            <a:ext cx="78105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Illustration: Eyeballing ANOVA</a:t>
            </a:r>
            <a:endParaRPr lang="en-US" altLang="en-US" sz="2000" dirty="0">
              <a:solidFill>
                <a:srgbClr val="996633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90599" y="1165516"/>
            <a:ext cx="7200901" cy="134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lvl="0"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defRPr/>
            </a:pPr>
            <a:r>
              <a:rPr kumimoji="1" lang="en-US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aov</a:t>
            </a:r>
            <a:r>
              <a:rPr kumimoji="1"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(Balance ~ Default, data=Credit)</a:t>
            </a:r>
            <a:br>
              <a:rPr kumimoji="1"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kumimoji="1"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kumimoji="1" lang="en-US" sz="2000" b="1" dirty="0">
                <a:solidFill>
                  <a:srgbClr val="006600"/>
                </a:solidFill>
                <a:latin typeface="+mj-lt"/>
                <a:sym typeface="Wingdings" panose="05000000000000000000" pitchFamily="2" charset="2"/>
              </a:rPr>
              <a:t> Probably significant </a:t>
            </a:r>
            <a:r>
              <a:rPr kumimoji="1" lang="en-US" sz="2000" dirty="0">
                <a:solidFill>
                  <a:srgbClr val="006600"/>
                </a:solidFill>
                <a:latin typeface="+mj-lt"/>
                <a:sym typeface="Wingdings" panose="05000000000000000000" pitchFamily="2" charset="2"/>
              </a:rPr>
              <a:t> means &amp; boxes very different</a:t>
            </a:r>
          </a:p>
          <a:p>
            <a:pPr lvl="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defRPr/>
            </a:pPr>
            <a:r>
              <a:rPr kumimoji="1" 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aov</a:t>
            </a:r>
            <a:r>
              <a:rPr kumimoji="1"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(Income ~ Default, data=Credit)</a:t>
            </a:r>
            <a:br>
              <a:rPr kumimoji="1"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</a:br>
            <a:r>
              <a:rPr kumimoji="1" 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  <a:sym typeface="Wingdings" panose="05000000000000000000" pitchFamily="2" charset="2"/>
              </a:rPr>
              <a:t> Probably not significant </a:t>
            </a:r>
            <a:r>
              <a:rPr kumimoji="1" lang="en-US" sz="2000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 means &amp; boxes align</a:t>
            </a:r>
            <a:b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</a:br>
            <a:endParaRPr kumimoji="1" lang="en-US" sz="2000" b="1" dirty="0">
              <a:solidFill>
                <a:srgbClr val="C00000"/>
              </a:solidFill>
              <a:latin typeface="+mj-lt"/>
              <a:sym typeface="Wingdings" panose="05000000000000000000" pitchFamily="2" charset="2"/>
            </a:endParaRPr>
          </a:p>
        </p:txBody>
      </p:sp>
      <p:pic>
        <p:nvPicPr>
          <p:cNvPr id="3" name="Snagit_PPTDFF3" descr="Eyeballing differences in mean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0" y="2717036"/>
            <a:ext cx="7810500" cy="3912364"/>
          </a:xfrm>
          <a:prstGeom prst="rect">
            <a:avLst/>
          </a:prstGeom>
        </p:spPr>
      </p:pic>
      <p:pic>
        <p:nvPicPr>
          <p:cNvPr id="2" name="Snagit_PPTD4C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9" y="2986066"/>
            <a:ext cx="129551" cy="106689"/>
          </a:xfrm>
          <a:prstGeom prst="rect">
            <a:avLst/>
          </a:prstGeom>
        </p:spPr>
      </p:pic>
      <p:pic>
        <p:nvPicPr>
          <p:cNvPr id="4" name="Snagit_PPT95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11" y="3171681"/>
            <a:ext cx="106689" cy="1143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04955" y="286504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D27D00"/>
                </a:solidFill>
              </a:rPr>
              <a:t>Default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04949" y="306226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No Default</a:t>
            </a:r>
          </a:p>
        </p:txBody>
      </p:sp>
    </p:spTree>
    <p:extLst>
      <p:ext uri="{BB962C8B-B14F-4D97-AF65-F5344CB8AC3E}">
        <p14:creationId xmlns:p14="http://schemas.microsoft.com/office/powerpoint/2010/main" val="9397194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FFFFCC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1ABD4A-20A8-4B3F-AEB5-34EF8A2C4D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6200" y="76200"/>
            <a:ext cx="8616590" cy="994674"/>
            <a:chOff x="-1204302" y="-518405"/>
            <a:chExt cx="5521931" cy="917068"/>
          </a:xfrm>
        </p:grpSpPr>
        <p:sp>
          <p:nvSpPr>
            <p:cNvPr id="49155" name="Rectangle 2"/>
            <p:cNvSpPr>
              <a:spLocks noChangeArrowheads="1"/>
            </p:cNvSpPr>
            <p:nvPr/>
          </p:nvSpPr>
          <p:spPr bwMode="auto">
            <a:xfrm>
              <a:off x="-1087343" y="-287137"/>
              <a:ext cx="5404972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ANOVA Test: Differences</a:t>
              </a:r>
              <a:r>
                <a:rPr kumimoji="1" lang="en-US" altLang="en-US" sz="3200" b="1" i="0" u="none" strike="noStrike" kern="1200" cap="none" spc="0" normalizeH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 in Means</a:t>
              </a:r>
              <a:endParaRPr kumimoji="1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3" name="Snagit_PPTDF1B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04302" y="-518405"/>
              <a:ext cx="458885" cy="509193"/>
            </a:xfrm>
            <a:prstGeom prst="rect">
              <a:avLst/>
            </a:prstGeom>
          </p:spPr>
        </p:pic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46368" y="1027267"/>
            <a:ext cx="7157856" cy="1143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 lvl="0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</a:t>
            </a:r>
            <a:r>
              <a:rPr kumimoji="1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aov</a:t>
            </a: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(){stats} Function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library(ggplot2)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Contains diamonds data set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MyAOV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dirty="0">
                <a:solidFill>
                  <a:srgbClr val="000000"/>
                </a:solidFill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aov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(price ~ clarity, data = diamonds)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summary(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MyAOV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boxplot(price ~ clarity, data = diamonds)</a:t>
            </a:r>
            <a:endParaRPr kumimoji="1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Times New Roman Uni" panose="02020603050405020304" pitchFamily="18" charset="-128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5" name="Snagit_PPTC426" descr="R outpu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014" y="2204298"/>
            <a:ext cx="5059468" cy="49674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143000"/>
            <a:ext cx="847725" cy="847725"/>
          </a:xfrm>
          <a:prstGeom prst="rect">
            <a:avLst/>
          </a:prstGeom>
        </p:spPr>
      </p:pic>
      <p:pic>
        <p:nvPicPr>
          <p:cNvPr id="7" name="Snagit_SNG85C">
            <a:extLst>
              <a:ext uri="{FF2B5EF4-FFF2-40B4-BE49-F238E27FC236}">
                <a16:creationId xmlns:a16="http://schemas.microsoft.com/office/drawing/2014/main" id="{2D781168-3CF8-46BF-920D-3851B8A2DE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88" y="2735077"/>
            <a:ext cx="7677023" cy="401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59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F837C2-4CEF-468A-9E38-4E806F1226DA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533400" y="2590800"/>
            <a:ext cx="8001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Chi Square Test of Independence</a:t>
            </a:r>
          </a:p>
          <a:p>
            <a:pPr lvl="0" algn="ctr">
              <a:buClr>
                <a:srgbClr val="000000"/>
              </a:buClr>
              <a:buNone/>
              <a:defRPr/>
            </a:pPr>
            <a:r>
              <a:rPr lang="en-US" altLang="en-US" sz="1800" b="1" dirty="0">
                <a:solidFill>
                  <a:srgbClr val="0070C0"/>
                </a:solidFill>
                <a:latin typeface="Comic Sans MS" panose="030F0702030302020204" pitchFamily="66" charset="0"/>
              </a:rPr>
              <a:t>(</a:t>
            </a:r>
            <a:r>
              <a:rPr lang="en-US" altLang="en-US" sz="1800" b="1" dirty="0">
                <a:solidFill>
                  <a:srgbClr val="006600"/>
                </a:solidFill>
                <a:latin typeface="Comic Sans MS" panose="030F0702030302020204" pitchFamily="66" charset="0"/>
              </a:rPr>
              <a:t>Categorical</a:t>
            </a:r>
            <a:r>
              <a:rPr lang="en-US" altLang="en-US" sz="1800" b="1" dirty="0">
                <a:solidFill>
                  <a:srgbClr val="0070C0"/>
                </a:solidFill>
                <a:latin typeface="Comic Sans MS" panose="030F0702030302020204" pitchFamily="66" charset="0"/>
              </a:rPr>
              <a:t> x </a:t>
            </a:r>
            <a:r>
              <a:rPr lang="en-US" altLang="en-US" sz="1800" b="1" dirty="0">
                <a:solidFill>
                  <a:srgbClr val="006600"/>
                </a:solidFill>
                <a:latin typeface="Comic Sans MS" panose="030F0702030302020204" pitchFamily="66" charset="0"/>
              </a:rPr>
              <a:t>Categorical</a:t>
            </a:r>
            <a:r>
              <a:rPr lang="en-US" altLang="en-US" sz="1800" b="1" dirty="0">
                <a:solidFill>
                  <a:srgbClr val="0070C0"/>
                </a:solidFill>
                <a:latin typeface="Comic Sans MS" panose="030F0702030302020204" pitchFamily="66" charset="0"/>
              </a:rPr>
              <a:t>; Non-Parametric)</a:t>
            </a:r>
            <a:endParaRPr kumimoji="1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293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599" y="3124200"/>
            <a:ext cx="8151813" cy="2819400"/>
          </a:xfrm>
        </p:spPr>
        <p:txBody>
          <a:bodyPr lIns="92075" tIns="46038" rIns="92075" bIns="46038" anchor="b"/>
          <a:lstStyle/>
          <a:p>
            <a:pPr algn="ctr"/>
            <a: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ITEC 621</a:t>
            </a:r>
            <a:b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Predictive Analytics</a:t>
            </a:r>
            <a:b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4800" b="1" dirty="0">
                <a:solidFill>
                  <a:srgbClr val="0070C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2.1 Stats Refresher</a:t>
            </a:r>
            <a:br>
              <a:rPr lang="en-US" altLang="en-US" sz="24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Script: ITEC621_Stats.R</a:t>
            </a:r>
            <a:br>
              <a:rPr lang="en-US" altLang="en-US" sz="24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endParaRPr lang="en-US" altLang="en-US" sz="2400" i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Picture 1" descr="Predictive analytics word clou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142" y="381000"/>
            <a:ext cx="2990728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41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1ABD4A-20A8-4B3F-AEB5-34EF8A2C4D85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609600" y="533400"/>
            <a:ext cx="793034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Chi Square Test of Independence</a:t>
            </a:r>
            <a:endParaRPr lang="en-US" altLang="en-US" sz="20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33400" y="1395176"/>
            <a:ext cx="7930342" cy="470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j-lt"/>
              </a:rPr>
              <a:t>Suppose that you want to test the effectiveness </a:t>
            </a:r>
            <a:br>
              <a:rPr kumimoji="1" lang="en-US" sz="2000" dirty="0">
                <a:latin typeface="+mj-lt"/>
              </a:rPr>
            </a:br>
            <a:r>
              <a:rPr kumimoji="1" lang="en-US" sz="2000" dirty="0">
                <a:latin typeface="+mj-lt"/>
              </a:rPr>
              <a:t>of two donation campaigns A and B, on driving </a:t>
            </a:r>
            <a:br>
              <a:rPr kumimoji="1" lang="en-US" sz="2000" dirty="0">
                <a:latin typeface="+mj-lt"/>
              </a:rPr>
            </a:br>
            <a:r>
              <a:rPr kumimoji="1" lang="en-US" sz="2000" dirty="0">
                <a:latin typeface="+mj-lt"/>
              </a:rPr>
              <a:t>donations</a:t>
            </a:r>
          </a:p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solidFill>
                  <a:srgbClr val="C00000"/>
                </a:solidFill>
                <a:latin typeface="+mj-lt"/>
              </a:rPr>
              <a:t>Correlation</a:t>
            </a:r>
            <a:r>
              <a:rPr kumimoji="1" lang="en-US" sz="2000" dirty="0">
                <a:latin typeface="+mj-lt"/>
              </a:rPr>
              <a:t> and </a:t>
            </a:r>
            <a:r>
              <a:rPr kumimoji="1" lang="en-US" sz="2000" dirty="0">
                <a:solidFill>
                  <a:srgbClr val="C00000"/>
                </a:solidFill>
                <a:latin typeface="+mj-lt"/>
              </a:rPr>
              <a:t>ANOVA</a:t>
            </a:r>
            <a:r>
              <a:rPr kumimoji="1" lang="en-US" sz="2000" dirty="0">
                <a:latin typeface="+mj-lt"/>
              </a:rPr>
              <a:t> will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NOT</a:t>
            </a:r>
            <a:r>
              <a:rPr kumimoji="1" lang="en-US" sz="2000" dirty="0">
                <a:latin typeface="+mj-lt"/>
              </a:rPr>
              <a:t> work to </a:t>
            </a:r>
            <a:br>
              <a:rPr kumimoji="1" lang="en-US" sz="2000" dirty="0">
                <a:latin typeface="+mj-lt"/>
              </a:rPr>
            </a:br>
            <a:r>
              <a:rPr kumimoji="1" lang="en-US" sz="2000" dirty="0">
                <a:latin typeface="+mj-lt"/>
              </a:rPr>
              <a:t>evaluate if one campaign was more successful </a:t>
            </a:r>
            <a:br>
              <a:rPr kumimoji="1" lang="en-US" sz="2000" dirty="0">
                <a:latin typeface="+mj-lt"/>
              </a:rPr>
            </a:br>
            <a:r>
              <a:rPr kumimoji="1" lang="en-US" sz="2000" dirty="0">
                <a:latin typeface="+mj-lt"/>
              </a:rPr>
              <a:t>than the other because Campaign and Donation </a:t>
            </a:r>
            <a:br>
              <a:rPr kumimoji="1" lang="en-US" sz="2000" dirty="0">
                <a:latin typeface="+mj-lt"/>
              </a:rPr>
            </a:br>
            <a:r>
              <a:rPr kumimoji="1" lang="en-US" sz="2000" dirty="0">
                <a:latin typeface="+mj-lt"/>
              </a:rPr>
              <a:t>are categorical variables</a:t>
            </a:r>
          </a:p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j-lt"/>
              </a:rPr>
              <a:t>The most common way to test whether two categorical variables are </a:t>
            </a:r>
            <a:r>
              <a:rPr kumimoji="1" lang="en-US" sz="2000" b="1" dirty="0">
                <a:solidFill>
                  <a:srgbClr val="0070C0"/>
                </a:solidFill>
                <a:latin typeface="+mj-lt"/>
              </a:rPr>
              <a:t>related</a:t>
            </a:r>
            <a:r>
              <a:rPr kumimoji="1" lang="en-US" sz="2000" dirty="0">
                <a:latin typeface="+mj-lt"/>
              </a:rPr>
              <a:t> (one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influences</a:t>
            </a:r>
            <a:r>
              <a:rPr kumimoji="1" lang="en-US" sz="2000" dirty="0">
                <a:latin typeface="+mj-lt"/>
              </a:rPr>
              <a:t> the other) or </a:t>
            </a:r>
            <a:r>
              <a:rPr kumimoji="1" lang="en-US" sz="2000" b="1" dirty="0">
                <a:solidFill>
                  <a:srgbClr val="0070C0"/>
                </a:solidFill>
                <a:latin typeface="+mj-lt"/>
              </a:rPr>
              <a:t>independent</a:t>
            </a:r>
            <a:r>
              <a:rPr kumimoji="1" lang="en-US" sz="2000" dirty="0">
                <a:latin typeface="+mj-lt"/>
              </a:rPr>
              <a:t> (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no influence</a:t>
            </a:r>
            <a:r>
              <a:rPr kumimoji="1" lang="en-US" sz="2000" dirty="0">
                <a:latin typeface="+mj-lt"/>
              </a:rPr>
              <a:t>) is with a </a:t>
            </a:r>
            <a:r>
              <a:rPr kumimoji="1" lang="en-US" sz="2000" b="1" dirty="0">
                <a:solidFill>
                  <a:srgbClr val="0070C0"/>
                </a:solidFill>
                <a:latin typeface="+mj-lt"/>
              </a:rPr>
              <a:t>Chi Square Test of Independence</a:t>
            </a:r>
          </a:p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j-lt"/>
              </a:rPr>
              <a:t>The first step is to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cross-tabulate</a:t>
            </a:r>
            <a:r>
              <a:rPr kumimoji="1" lang="en-US" sz="2000" dirty="0">
                <a:latin typeface="+mj-lt"/>
              </a:rPr>
              <a:t> the data with Donation (yes or no) as rows and Campaign (A or B) as columns and enter the respective counts in the cells.</a:t>
            </a:r>
          </a:p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kumimoji="1" lang="en-US" sz="2000" dirty="0">
                <a:latin typeface="+mj-lt"/>
              </a:rPr>
              <a:t>Then run a </a:t>
            </a:r>
            <a:r>
              <a:rPr kumimoji="1" lang="en-US" sz="2000" b="1" dirty="0">
                <a:solidFill>
                  <a:srgbClr val="0070C0"/>
                </a:solidFill>
                <a:latin typeface="+mj-lt"/>
              </a:rPr>
              <a:t>Chi Square </a:t>
            </a:r>
            <a:r>
              <a:rPr kumimoji="1" lang="en-US" sz="2000" dirty="0">
                <a:latin typeface="+mj-lt"/>
              </a:rPr>
              <a:t>test on the </a:t>
            </a:r>
            <a:r>
              <a:rPr kumimoji="1" lang="en-US" sz="2000" b="1" dirty="0">
                <a:solidFill>
                  <a:srgbClr val="C00000"/>
                </a:solidFill>
                <a:latin typeface="+mj-lt"/>
              </a:rPr>
              <a:t>cross table</a:t>
            </a:r>
            <a:endParaRPr kumimoji="1" lang="en-US" sz="2000" dirty="0">
              <a:latin typeface="+mj-lt"/>
            </a:endParaRPr>
          </a:p>
        </p:txBody>
      </p:sp>
      <p:graphicFrame>
        <p:nvGraphicFramePr>
          <p:cNvPr id="6" name="Table 5" descr="Data for chi square test">
            <a:extLst>
              <a:ext uri="{FF2B5EF4-FFF2-40B4-BE49-F238E27FC236}">
                <a16:creationId xmlns:a16="http://schemas.microsoft.com/office/drawing/2014/main" id="{C19824A7-3EB2-4799-9F75-2F8B94863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77078"/>
              </p:ext>
            </p:extLst>
          </p:nvPr>
        </p:nvGraphicFramePr>
        <p:xfrm>
          <a:off x="6629400" y="1631884"/>
          <a:ext cx="2133448" cy="17209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648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Donor</a:t>
                      </a:r>
                    </a:p>
                  </a:txBody>
                  <a:tcPr marL="91460" marR="91460" marT="45739" marB="4573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Campaign</a:t>
                      </a:r>
                    </a:p>
                  </a:txBody>
                  <a:tcPr marL="91460" marR="91460" marT="45739" marB="4573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/>
                        <a:t>Donation</a:t>
                      </a:r>
                    </a:p>
                  </a:txBody>
                  <a:tcPr marL="91460" marR="91460" marT="45739" marB="4573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91460" marR="91460" marT="45739" marB="4573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1460" marR="91460" marT="45739" marB="457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91460" marR="91460" marT="45739" marB="457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91460" marR="91460" marT="45739" marB="4573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1460" marR="91460" marT="45739" marB="457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91460" marR="91460" marT="45739" marB="45739" anchor="ctr"/>
                </a:tc>
                <a:extLst>
                  <a:ext uri="{0D108BD9-81ED-4DB2-BD59-A6C34878D82A}">
                    <a16:rowId xmlns:a16="http://schemas.microsoft.com/office/drawing/2014/main" val="3247894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91460" marR="91460" marT="45739" marB="4573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60" marR="91460" marT="45739" marB="457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91460" marR="91460" marT="45739" marB="45739" anchor="ctr"/>
                </a:tc>
                <a:extLst>
                  <a:ext uri="{0D108BD9-81ED-4DB2-BD59-A6C34878D82A}">
                    <a16:rowId xmlns:a16="http://schemas.microsoft.com/office/drawing/2014/main" val="1897541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91460" marR="91460" marT="45739" marB="4573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60" marR="91460" marT="45739" marB="457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91460" marR="91460" marT="45739" marB="45739" anchor="ctr"/>
                </a:tc>
                <a:extLst>
                  <a:ext uri="{0D108BD9-81ED-4DB2-BD59-A6C34878D82A}">
                    <a16:rowId xmlns:a16="http://schemas.microsoft.com/office/drawing/2014/main" val="3637874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91460" marR="91460" marT="45739" marB="4573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91460" marR="91460" marT="45739" marB="457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91460" marR="91460" marT="45739" marB="45739" anchor="ctr"/>
                </a:tc>
                <a:extLst>
                  <a:ext uri="{0D108BD9-81ED-4DB2-BD59-A6C34878D82A}">
                    <a16:rowId xmlns:a16="http://schemas.microsoft.com/office/drawing/2014/main" val="1463450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Etc.</a:t>
                      </a:r>
                    </a:p>
                  </a:txBody>
                  <a:tcPr marL="91460" marR="91460" marT="45739" marB="45739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91460" marR="91460" marT="45739" marB="457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91460" marR="91460" marT="45739" marB="45739" anchor="ctr"/>
                </a:tc>
                <a:extLst>
                  <a:ext uri="{0D108BD9-81ED-4DB2-BD59-A6C34878D82A}">
                    <a16:rowId xmlns:a16="http://schemas.microsoft.com/office/drawing/2014/main" val="3651374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411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9AC0A7-37F9-4DEC-93B4-80B236EBE586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598488" y="457200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Chi Square Test Explained</a:t>
            </a:r>
            <a:b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endParaRPr lang="en-US" altLang="en-US" sz="1800" dirty="0"/>
          </a:p>
        </p:txBody>
      </p:sp>
      <p:graphicFrame>
        <p:nvGraphicFramePr>
          <p:cNvPr id="2" name="Table 1" descr="Chi square test illustra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55263"/>
              </p:ext>
            </p:extLst>
          </p:nvPr>
        </p:nvGraphicFramePr>
        <p:xfrm>
          <a:off x="1524000" y="1483468"/>
          <a:ext cx="2808287" cy="2072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99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60" marR="91460" marT="45739" marB="4573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Campaign</a:t>
                      </a:r>
                    </a:p>
                  </a:txBody>
                  <a:tcPr marL="91460" marR="91460" marT="45739" marB="4573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Donation</a:t>
                      </a:r>
                    </a:p>
                  </a:txBody>
                  <a:tcPr marL="91460" marR="91460" marT="45739" marB="4573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91460" marR="91460" marT="45739" marB="4573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</a:t>
                      </a:r>
                    </a:p>
                  </a:txBody>
                  <a:tcPr marL="91460" marR="91460" marT="45739" marB="4573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Total</a:t>
                      </a:r>
                    </a:p>
                  </a:txBody>
                  <a:tcPr marL="91460" marR="91460" marT="45739" marB="4573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6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 marL="91460" marR="91460" marT="45739" marB="4573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2,820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 marL="91460" marR="91460" marT="45739" marB="45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4,180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 marL="91460" marR="91460" marT="45739" marB="45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7,000</a:t>
                      </a:r>
                    </a:p>
                  </a:txBody>
                  <a:tcPr marL="91460" marR="91460" marT="45739" marB="457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 marL="91460" marR="91460" marT="45739" marB="4573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1,180</a:t>
                      </a:r>
                      <a:endParaRPr lang="en-US" sz="1000" dirty="0"/>
                    </a:p>
                  </a:txBody>
                  <a:tcPr marL="91460" marR="91460" marT="45739" marB="457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1,820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 marL="91460" marR="91460" marT="45739" marB="45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3,000</a:t>
                      </a:r>
                    </a:p>
                  </a:txBody>
                  <a:tcPr marL="91460" marR="91460" marT="45739" marB="457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9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Total</a:t>
                      </a:r>
                    </a:p>
                  </a:txBody>
                  <a:tcPr marL="91460" marR="91460" marT="45739" marB="4573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4,000</a:t>
                      </a:r>
                    </a:p>
                  </a:txBody>
                  <a:tcPr marL="91460" marR="91460" marT="45739" marB="457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6,000</a:t>
                      </a:r>
                    </a:p>
                  </a:txBody>
                  <a:tcPr marL="91460" marR="91460" marT="45739" marB="457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10,000</a:t>
                      </a:r>
                    </a:p>
                  </a:txBody>
                  <a:tcPr marL="91460" marR="91460" marT="45739" marB="4573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12987" y="2423268"/>
            <a:ext cx="7239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50" dirty="0">
                <a:solidFill>
                  <a:srgbClr val="0070C0"/>
                </a:solidFill>
                <a:latin typeface="+mn-lt"/>
                <a:ea typeface="+mn-ea"/>
              </a:rPr>
              <a:t>(2,800)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26472" y="2423268"/>
            <a:ext cx="8382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50" dirty="0">
                <a:solidFill>
                  <a:srgbClr val="0070C0"/>
                </a:solidFill>
                <a:latin typeface="+mn-lt"/>
                <a:ea typeface="+mn-ea"/>
              </a:rPr>
              <a:t>(4,200)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66085" y="2931268"/>
            <a:ext cx="650875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50" dirty="0">
                <a:solidFill>
                  <a:srgbClr val="0070C0"/>
                </a:solidFill>
                <a:latin typeface="+mn-lt"/>
                <a:ea typeface="+mn-ea"/>
              </a:rPr>
              <a:t>(1,200)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016960" y="2938834"/>
            <a:ext cx="657225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50" dirty="0">
                <a:solidFill>
                  <a:srgbClr val="0070C0"/>
                </a:solidFill>
                <a:latin typeface="+mn-lt"/>
                <a:ea typeface="+mn-ea"/>
              </a:rPr>
              <a:t>(1,800)</a:t>
            </a:r>
          </a:p>
        </p:txBody>
      </p:sp>
      <p:graphicFrame>
        <p:nvGraphicFramePr>
          <p:cNvPr id="11" name="Table 10" descr="Chi square test illustra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114492"/>
              </p:ext>
            </p:extLst>
          </p:nvPr>
        </p:nvGraphicFramePr>
        <p:xfrm>
          <a:off x="4876800" y="1489428"/>
          <a:ext cx="2808287" cy="2072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995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91460" marR="91460" marT="45739" marB="4573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Campaign</a:t>
                      </a:r>
                    </a:p>
                  </a:txBody>
                  <a:tcPr marL="91460" marR="91460" marT="45739" marB="4573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9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Donation</a:t>
                      </a:r>
                    </a:p>
                  </a:txBody>
                  <a:tcPr marL="91460" marR="91460" marT="45739" marB="4573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91460" marR="91460" marT="45739" marB="4573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</a:t>
                      </a:r>
                    </a:p>
                  </a:txBody>
                  <a:tcPr marL="91460" marR="91460" marT="45739" marB="4573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Total</a:t>
                      </a:r>
                    </a:p>
                  </a:txBody>
                  <a:tcPr marL="91460" marR="91460" marT="45739" marB="4573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61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</a:t>
                      </a:r>
                    </a:p>
                  </a:txBody>
                  <a:tcPr marL="91460" marR="91460" marT="45739" marB="4573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2,100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 marL="91460" marR="91460" marT="45739" marB="45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4,900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 marL="91460" marR="91460" marT="45739" marB="45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7,000</a:t>
                      </a:r>
                    </a:p>
                  </a:txBody>
                  <a:tcPr marL="91460" marR="91460" marT="45739" marB="457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</a:p>
                  </a:txBody>
                  <a:tcPr marL="91460" marR="91460" marT="45739" marB="4573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1,900</a:t>
                      </a:r>
                      <a:endParaRPr lang="en-US" sz="1000" dirty="0"/>
                    </a:p>
                  </a:txBody>
                  <a:tcPr marL="91460" marR="91460" marT="45739" marB="45739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1,100</a:t>
                      </a:r>
                      <a:endParaRPr lang="en-US" sz="1000" dirty="0">
                        <a:solidFill>
                          <a:srgbClr val="0070C0"/>
                        </a:solidFill>
                      </a:endParaRPr>
                    </a:p>
                  </a:txBody>
                  <a:tcPr marL="91460" marR="91460" marT="45739" marB="457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3,000</a:t>
                      </a:r>
                    </a:p>
                  </a:txBody>
                  <a:tcPr marL="91460" marR="91460" marT="45739" marB="4573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9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Total</a:t>
                      </a:r>
                    </a:p>
                  </a:txBody>
                  <a:tcPr marL="91460" marR="91460" marT="45739" marB="45739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4,000</a:t>
                      </a:r>
                    </a:p>
                  </a:txBody>
                  <a:tcPr marL="91460" marR="91460" marT="45739" marB="457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6,000</a:t>
                      </a:r>
                    </a:p>
                  </a:txBody>
                  <a:tcPr marL="91460" marR="91460" marT="45739" marB="457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10,000</a:t>
                      </a:r>
                    </a:p>
                  </a:txBody>
                  <a:tcPr marL="91460" marR="91460" marT="45739" marB="4573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88889" y="2423268"/>
            <a:ext cx="7239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50" dirty="0">
                <a:solidFill>
                  <a:srgbClr val="0070C0"/>
                </a:solidFill>
                <a:latin typeface="+mn-lt"/>
                <a:ea typeface="+mn-ea"/>
              </a:rPr>
              <a:t>(2,800)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75387" y="2423268"/>
            <a:ext cx="838200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50" dirty="0">
                <a:solidFill>
                  <a:srgbClr val="0070C0"/>
                </a:solidFill>
                <a:latin typeface="+mn-lt"/>
                <a:ea typeface="+mn-ea"/>
              </a:rPr>
              <a:t>(4,200)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25401" y="2931268"/>
            <a:ext cx="650875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50" dirty="0">
                <a:solidFill>
                  <a:srgbClr val="0070C0"/>
                </a:solidFill>
                <a:latin typeface="+mn-lt"/>
                <a:ea typeface="+mn-ea"/>
              </a:rPr>
              <a:t>(1,200)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65874" y="2931268"/>
            <a:ext cx="658813" cy="2539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50" dirty="0">
                <a:solidFill>
                  <a:srgbClr val="0070C0"/>
                </a:solidFill>
                <a:latin typeface="+mn-lt"/>
                <a:ea typeface="+mn-ea"/>
              </a:rPr>
              <a:t>(1,800)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484188" y="3810000"/>
                <a:ext cx="8229600" cy="28828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342900" indent="-342900">
                  <a:spcBef>
                    <a:spcPct val="20000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b="1" dirty="0">
                    <a:solidFill>
                      <a:srgbClr val="C00000"/>
                    </a:solidFill>
                    <a:latin typeface="+mn-lt"/>
                  </a:rPr>
                  <a:t>Observed </a:t>
                </a:r>
                <a:r>
                  <a:rPr kumimoji="1" lang="en-US" sz="2000" dirty="0">
                    <a:latin typeface="+mn-lt"/>
                  </a:rPr>
                  <a:t>(actual) counts</a:t>
                </a:r>
              </a:p>
              <a:p>
                <a:pPr marL="342900" indent="-342900">
                  <a:spcBef>
                    <a:spcPct val="20000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b="1" dirty="0">
                    <a:solidFill>
                      <a:srgbClr val="C00000"/>
                    </a:solidFill>
                    <a:latin typeface="+mn-lt"/>
                  </a:rPr>
                  <a:t>Expected</a:t>
                </a:r>
                <a:r>
                  <a:rPr kumimoji="1" lang="en-US" sz="2000" dirty="0">
                    <a:latin typeface="+mn-lt"/>
                  </a:rPr>
                  <a:t> by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+mn-lt"/>
                  </a:rPr>
                  <a:t>chance</a:t>
                </a:r>
                <a:r>
                  <a:rPr kumimoji="1" lang="en-US" sz="2000" dirty="0">
                    <a:latin typeface="+mn-lt"/>
                  </a:rPr>
                  <a:t> if Campaign and Donation were independent</a:t>
                </a:r>
              </a:p>
              <a:p>
                <a:pPr marL="339725"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r>
                  <a:rPr kumimoji="1" lang="en-US" sz="2000" dirty="0">
                    <a:solidFill>
                      <a:srgbClr val="0070C0"/>
                    </a:solidFill>
                    <a:latin typeface="+mn-lt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7,000 ∗4,000</m:t>
                        </m:r>
                      </m:num>
                      <m:den>
                        <m:r>
                          <a:rPr kumimoji="1"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10,000</m:t>
                        </m:r>
                      </m:den>
                    </m:f>
                    <m:r>
                      <a:rPr kumimoji="1"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=2,800</m:t>
                    </m:r>
                  </m:oMath>
                </a14:m>
                <a:endParaRPr kumimoji="1" lang="en-US" sz="2000" b="0" dirty="0">
                  <a:solidFill>
                    <a:srgbClr val="0070C0"/>
                  </a:solidFill>
                  <a:latin typeface="+mn-lt"/>
                </a:endParaRPr>
              </a:p>
              <a:p>
                <a:pPr marL="342900" lvl="0" indent="-342900">
                  <a:spcBef>
                    <a:spcPct val="20000"/>
                  </a:spcBef>
                  <a:spcAft>
                    <a:spcPts val="300"/>
                  </a:spcAft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</a:rPr>
                  <a:t>The </a:t>
                </a:r>
                <a:r>
                  <a:rPr kumimoji="1" lang="en-US" sz="2000" b="1" dirty="0">
                    <a:solidFill>
                      <a:srgbClr val="0070C0"/>
                    </a:solidFill>
                    <a:latin typeface="Arial"/>
                  </a:rPr>
                  <a:t>Chi Square Test of Independence </a:t>
                </a: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</a:rPr>
                  <a:t>tests if the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difference</a:t>
                </a: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</a:rPr>
                  <a:t> between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observed</a:t>
                </a: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</a:rPr>
                  <a:t> (actual) counts and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Arial"/>
                  </a:rPr>
                  <a:t>expected</a:t>
                </a:r>
                <a:r>
                  <a:rPr kumimoji="1" lang="en-US" sz="2000" dirty="0">
                    <a:solidFill>
                      <a:srgbClr val="000000"/>
                    </a:solidFill>
                    <a:latin typeface="Arial"/>
                  </a:rPr>
                  <a:t> counts by chance (if Donation and Campaign are independent) is significant</a:t>
                </a:r>
              </a:p>
              <a:p>
                <a:pPr marL="574675" lvl="1" indent="-23495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kumimoji="1" lang="en-US" sz="1800" dirty="0">
                    <a:solidFill>
                      <a:srgbClr val="000000"/>
                    </a:solidFill>
                    <a:latin typeface="Arial"/>
                  </a:rPr>
                  <a:t>If </a:t>
                </a:r>
                <a:r>
                  <a:rPr kumimoji="1" lang="en-US" sz="1800" b="1" dirty="0">
                    <a:solidFill>
                      <a:srgbClr val="C00000"/>
                    </a:solidFill>
                    <a:latin typeface="Arial"/>
                  </a:rPr>
                  <a:t>not significant </a:t>
                </a:r>
                <a:r>
                  <a:rPr kumimoji="1" lang="en-US" sz="1800" dirty="0">
                    <a:solidFill>
                      <a:srgbClr val="000000"/>
                    </a:solidFill>
                    <a:latin typeface="Arial"/>
                    <a:sym typeface="Wingdings" panose="05000000000000000000" pitchFamily="2" charset="2"/>
                  </a:rPr>
                  <a:t> </a:t>
                </a:r>
                <a:r>
                  <a:rPr kumimoji="1" lang="en-US" sz="1800" b="1" dirty="0">
                    <a:solidFill>
                      <a:srgbClr val="0070C0"/>
                    </a:solidFill>
                    <a:latin typeface="Arial"/>
                    <a:sym typeface="Wingdings" panose="05000000000000000000" pitchFamily="2" charset="2"/>
                  </a:rPr>
                  <a:t>retain H</a:t>
                </a:r>
                <a:r>
                  <a:rPr kumimoji="1" lang="en-US" sz="1800" b="1" baseline="-25000" dirty="0">
                    <a:solidFill>
                      <a:srgbClr val="0070C0"/>
                    </a:solidFill>
                    <a:latin typeface="Arial"/>
                    <a:sym typeface="Wingdings" panose="05000000000000000000" pitchFamily="2" charset="2"/>
                  </a:rPr>
                  <a:t>0</a:t>
                </a:r>
                <a:r>
                  <a:rPr kumimoji="1" lang="en-US" sz="1800" dirty="0">
                    <a:solidFill>
                      <a:srgbClr val="000000"/>
                    </a:solidFill>
                    <a:latin typeface="Arial"/>
                    <a:sym typeface="Wingdings" panose="05000000000000000000" pitchFamily="2" charset="2"/>
                  </a:rPr>
                  <a:t>: Campaign and Donation are </a:t>
                </a:r>
                <a:r>
                  <a:rPr kumimoji="1" lang="en-US" sz="1800" b="1" dirty="0">
                    <a:solidFill>
                      <a:srgbClr val="C00000"/>
                    </a:solidFill>
                    <a:latin typeface="Arial"/>
                    <a:sym typeface="Wingdings" panose="05000000000000000000" pitchFamily="2" charset="2"/>
                  </a:rPr>
                  <a:t>independent</a:t>
                </a:r>
              </a:p>
              <a:p>
                <a:pPr marL="574675" lvl="1" indent="-234950">
                  <a:spcBef>
                    <a:spcPct val="20000"/>
                  </a:spcBef>
                  <a:buClr>
                    <a:srgbClr val="0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kumimoji="1" lang="en-US" sz="1800" dirty="0">
                    <a:solidFill>
                      <a:srgbClr val="000000"/>
                    </a:solidFill>
                    <a:latin typeface="Arial"/>
                  </a:rPr>
                  <a:t>If </a:t>
                </a:r>
                <a:r>
                  <a:rPr kumimoji="1" lang="en-US" sz="1800" b="1" dirty="0">
                    <a:solidFill>
                      <a:srgbClr val="C00000"/>
                    </a:solidFill>
                    <a:latin typeface="Arial"/>
                  </a:rPr>
                  <a:t>significant</a:t>
                </a:r>
                <a:r>
                  <a:rPr kumimoji="1" lang="en-US" sz="1800" dirty="0">
                    <a:solidFill>
                      <a:srgbClr val="000000"/>
                    </a:solidFill>
                    <a:latin typeface="Arial"/>
                  </a:rPr>
                  <a:t> </a:t>
                </a:r>
                <a:r>
                  <a:rPr kumimoji="1" lang="en-US" sz="1800" dirty="0">
                    <a:solidFill>
                      <a:srgbClr val="000000"/>
                    </a:solidFill>
                    <a:latin typeface="Arial"/>
                    <a:sym typeface="Wingdings" panose="05000000000000000000" pitchFamily="2" charset="2"/>
                  </a:rPr>
                  <a:t> </a:t>
                </a:r>
                <a:r>
                  <a:rPr kumimoji="1" lang="en-US" sz="1800" b="1" dirty="0">
                    <a:solidFill>
                      <a:srgbClr val="0070C0"/>
                    </a:solidFill>
                    <a:latin typeface="Arial"/>
                    <a:sym typeface="Wingdings" panose="05000000000000000000" pitchFamily="2" charset="2"/>
                  </a:rPr>
                  <a:t>reject H</a:t>
                </a:r>
                <a:r>
                  <a:rPr kumimoji="1" lang="en-US" sz="1800" b="1" baseline="-25000" dirty="0">
                    <a:solidFill>
                      <a:srgbClr val="0070C0"/>
                    </a:solidFill>
                    <a:latin typeface="Arial"/>
                    <a:sym typeface="Wingdings" panose="05000000000000000000" pitchFamily="2" charset="2"/>
                  </a:rPr>
                  <a:t>0</a:t>
                </a:r>
                <a:r>
                  <a:rPr kumimoji="1" lang="en-US" sz="1800" dirty="0">
                    <a:solidFill>
                      <a:srgbClr val="000000"/>
                    </a:solidFill>
                    <a:latin typeface="Arial"/>
                  </a:rPr>
                  <a:t>: Campaign </a:t>
                </a:r>
                <a:r>
                  <a:rPr kumimoji="1" lang="en-US" sz="1800" b="1" dirty="0">
                    <a:solidFill>
                      <a:srgbClr val="C00000"/>
                    </a:solidFill>
                    <a:latin typeface="Arial"/>
                  </a:rPr>
                  <a:t>influences</a:t>
                </a:r>
                <a:r>
                  <a:rPr kumimoji="1" lang="en-US" sz="1800" dirty="0">
                    <a:solidFill>
                      <a:srgbClr val="000000"/>
                    </a:solidFill>
                    <a:latin typeface="Arial"/>
                  </a:rPr>
                  <a:t> Donation</a:t>
                </a:r>
              </a:p>
              <a:p>
                <a:pPr marL="342900" lvl="0" indent="-342900">
                  <a:spcBef>
                    <a:spcPct val="20000"/>
                  </a:spcBef>
                  <a:buClr>
                    <a:srgbClr val="000000"/>
                  </a:buClr>
                  <a:buFont typeface="Arial" pitchFamily="34" charset="0"/>
                  <a:buChar char="•"/>
                  <a:defRPr/>
                </a:pPr>
                <a:endParaRPr kumimoji="1" lang="en-US" sz="2000" dirty="0">
                  <a:solidFill>
                    <a:srgbClr val="000000"/>
                  </a:solidFill>
                  <a:latin typeface="Arial"/>
                </a:endParaRPr>
              </a:p>
              <a:p>
                <a:pPr marL="339725"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:endParaRPr kumimoji="1" lang="en-US" sz="2000" b="0" dirty="0">
                  <a:solidFill>
                    <a:srgbClr val="0070C0"/>
                  </a:solidFill>
                  <a:latin typeface="+mn-lt"/>
                </a:endParaRPr>
              </a:p>
              <a:p>
                <a:pPr marL="342900" indent="-342900">
                  <a:spcBef>
                    <a:spcPct val="20000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endParaRPr kumimoji="1"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4188" y="3810000"/>
                <a:ext cx="8229600" cy="2882823"/>
              </a:xfrm>
              <a:prstGeom prst="rect">
                <a:avLst/>
              </a:prstGeom>
              <a:blipFill>
                <a:blip r:embed="rId4"/>
                <a:stretch>
                  <a:fillRect l="-593" t="-846" r="-444" b="-67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371600" y="10668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>
                <a:solidFill>
                  <a:srgbClr val="C00000"/>
                </a:solidFill>
                <a:latin typeface="+mn-lt"/>
              </a:rPr>
              <a:t>Campaign has no effect          </a:t>
            </a:r>
            <a:r>
              <a:rPr lang="en-US" sz="2000" b="1" dirty="0">
                <a:solidFill>
                  <a:srgbClr val="C00000"/>
                </a:solidFill>
                <a:latin typeface="Arial"/>
              </a:rPr>
              <a:t>Campaign has effect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B225824-6031-44B8-B0A6-6A5892BEFFC0}"/>
              </a:ext>
            </a:extLst>
          </p:cNvPr>
          <p:cNvSpPr/>
          <p:nvPr/>
        </p:nvSpPr>
        <p:spPr bwMode="auto">
          <a:xfrm>
            <a:off x="1040860" y="2163178"/>
            <a:ext cx="1449421" cy="1631776"/>
          </a:xfrm>
          <a:custGeom>
            <a:avLst/>
            <a:gdLst>
              <a:gd name="connsiteX0" fmla="*/ 0 w 1449421"/>
              <a:gd name="connsiteY0" fmla="*/ 1758691 h 1758691"/>
              <a:gd name="connsiteX1" fmla="*/ 583659 w 1449421"/>
              <a:gd name="connsiteY1" fmla="*/ 163355 h 1758691"/>
              <a:gd name="connsiteX2" fmla="*/ 1449421 w 1449421"/>
              <a:gd name="connsiteY2" fmla="*/ 134172 h 175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9421" h="1758691">
                <a:moveTo>
                  <a:pt x="0" y="1758691"/>
                </a:moveTo>
                <a:cubicBezTo>
                  <a:pt x="171044" y="1096399"/>
                  <a:pt x="342089" y="434108"/>
                  <a:pt x="583659" y="163355"/>
                </a:cubicBezTo>
                <a:cubicBezTo>
                  <a:pt x="825229" y="-107398"/>
                  <a:pt x="1137325" y="13387"/>
                  <a:pt x="1449421" y="134172"/>
                </a:cubicBezTo>
              </a:path>
            </a:pathLst>
          </a:custGeom>
          <a:noFill/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9A8BC9F-FDD4-48BF-9C89-D82DACD8CD16}"/>
              </a:ext>
            </a:extLst>
          </p:cNvPr>
          <p:cNvSpPr/>
          <p:nvPr/>
        </p:nvSpPr>
        <p:spPr bwMode="auto">
          <a:xfrm rot="1830608" flipH="1">
            <a:off x="2397310" y="2567584"/>
            <a:ext cx="1105270" cy="1968093"/>
          </a:xfrm>
          <a:custGeom>
            <a:avLst/>
            <a:gdLst>
              <a:gd name="connsiteX0" fmla="*/ 0 w 1449421"/>
              <a:gd name="connsiteY0" fmla="*/ 1758691 h 1758691"/>
              <a:gd name="connsiteX1" fmla="*/ 583659 w 1449421"/>
              <a:gd name="connsiteY1" fmla="*/ 163355 h 1758691"/>
              <a:gd name="connsiteX2" fmla="*/ 1449421 w 1449421"/>
              <a:gd name="connsiteY2" fmla="*/ 134172 h 175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9421" h="1758691">
                <a:moveTo>
                  <a:pt x="0" y="1758691"/>
                </a:moveTo>
                <a:cubicBezTo>
                  <a:pt x="171044" y="1096399"/>
                  <a:pt x="342089" y="434108"/>
                  <a:pt x="583659" y="163355"/>
                </a:cubicBezTo>
                <a:cubicBezTo>
                  <a:pt x="825229" y="-107398"/>
                  <a:pt x="1137325" y="13387"/>
                  <a:pt x="1449421" y="134172"/>
                </a:cubicBezTo>
              </a:path>
            </a:pathLst>
          </a:custGeom>
          <a:noFill/>
          <a:ln w="19050" cap="sq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CD61E5E-B16F-4590-A5B6-2F8E03D54A75}"/>
              </a:ext>
            </a:extLst>
          </p:cNvPr>
          <p:cNvSpPr/>
          <p:nvPr/>
        </p:nvSpPr>
        <p:spPr bwMode="auto">
          <a:xfrm>
            <a:off x="3829049" y="2163178"/>
            <a:ext cx="1993286" cy="1763832"/>
          </a:xfrm>
          <a:custGeom>
            <a:avLst/>
            <a:gdLst>
              <a:gd name="connsiteX0" fmla="*/ 0 w 1449421"/>
              <a:gd name="connsiteY0" fmla="*/ 1758691 h 1758691"/>
              <a:gd name="connsiteX1" fmla="*/ 583659 w 1449421"/>
              <a:gd name="connsiteY1" fmla="*/ 163355 h 1758691"/>
              <a:gd name="connsiteX2" fmla="*/ 1449421 w 1449421"/>
              <a:gd name="connsiteY2" fmla="*/ 134172 h 175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9421" h="1758691">
                <a:moveTo>
                  <a:pt x="0" y="1758691"/>
                </a:moveTo>
                <a:cubicBezTo>
                  <a:pt x="171044" y="1096399"/>
                  <a:pt x="342089" y="434108"/>
                  <a:pt x="583659" y="163355"/>
                </a:cubicBezTo>
                <a:cubicBezTo>
                  <a:pt x="825229" y="-107398"/>
                  <a:pt x="1137325" y="13387"/>
                  <a:pt x="1449421" y="134172"/>
                </a:cubicBezTo>
              </a:path>
            </a:pathLst>
          </a:custGeom>
          <a:noFill/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17ED3E1-A520-4228-AD15-E87E95A825E8}"/>
              </a:ext>
            </a:extLst>
          </p:cNvPr>
          <p:cNvSpPr/>
          <p:nvPr/>
        </p:nvSpPr>
        <p:spPr bwMode="auto">
          <a:xfrm>
            <a:off x="3229583" y="2637817"/>
            <a:ext cx="2592752" cy="2169268"/>
          </a:xfrm>
          <a:custGeom>
            <a:avLst/>
            <a:gdLst>
              <a:gd name="connsiteX0" fmla="*/ 0 w 2867202"/>
              <a:gd name="connsiteY0" fmla="*/ 2169268 h 2169268"/>
              <a:gd name="connsiteX1" fmla="*/ 2441643 w 2867202"/>
              <a:gd name="connsiteY1" fmla="*/ 1089498 h 2169268"/>
              <a:gd name="connsiteX2" fmla="*/ 2850204 w 2867202"/>
              <a:gd name="connsiteY2" fmla="*/ 0 h 2169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7202" h="2169268">
                <a:moveTo>
                  <a:pt x="0" y="2169268"/>
                </a:moveTo>
                <a:cubicBezTo>
                  <a:pt x="983304" y="1810155"/>
                  <a:pt x="1966609" y="1451043"/>
                  <a:pt x="2441643" y="1089498"/>
                </a:cubicBezTo>
                <a:cubicBezTo>
                  <a:pt x="2916677" y="727953"/>
                  <a:pt x="2883440" y="363976"/>
                  <a:pt x="2850204" y="0"/>
                </a:cubicBezTo>
              </a:path>
            </a:pathLst>
          </a:custGeom>
          <a:noFill/>
          <a:ln w="19050" cap="sq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143765-B5D8-4B32-B656-FC61A38F5476}"/>
              </a:ext>
            </a:extLst>
          </p:cNvPr>
          <p:cNvSpPr/>
          <p:nvPr/>
        </p:nvSpPr>
        <p:spPr bwMode="auto">
          <a:xfrm>
            <a:off x="2366085" y="3236068"/>
            <a:ext cx="657225" cy="253916"/>
          </a:xfrm>
          <a:prstGeom prst="ellipse">
            <a:avLst/>
          </a:prstGeom>
          <a:noFill/>
          <a:ln w="1905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06E7F4-983A-44C5-9EDB-57CCBE765D2C}"/>
              </a:ext>
            </a:extLst>
          </p:cNvPr>
          <p:cNvSpPr/>
          <p:nvPr/>
        </p:nvSpPr>
        <p:spPr bwMode="auto">
          <a:xfrm>
            <a:off x="5715000" y="3236068"/>
            <a:ext cx="657225" cy="253916"/>
          </a:xfrm>
          <a:prstGeom prst="ellipse">
            <a:avLst/>
          </a:prstGeom>
          <a:noFill/>
          <a:ln w="1905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2ABBB8B-56FF-4C5C-8615-607CAB1E4493}"/>
              </a:ext>
            </a:extLst>
          </p:cNvPr>
          <p:cNvSpPr/>
          <p:nvPr/>
        </p:nvSpPr>
        <p:spPr bwMode="auto">
          <a:xfrm>
            <a:off x="3664437" y="2350311"/>
            <a:ext cx="657225" cy="253916"/>
          </a:xfrm>
          <a:prstGeom prst="ellipse">
            <a:avLst/>
          </a:prstGeom>
          <a:noFill/>
          <a:ln w="1905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6E7E885-5FB4-49B5-9F04-EA3933F87669}"/>
              </a:ext>
            </a:extLst>
          </p:cNvPr>
          <p:cNvSpPr/>
          <p:nvPr/>
        </p:nvSpPr>
        <p:spPr bwMode="auto">
          <a:xfrm>
            <a:off x="7045595" y="2350311"/>
            <a:ext cx="657225" cy="253916"/>
          </a:xfrm>
          <a:prstGeom prst="ellipse">
            <a:avLst/>
          </a:prstGeom>
          <a:noFill/>
          <a:ln w="1905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2B88B33-DB95-4131-9F68-5502691AF3F5}"/>
              </a:ext>
            </a:extLst>
          </p:cNvPr>
          <p:cNvSpPr/>
          <p:nvPr/>
        </p:nvSpPr>
        <p:spPr bwMode="auto">
          <a:xfrm>
            <a:off x="3669685" y="3243375"/>
            <a:ext cx="657225" cy="253916"/>
          </a:xfrm>
          <a:prstGeom prst="ellipse">
            <a:avLst/>
          </a:prstGeom>
          <a:noFill/>
          <a:ln w="1905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17BEE71-A491-4D4B-B026-6796310F4252}"/>
              </a:ext>
            </a:extLst>
          </p:cNvPr>
          <p:cNvSpPr/>
          <p:nvPr/>
        </p:nvSpPr>
        <p:spPr bwMode="auto">
          <a:xfrm>
            <a:off x="7024687" y="3258894"/>
            <a:ext cx="657225" cy="253916"/>
          </a:xfrm>
          <a:prstGeom prst="ellipse">
            <a:avLst/>
          </a:prstGeom>
          <a:noFill/>
          <a:ln w="1905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5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7" grpId="0" animBg="1"/>
      <p:bldP spid="8" grpId="0" animBg="1"/>
      <p:bldP spid="27" grpId="0" animBg="1"/>
      <p:bldP spid="28" grpId="0" animBg="1"/>
      <p:bldP spid="29" grpId="0" animBg="1"/>
      <p:bldP spid="33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9AC0A7-37F9-4DEC-93B4-80B236EBE586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84323" name="Rectangle 3"/>
          <p:cNvSpPr>
            <a:spLocks noChangeArrowheads="1"/>
          </p:cNvSpPr>
          <p:nvPr/>
        </p:nvSpPr>
        <p:spPr bwMode="auto">
          <a:xfrm>
            <a:off x="598488" y="457200"/>
            <a:ext cx="8001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Illustration</a:t>
            </a:r>
            <a:br>
              <a:rPr lang="en-US" altLang="en-US" sz="3600" b="1" dirty="0">
                <a:solidFill>
                  <a:schemeClr val="accent2"/>
                </a:solidFill>
                <a:latin typeface="Comic Sans MS" panose="030F0702030302020204" pitchFamily="66" charset="0"/>
              </a:rPr>
            </a:br>
            <a:endParaRPr lang="en-US" alt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BD9D92-2B72-4B02-A4DC-FCFD42087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25" y="1462333"/>
            <a:ext cx="8673149" cy="47318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2C5D395-1C38-4272-B48B-0F975954E7E0}"/>
              </a:ext>
            </a:extLst>
          </p:cNvPr>
          <p:cNvSpPr/>
          <p:nvPr/>
        </p:nvSpPr>
        <p:spPr bwMode="auto">
          <a:xfrm>
            <a:off x="152400" y="1462333"/>
            <a:ext cx="3200399" cy="1509467"/>
          </a:xfrm>
          <a:prstGeom prst="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67C064-4012-4E82-B4F5-C5BA79FD0DBE}"/>
              </a:ext>
            </a:extLst>
          </p:cNvPr>
          <p:cNvSpPr/>
          <p:nvPr/>
        </p:nvSpPr>
        <p:spPr bwMode="auto">
          <a:xfrm>
            <a:off x="155643" y="3073523"/>
            <a:ext cx="6397557" cy="1574677"/>
          </a:xfrm>
          <a:prstGeom prst="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80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5185E-6 L 0.35416 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96296E-6 L -0.00017 0.2370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35" grpId="0" animBg="1"/>
      <p:bldP spid="3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FFFFCC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1ABD4A-20A8-4B3F-AEB5-34EF8A2C4D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04800" y="457200"/>
            <a:ext cx="8458200" cy="685800"/>
            <a:chOff x="-1409780" y="-144070"/>
            <a:chExt cx="5772403" cy="685800"/>
          </a:xfrm>
        </p:grpSpPr>
        <p:sp>
          <p:nvSpPr>
            <p:cNvPr id="49155" name="Rectangle 2"/>
            <p:cNvSpPr>
              <a:spLocks noChangeArrowheads="1"/>
            </p:cNvSpPr>
            <p:nvPr/>
          </p:nvSpPr>
          <p:spPr bwMode="auto">
            <a:xfrm>
              <a:off x="-1042349" y="-144070"/>
              <a:ext cx="5404972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Chi Square Test of Independence</a:t>
              </a:r>
            </a:p>
          </p:txBody>
        </p:sp>
        <p:pic>
          <p:nvPicPr>
            <p:cNvPr id="3" name="Snagit_PPTDF1B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09780" y="-81763"/>
              <a:ext cx="458885" cy="509193"/>
            </a:xfrm>
            <a:prstGeom prst="rect">
              <a:avLst/>
            </a:prstGeom>
          </p:spPr>
        </p:pic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824797" y="1336810"/>
            <a:ext cx="7369493" cy="27378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 lvl="0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sz="1400" b="1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## Chi-Square Test of Independence</a:t>
            </a:r>
            <a:b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dirty="0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library(ggplot2) </a:t>
            </a:r>
            <a: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Contains the diamonds dataset</a:t>
            </a:r>
            <a:b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dirty="0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attach(diamonds) </a:t>
            </a:r>
            <a: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For convenience to avoid using diamonds$</a:t>
            </a:r>
            <a:b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dirty="0" err="1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cross.table</a:t>
            </a:r>
            <a:r>
              <a:rPr kumimoji="1" lang="en-US" sz="1400" dirty="0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dirty="0"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400" dirty="0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table (cut, color) </a:t>
            </a:r>
            <a: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Cross tabulate cut with color</a:t>
            </a:r>
            <a:b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dirty="0" err="1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cross.table</a:t>
            </a:r>
            <a:r>
              <a:rPr kumimoji="1" lang="en-US" sz="1400" dirty="0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Check it out</a:t>
            </a:r>
          </a:p>
          <a:p>
            <a:pPr lvl="0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sz="1400" dirty="0" err="1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rowSums</a:t>
            </a:r>
            <a:r>
              <a:rPr kumimoji="1" lang="en-US" sz="1400" dirty="0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400" dirty="0" err="1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cross.table</a:t>
            </a:r>
            <a:r>
              <a:rPr kumimoji="1" lang="en-US" sz="1400" dirty="0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Check the row totals</a:t>
            </a:r>
            <a:b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dirty="0" err="1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colSums</a:t>
            </a:r>
            <a:r>
              <a:rPr kumimoji="1" lang="en-US" sz="1400" dirty="0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400" dirty="0" err="1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cross.table</a:t>
            </a:r>
            <a:r>
              <a:rPr kumimoji="1" lang="en-US" sz="1400" dirty="0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Check the column totals</a:t>
            </a:r>
            <a:b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dirty="0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sum(</a:t>
            </a:r>
            <a:r>
              <a:rPr kumimoji="1" lang="en-US" sz="1400" dirty="0" err="1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colSums</a:t>
            </a:r>
            <a:r>
              <a:rPr kumimoji="1" lang="en-US" sz="1400" dirty="0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400" dirty="0" err="1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cross.table</a:t>
            </a:r>
            <a:r>
              <a:rPr kumimoji="1" lang="en-US" sz="1400" dirty="0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)) </a:t>
            </a:r>
            <a: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Total counts</a:t>
            </a:r>
          </a:p>
          <a:p>
            <a:pPr lvl="0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fr-FR" sz="1400" dirty="0" err="1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chiSq.diamonds</a:t>
            </a:r>
            <a:r>
              <a:rPr kumimoji="1" lang="fr-FR" sz="1400" dirty="0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fr-FR" sz="1400" dirty="0"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fr-FR" sz="1400" dirty="0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fr-FR" sz="1400" dirty="0" err="1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chisq.test</a:t>
            </a:r>
            <a:r>
              <a:rPr kumimoji="1" lang="fr-FR" sz="1400" dirty="0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fr-FR" sz="1400" dirty="0" err="1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cross.table</a:t>
            </a:r>
            <a:r>
              <a:rPr kumimoji="1" lang="fr-FR" sz="1400" dirty="0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kumimoji="1" lang="fr-FR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Chi Square Test</a:t>
            </a:r>
            <a:br>
              <a:rPr kumimoji="1" lang="fr-FR" sz="1400" dirty="0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dirty="0" err="1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chiSq.diamonds$observed</a:t>
            </a:r>
            <a:r>
              <a:rPr kumimoji="1" lang="en-US" sz="1400" dirty="0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Check the observed values, or simply enter </a:t>
            </a:r>
            <a:r>
              <a:rPr kumimoji="1" lang="en-US" sz="1400" dirty="0" err="1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cross.table</a:t>
            </a:r>
            <a:br>
              <a:rPr kumimoji="1" lang="fr-FR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dirty="0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print(</a:t>
            </a:r>
            <a:r>
              <a:rPr kumimoji="1" lang="en-US" sz="1400" dirty="0" err="1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chiSq.diamonds$expected</a:t>
            </a:r>
            <a:r>
              <a:rPr kumimoji="1" lang="en-US" sz="1400" dirty="0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digits=2) </a:t>
            </a:r>
            <a:r>
              <a:rPr kumimoji="1" lang="en-US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Check the expected values</a:t>
            </a:r>
          </a:p>
          <a:p>
            <a:pPr lvl="0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fr-FR" sz="1400" dirty="0" err="1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chiSq.diamonds</a:t>
            </a:r>
            <a:r>
              <a:rPr kumimoji="1" lang="fr-FR" sz="1400" dirty="0"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fr-FR" sz="140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Check out </a:t>
            </a:r>
            <a:r>
              <a:rPr kumimoji="1" lang="fr-FR" sz="1400" b="1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Chi Square Test </a:t>
            </a:r>
            <a:r>
              <a:rPr kumimoji="1" lang="fr-FR" sz="1400" b="1" dirty="0" err="1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results</a:t>
            </a:r>
            <a:endParaRPr kumimoji="1" lang="fr-FR" sz="1400" b="1" dirty="0">
              <a:solidFill>
                <a:srgbClr val="006600"/>
              </a:solidFill>
              <a:ea typeface="Times New Roman Uni" panose="02020603050405020304" pitchFamily="18" charset="-128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0">
              <a:spcBef>
                <a:spcPct val="20000"/>
              </a:spcBef>
              <a:buClr>
                <a:srgbClr val="000000"/>
              </a:buClr>
              <a:defRPr/>
            </a:pPr>
            <a:endParaRPr kumimoji="1" lang="en-US" sz="140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Times New Roman Uni" panose="02020603050405020304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747" y="1423639"/>
            <a:ext cx="847725" cy="847725"/>
          </a:xfrm>
          <a:prstGeom prst="rect">
            <a:avLst/>
          </a:prstGeom>
        </p:spPr>
      </p:pic>
      <p:pic>
        <p:nvPicPr>
          <p:cNvPr id="6" name="Snagit_SNG809" descr="R output">
            <a:extLst>
              <a:ext uri="{FF2B5EF4-FFF2-40B4-BE49-F238E27FC236}">
                <a16:creationId xmlns:a16="http://schemas.microsoft.com/office/drawing/2014/main" id="{F1969A29-CB83-40FE-B2C9-D7AA120DCE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7" y="4417532"/>
            <a:ext cx="3619048" cy="1009524"/>
          </a:xfrm>
          <a:prstGeom prst="rect">
            <a:avLst/>
          </a:prstGeom>
        </p:spPr>
      </p:pic>
      <p:pic>
        <p:nvPicPr>
          <p:cNvPr id="8" name="Snagit_SNG817">
            <a:extLst>
              <a:ext uri="{FF2B5EF4-FFF2-40B4-BE49-F238E27FC236}">
                <a16:creationId xmlns:a16="http://schemas.microsoft.com/office/drawing/2014/main" id="{ED650B5E-7215-42AE-A7CD-854858A314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022" y="2410787"/>
            <a:ext cx="3065978" cy="245616"/>
          </a:xfrm>
          <a:prstGeom prst="rect">
            <a:avLst/>
          </a:prstGeom>
        </p:spPr>
      </p:pic>
      <p:pic>
        <p:nvPicPr>
          <p:cNvPr id="10" name="Snagit_SNG838">
            <a:extLst>
              <a:ext uri="{FF2B5EF4-FFF2-40B4-BE49-F238E27FC236}">
                <a16:creationId xmlns:a16="http://schemas.microsoft.com/office/drawing/2014/main" id="{136FB4F1-6BDC-4DD9-8618-CFB01BCBD2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401" y="2694123"/>
            <a:ext cx="2704045" cy="267166"/>
          </a:xfrm>
          <a:prstGeom prst="rect">
            <a:avLst/>
          </a:prstGeom>
        </p:spPr>
      </p:pic>
      <p:pic>
        <p:nvPicPr>
          <p:cNvPr id="12" name="Snagit_SNG826">
            <a:extLst>
              <a:ext uri="{FF2B5EF4-FFF2-40B4-BE49-F238E27FC236}">
                <a16:creationId xmlns:a16="http://schemas.microsoft.com/office/drawing/2014/main" id="{A490D522-4A59-4B25-9166-FC03387BE7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401" y="2994541"/>
            <a:ext cx="371690" cy="129659"/>
          </a:xfrm>
          <a:prstGeom prst="rect">
            <a:avLst/>
          </a:prstGeom>
        </p:spPr>
      </p:pic>
      <p:pic>
        <p:nvPicPr>
          <p:cNvPr id="15" name="Snagit_SNG80E" descr="R output">
            <a:extLst>
              <a:ext uri="{FF2B5EF4-FFF2-40B4-BE49-F238E27FC236}">
                <a16:creationId xmlns:a16="http://schemas.microsoft.com/office/drawing/2014/main" id="{EE6A4FDD-C401-426F-BD40-C1406D075E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5580503"/>
            <a:ext cx="4310529" cy="766062"/>
          </a:xfrm>
          <a:prstGeom prst="rect">
            <a:avLst/>
          </a:prstGeom>
        </p:spPr>
      </p:pic>
      <p:pic>
        <p:nvPicPr>
          <p:cNvPr id="18" name="Snagit_SNG80D" descr="R output">
            <a:extLst>
              <a:ext uri="{FF2B5EF4-FFF2-40B4-BE49-F238E27FC236}">
                <a16:creationId xmlns:a16="http://schemas.microsoft.com/office/drawing/2014/main" id="{133EB331-3879-4928-AB7F-F2EBF12FCC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243" y="4412770"/>
            <a:ext cx="3619048" cy="101904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837523D-D09B-4469-B29A-A82EEC37ACCD}"/>
              </a:ext>
            </a:extLst>
          </p:cNvPr>
          <p:cNvSpPr txBox="1"/>
          <p:nvPr/>
        </p:nvSpPr>
        <p:spPr>
          <a:xfrm>
            <a:off x="2100921" y="4114800"/>
            <a:ext cx="109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latin typeface="+mn-lt"/>
              </a:rPr>
              <a:t>Observed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05D325-01DA-4D7A-B71A-2F3F46EFEF8A}"/>
              </a:ext>
            </a:extLst>
          </p:cNvPr>
          <p:cNvSpPr txBox="1"/>
          <p:nvPr/>
        </p:nvSpPr>
        <p:spPr>
          <a:xfrm>
            <a:off x="5243468" y="4133185"/>
            <a:ext cx="2147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rgbClr val="0070C0"/>
                </a:solidFill>
                <a:latin typeface="+mn-lt"/>
              </a:defRPr>
            </a:lvl1pPr>
          </a:lstStyle>
          <a:p>
            <a:r>
              <a:rPr lang="en-US" dirty="0"/>
              <a:t>Expected by Chance</a:t>
            </a:r>
          </a:p>
        </p:txBody>
      </p:sp>
    </p:spTree>
    <p:extLst>
      <p:ext uri="{BB962C8B-B14F-4D97-AF65-F5344CB8AC3E}">
        <p14:creationId xmlns:p14="http://schemas.microsoft.com/office/powerpoint/2010/main" val="2150420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048000"/>
            <a:ext cx="7999413" cy="2819400"/>
          </a:xfrm>
        </p:spPr>
        <p:txBody>
          <a:bodyPr lIns="92075" tIns="46038" rIns="92075" bIns="46038" anchor="b"/>
          <a:lstStyle/>
          <a:p>
            <a:pPr algn="ctr"/>
            <a: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ITEC 621</a:t>
            </a:r>
            <a:b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Predictive Analytics</a:t>
            </a:r>
            <a:b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4800" b="1" dirty="0">
                <a:solidFill>
                  <a:srgbClr val="0070C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  <a:t>2.2 Regression Refresher</a:t>
            </a:r>
            <a:br>
              <a:rPr lang="en-US" altLang="en-US" sz="48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Script: ITEC621_Regression.R</a:t>
            </a:r>
            <a:br>
              <a:rPr lang="en-US" altLang="en-US" sz="2400" b="1" dirty="0">
                <a:solidFill>
                  <a:srgbClr val="C00000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endParaRPr lang="en-US" altLang="en-US" sz="2400" i="1" dirty="0"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2" name="Picture 1" descr="Predictive analytics word clou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0142" y="381000"/>
            <a:ext cx="2990728" cy="19812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9B6ADA-10A1-4270-91B4-9B2CF84E773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533400" y="5334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Arial" panose="020B0604020202020204" pitchFamily="34" charset="0"/>
              </a:rPr>
              <a:t>Analytics Modeling Options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33400" y="1154326"/>
          <a:ext cx="8001000" cy="532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4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Modeling Method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4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Structured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Visual, Text,</a:t>
                      </a:r>
                      <a:r>
                        <a:rPr lang="en-US" sz="16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Unstructured, etc.</a:t>
                      </a:r>
                      <a:endParaRPr lang="en-US" sz="16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Descriptive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Cluster analysis, correlation, market basket analysis, sample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statistics, ANOVA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Bubble charts, network diagrams, natural language processing,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clustering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dendograms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etc.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Predictive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Association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Decision Tree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Charts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964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Quantitative</a:t>
                      </a:r>
                      <a:r>
                        <a:rPr lang="en-US" sz="16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Regression</a:t>
                      </a:r>
                    </a:p>
                  </a:txBody>
                  <a:tcPr marT="45689" marB="45689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Regression Trees</a:t>
                      </a:r>
                    </a:p>
                  </a:txBody>
                  <a:tcPr marT="45689" marB="45689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Regression plots, scatter plots, Tableau diagrams, trend charts,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etc.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56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Classification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Logistic Regression;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Other Categorical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Regression Models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Classification Trees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Tree maps, interactive diagrams,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256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Prescriptive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Operations research, decision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modeling, optimization, linear programming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Simulations, etc.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82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C7C4B6-04B1-4692-B346-A18E22462486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533400" y="28956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Simple Linear Regression</a:t>
            </a:r>
            <a:b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</a:b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nagit_PPT239A" descr="Regression illustratio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97" y="1153382"/>
            <a:ext cx="7099596" cy="5409795"/>
          </a:xfrm>
          <a:prstGeom prst="rect">
            <a:avLst/>
          </a:prstGeom>
        </p:spPr>
      </p:pic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94181C-247D-4BC5-9131-D0B76BB8229B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420495" y="4572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The Null Model: No Predictors</a:t>
            </a:r>
            <a:endParaRPr kumimoji="1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81550" y="3683245"/>
                <a:ext cx="281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𝒚</m:t>
                      </m:r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𝜷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sub>
                      </m:sSub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𝜺</m:t>
                      </m:r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 </m:t>
                      </m:r>
                      <m:bar>
                        <m:barPr>
                          <m:pos m:val="top"/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barPr>
                        <m:e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bar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𝜺</m:t>
                      </m:r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550" y="3683245"/>
                <a:ext cx="2819400" cy="461665"/>
              </a:xfrm>
              <a:prstGeom prst="rect">
                <a:avLst/>
              </a:prstGeom>
              <a:blipFill>
                <a:blip r:embed="rId5"/>
                <a:stretch>
                  <a:fillRect l="-216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61697" y="3869429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bar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ba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697" y="3869429"/>
                <a:ext cx="685800" cy="461665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124200" y="2743200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We can do better</a:t>
            </a:r>
          </a:p>
        </p:txBody>
      </p:sp>
      <p:sp>
        <p:nvSpPr>
          <p:cNvPr id="14" name="Freeform 13"/>
          <p:cNvSpPr/>
          <p:nvPr/>
        </p:nvSpPr>
        <p:spPr bwMode="auto">
          <a:xfrm>
            <a:off x="3352800" y="3183480"/>
            <a:ext cx="852136" cy="702720"/>
          </a:xfrm>
          <a:custGeom>
            <a:avLst/>
            <a:gdLst>
              <a:gd name="connsiteX0" fmla="*/ 323386 w 326003"/>
              <a:gd name="connsiteY0" fmla="*/ 0 h 936703"/>
              <a:gd name="connsiteX1" fmla="*/ 278781 w 326003"/>
              <a:gd name="connsiteY1" fmla="*/ 635620 h 936703"/>
              <a:gd name="connsiteX2" fmla="*/ 0 w 326003"/>
              <a:gd name="connsiteY2" fmla="*/ 936703 h 936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003" h="936703">
                <a:moveTo>
                  <a:pt x="323386" y="0"/>
                </a:moveTo>
                <a:cubicBezTo>
                  <a:pt x="328032" y="239751"/>
                  <a:pt x="332679" y="479503"/>
                  <a:pt x="278781" y="635620"/>
                </a:cubicBezTo>
                <a:cubicBezTo>
                  <a:pt x="224883" y="791737"/>
                  <a:pt x="112441" y="864220"/>
                  <a:pt x="0" y="936703"/>
                </a:cubicBezTo>
              </a:path>
            </a:pathLst>
          </a:custGeom>
          <a:noFill/>
          <a:ln w="19050" cap="sq" cmpd="sng" algn="ctr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ＭＳ Ｐゴシック" panose="020B0600070205080204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096000" y="4401756"/>
                <a:ext cx="1562106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𝜺</m:t>
                          </m:r>
                          <m:r>
                            <a:rPr kumimoji="0" lang="en-US" sz="24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b>
                      </m:sSub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bar>
                        <m:barPr>
                          <m:pos m:val="top"/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barPr>
                        <m:e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</m:bar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401756"/>
                <a:ext cx="1562106" cy="461665"/>
              </a:xfrm>
              <a:prstGeom prst="rect">
                <a:avLst/>
              </a:prstGeom>
              <a:blipFill>
                <a:blip r:embed="rId7"/>
                <a:stretch>
                  <a:fillRect r="-1172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467600" y="49530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𝒚</m:t>
                          </m:r>
                        </m:e>
                        <m:sub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953000"/>
                <a:ext cx="685800" cy="461665"/>
              </a:xfrm>
              <a:prstGeom prst="rect">
                <a:avLst/>
              </a:prstGeom>
              <a:blipFill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/>
          <p:cNvSpPr/>
          <p:nvPr/>
        </p:nvSpPr>
        <p:spPr bwMode="auto">
          <a:xfrm flipH="1">
            <a:off x="7620928" y="4258282"/>
            <a:ext cx="151472" cy="748614"/>
          </a:xfrm>
          <a:prstGeom prst="rightBrace">
            <a:avLst>
              <a:gd name="adj1" fmla="val 49496"/>
              <a:gd name="adj2" fmla="val 50000"/>
            </a:avLst>
          </a:prstGeom>
          <a:noFill/>
          <a:ln w="1905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4332243" y="3200400"/>
            <a:ext cx="163557" cy="944510"/>
          </a:xfrm>
          <a:custGeom>
            <a:avLst/>
            <a:gdLst>
              <a:gd name="connsiteX0" fmla="*/ 0 w 278461"/>
              <a:gd name="connsiteY0" fmla="*/ 947854 h 947854"/>
              <a:gd name="connsiteX1" fmla="*/ 267629 w 278461"/>
              <a:gd name="connsiteY1" fmla="*/ 356839 h 947854"/>
              <a:gd name="connsiteX2" fmla="*/ 200722 w 278461"/>
              <a:gd name="connsiteY2" fmla="*/ 0 h 947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461" h="947854">
                <a:moveTo>
                  <a:pt x="0" y="947854"/>
                </a:moveTo>
                <a:cubicBezTo>
                  <a:pt x="117087" y="731334"/>
                  <a:pt x="234175" y="514815"/>
                  <a:pt x="267629" y="356839"/>
                </a:cubicBezTo>
                <a:cubicBezTo>
                  <a:pt x="301083" y="198863"/>
                  <a:pt x="250902" y="99431"/>
                  <a:pt x="200722" y="0"/>
                </a:cubicBezTo>
              </a:path>
            </a:pathLst>
          </a:custGeom>
          <a:noFill/>
          <a:ln w="19050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676400" y="2819400"/>
            <a:ext cx="4690481" cy="312420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526322" y="1470643"/>
                <a:ext cx="2161946" cy="1220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rPr>
                  <a:t>Find a line that minimizes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0" 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kumimoji="0" 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kumimoji="0" 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𝒊</m:t>
                            </m:r>
                          </m:sub>
                          <m:sup>
                            <m:r>
                              <a:rPr kumimoji="0" 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𝟐</m:t>
                            </m:r>
                          </m:sup>
                        </m:sSubSup>
                        <m:r>
                          <a:rPr kumimoji="0" 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→</m:t>
                        </m:r>
                        <m:r>
                          <a:rPr kumimoji="0" 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𝑶𝑳𝑺</m:t>
                        </m:r>
                      </m:e>
                    </m:nary>
                  </m:oMath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322" y="1470643"/>
                <a:ext cx="2161946" cy="1220334"/>
              </a:xfrm>
              <a:prstGeom prst="rect">
                <a:avLst/>
              </a:prstGeom>
              <a:blipFill>
                <a:blip r:embed="rId9"/>
                <a:stretch>
                  <a:fillRect l="-4520" t="-4000" r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/>
          <p:cNvSpPr/>
          <p:nvPr/>
        </p:nvSpPr>
        <p:spPr bwMode="auto">
          <a:xfrm rot="19270145">
            <a:off x="4821908" y="2052757"/>
            <a:ext cx="462779" cy="424126"/>
          </a:xfrm>
          <a:prstGeom prst="rightArrow">
            <a:avLst/>
          </a:prstGeom>
          <a:solidFill>
            <a:srgbClr val="FF0000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88267" y="6047980"/>
            <a:ext cx="47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mbria Math" panose="02040503050406030204" pitchFamily="18" charset="0"/>
                <a:ea typeface="ＭＳ Ｐゴシック" panose="020B0600070205080204" pitchFamily="34" charset="-128"/>
                <a:cs typeface="+mn-cs"/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DECCA46-02D2-4063-A5D7-93E2415D37C8}"/>
                  </a:ext>
                </a:extLst>
              </p:cNvPr>
              <p:cNvSpPr txBox="1"/>
              <p:nvPr/>
            </p:nvSpPr>
            <p:spPr>
              <a:xfrm>
                <a:off x="1139280" y="1492871"/>
                <a:ext cx="537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𝒚</m:t>
                      </m:r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DECCA46-02D2-4063-A5D7-93E2415D3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280" y="1492871"/>
                <a:ext cx="537120" cy="461665"/>
              </a:xfrm>
              <a:prstGeom prst="rect">
                <a:avLst/>
              </a:prstGeom>
              <a:blipFill>
                <a:blip r:embed="rId10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287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6" grpId="0" animBg="1"/>
      <p:bldP spid="17" grpId="0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Snagit_SNG814">
            <a:extLst>
              <a:ext uri="{FF2B5EF4-FFF2-40B4-BE49-F238E27FC236}">
                <a16:creationId xmlns:a16="http://schemas.microsoft.com/office/drawing/2014/main" id="{D847C3B2-D2C5-44FC-8BAC-29C385998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16" y="1447663"/>
            <a:ext cx="6099984" cy="4696288"/>
          </a:xfrm>
          <a:prstGeom prst="rect">
            <a:avLst/>
          </a:prstGeom>
        </p:spPr>
      </p:pic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94181C-247D-4BC5-9131-D0B76BB8229B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411163" y="433388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Simple Linear Regression</a:t>
            </a:r>
            <a:endParaRPr kumimoji="1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3" y="3744806"/>
            <a:ext cx="2031973" cy="622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28" y="4800600"/>
            <a:ext cx="266940" cy="28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7" y="3379680"/>
            <a:ext cx="276225" cy="31432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351" y="3644433"/>
            <a:ext cx="2476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Left Brace 1"/>
          <p:cNvSpPr>
            <a:spLocks/>
          </p:cNvSpPr>
          <p:nvPr/>
        </p:nvSpPr>
        <p:spPr bwMode="auto">
          <a:xfrm>
            <a:off x="1052512" y="4724400"/>
            <a:ext cx="106702" cy="436562"/>
          </a:xfrm>
          <a:prstGeom prst="leftBrace">
            <a:avLst>
              <a:gd name="adj1" fmla="val 42950"/>
              <a:gd name="adj2" fmla="val 50000"/>
            </a:avLst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79693" y="2472530"/>
            <a:ext cx="1754187" cy="954088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Effect Size </a:t>
            </a:r>
            <a:r>
              <a:rPr kumimoji="0" lang="el-GR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β</a:t>
            </a:r>
            <a:r>
              <a:rPr kumimoji="0" lang="en-US" sz="1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: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Slope, or how much Y changes when X changes by 1 unit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94283" y="3690723"/>
            <a:ext cx="6858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(error)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" name="Left Brace 22"/>
          <p:cNvSpPr>
            <a:spLocks/>
          </p:cNvSpPr>
          <p:nvPr/>
        </p:nvSpPr>
        <p:spPr bwMode="auto">
          <a:xfrm flipV="1">
            <a:off x="3247444" y="3644431"/>
            <a:ext cx="105356" cy="314323"/>
          </a:xfrm>
          <a:prstGeom prst="leftBrace">
            <a:avLst>
              <a:gd name="adj1" fmla="val 43238"/>
              <a:gd name="adj2" fmla="val 50000"/>
            </a:avLst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6583262" y="1214437"/>
            <a:ext cx="2484538" cy="442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Questions</a:t>
            </a:r>
          </a:p>
          <a:p>
            <a:pPr marL="174625" marR="0" lvl="0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How do you find the regression </a:t>
            </a: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line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that best </a:t>
            </a: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fits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your </a:t>
            </a: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data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?</a:t>
            </a:r>
          </a:p>
          <a:p>
            <a:pPr marL="174625" marR="0" lvl="0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How do you </a:t>
            </a: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minimize errors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(i.e., deviations from the regression line)?</a:t>
            </a:r>
          </a:p>
          <a:p>
            <a:pPr marL="174625" marR="0" lvl="0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In statistical parlance, how do you </a:t>
            </a: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“estimate” (fit) </a:t>
            </a: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the regression line?</a:t>
            </a:r>
          </a:p>
          <a:p>
            <a:pPr marL="174625" marR="0" lvl="0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There are many </a:t>
            </a: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“estimation methods”</a:t>
            </a:r>
          </a:p>
          <a:p>
            <a:pPr marL="174625" marR="0" lvl="0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The most popular one is called </a:t>
            </a: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“Ordinary Least Squares” (</a:t>
            </a: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OLS</a:t>
            </a: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174625" marR="0" lvl="0" indent="-1746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It is the line that </a:t>
            </a:r>
            <a:r>
              <a:rPr kumimoji="1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minimizes the sum of errors squared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>
            <a:off x="4056843" y="3379680"/>
            <a:ext cx="0" cy="406835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Connector 9"/>
          <p:cNvCxnSpPr>
            <a:cxnSpLocks noChangeShapeType="1"/>
          </p:cNvCxnSpPr>
          <p:nvPr/>
        </p:nvCxnSpPr>
        <p:spPr bwMode="auto">
          <a:xfrm>
            <a:off x="4056843" y="3379680"/>
            <a:ext cx="1124757" cy="0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Left Brace 24"/>
          <p:cNvSpPr>
            <a:spLocks/>
          </p:cNvSpPr>
          <p:nvPr/>
        </p:nvSpPr>
        <p:spPr bwMode="auto">
          <a:xfrm>
            <a:off x="3888568" y="3386740"/>
            <a:ext cx="105358" cy="399775"/>
          </a:xfrm>
          <a:prstGeom prst="leftBrace">
            <a:avLst>
              <a:gd name="adj1" fmla="val 42950"/>
              <a:gd name="adj2" fmla="val 50000"/>
            </a:avLst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625" name="TextBox 10"/>
          <p:cNvSpPr txBox="1">
            <a:spLocks noChangeArrowheads="1"/>
          </p:cNvSpPr>
          <p:nvPr/>
        </p:nvSpPr>
        <p:spPr bwMode="auto">
          <a:xfrm>
            <a:off x="4393907" y="2769005"/>
            <a:ext cx="500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Left Brace 25"/>
          <p:cNvSpPr>
            <a:spLocks/>
          </p:cNvSpPr>
          <p:nvPr/>
        </p:nvSpPr>
        <p:spPr bwMode="auto">
          <a:xfrm rot="5400000">
            <a:off x="4538873" y="2665869"/>
            <a:ext cx="184396" cy="1101058"/>
          </a:xfrm>
          <a:prstGeom prst="leftBrace">
            <a:avLst>
              <a:gd name="adj1" fmla="val 42958"/>
              <a:gd name="adj2" fmla="val 50000"/>
            </a:avLst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F32AEC-0072-4570-B72B-71599F963A4A}"/>
              </a:ext>
            </a:extLst>
          </p:cNvPr>
          <p:cNvCxnSpPr>
            <a:cxnSpLocks/>
          </p:cNvCxnSpPr>
          <p:nvPr/>
        </p:nvCxnSpPr>
        <p:spPr bwMode="auto">
          <a:xfrm flipV="1">
            <a:off x="1219200" y="3019810"/>
            <a:ext cx="5114925" cy="170459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63830AB-E428-420A-9BFD-AF40D085188E}"/>
                  </a:ext>
                </a:extLst>
              </p:cNvPr>
              <p:cNvSpPr/>
              <p:nvPr/>
            </p:nvSpPr>
            <p:spPr>
              <a:xfrm>
                <a:off x="5495098" y="2769005"/>
                <a:ext cx="4459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63830AB-E428-420A-9BFD-AF40D0851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98" y="2769005"/>
                <a:ext cx="445956" cy="461665"/>
              </a:xfrm>
              <a:prstGeom prst="rect">
                <a:avLst/>
              </a:prstGeom>
              <a:blipFill>
                <a:blip r:embed="rId9"/>
                <a:stretch>
                  <a:fillRect t="-2632" r="-22973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6AC40C4-8F95-4CAD-A225-3E0B336308AB}"/>
                  </a:ext>
                </a:extLst>
              </p:cNvPr>
              <p:cNvSpPr/>
              <p:nvPr/>
            </p:nvSpPr>
            <p:spPr>
              <a:xfrm>
                <a:off x="4033880" y="3964785"/>
                <a:ext cx="4459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kumimoji="1" lang="en-US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6AC40C4-8F95-4CAD-A225-3E0B336308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880" y="3964785"/>
                <a:ext cx="445956" cy="461665"/>
              </a:xfrm>
              <a:prstGeom prst="rect">
                <a:avLst/>
              </a:prstGeom>
              <a:blipFill>
                <a:blip r:embed="rId10"/>
                <a:stretch>
                  <a:fillRect r="-5479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448" name="Straight Connector 61447">
            <a:extLst>
              <a:ext uri="{FF2B5EF4-FFF2-40B4-BE49-F238E27FC236}">
                <a16:creationId xmlns:a16="http://schemas.microsoft.com/office/drawing/2014/main" id="{796A9654-D8C7-4028-AA0D-8E605C14B32D}"/>
              </a:ext>
            </a:extLst>
          </p:cNvPr>
          <p:cNvCxnSpPr/>
          <p:nvPr/>
        </p:nvCxnSpPr>
        <p:spPr bwMode="auto">
          <a:xfrm>
            <a:off x="1219200" y="4419600"/>
            <a:ext cx="5114925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963109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7" grpId="0"/>
      <p:bldP spid="23" grpId="0" animBg="1"/>
      <p:bldP spid="24" grpId="0" build="p"/>
      <p:bldP spid="25" grpId="0" animBg="1"/>
      <p:bldP spid="68625" grpId="0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94181C-247D-4BC5-9131-D0B76BB8229B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381000" y="304800"/>
            <a:ext cx="548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Estimation </a:t>
            </a:r>
            <a:r>
              <a:rPr kumimoji="1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(Boston{MASS})</a:t>
            </a:r>
            <a:endParaRPr kumimoji="1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6412726" y="699972"/>
            <a:ext cx="2578874" cy="592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Questions</a:t>
            </a:r>
            <a:endParaRPr kumimoji="1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Estimation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is about the </a:t>
            </a: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method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model specification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used to train your model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Is </a:t>
            </a: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OLS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the best estimation method?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OLS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minimizes the sum of squared errors.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But weighted least squares (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WLS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may be more efficient method when residuals are uneven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Quadratic OLS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Piecewise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, or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Spline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regressions may be more accurate predictors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Polynomial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regressions may even be more accurate but it suffers from “over-identification”.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Selecting your estimation method is key!!</a:t>
            </a:r>
          </a:p>
        </p:txBody>
      </p:sp>
      <p:pic>
        <p:nvPicPr>
          <p:cNvPr id="5" name="Snagit_PPT1E8B" descr="Various regression types illust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66800"/>
            <a:ext cx="6075485" cy="5613104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 bwMode="auto">
          <a:xfrm>
            <a:off x="1049216" y="1661746"/>
            <a:ext cx="4396154" cy="3569677"/>
          </a:xfrm>
          <a:custGeom>
            <a:avLst/>
            <a:gdLst>
              <a:gd name="connsiteX0" fmla="*/ 0 w 4396154"/>
              <a:gd name="connsiteY0" fmla="*/ 3569677 h 3569677"/>
              <a:gd name="connsiteX1" fmla="*/ 2461846 w 4396154"/>
              <a:gd name="connsiteY1" fmla="*/ 2954216 h 3569677"/>
              <a:gd name="connsiteX2" fmla="*/ 4396154 w 4396154"/>
              <a:gd name="connsiteY2" fmla="*/ 0 h 3569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6154" h="3569677">
                <a:moveTo>
                  <a:pt x="0" y="3569677"/>
                </a:moveTo>
                <a:lnTo>
                  <a:pt x="2461846" y="2954216"/>
                </a:lnTo>
                <a:lnTo>
                  <a:pt x="4396154" y="0"/>
                </a:lnTo>
              </a:path>
            </a:pathLst>
          </a:custGeom>
          <a:noFill/>
          <a:ln w="12700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 flipV="1">
            <a:off x="1049216" y="2819400"/>
            <a:ext cx="5178669" cy="2895601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7" name="Freeform 26"/>
          <p:cNvSpPr/>
          <p:nvPr/>
        </p:nvSpPr>
        <p:spPr bwMode="auto">
          <a:xfrm>
            <a:off x="1049216" y="1661746"/>
            <a:ext cx="4035669" cy="3519854"/>
          </a:xfrm>
          <a:custGeom>
            <a:avLst/>
            <a:gdLst>
              <a:gd name="connsiteX0" fmla="*/ 0 w 4290646"/>
              <a:gd name="connsiteY0" fmla="*/ 2409093 h 3520470"/>
              <a:gd name="connsiteX1" fmla="*/ 2453054 w 4290646"/>
              <a:gd name="connsiteY1" fmla="*/ 3402624 h 3520470"/>
              <a:gd name="connsiteX2" fmla="*/ 4290646 w 4290646"/>
              <a:gd name="connsiteY2" fmla="*/ 0 h 352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0646" h="3520470">
                <a:moveTo>
                  <a:pt x="0" y="2409093"/>
                </a:moveTo>
                <a:cubicBezTo>
                  <a:pt x="868973" y="3106616"/>
                  <a:pt x="1737946" y="3804139"/>
                  <a:pt x="2453054" y="3402624"/>
                </a:cubicBezTo>
                <a:cubicBezTo>
                  <a:pt x="3168162" y="3001109"/>
                  <a:pt x="4006362" y="397119"/>
                  <a:pt x="4290646" y="0"/>
                </a:cubicBezTo>
              </a:path>
            </a:pathLst>
          </a:custGeom>
          <a:noFill/>
          <a:ln w="12700" cap="sq" cmpd="sng" algn="ctr">
            <a:solidFill>
              <a:srgbClr val="CC99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42085" y="24735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OLS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16770" y="3312086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WLS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73016" y="4572000"/>
            <a:ext cx="1140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Piecewise/Spline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46285" y="38862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Quadratic OLS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895600" y="2184665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PolynomialOLS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3702F10-A3BC-E3B9-2BA0-6C3FAB01AA18}"/>
              </a:ext>
            </a:extLst>
          </p:cNvPr>
          <p:cNvSpPr/>
          <p:nvPr/>
        </p:nvSpPr>
        <p:spPr bwMode="auto">
          <a:xfrm>
            <a:off x="998224" y="1754372"/>
            <a:ext cx="5211190" cy="3587504"/>
          </a:xfrm>
          <a:custGeom>
            <a:avLst/>
            <a:gdLst>
              <a:gd name="connsiteX0" fmla="*/ 54399 w 5211190"/>
              <a:gd name="connsiteY0" fmla="*/ 3572540 h 3587504"/>
              <a:gd name="connsiteX1" fmla="*/ 118195 w 5211190"/>
              <a:gd name="connsiteY1" fmla="*/ 3572540 h 3587504"/>
              <a:gd name="connsiteX2" fmla="*/ 2265971 w 5211190"/>
              <a:gd name="connsiteY2" fmla="*/ 3168502 h 3587504"/>
              <a:gd name="connsiteX3" fmla="*/ 2765702 w 5211190"/>
              <a:gd name="connsiteY3" fmla="*/ 2126512 h 3587504"/>
              <a:gd name="connsiteX4" fmla="*/ 3063413 w 5211190"/>
              <a:gd name="connsiteY4" fmla="*/ 637954 h 3587504"/>
              <a:gd name="connsiteX5" fmla="*/ 5211190 w 5211190"/>
              <a:gd name="connsiteY5" fmla="*/ 0 h 358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11190" h="3587504">
                <a:moveTo>
                  <a:pt x="54399" y="3572540"/>
                </a:moveTo>
                <a:cubicBezTo>
                  <a:pt x="-98001" y="3606210"/>
                  <a:pt x="118195" y="3572540"/>
                  <a:pt x="118195" y="3572540"/>
                </a:cubicBezTo>
                <a:cubicBezTo>
                  <a:pt x="486790" y="3505200"/>
                  <a:pt x="1824720" y="3409507"/>
                  <a:pt x="2265971" y="3168502"/>
                </a:cubicBezTo>
                <a:cubicBezTo>
                  <a:pt x="2707222" y="2927497"/>
                  <a:pt x="2632795" y="2548270"/>
                  <a:pt x="2765702" y="2126512"/>
                </a:cubicBezTo>
                <a:cubicBezTo>
                  <a:pt x="2898609" y="1704754"/>
                  <a:pt x="2655832" y="992373"/>
                  <a:pt x="3063413" y="637954"/>
                </a:cubicBezTo>
                <a:cubicBezTo>
                  <a:pt x="3470994" y="283535"/>
                  <a:pt x="4341092" y="141767"/>
                  <a:pt x="5211190" y="0"/>
                </a:cubicBezTo>
              </a:path>
            </a:pathLst>
          </a:cu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44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animBg="1"/>
      <p:bldP spid="36" grpId="0"/>
      <p:bldP spid="37" grpId="0"/>
      <p:bldP spid="38" grpId="0"/>
      <p:bldP spid="39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9B6ADA-10A1-4270-91B4-9B2CF84E7735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533400" y="5334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200"/>
              </a:spcAft>
              <a:buFontTx/>
              <a:buNone/>
            </a:pPr>
            <a:r>
              <a:rPr lang="en-US" altLang="en-US" sz="3200" dirty="0">
                <a:solidFill>
                  <a:srgbClr val="C00000"/>
                </a:solidFill>
                <a:latin typeface="Comic Sans MS" panose="030F0702030302020204" pitchFamily="66" charset="0"/>
                <a:ea typeface="+mj-ea"/>
                <a:cs typeface="Arial" panose="020B0604020202020204" pitchFamily="34" charset="0"/>
              </a:rPr>
              <a:t>Analytics Modeling Options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76928"/>
              </p:ext>
            </p:extLst>
          </p:nvPr>
        </p:nvGraphicFramePr>
        <p:xfrm>
          <a:off x="609600" y="1230526"/>
          <a:ext cx="8001000" cy="532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428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Modeling Method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040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Structured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Visual, Text,</a:t>
                      </a:r>
                      <a:r>
                        <a:rPr lang="en-US" sz="16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Unstructured, etc.</a:t>
                      </a:r>
                      <a:endParaRPr lang="en-US" sz="1600" b="1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Descriptive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Cluster analysis, correlation, market basket analysis, sample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statistics, ANOVA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0070C0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Bubble charts, network diagrams, natural language processing,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clustering </a:t>
                      </a:r>
                      <a:r>
                        <a:rPr lang="en-US" sz="1400" baseline="0" dirty="0" err="1">
                          <a:solidFill>
                            <a:schemeClr val="tx1"/>
                          </a:solidFill>
                        </a:rPr>
                        <a:t>dendograms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etc.</a:t>
                      </a:r>
                    </a:p>
                  </a:txBody>
                  <a:tcPr marT="45689" marB="45689" anchor="ctr">
                    <a:lnL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0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Predictive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Association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Decision Tree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Charts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964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Quantitative</a:t>
                      </a:r>
                      <a:r>
                        <a:rPr lang="en-US" sz="1600" b="1" kern="1200" baseline="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Regression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Regression Trees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Regression plots, scatter plots, Tableau diagrams, trend charts,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etc.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256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Classification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Logistic Regression;</a:t>
                      </a:r>
                      <a:br>
                        <a:rPr lang="en-US" sz="14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Other Categorical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Regression Models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Classification Trees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Tree maps, interactive diagrams,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256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Prescriptive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Operations research, decision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modeling, optimization, linear programming 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Simulations, etc.</a:t>
                      </a:r>
                    </a:p>
                  </a:txBody>
                  <a:tcPr marT="45689" marB="456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545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40EC60-B871-462B-AD88-5ED13AD6577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381000" y="4572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Important Regression Statistics</a:t>
            </a:r>
            <a:endParaRPr kumimoji="1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609600" y="1219200"/>
            <a:ext cx="8001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l-GR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β</a:t>
            </a:r>
            <a:r>
              <a:rPr kumimoji="1" lang="en-US" sz="240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0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= The 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intercept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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Y’s predicted value when 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X = 0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l-GR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β</a:t>
            </a:r>
            <a:r>
              <a:rPr kumimoji="1" lang="en-US" sz="240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1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= Slope of the regression line – i.e., change in Y when 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X increases by 1 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unit or the 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“effect size”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Significance 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= whether </a:t>
            </a:r>
            <a:r>
              <a:rPr kumimoji="1" lang="el-GR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β</a:t>
            </a:r>
            <a:r>
              <a:rPr kumimoji="1" lang="el-GR" sz="240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1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is significantly 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different than 0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p-value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= measures 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significance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(same as with correlation) i.e., the probability that 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H</a:t>
            </a:r>
            <a:r>
              <a:rPr kumimoji="1" lang="en-US" sz="240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0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: </a:t>
            </a:r>
            <a:r>
              <a:rPr kumimoji="1" lang="el-GR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β</a:t>
            </a:r>
            <a:r>
              <a:rPr kumimoji="1" lang="en-US" sz="240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0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1" lang="el-GR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β</a:t>
            </a:r>
            <a:r>
              <a:rPr kumimoji="1" lang="en-US" sz="240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1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, etc. = 0 </a:t>
            </a:r>
            <a:b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</a:b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 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i.e., the observed effects happened by chance </a:t>
            </a:r>
            <a:b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</a:b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itchFamily="2" charset="2"/>
              </a:rPr>
              <a:t> 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smaller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the 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p-value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the 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better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Confidence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=  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1 - p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; e.g., p=0.05 implies we are (0.95 or) 95% confident that the effect did not happen by chance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Standard Errors 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SE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): useful to eyeball results </a:t>
            </a:r>
            <a:r>
              <a:rPr kumimoji="1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 the 95% confidence interval for a coefficient is </a:t>
            </a:r>
            <a:r>
              <a:rPr kumimoji="1" lang="el-GR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ＭＳ Ｐゴシック" panose="020B0600070205080204" pitchFamily="34" charset="-128"/>
                <a:cs typeface="+mn-cs"/>
              </a:rPr>
              <a:t>β</a:t>
            </a:r>
            <a:r>
              <a:rPr kumimoji="1" lang="en-US" sz="19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sz="19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+/- 2*SE</a:t>
            </a:r>
            <a:endParaRPr kumimoji="1" lang="en-US" sz="2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E96963D-2D02-4A52-9664-1D058D4E7BBC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533400" y="29718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OLS Model Diagnostics</a:t>
            </a:r>
            <a:b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</a:b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6096000" y="5562180"/>
            <a:ext cx="1981200" cy="6100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panose="020B0600070205080204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3"/>
              <p:cNvSpPr>
                <a:spLocks noChangeArrowheads="1"/>
              </p:cNvSpPr>
              <p:nvPr/>
            </p:nvSpPr>
            <p:spPr bwMode="auto">
              <a:xfrm>
                <a:off x="533400" y="1143140"/>
                <a:ext cx="8077200" cy="3505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sz="2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sz="2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kumimoji="1" lang="en-US" sz="2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𝐴𝑐𝑡𝑢𝑎𝑙</m:t>
                    </m:r>
                    <m:r>
                      <a:rPr kumimoji="1" lang="en-US" sz="22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</m:t>
                    </m:r>
                    <m:sSub>
                      <m:sSubPr>
                        <m:ctrlPr>
                          <a:rPr kumimoji="1" lang="en-US" sz="22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sz="2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kumimoji="1" lang="en-US" sz="22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kumimoji="1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𝑃𝑟𝑒𝑑𝑖𝑐𝑡𝑒𝑑</m:t>
                    </m:r>
                    <m:r>
                      <a:rPr kumimoji="1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kumimoji="1" lang="en-US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1" lang="en-US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𝑟𝑒𝑔𝑟𝑒𝑠𝑠𝑖𝑜𝑛</m:t>
                        </m:r>
                        <m:r>
                          <a:rPr kumimoji="1" lang="en-US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1" lang="en-US" sz="2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𝑙𝑖𝑛𝑒</m:t>
                        </m:r>
                      </m:e>
                    </m:d>
                    <m:r>
                      <a:rPr kumimoji="1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 </m:t>
                    </m:r>
                    <m:acc>
                      <m:accPr>
                        <m:chr m:val="̅"/>
                        <m:ctrlPr>
                          <a:rPr kumimoji="1" lang="en-US" sz="22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kumimoji="1" lang="en-US" sz="22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acc>
                    <m:r>
                      <a:rPr kumimoji="1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kumimoji="1" lang="en-US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𝑀𝑒𝑎𝑛</m:t>
                    </m:r>
                  </m:oMath>
                </a14:m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</a:t>
                </a:r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Total sum of squares (</a:t>
                </a:r>
                <a:r>
                  <a:rPr kumimoji="1" lang="en-US" sz="2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SST</a:t>
                </a: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) </a:t>
                </a: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</a:t>
                </a: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sz="2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kumimoji="1" lang="en-US" sz="22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sz="22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sz="22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kumimoji="1" lang="en-US" sz="22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kumimoji="1" lang="en-US" sz="22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acc>
                              <m:accPr>
                                <m:chr m:val="̅"/>
                                <m:ctrlPr>
                                  <a:rPr kumimoji="1" lang="en-US" sz="22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sz="22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  <m:r>
                          <a:rPr kumimoji="1" lang="en-US" sz="2200" b="1" i="1" u="none" strike="noStrike" kern="1200" cap="none" spc="0" normalizeH="0" baseline="30000" noProof="0" dirty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nary>
                  </m:oMath>
                </a14:m>
                <a:r>
                  <a:rPr kumimoji="1" lang="en-US" sz="2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:r>
                  <a:rPr kumimoji="1" lang="en-US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(null model error)</a:t>
                </a:r>
                <a:endParaRPr kumimoji="1" lang="en-US" sz="22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Regression sum of squares (</a:t>
                </a:r>
                <a:r>
                  <a:rPr kumimoji="1" lang="en-US" sz="2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SSR</a:t>
                </a: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) </a:t>
                </a: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sz="2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kumimoji="1" lang="en-US" sz="22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sz="22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sz="2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70C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sz="22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70C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sz="22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kumimoji="1" lang="en-US" sz="22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acc>
                              <m:accPr>
                                <m:chr m:val="̅"/>
                                <m:ctrlPr>
                                  <a:rPr kumimoji="1" lang="en-US" sz="22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sz="22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  <m:r>
                          <a:rPr kumimoji="1" lang="en-US" sz="2200" b="1" i="1" u="none" strike="noStrike" kern="1200" cap="none" spc="0" normalizeH="0" baseline="30000" noProof="0" dirty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m:rPr>
                            <m:nor/>
                          </m:rPr>
                          <a:rPr kumimoji="1" lang="en-US" sz="2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ＭＳ Ｐゴシック" panose="020B0600070205080204" pitchFamily="34" charset="-128"/>
                            <a:cs typeface="+mn-cs"/>
                          </a:rPr>
                          <m:t> </m:t>
                        </m:r>
                      </m:e>
                    </m:nary>
                  </m:oMath>
                </a14:m>
                <a:r>
                  <a:rPr kumimoji="1" lang="en-US" sz="2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(predicted)</a:t>
                </a:r>
                <a:endParaRPr kumimoji="1" 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Sum of squared errors (</a:t>
                </a:r>
                <a:r>
                  <a:rPr kumimoji="1" lang="en-US" sz="2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SSE</a:t>
                </a: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) </a:t>
                </a: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sz="22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kumimoji="1" lang="en-US" sz="22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sz="22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sz="22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kumimoji="1" lang="en-US" sz="22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kumimoji="1" lang="en-US" sz="22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sz="22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kumimoji="1" lang="en-US" sz="2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70C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sz="22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70C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1" lang="en-US" sz="2200" b="1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kumimoji="1" lang="en-US" sz="2200" b="1" i="1" u="none" strike="noStrike" kern="1200" cap="none" spc="0" normalizeH="0" baseline="30000" noProof="0" dirty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nary>
                  </m:oMath>
                </a14:m>
                <a:r>
                  <a:rPr kumimoji="1" lang="en-US" sz="2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:r>
                  <a:rPr kumimoji="1" lang="en-US" sz="2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= SST – SSR </a:t>
                </a: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–</a:t>
                </a:r>
                <a:r>
                  <a:rPr kumimoji="1" lang="en-US" sz="2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 </a:t>
                </a: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i.e., deviations from the regression line; i.e., part of </a:t>
                </a:r>
                <a:r>
                  <a:rPr kumimoji="1" lang="en-US" sz="2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SST</a:t>
                </a: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unexplained by the regression line</a:t>
                </a:r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Degrees of freedom (</a:t>
                </a:r>
                <a:r>
                  <a:rPr kumimoji="1" lang="en-US" sz="2200" b="1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df</a:t>
                </a: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): the number of observations in a sample minus the number of parameters that restrict the data</a:t>
                </a:r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n</a:t>
                </a: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= number of observations </a:t>
                </a: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𝒅𝒇</m:t>
                        </m:r>
                      </m:e>
                      <m:sub>
                        <m:r>
                          <a:rPr kumimoji="1" lang="en-US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𝑻𝒐𝒕𝒂𝒍</m:t>
                        </m:r>
                      </m:sub>
                    </m:sSub>
                    <m:r>
                      <a:rPr kumimoji="1" lang="en-US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US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𝒏</m:t>
                    </m:r>
                    <m:r>
                      <a:rPr kumimoji="1" lang="en-US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1" lang="en-US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𝟏</m:t>
                    </m:r>
                  </m:oMath>
                </a14:m>
                <a:endParaRPr kumimoji="1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2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Times New Roman" panose="02020603050405020304" pitchFamily="18" charset="0"/>
                  </a:rPr>
                  <a:t>p</a:t>
                </a: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= number of predictors in the model </a:t>
                </a: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n-US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𝒅𝒇</m:t>
                        </m:r>
                      </m:e>
                      <m:sub>
                        <m:r>
                          <a:rPr kumimoji="1" lang="en-US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𝑹𝒆𝒈𝒓𝒆𝒔𝒔𝒊𝒐𝒏</m:t>
                        </m:r>
                      </m:sub>
                    </m:sSub>
                    <m:r>
                      <a:rPr kumimoji="1" lang="en-US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=</m:t>
                    </m:r>
                    <m:r>
                      <a:rPr kumimoji="1" lang="en-US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𝒑</m:t>
                    </m:r>
                  </m:oMath>
                </a14:m>
                <a:endParaRPr kumimoji="1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𝒅𝒇</m:t>
                        </m:r>
                      </m:e>
                      <m:sub>
                        <m:r>
                          <a:rPr kumimoji="1" lang="en-US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𝑹𝒆𝒔𝒊𝒅𝒖𝒂𝒍</m:t>
                        </m:r>
                      </m:sub>
                    </m:sSub>
                    <m:r>
                      <a:rPr kumimoji="1" lang="en-US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𝒅𝒇</m:t>
                        </m:r>
                      </m:e>
                      <m:sub>
                        <m:r>
                          <a:rPr kumimoji="1" lang="en-US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𝑻𝒐𝒕𝒂𝒍</m:t>
                        </m:r>
                      </m:sub>
                    </m:sSub>
                    <m:r>
                      <a:rPr kumimoji="1" lang="en-US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1" lang="en-US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𝒅𝒇</m:t>
                        </m:r>
                      </m:e>
                      <m:sub>
                        <m:r>
                          <a:rPr kumimoji="1" lang="en-US" sz="22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𝑹𝒆</m:t>
                        </m:r>
                        <m:r>
                          <a:rPr kumimoji="1" lang="en-US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𝒈𝒓𝒆𝒔𝒔𝒊𝒐𝒏</m:t>
                        </m:r>
                      </m:sub>
                    </m:sSub>
                    <m:r>
                      <a:rPr kumimoji="1" lang="en-US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US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𝒏</m:t>
                    </m:r>
                    <m:r>
                      <a:rPr kumimoji="1" lang="en-US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1" lang="en-US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𝒑</m:t>
                    </m:r>
                    <m:r>
                      <a:rPr kumimoji="1" lang="en-US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1" lang="en-US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𝟏</m:t>
                    </m:r>
                  </m:oMath>
                </a14:m>
                <a:endParaRPr kumimoji="1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Mean Squares:  </a:t>
                </a:r>
                <a14:m>
                  <m:oMath xmlns:m="http://schemas.openxmlformats.org/officeDocument/2006/math">
                    <m:r>
                      <a:rPr kumimoji="1" lang="en-US" sz="22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𝑴𝑺𝑻</m:t>
                    </m:r>
                    <m:r>
                      <a:rPr kumimoji="1" lang="en-US" sz="22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sz="22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1" lang="en-US" sz="22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𝑺𝑺𝑻</m:t>
                        </m:r>
                      </m:num>
                      <m:den>
                        <m:r>
                          <a:rPr kumimoji="1" lang="en-US" sz="22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den>
                    </m:f>
                  </m:oMath>
                </a14:m>
                <a:r>
                  <a:rPr kumimoji="1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en-US" sz="22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𝑴𝑺𝑹</m:t>
                    </m:r>
                    <m:r>
                      <a:rPr kumimoji="1" lang="en-US" sz="22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sz="22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1" lang="en-US" sz="22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𝑺𝑺𝑹</m:t>
                        </m:r>
                      </m:num>
                      <m:den>
                        <m:r>
                          <a:rPr kumimoji="1" lang="en-US" sz="22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𝒑</m:t>
                        </m:r>
                      </m:den>
                    </m:f>
                  </m:oMath>
                </a14:m>
                <a:r>
                  <a:rPr kumimoji="1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rPr>
                  <a:t>     </a:t>
                </a:r>
                <a14:m>
                  <m:oMath xmlns:m="http://schemas.openxmlformats.org/officeDocument/2006/math">
                    <m:r>
                      <a:rPr kumimoji="1" lang="en-US" sz="2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</m:t>
                    </m:r>
                    <m:r>
                      <a:rPr kumimoji="1" lang="en-US" sz="22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𝑴𝑺𝑬</m:t>
                    </m:r>
                    <m:r>
                      <a:rPr kumimoji="1" lang="en-US" sz="22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sz="22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1" lang="en-US" sz="22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𝑺𝑺𝑬</m:t>
                        </m:r>
                      </m:num>
                      <m:den>
                        <m:r>
                          <a:rPr kumimoji="1" lang="en-US" sz="2200" b="1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</m:den>
                    </m:f>
                  </m:oMath>
                </a14:m>
                <a:r>
                  <a:rPr kumimoji="1" lang="en-US" sz="2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rPr>
                  <a:t>   </a:t>
                </a:r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Root Mean Square: </a:t>
                </a:r>
                <a14:m>
                  <m:oMath xmlns:m="http://schemas.openxmlformats.org/officeDocument/2006/math">
                    <m:r>
                      <a:rPr kumimoji="1" lang="en-US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𝑹𝑴𝑺</m:t>
                    </m:r>
                    <m:r>
                      <a:rPr kumimoji="1" lang="en-US" sz="2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1" lang="en-US" sz="2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𝑴𝑺𝑬</m:t>
                        </m:r>
                      </m:e>
                    </m:rad>
                  </m:oMath>
                </a14:m>
                <a:endParaRPr kumimoji="1" 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143140"/>
                <a:ext cx="8077200" cy="3505200"/>
              </a:xfrm>
              <a:prstGeom prst="rect">
                <a:avLst/>
              </a:prstGeom>
              <a:blipFill>
                <a:blip r:embed="rId5"/>
                <a:stretch>
                  <a:fillRect l="-906" t="-4000" r="-1887" b="-596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B9A366-876F-4C1D-ACC4-D246D0059E5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381000" y="4572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OLS</a:t>
            </a: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: </a:t>
            </a:r>
            <a:r>
              <a:rPr kumimoji="0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Fit Statistics</a:t>
            </a:r>
            <a:endParaRPr kumimoji="1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ight Arrow 2"/>
          <p:cNvSpPr/>
          <p:nvPr/>
        </p:nvSpPr>
        <p:spPr bwMode="auto">
          <a:xfrm rot="7599646">
            <a:off x="8077340" y="5105540"/>
            <a:ext cx="381000" cy="381000"/>
          </a:xfrm>
          <a:prstGeom prst="rightArrow">
            <a:avLst/>
          </a:prstGeom>
          <a:solidFill>
            <a:srgbClr val="FF0000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4" name="Snagit_PPTEDA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3" y="152375"/>
            <a:ext cx="680117" cy="53342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B9A366-876F-4C1D-ACC4-D246D0059E51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1066800" y="457200"/>
            <a:ext cx="716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OLS Predictive Power and Fit</a:t>
            </a:r>
            <a:endParaRPr kumimoji="1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3"/>
              <p:cNvSpPr>
                <a:spLocks noChangeArrowheads="1"/>
              </p:cNvSpPr>
              <p:nvPr/>
            </p:nvSpPr>
            <p:spPr bwMode="auto">
              <a:xfrm>
                <a:off x="685800" y="1219200"/>
                <a:ext cx="7924800" cy="533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R</a:t>
                </a:r>
                <a:r>
                  <a:rPr kumimoji="1" lang="en-US" sz="190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2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(coefficient of determination) = proportion of 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variance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of Y (the predicted variable) 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explained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by the regression line:</a:t>
                </a:r>
                <a:endParaRPr kumimoji="0" lang="en-US" sz="2000" i="1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mbria Math" panose="02040503050406030204" pitchFamily="18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228600" marR="0" lvl="0" indent="-1588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𝑹</m:t>
                        </m:r>
                      </m:e>
                      <m:sup>
                        <m:r>
                          <a:rPr kumimoji="0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p>
                    </m:sSup>
                    <m:r>
                      <a:rPr kumimoji="0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𝑺𝑺𝑹</m:t>
                        </m:r>
                      </m:num>
                      <m:den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𝑺𝑺𝑻</m:t>
                        </m:r>
                      </m:den>
                    </m:f>
                    <m:r>
                      <a:rPr kumimoji="0" lang="en-US" sz="20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𝑺𝑺𝑻</m:t>
                        </m:r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𝑺𝑺𝑬</m:t>
                        </m:r>
                      </m:num>
                      <m:den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𝑺𝑺𝑻</m:t>
                        </m:r>
                      </m:den>
                    </m:f>
                    <m:r>
                      <a:rPr kumimoji="0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sz="20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𝟏</m:t>
                    </m:r>
                    <m:r>
                      <a:rPr kumimoji="0" lang="en-US" sz="20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−(</m:t>
                    </m:r>
                    <m:f>
                      <m:fPr>
                        <m:ctrlPr>
                          <a:rPr kumimoji="0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𝑺𝑺𝑬</m:t>
                        </m:r>
                      </m:num>
                      <m:den>
                        <m:r>
                          <a:rPr kumimoji="0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𝑺𝑺𝑻</m:t>
                        </m:r>
                      </m:den>
                    </m:f>
                    <m:r>
                      <a:rPr kumimoji="0" lang="en-US" sz="20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kumimoji="1" lang="en-US" sz="1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</a:t>
                </a:r>
              </a:p>
              <a:p>
                <a:pPr marL="228600" marR="0" lvl="0" indent="-1588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 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Closer to 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1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  More 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variance explained 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by the regression </a:t>
                </a:r>
                <a:r>
                  <a:rPr kumimoji="1" 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model</a:t>
                </a:r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Think of it as the 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squared correlation statistic 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for the whole model – in fact, for simple regression models 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R</a:t>
                </a:r>
                <a:r>
                  <a:rPr kumimoji="1" lang="en-US" sz="190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2</a:t>
                </a:r>
                <a:r>
                  <a:rPr kumimoji="1" lang="en-US" sz="190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 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 is equal to </a:t>
                </a:r>
                <a:r>
                  <a:rPr kumimoji="1" lang="el-GR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ρ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(</a:t>
                </a:r>
                <a:r>
                  <a:rPr kumimoji="1" lang="en-US" sz="190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y,x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)</a:t>
                </a:r>
                <a:r>
                  <a:rPr kumimoji="1" lang="en-US" sz="190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2</a:t>
                </a:r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ANOVA 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in a regression compares the 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variance explained 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by the 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regression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 line compared to the 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null model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  it yields an 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F statistic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, which translates into a 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p-value 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  i.e., 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p&lt;0.05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 or smaller  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the regression model has more predictive power than the null model !!</a:t>
                </a:r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1900" i="0" u="sng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Every time 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we add 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one more variable 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to a model it explains more variance, so the 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R</a:t>
                </a:r>
                <a:r>
                  <a:rPr kumimoji="1" lang="en-US" sz="190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2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 goes up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. Thus, comparing R</a:t>
                </a:r>
                <a:r>
                  <a:rPr kumimoji="1" lang="en-US" sz="190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2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’s between two models can be misleading. 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Adjusted R</a:t>
                </a:r>
                <a:r>
                  <a:rPr kumimoji="1" lang="en-US" sz="190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2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 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itchFamily="2" charset="2"/>
                  </a:rPr>
                  <a:t>corrects for this.</a:t>
                </a:r>
              </a:p>
              <a:p>
                <a:pPr marL="228600" marR="0" lvl="0" indent="-2286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𝑨𝒅𝒋𝒖𝒔𝒕𝒆𝒅</m:t>
                    </m:r>
                    <m:r>
                      <a:rPr kumimoji="1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sSup>
                      <m:sSupPr>
                        <m:ctrlPr>
                          <a:rPr kumimoji="1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𝑹</m:t>
                        </m:r>
                      </m:e>
                      <m:sup>
                        <m:r>
                          <a:rPr kumimoji="1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p>
                    </m:sSup>
                    <m:r>
                      <a:rPr kumimoji="1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1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𝟏</m:t>
                    </m:r>
                    <m:r>
                      <a:rPr kumimoji="1" lang="en-US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f>
                      <m:fPr>
                        <m:ctrlPr>
                          <a:rPr kumimoji="1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1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  <m:r>
                              <a:rPr kumimoji="1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1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𝑹</m:t>
                                </m:r>
                              </m:e>
                              <m:sup>
                                <m:r>
                                  <a:rPr kumimoji="1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kumimoji="1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1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𝒏</m:t>
                            </m:r>
                            <m:r>
                              <a:rPr kumimoji="1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r>
                              <a:rPr kumimoji="1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e>
                        </m:d>
                      </m:num>
                      <m:den>
                        <m:r>
                          <a:rPr kumimoji="1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𝒏</m:t>
                        </m:r>
                        <m:r>
                          <a:rPr kumimoji="1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1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𝒑</m:t>
                        </m:r>
                        <m:r>
                          <a:rPr kumimoji="1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1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den>
                    </m:f>
                  </m:oMath>
                </a14:m>
                <a:r>
                  <a:rPr kumimoji="1" lang="en-US" sz="1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 </a:t>
                </a:r>
                <a:r>
                  <a:rPr kumimoji="1" 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  </a:t>
                </a:r>
                <a:r>
                  <a:rPr kumimoji="1" lang="en-US" sz="1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penalized by </a:t>
                </a:r>
                <a:r>
                  <a:rPr kumimoji="1" lang="en-US" sz="19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p</a:t>
                </a:r>
              </a:p>
            </p:txBody>
          </p:sp>
        </mc:Choice>
        <mc:Fallback>
          <p:sp>
            <p:nvSpPr>
              <p:cNvPr id="2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219200"/>
                <a:ext cx="7924800" cy="5334000"/>
              </a:xfrm>
              <a:prstGeom prst="rect">
                <a:avLst/>
              </a:prstGeom>
              <a:blipFill>
                <a:blip r:embed="rId4"/>
                <a:stretch>
                  <a:fillRect l="-615" t="-686" r="-462" b="-14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nagit_PPTEDA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3" y="152375"/>
            <a:ext cx="680117" cy="5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07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Snagit_SNG814">
            <a:extLst>
              <a:ext uri="{FF2B5EF4-FFF2-40B4-BE49-F238E27FC236}">
                <a16:creationId xmlns:a16="http://schemas.microsoft.com/office/drawing/2014/main" id="{D847C3B2-D2C5-44FC-8BAC-29C385998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19200"/>
            <a:ext cx="6099984" cy="4696288"/>
          </a:xfrm>
          <a:prstGeom prst="rect">
            <a:avLst/>
          </a:prstGeom>
        </p:spPr>
      </p:pic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94181C-247D-4BC5-9131-D0B76BB8229B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411163" y="433388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Understanding R</a:t>
            </a:r>
            <a:r>
              <a:rPr kumimoji="1" lang="en-US" altLang="en-US" sz="36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 Further</a:t>
            </a:r>
            <a:endParaRPr kumimoji="1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F32AEC-0072-4570-B72B-71599F963A4A}"/>
              </a:ext>
            </a:extLst>
          </p:cNvPr>
          <p:cNvCxnSpPr>
            <a:cxnSpLocks/>
          </p:cNvCxnSpPr>
          <p:nvPr/>
        </p:nvCxnSpPr>
        <p:spPr bwMode="auto">
          <a:xfrm flipV="1">
            <a:off x="2518584" y="2686202"/>
            <a:ext cx="5114925" cy="1809735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63830AB-E428-420A-9BFD-AF40D085188E}"/>
                  </a:ext>
                </a:extLst>
              </p:cNvPr>
              <p:cNvSpPr/>
              <p:nvPr/>
            </p:nvSpPr>
            <p:spPr>
              <a:xfrm>
                <a:off x="7122481" y="2309921"/>
                <a:ext cx="4459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63830AB-E428-420A-9BFD-AF40D0851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481" y="2309921"/>
                <a:ext cx="445956" cy="461665"/>
              </a:xfrm>
              <a:prstGeom prst="rect">
                <a:avLst/>
              </a:prstGeom>
              <a:blipFill>
                <a:blip r:embed="rId6"/>
                <a:stretch>
                  <a:fillRect t="-3947" r="-14865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6AC40C4-8F95-4CAD-A225-3E0B336308AB}"/>
                  </a:ext>
                </a:extLst>
              </p:cNvPr>
              <p:cNvSpPr/>
              <p:nvPr/>
            </p:nvSpPr>
            <p:spPr>
              <a:xfrm>
                <a:off x="7148067" y="3719743"/>
                <a:ext cx="4459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kumimoji="1"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6AC40C4-8F95-4CAD-A225-3E0B336308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067" y="3719743"/>
                <a:ext cx="445956" cy="461665"/>
              </a:xfrm>
              <a:prstGeom prst="rect">
                <a:avLst/>
              </a:prstGeom>
              <a:blipFill>
                <a:blip r:embed="rId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448" name="Straight Connector 61447">
            <a:extLst>
              <a:ext uri="{FF2B5EF4-FFF2-40B4-BE49-F238E27FC236}">
                <a16:creationId xmlns:a16="http://schemas.microsoft.com/office/drawing/2014/main" id="{796A9654-D8C7-4028-AA0D-8E605C14B32D}"/>
              </a:ext>
            </a:extLst>
          </p:cNvPr>
          <p:cNvCxnSpPr/>
          <p:nvPr/>
        </p:nvCxnSpPr>
        <p:spPr bwMode="auto">
          <a:xfrm>
            <a:off x="2518584" y="4191137"/>
            <a:ext cx="5114925" cy="0"/>
          </a:xfrm>
          <a:prstGeom prst="line">
            <a:avLst/>
          </a:prstGeom>
          <a:solidFill>
            <a:schemeClr val="accent1"/>
          </a:solidFill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" name="Left Brace 4">
            <a:extLst>
              <a:ext uri="{FF2B5EF4-FFF2-40B4-BE49-F238E27FC236}">
                <a16:creationId xmlns:a16="http://schemas.microsoft.com/office/drawing/2014/main" id="{2DDEDF0D-49F4-4862-9C93-3E778196E1E9}"/>
              </a:ext>
            </a:extLst>
          </p:cNvPr>
          <p:cNvSpPr/>
          <p:nvPr/>
        </p:nvSpPr>
        <p:spPr bwMode="auto">
          <a:xfrm flipH="1">
            <a:off x="6378302" y="2133711"/>
            <a:ext cx="340941" cy="2057399"/>
          </a:xfrm>
          <a:prstGeom prst="leftBrace">
            <a:avLst>
              <a:gd name="adj1" fmla="val 87925"/>
              <a:gd name="adj2" fmla="val 50000"/>
            </a:avLst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B22B6-89C7-4B79-BB2D-8D63D1C899EE}"/>
              </a:ext>
            </a:extLst>
          </p:cNvPr>
          <p:cNvSpPr txBox="1"/>
          <p:nvPr/>
        </p:nvSpPr>
        <p:spPr>
          <a:xfrm>
            <a:off x="6560765" y="2982569"/>
            <a:ext cx="849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  <a:latin typeface="+mn-lt"/>
              </a:rPr>
              <a:t>Total Error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6C2F41-9125-4F87-A09C-DEAB652EAFAA}"/>
              </a:ext>
            </a:extLst>
          </p:cNvPr>
          <p:cNvSpPr/>
          <p:nvPr/>
        </p:nvSpPr>
        <p:spPr bwMode="auto">
          <a:xfrm>
            <a:off x="6252384" y="2133711"/>
            <a:ext cx="46138" cy="45719"/>
          </a:xfrm>
          <a:prstGeom prst="ellipse">
            <a:avLst/>
          </a:prstGeom>
          <a:solidFill>
            <a:srgbClr val="FF0000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5709138F-1C76-45FC-8BA2-B11CCC7A5F17}"/>
              </a:ext>
            </a:extLst>
          </p:cNvPr>
          <p:cNvSpPr/>
          <p:nvPr/>
        </p:nvSpPr>
        <p:spPr bwMode="auto">
          <a:xfrm>
            <a:off x="5963660" y="2133737"/>
            <a:ext cx="212524" cy="1012704"/>
          </a:xfrm>
          <a:prstGeom prst="leftBrace">
            <a:avLst>
              <a:gd name="adj1" fmla="val 42674"/>
              <a:gd name="adj2" fmla="val 50907"/>
            </a:avLst>
          </a:prstGeom>
          <a:noFill/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F4933C-876A-40A8-A944-5A52EDF684AA}"/>
              </a:ext>
            </a:extLst>
          </p:cNvPr>
          <p:cNvSpPr txBox="1"/>
          <p:nvPr/>
        </p:nvSpPr>
        <p:spPr>
          <a:xfrm>
            <a:off x="4612460" y="2286137"/>
            <a:ext cx="1411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n-lt"/>
              </a:rPr>
              <a:t>Unexplained Error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7A1D25F3-A104-4095-A761-05F6F508D7DA}"/>
              </a:ext>
            </a:extLst>
          </p:cNvPr>
          <p:cNvSpPr/>
          <p:nvPr/>
        </p:nvSpPr>
        <p:spPr bwMode="auto">
          <a:xfrm>
            <a:off x="5963660" y="3200537"/>
            <a:ext cx="212524" cy="987511"/>
          </a:xfrm>
          <a:prstGeom prst="leftBrace">
            <a:avLst>
              <a:gd name="adj1" fmla="val 42674"/>
              <a:gd name="adj2" fmla="val 50907"/>
            </a:avLst>
          </a:prstGeom>
          <a:noFill/>
          <a:ln w="28575" cap="sq" cmpd="sng" algn="ctr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3A32C2-132E-4861-9768-5592F1A862A8}"/>
              </a:ext>
            </a:extLst>
          </p:cNvPr>
          <p:cNvSpPr txBox="1"/>
          <p:nvPr/>
        </p:nvSpPr>
        <p:spPr>
          <a:xfrm>
            <a:off x="4880784" y="3352937"/>
            <a:ext cx="1182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  <a:latin typeface="+mn-lt"/>
              </a:rPr>
              <a:t>Explained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6303FA2-F580-4020-BDF5-F912578D14D2}"/>
                  </a:ext>
                </a:extLst>
              </p:cNvPr>
              <p:cNvSpPr/>
              <p:nvPr/>
            </p:nvSpPr>
            <p:spPr>
              <a:xfrm>
                <a:off x="754063" y="5981006"/>
                <a:ext cx="7696200" cy="669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𝑬𝒙𝒑𝒍𝒂𝒊𝒏𝒆𝒅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𝑽𝒂𝒓𝒊𝒂𝒏𝒄𝒆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𝑻𝒐𝒕𝒂𝒍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𝑽𝒂𝒓𝒊𝒂𝒏𝒄𝒆</m:t>
                        </m:r>
                      </m:den>
                    </m:f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𝑼𝒏𝒆𝒙𝒑𝒍𝒂𝒊𝒏𝒆𝒅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𝑽𝒂𝒓𝒊𝒂𝒏𝒄𝒆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𝑻𝒐𝒕𝒂𝒍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𝑽𝒂𝒓𝒊𝒂𝒏𝒄𝒆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rgbClr val="0070C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6303FA2-F580-4020-BDF5-F912578D14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63" y="5981006"/>
                <a:ext cx="7696200" cy="6690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42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FFFFCC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1ABD4A-20A8-4B3F-AEB5-34EF8A2C4D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9128" y="504824"/>
            <a:ext cx="8148172" cy="685800"/>
            <a:chOff x="-2038177" y="84530"/>
            <a:chExt cx="8148172" cy="685800"/>
          </a:xfrm>
        </p:grpSpPr>
        <p:sp>
          <p:nvSpPr>
            <p:cNvPr id="49155" name="Rectangle 2"/>
            <p:cNvSpPr>
              <a:spLocks noChangeArrowheads="1"/>
            </p:cNvSpPr>
            <p:nvPr/>
          </p:nvSpPr>
          <p:spPr bwMode="auto">
            <a:xfrm>
              <a:off x="-2038177" y="84530"/>
              <a:ext cx="8148172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Simple Linear Regression</a:t>
              </a:r>
            </a:p>
          </p:txBody>
        </p:sp>
        <p:pic>
          <p:nvPicPr>
            <p:cNvPr id="3" name="Snagit_PPTDF1B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96805" y="184936"/>
              <a:ext cx="644025" cy="484987"/>
            </a:xfrm>
            <a:prstGeom prst="rect">
              <a:avLst/>
            </a:prstGeom>
          </p:spPr>
        </p:pic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447801" y="1427674"/>
            <a:ext cx="6253160" cy="162032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## Simple Linear Regression</a:t>
            </a:r>
            <a:b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library(MASS)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Contains the Boston data set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lm.fit.null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lm(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medv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~ 1, data = Boston)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Use 1 for no predictors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summary(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lm.fit.null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The null model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mean(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Boston$medv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Mean = intercept in null model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lm.fit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lm(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medv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~ 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lstat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data = Boston)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Simple linear model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summary(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lm.fit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With 1 predictor</a:t>
            </a:r>
            <a:endParaRPr kumimoji="1" lang="en-US" sz="1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Times New Roman Uni" panose="02020603050405020304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2" name="Snagit_PPT2A3D" descr="R output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52" r="383"/>
          <a:stretch/>
        </p:blipFill>
        <p:spPr>
          <a:xfrm>
            <a:off x="1447801" y="4188143"/>
            <a:ext cx="6253160" cy="221265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236" y="2171700"/>
            <a:ext cx="847725" cy="847725"/>
          </a:xfrm>
          <a:prstGeom prst="rect">
            <a:avLst/>
          </a:prstGeom>
        </p:spPr>
      </p:pic>
      <p:pic>
        <p:nvPicPr>
          <p:cNvPr id="5" name="Snagit_PPTBF7" descr="R outpu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136039"/>
            <a:ext cx="6253161" cy="714647"/>
          </a:xfrm>
          <a:prstGeom prst="rect">
            <a:avLst/>
          </a:prstGeom>
        </p:spPr>
      </p:pic>
      <p:pic>
        <p:nvPicPr>
          <p:cNvPr id="6" name="Snagit_PPTBCC0" descr="R output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3926887"/>
            <a:ext cx="895351" cy="1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5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7D0770-4A47-41D4-A682-6E63DFD0733B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533400" y="28956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Dummy Variables</a:t>
            </a: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748371-444B-416F-903B-E818E40417C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381000" y="5334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Adding a Dummy (Binary) Variable</a:t>
            </a:r>
            <a:endParaRPr kumimoji="1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533400" y="13716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What if a car’s year is a marginal predictor of mileage (mpg) but you suspect that this effect may be different between domestic and foreign cars?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In this case, you can add a binary variable </a:t>
            </a:r>
            <a:r>
              <a:rPr kumimoji="1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“Origin” 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to the model, which takes the value of </a:t>
            </a:r>
            <a:r>
              <a:rPr kumimoji="1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if the car is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foreign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1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if it is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domestic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The model will then look like this (</a:t>
            </a:r>
            <a:r>
              <a:rPr kumimoji="1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Year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is continuous; </a:t>
            </a:r>
            <a:r>
              <a:rPr kumimoji="1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Origin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is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0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or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1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):</a:t>
            </a:r>
            <a:b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</a:br>
            <a:b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</a:br>
            <a:endParaRPr kumimoji="1" lang="en-US" sz="20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75781" name="Straight Connector 2"/>
          <p:cNvCxnSpPr>
            <a:cxnSpLocks noChangeShapeType="1"/>
          </p:cNvCxnSpPr>
          <p:nvPr/>
        </p:nvCxnSpPr>
        <p:spPr bwMode="auto">
          <a:xfrm>
            <a:off x="1136650" y="3886200"/>
            <a:ext cx="0" cy="2209800"/>
          </a:xfrm>
          <a:prstGeom prst="line">
            <a:avLst/>
          </a:prstGeom>
          <a:noFill/>
          <a:ln w="1905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782" name="Straight Connector 4"/>
          <p:cNvCxnSpPr>
            <a:cxnSpLocks noChangeShapeType="1"/>
          </p:cNvCxnSpPr>
          <p:nvPr/>
        </p:nvCxnSpPr>
        <p:spPr bwMode="auto">
          <a:xfrm>
            <a:off x="1136650" y="6096000"/>
            <a:ext cx="2514600" cy="0"/>
          </a:xfrm>
          <a:prstGeom prst="line">
            <a:avLst/>
          </a:prstGeom>
          <a:noFill/>
          <a:ln w="1905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783" name="Oval 5"/>
          <p:cNvSpPr>
            <a:spLocks noChangeArrowheads="1"/>
          </p:cNvSpPr>
          <p:nvPr/>
        </p:nvSpPr>
        <p:spPr bwMode="auto">
          <a:xfrm>
            <a:off x="1898650" y="4716463"/>
            <a:ext cx="57150" cy="46037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84" name="Oval 9"/>
          <p:cNvSpPr>
            <a:spLocks noChangeArrowheads="1"/>
          </p:cNvSpPr>
          <p:nvPr/>
        </p:nvSpPr>
        <p:spPr bwMode="auto">
          <a:xfrm>
            <a:off x="2584450" y="4762500"/>
            <a:ext cx="57150" cy="44450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85" name="Oval 10"/>
          <p:cNvSpPr>
            <a:spLocks noChangeArrowheads="1"/>
          </p:cNvSpPr>
          <p:nvPr/>
        </p:nvSpPr>
        <p:spPr bwMode="auto">
          <a:xfrm>
            <a:off x="2051050" y="4838700"/>
            <a:ext cx="57150" cy="44450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86" name="Oval 11"/>
          <p:cNvSpPr>
            <a:spLocks noChangeArrowheads="1"/>
          </p:cNvSpPr>
          <p:nvPr/>
        </p:nvSpPr>
        <p:spPr bwMode="auto">
          <a:xfrm>
            <a:off x="2203450" y="4991100"/>
            <a:ext cx="57150" cy="44450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87" name="Oval 12"/>
          <p:cNvSpPr>
            <a:spLocks noChangeArrowheads="1"/>
          </p:cNvSpPr>
          <p:nvPr/>
        </p:nvSpPr>
        <p:spPr bwMode="auto">
          <a:xfrm>
            <a:off x="2355850" y="4838700"/>
            <a:ext cx="57150" cy="44450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88" name="Oval 13"/>
          <p:cNvSpPr>
            <a:spLocks noChangeArrowheads="1"/>
          </p:cNvSpPr>
          <p:nvPr/>
        </p:nvSpPr>
        <p:spPr bwMode="auto">
          <a:xfrm>
            <a:off x="2279650" y="4762500"/>
            <a:ext cx="57150" cy="44450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89" name="Oval 14"/>
          <p:cNvSpPr>
            <a:spLocks noChangeArrowheads="1"/>
          </p:cNvSpPr>
          <p:nvPr/>
        </p:nvSpPr>
        <p:spPr bwMode="auto">
          <a:xfrm>
            <a:off x="1974850" y="5143500"/>
            <a:ext cx="57150" cy="44450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90" name="Oval 15"/>
          <p:cNvSpPr>
            <a:spLocks noChangeArrowheads="1"/>
          </p:cNvSpPr>
          <p:nvPr/>
        </p:nvSpPr>
        <p:spPr bwMode="auto">
          <a:xfrm>
            <a:off x="1974850" y="4991100"/>
            <a:ext cx="57150" cy="44450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91" name="Oval 16"/>
          <p:cNvSpPr>
            <a:spLocks noChangeArrowheads="1"/>
          </p:cNvSpPr>
          <p:nvPr/>
        </p:nvSpPr>
        <p:spPr bwMode="auto">
          <a:xfrm>
            <a:off x="1746250" y="4991100"/>
            <a:ext cx="57150" cy="44450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92" name="Oval 17"/>
          <p:cNvSpPr>
            <a:spLocks noChangeArrowheads="1"/>
          </p:cNvSpPr>
          <p:nvPr/>
        </p:nvSpPr>
        <p:spPr bwMode="auto">
          <a:xfrm>
            <a:off x="2300288" y="4556125"/>
            <a:ext cx="57150" cy="46038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93" name="Oval 18"/>
          <p:cNvSpPr>
            <a:spLocks noChangeArrowheads="1"/>
          </p:cNvSpPr>
          <p:nvPr/>
        </p:nvSpPr>
        <p:spPr bwMode="auto">
          <a:xfrm>
            <a:off x="1746250" y="5143500"/>
            <a:ext cx="57150" cy="44450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94" name="Oval 19"/>
          <p:cNvSpPr>
            <a:spLocks noChangeArrowheads="1"/>
          </p:cNvSpPr>
          <p:nvPr/>
        </p:nvSpPr>
        <p:spPr bwMode="auto">
          <a:xfrm>
            <a:off x="1517650" y="5168900"/>
            <a:ext cx="57150" cy="46038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95" name="Oval 20"/>
          <p:cNvSpPr>
            <a:spLocks noChangeArrowheads="1"/>
          </p:cNvSpPr>
          <p:nvPr/>
        </p:nvSpPr>
        <p:spPr bwMode="auto">
          <a:xfrm>
            <a:off x="1689100" y="5364163"/>
            <a:ext cx="57150" cy="46037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96" name="Oval 21"/>
          <p:cNvSpPr>
            <a:spLocks noChangeArrowheads="1"/>
          </p:cNvSpPr>
          <p:nvPr/>
        </p:nvSpPr>
        <p:spPr bwMode="auto">
          <a:xfrm>
            <a:off x="1657350" y="4883150"/>
            <a:ext cx="57150" cy="46038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97" name="Oval 22"/>
          <p:cNvSpPr>
            <a:spLocks noChangeArrowheads="1"/>
          </p:cNvSpPr>
          <p:nvPr/>
        </p:nvSpPr>
        <p:spPr bwMode="auto">
          <a:xfrm>
            <a:off x="2520950" y="4533900"/>
            <a:ext cx="57150" cy="44450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98" name="Oval 24"/>
          <p:cNvSpPr>
            <a:spLocks noChangeArrowheads="1"/>
          </p:cNvSpPr>
          <p:nvPr/>
        </p:nvSpPr>
        <p:spPr bwMode="auto">
          <a:xfrm>
            <a:off x="2432050" y="5021263"/>
            <a:ext cx="57150" cy="46037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99" name="Oval 25"/>
          <p:cNvSpPr>
            <a:spLocks noChangeArrowheads="1"/>
          </p:cNvSpPr>
          <p:nvPr/>
        </p:nvSpPr>
        <p:spPr bwMode="auto">
          <a:xfrm>
            <a:off x="3117850" y="5067300"/>
            <a:ext cx="57150" cy="44450"/>
          </a:xfrm>
          <a:prstGeom prst="ellipse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800" name="Oval 26"/>
          <p:cNvSpPr>
            <a:spLocks noChangeArrowheads="1"/>
          </p:cNvSpPr>
          <p:nvPr/>
        </p:nvSpPr>
        <p:spPr bwMode="auto">
          <a:xfrm>
            <a:off x="2584450" y="5143500"/>
            <a:ext cx="57150" cy="44450"/>
          </a:xfrm>
          <a:prstGeom prst="ellipse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801" name="Oval 27"/>
          <p:cNvSpPr>
            <a:spLocks noChangeArrowheads="1"/>
          </p:cNvSpPr>
          <p:nvPr/>
        </p:nvSpPr>
        <p:spPr bwMode="auto">
          <a:xfrm>
            <a:off x="2736850" y="5295900"/>
            <a:ext cx="57150" cy="44450"/>
          </a:xfrm>
          <a:prstGeom prst="ellipse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802" name="Oval 28"/>
          <p:cNvSpPr>
            <a:spLocks noChangeArrowheads="1"/>
          </p:cNvSpPr>
          <p:nvPr/>
        </p:nvSpPr>
        <p:spPr bwMode="auto">
          <a:xfrm>
            <a:off x="2889250" y="5143500"/>
            <a:ext cx="57150" cy="44450"/>
          </a:xfrm>
          <a:prstGeom prst="ellipse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803" name="Oval 29"/>
          <p:cNvSpPr>
            <a:spLocks noChangeArrowheads="1"/>
          </p:cNvSpPr>
          <p:nvPr/>
        </p:nvSpPr>
        <p:spPr bwMode="auto">
          <a:xfrm>
            <a:off x="2813050" y="5067300"/>
            <a:ext cx="57150" cy="44450"/>
          </a:xfrm>
          <a:prstGeom prst="ellipse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804" name="Oval 30"/>
          <p:cNvSpPr>
            <a:spLocks noChangeArrowheads="1"/>
          </p:cNvSpPr>
          <p:nvPr/>
        </p:nvSpPr>
        <p:spPr bwMode="auto">
          <a:xfrm>
            <a:off x="2508250" y="5448300"/>
            <a:ext cx="57150" cy="44450"/>
          </a:xfrm>
          <a:prstGeom prst="ellipse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805" name="Oval 31"/>
          <p:cNvSpPr>
            <a:spLocks noChangeArrowheads="1"/>
          </p:cNvSpPr>
          <p:nvPr/>
        </p:nvSpPr>
        <p:spPr bwMode="auto">
          <a:xfrm>
            <a:off x="2508250" y="5295900"/>
            <a:ext cx="57150" cy="44450"/>
          </a:xfrm>
          <a:prstGeom prst="ellipse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806" name="Oval 32"/>
          <p:cNvSpPr>
            <a:spLocks noChangeArrowheads="1"/>
          </p:cNvSpPr>
          <p:nvPr/>
        </p:nvSpPr>
        <p:spPr bwMode="auto">
          <a:xfrm>
            <a:off x="2279650" y="5295900"/>
            <a:ext cx="57150" cy="44450"/>
          </a:xfrm>
          <a:prstGeom prst="ellipse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807" name="Oval 33"/>
          <p:cNvSpPr>
            <a:spLocks noChangeArrowheads="1"/>
          </p:cNvSpPr>
          <p:nvPr/>
        </p:nvSpPr>
        <p:spPr bwMode="auto">
          <a:xfrm>
            <a:off x="2833688" y="4860925"/>
            <a:ext cx="57150" cy="46038"/>
          </a:xfrm>
          <a:prstGeom prst="ellipse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808" name="Oval 34"/>
          <p:cNvSpPr>
            <a:spLocks noChangeArrowheads="1"/>
          </p:cNvSpPr>
          <p:nvPr/>
        </p:nvSpPr>
        <p:spPr bwMode="auto">
          <a:xfrm>
            <a:off x="2279650" y="5448300"/>
            <a:ext cx="57150" cy="44450"/>
          </a:xfrm>
          <a:prstGeom prst="ellipse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809" name="Oval 35"/>
          <p:cNvSpPr>
            <a:spLocks noChangeArrowheads="1"/>
          </p:cNvSpPr>
          <p:nvPr/>
        </p:nvSpPr>
        <p:spPr bwMode="auto">
          <a:xfrm>
            <a:off x="2051050" y="5473700"/>
            <a:ext cx="57150" cy="46038"/>
          </a:xfrm>
          <a:prstGeom prst="ellipse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810" name="Oval 36"/>
          <p:cNvSpPr>
            <a:spLocks noChangeArrowheads="1"/>
          </p:cNvSpPr>
          <p:nvPr/>
        </p:nvSpPr>
        <p:spPr bwMode="auto">
          <a:xfrm>
            <a:off x="2222500" y="5668963"/>
            <a:ext cx="57150" cy="46037"/>
          </a:xfrm>
          <a:prstGeom prst="ellipse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811" name="Oval 37"/>
          <p:cNvSpPr>
            <a:spLocks noChangeArrowheads="1"/>
          </p:cNvSpPr>
          <p:nvPr/>
        </p:nvSpPr>
        <p:spPr bwMode="auto">
          <a:xfrm>
            <a:off x="2190750" y="5187950"/>
            <a:ext cx="57150" cy="46038"/>
          </a:xfrm>
          <a:prstGeom prst="ellipse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812" name="Oval 38"/>
          <p:cNvSpPr>
            <a:spLocks noChangeArrowheads="1"/>
          </p:cNvSpPr>
          <p:nvPr/>
        </p:nvSpPr>
        <p:spPr bwMode="auto">
          <a:xfrm>
            <a:off x="3054350" y="4838700"/>
            <a:ext cx="57150" cy="44450"/>
          </a:xfrm>
          <a:prstGeom prst="ellipse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2809" y="3857625"/>
            <a:ext cx="750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mpg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260601" y="6096000"/>
            <a:ext cx="1466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Year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75815" name="Straight Connector 8"/>
          <p:cNvCxnSpPr>
            <a:cxnSpLocks noChangeShapeType="1"/>
          </p:cNvCxnSpPr>
          <p:nvPr/>
        </p:nvCxnSpPr>
        <p:spPr bwMode="auto">
          <a:xfrm flipV="1">
            <a:off x="1136650" y="4929188"/>
            <a:ext cx="2438400" cy="214312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Straight Connector 43"/>
          <p:cNvCxnSpPr>
            <a:cxnSpLocks noChangeShapeType="1"/>
          </p:cNvCxnSpPr>
          <p:nvPr/>
        </p:nvCxnSpPr>
        <p:spPr bwMode="auto">
          <a:xfrm>
            <a:off x="5347765" y="3897313"/>
            <a:ext cx="0" cy="2209800"/>
          </a:xfrm>
          <a:prstGeom prst="line">
            <a:avLst/>
          </a:prstGeom>
          <a:noFill/>
          <a:ln w="1905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traight Connector 44"/>
          <p:cNvCxnSpPr>
            <a:cxnSpLocks noChangeShapeType="1"/>
          </p:cNvCxnSpPr>
          <p:nvPr/>
        </p:nvCxnSpPr>
        <p:spPr bwMode="auto">
          <a:xfrm>
            <a:off x="5347765" y="6107113"/>
            <a:ext cx="2514600" cy="0"/>
          </a:xfrm>
          <a:prstGeom prst="line">
            <a:avLst/>
          </a:prstGeom>
          <a:noFill/>
          <a:ln w="1905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6109765" y="4614863"/>
            <a:ext cx="57150" cy="44450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6795565" y="4659313"/>
            <a:ext cx="57150" cy="46037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6262165" y="4735513"/>
            <a:ext cx="57150" cy="46037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6414565" y="4887913"/>
            <a:ext cx="57150" cy="46037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6566965" y="4735513"/>
            <a:ext cx="57150" cy="46037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Oval 50"/>
          <p:cNvSpPr>
            <a:spLocks noChangeArrowheads="1"/>
          </p:cNvSpPr>
          <p:nvPr/>
        </p:nvSpPr>
        <p:spPr bwMode="auto">
          <a:xfrm>
            <a:off x="6490765" y="4659313"/>
            <a:ext cx="57150" cy="46037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Oval 51"/>
          <p:cNvSpPr>
            <a:spLocks noChangeArrowheads="1"/>
          </p:cNvSpPr>
          <p:nvPr/>
        </p:nvSpPr>
        <p:spPr bwMode="auto">
          <a:xfrm>
            <a:off x="6185965" y="5040313"/>
            <a:ext cx="57150" cy="46037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" name="Oval 52"/>
          <p:cNvSpPr>
            <a:spLocks noChangeArrowheads="1"/>
          </p:cNvSpPr>
          <p:nvPr/>
        </p:nvSpPr>
        <p:spPr bwMode="auto">
          <a:xfrm>
            <a:off x="6185965" y="4887913"/>
            <a:ext cx="57150" cy="46037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" name="Oval 53"/>
          <p:cNvSpPr>
            <a:spLocks noChangeArrowheads="1"/>
          </p:cNvSpPr>
          <p:nvPr/>
        </p:nvSpPr>
        <p:spPr bwMode="auto">
          <a:xfrm>
            <a:off x="5957365" y="4887913"/>
            <a:ext cx="57150" cy="46037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6511403" y="4454525"/>
            <a:ext cx="57150" cy="46038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6" name="Oval 55"/>
          <p:cNvSpPr>
            <a:spLocks noChangeArrowheads="1"/>
          </p:cNvSpPr>
          <p:nvPr/>
        </p:nvSpPr>
        <p:spPr bwMode="auto">
          <a:xfrm>
            <a:off x="5957365" y="5040313"/>
            <a:ext cx="57150" cy="46037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728765" y="5067300"/>
            <a:ext cx="57150" cy="46038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8" name="Oval 57"/>
          <p:cNvSpPr>
            <a:spLocks noChangeArrowheads="1"/>
          </p:cNvSpPr>
          <p:nvPr/>
        </p:nvSpPr>
        <p:spPr bwMode="auto">
          <a:xfrm>
            <a:off x="5900215" y="5262563"/>
            <a:ext cx="57150" cy="46037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9" name="Oval 58"/>
          <p:cNvSpPr>
            <a:spLocks noChangeArrowheads="1"/>
          </p:cNvSpPr>
          <p:nvPr/>
        </p:nvSpPr>
        <p:spPr bwMode="auto">
          <a:xfrm>
            <a:off x="5868465" y="4781550"/>
            <a:ext cx="57150" cy="46038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6732065" y="4430713"/>
            <a:ext cx="57150" cy="46037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" name="Oval 60"/>
          <p:cNvSpPr>
            <a:spLocks noChangeArrowheads="1"/>
          </p:cNvSpPr>
          <p:nvPr/>
        </p:nvSpPr>
        <p:spPr bwMode="auto">
          <a:xfrm>
            <a:off x="6643165" y="4919663"/>
            <a:ext cx="57150" cy="44450"/>
          </a:xfrm>
          <a:prstGeom prst="ellipse">
            <a:avLst/>
          </a:prstGeom>
          <a:solidFill>
            <a:srgbClr val="FF0000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" name="Oval 61"/>
          <p:cNvSpPr>
            <a:spLocks noChangeArrowheads="1"/>
          </p:cNvSpPr>
          <p:nvPr/>
        </p:nvSpPr>
        <p:spPr bwMode="auto">
          <a:xfrm>
            <a:off x="7328965" y="4964113"/>
            <a:ext cx="57150" cy="46037"/>
          </a:xfrm>
          <a:prstGeom prst="ellipse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" name="Oval 62"/>
          <p:cNvSpPr>
            <a:spLocks noChangeArrowheads="1"/>
          </p:cNvSpPr>
          <p:nvPr/>
        </p:nvSpPr>
        <p:spPr bwMode="auto">
          <a:xfrm>
            <a:off x="6795565" y="5040313"/>
            <a:ext cx="57150" cy="46037"/>
          </a:xfrm>
          <a:prstGeom prst="ellipse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6947965" y="5192713"/>
            <a:ext cx="57150" cy="46037"/>
          </a:xfrm>
          <a:prstGeom prst="ellipse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5" name="Oval 64"/>
          <p:cNvSpPr>
            <a:spLocks noChangeArrowheads="1"/>
          </p:cNvSpPr>
          <p:nvPr/>
        </p:nvSpPr>
        <p:spPr bwMode="auto">
          <a:xfrm>
            <a:off x="7100365" y="5040313"/>
            <a:ext cx="57150" cy="46037"/>
          </a:xfrm>
          <a:prstGeom prst="ellipse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6" name="Oval 65"/>
          <p:cNvSpPr>
            <a:spLocks noChangeArrowheads="1"/>
          </p:cNvSpPr>
          <p:nvPr/>
        </p:nvSpPr>
        <p:spPr bwMode="auto">
          <a:xfrm>
            <a:off x="7024165" y="4964113"/>
            <a:ext cx="57150" cy="46037"/>
          </a:xfrm>
          <a:prstGeom prst="ellipse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6719365" y="5345113"/>
            <a:ext cx="57150" cy="46037"/>
          </a:xfrm>
          <a:prstGeom prst="ellipse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" name="Oval 67"/>
          <p:cNvSpPr>
            <a:spLocks noChangeArrowheads="1"/>
          </p:cNvSpPr>
          <p:nvPr/>
        </p:nvSpPr>
        <p:spPr bwMode="auto">
          <a:xfrm>
            <a:off x="6719365" y="5192713"/>
            <a:ext cx="57150" cy="46037"/>
          </a:xfrm>
          <a:prstGeom prst="ellipse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" name="Oval 68"/>
          <p:cNvSpPr>
            <a:spLocks noChangeArrowheads="1"/>
          </p:cNvSpPr>
          <p:nvPr/>
        </p:nvSpPr>
        <p:spPr bwMode="auto">
          <a:xfrm>
            <a:off x="6490765" y="5192713"/>
            <a:ext cx="57150" cy="46037"/>
          </a:xfrm>
          <a:prstGeom prst="ellipse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Oval 69"/>
          <p:cNvSpPr>
            <a:spLocks noChangeArrowheads="1"/>
          </p:cNvSpPr>
          <p:nvPr/>
        </p:nvSpPr>
        <p:spPr bwMode="auto">
          <a:xfrm>
            <a:off x="7044803" y="4759325"/>
            <a:ext cx="57150" cy="46038"/>
          </a:xfrm>
          <a:prstGeom prst="ellipse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Oval 70"/>
          <p:cNvSpPr>
            <a:spLocks noChangeArrowheads="1"/>
          </p:cNvSpPr>
          <p:nvPr/>
        </p:nvSpPr>
        <p:spPr bwMode="auto">
          <a:xfrm>
            <a:off x="6490765" y="5345113"/>
            <a:ext cx="57150" cy="46037"/>
          </a:xfrm>
          <a:prstGeom prst="ellipse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" name="Oval 71"/>
          <p:cNvSpPr>
            <a:spLocks noChangeArrowheads="1"/>
          </p:cNvSpPr>
          <p:nvPr/>
        </p:nvSpPr>
        <p:spPr bwMode="auto">
          <a:xfrm>
            <a:off x="6262165" y="5372100"/>
            <a:ext cx="57150" cy="46038"/>
          </a:xfrm>
          <a:prstGeom prst="ellipse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Oval 72"/>
          <p:cNvSpPr>
            <a:spLocks noChangeArrowheads="1"/>
          </p:cNvSpPr>
          <p:nvPr/>
        </p:nvSpPr>
        <p:spPr bwMode="auto">
          <a:xfrm>
            <a:off x="6433615" y="5567363"/>
            <a:ext cx="57150" cy="46037"/>
          </a:xfrm>
          <a:prstGeom prst="ellipse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Oval 73"/>
          <p:cNvSpPr>
            <a:spLocks noChangeArrowheads="1"/>
          </p:cNvSpPr>
          <p:nvPr/>
        </p:nvSpPr>
        <p:spPr bwMode="auto">
          <a:xfrm>
            <a:off x="6401865" y="5086350"/>
            <a:ext cx="57150" cy="46038"/>
          </a:xfrm>
          <a:prstGeom prst="ellipse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Oval 74"/>
          <p:cNvSpPr>
            <a:spLocks noChangeArrowheads="1"/>
          </p:cNvSpPr>
          <p:nvPr/>
        </p:nvSpPr>
        <p:spPr bwMode="auto">
          <a:xfrm>
            <a:off x="7265465" y="4735513"/>
            <a:ext cx="57150" cy="46037"/>
          </a:xfrm>
          <a:prstGeom prst="ellipse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718050" y="3868738"/>
            <a:ext cx="629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mpg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78" name="Straight Connector 77"/>
          <p:cNvCxnSpPr>
            <a:cxnSpLocks noChangeShapeType="1"/>
          </p:cNvCxnSpPr>
          <p:nvPr/>
        </p:nvCxnSpPr>
        <p:spPr bwMode="auto">
          <a:xfrm flipV="1">
            <a:off x="5347765" y="4256088"/>
            <a:ext cx="2133600" cy="1077912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Straight Connector 81"/>
          <p:cNvCxnSpPr>
            <a:cxnSpLocks noChangeShapeType="1"/>
          </p:cNvCxnSpPr>
          <p:nvPr/>
        </p:nvCxnSpPr>
        <p:spPr bwMode="auto">
          <a:xfrm flipV="1">
            <a:off x="5347765" y="4789488"/>
            <a:ext cx="2133600" cy="1077912"/>
          </a:xfrm>
          <a:prstGeom prst="line">
            <a:avLst/>
          </a:prstGeom>
          <a:noFill/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TextBox 82"/>
          <p:cNvSpPr txBox="1"/>
          <p:nvPr/>
        </p:nvSpPr>
        <p:spPr>
          <a:xfrm>
            <a:off x="381000" y="5434013"/>
            <a:ext cx="4572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β</a:t>
            </a:r>
            <a:r>
              <a:rPr kumimoji="1" lang="el-GR" sz="1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0</a:t>
            </a:r>
            <a:endParaRPr kumimoji="1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4" name="Left Brace 1"/>
          <p:cNvSpPr>
            <a:spLocks/>
          </p:cNvSpPr>
          <p:nvPr/>
        </p:nvSpPr>
        <p:spPr bwMode="auto">
          <a:xfrm>
            <a:off x="908050" y="5143500"/>
            <a:ext cx="152400" cy="952500"/>
          </a:xfrm>
          <a:prstGeom prst="leftBrace">
            <a:avLst>
              <a:gd name="adj1" fmla="val 18316"/>
              <a:gd name="adj2" fmla="val 50000"/>
            </a:avLst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5" name="TextBox 84"/>
          <p:cNvSpPr txBox="1"/>
          <p:nvPr/>
        </p:nvSpPr>
        <p:spPr>
          <a:xfrm rot="21231113">
            <a:off x="3133611" y="4493347"/>
            <a:ext cx="1397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β</a:t>
            </a:r>
            <a:r>
              <a:rPr kumimoji="1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Year </a:t>
            </a:r>
            <a:r>
              <a:rPr kumimoji="1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(biased)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</a:t>
            </a:r>
            <a:endParaRPr kumimoji="1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738165" y="5786438"/>
            <a:ext cx="4572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β</a:t>
            </a:r>
            <a:r>
              <a:rPr kumimoji="1" lang="el-GR" sz="1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0</a:t>
            </a:r>
            <a:endParaRPr kumimoji="1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Left Brace 1"/>
          <p:cNvSpPr>
            <a:spLocks/>
          </p:cNvSpPr>
          <p:nvPr/>
        </p:nvSpPr>
        <p:spPr bwMode="auto">
          <a:xfrm>
            <a:off x="5119165" y="5867400"/>
            <a:ext cx="152400" cy="239713"/>
          </a:xfrm>
          <a:prstGeom prst="leftBrace">
            <a:avLst>
              <a:gd name="adj1" fmla="val 18285"/>
              <a:gd name="adj2" fmla="val 50000"/>
            </a:avLst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9" name="TextBox 88"/>
          <p:cNvSpPr txBox="1"/>
          <p:nvPr/>
        </p:nvSpPr>
        <p:spPr>
          <a:xfrm rot="19929413">
            <a:off x="7328595" y="3980972"/>
            <a:ext cx="1448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β</a:t>
            </a:r>
            <a:r>
              <a:rPr kumimoji="1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Year </a:t>
            </a:r>
            <a:r>
              <a:rPr kumimoji="1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(unbiased)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459811" y="5410200"/>
            <a:ext cx="7916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β</a:t>
            </a:r>
            <a:r>
              <a:rPr kumimoji="1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Origin</a:t>
            </a:r>
          </a:p>
        </p:txBody>
      </p:sp>
      <p:sp>
        <p:nvSpPr>
          <p:cNvPr id="92" name="Left Brace 1"/>
          <p:cNvSpPr>
            <a:spLocks/>
          </p:cNvSpPr>
          <p:nvPr/>
        </p:nvSpPr>
        <p:spPr bwMode="auto">
          <a:xfrm>
            <a:off x="5119165" y="5322888"/>
            <a:ext cx="134938" cy="544512"/>
          </a:xfrm>
          <a:prstGeom prst="leftBrace">
            <a:avLst>
              <a:gd name="adj1" fmla="val 18290"/>
              <a:gd name="adj2" fmla="val 50000"/>
            </a:avLst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TextBox 92"/>
          <p:cNvSpPr txBox="1"/>
          <p:nvPr/>
        </p:nvSpPr>
        <p:spPr>
          <a:xfrm rot="20011989">
            <a:off x="7476344" y="4478537"/>
            <a:ext cx="10207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(Origin=0)</a:t>
            </a:r>
          </a:p>
        </p:txBody>
      </p:sp>
      <p:sp>
        <p:nvSpPr>
          <p:cNvPr id="94" name="TextBox 93"/>
          <p:cNvSpPr txBox="1"/>
          <p:nvPr/>
        </p:nvSpPr>
        <p:spPr>
          <a:xfrm rot="20012361">
            <a:off x="6849454" y="3986853"/>
            <a:ext cx="9753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(Origin=1)</a:t>
            </a:r>
          </a:p>
        </p:txBody>
      </p:sp>
      <p:sp>
        <p:nvSpPr>
          <p:cNvPr id="39940" name="Freeform 39939"/>
          <p:cNvSpPr>
            <a:spLocks/>
          </p:cNvSpPr>
          <p:nvPr/>
        </p:nvSpPr>
        <p:spPr bwMode="auto">
          <a:xfrm>
            <a:off x="7100365" y="4467225"/>
            <a:ext cx="307975" cy="104775"/>
          </a:xfrm>
          <a:custGeom>
            <a:avLst/>
            <a:gdLst>
              <a:gd name="T0" fmla="*/ 315167 w 307730"/>
              <a:gd name="T1" fmla="*/ 0 h 105528"/>
              <a:gd name="T2" fmla="*/ 117062 w 307730"/>
              <a:gd name="T3" fmla="*/ 85110 h 105528"/>
              <a:gd name="T4" fmla="*/ 0 w 307730"/>
              <a:gd name="T5" fmla="*/ 7092 h 1055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7730" h="105528">
                <a:moveTo>
                  <a:pt x="307730" y="0"/>
                </a:moveTo>
                <a:cubicBezTo>
                  <a:pt x="236659" y="52021"/>
                  <a:pt x="165588" y="104043"/>
                  <a:pt x="114300" y="105508"/>
                </a:cubicBezTo>
                <a:cubicBezTo>
                  <a:pt x="63012" y="106973"/>
                  <a:pt x="21981" y="29307"/>
                  <a:pt x="0" y="8792"/>
                </a:cubicBezTo>
              </a:path>
            </a:pathLst>
          </a:custGeom>
          <a:noFill/>
          <a:ln w="19050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7" name="Freeform 96"/>
          <p:cNvSpPr>
            <a:spLocks/>
          </p:cNvSpPr>
          <p:nvPr/>
        </p:nvSpPr>
        <p:spPr bwMode="auto">
          <a:xfrm rot="16200000" flipV="1">
            <a:off x="7264672" y="4590256"/>
            <a:ext cx="271462" cy="142875"/>
          </a:xfrm>
          <a:custGeom>
            <a:avLst/>
            <a:gdLst>
              <a:gd name="T0" fmla="*/ 6294 w 307730"/>
              <a:gd name="T1" fmla="*/ 0 h 105528"/>
              <a:gd name="T2" fmla="*/ 2338 w 307730"/>
              <a:gd name="T3" fmla="*/ 1268525471 h 105528"/>
              <a:gd name="T4" fmla="*/ 0 w 307730"/>
              <a:gd name="T5" fmla="*/ 105707756 h 1055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07730" h="105528">
                <a:moveTo>
                  <a:pt x="307730" y="0"/>
                </a:moveTo>
                <a:cubicBezTo>
                  <a:pt x="236659" y="52021"/>
                  <a:pt x="165588" y="104043"/>
                  <a:pt x="114300" y="105508"/>
                </a:cubicBezTo>
                <a:cubicBezTo>
                  <a:pt x="63012" y="106973"/>
                  <a:pt x="21981" y="29307"/>
                  <a:pt x="0" y="8792"/>
                </a:cubicBezTo>
              </a:path>
            </a:pathLst>
          </a:custGeom>
          <a:noFill/>
          <a:ln w="19050" cap="sq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Oval 1" descr="Bias illustrated in regression without dummy variable"/>
          <p:cNvSpPr>
            <a:spLocks noChangeArrowheads="1"/>
          </p:cNvSpPr>
          <p:nvPr/>
        </p:nvSpPr>
        <p:spPr bwMode="auto">
          <a:xfrm rot="-1599360">
            <a:off x="1211263" y="4552950"/>
            <a:ext cx="1781175" cy="644525"/>
          </a:xfrm>
          <a:prstGeom prst="ellipse">
            <a:avLst/>
          </a:prstGeom>
          <a:noFill/>
          <a:ln w="12700" cap="sq" algn="ctr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0" name="Oval 89"/>
          <p:cNvSpPr>
            <a:spLocks noChangeArrowheads="1"/>
          </p:cNvSpPr>
          <p:nvPr/>
        </p:nvSpPr>
        <p:spPr bwMode="auto">
          <a:xfrm rot="-1599360">
            <a:off x="1701769" y="4970253"/>
            <a:ext cx="1638697" cy="642937"/>
          </a:xfrm>
          <a:prstGeom prst="ellipse">
            <a:avLst/>
          </a:prstGeom>
          <a:noFill/>
          <a:ln w="12700" cap="sq" algn="ctr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TextBox 94"/>
          <p:cNvSpPr txBox="1"/>
          <p:nvPr/>
        </p:nvSpPr>
        <p:spPr>
          <a:xfrm rot="19853054">
            <a:off x="1019175" y="4248150"/>
            <a:ext cx="17113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(Foreign cars data)</a:t>
            </a:r>
          </a:p>
        </p:txBody>
      </p:sp>
      <p:sp>
        <p:nvSpPr>
          <p:cNvPr id="96" name="TextBox 95"/>
          <p:cNvSpPr txBox="1"/>
          <p:nvPr/>
        </p:nvSpPr>
        <p:spPr>
          <a:xfrm rot="19853054">
            <a:off x="2027238" y="5359400"/>
            <a:ext cx="206375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(Domestic cars data)</a:t>
            </a:r>
          </a:p>
        </p:txBody>
      </p:sp>
      <p:sp>
        <p:nvSpPr>
          <p:cNvPr id="98" name="Oval 97" descr="Bias resolved with dummy variable"/>
          <p:cNvSpPr>
            <a:spLocks noChangeArrowheads="1"/>
          </p:cNvSpPr>
          <p:nvPr/>
        </p:nvSpPr>
        <p:spPr bwMode="auto">
          <a:xfrm rot="-1599360">
            <a:off x="5371223" y="4556296"/>
            <a:ext cx="1781175" cy="644525"/>
          </a:xfrm>
          <a:prstGeom prst="ellipse">
            <a:avLst/>
          </a:prstGeom>
          <a:noFill/>
          <a:ln w="12700" cap="sq" algn="ctr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9" name="Oval 98"/>
          <p:cNvSpPr>
            <a:spLocks noChangeArrowheads="1"/>
          </p:cNvSpPr>
          <p:nvPr/>
        </p:nvSpPr>
        <p:spPr bwMode="auto">
          <a:xfrm rot="-1599360">
            <a:off x="6054437" y="4814906"/>
            <a:ext cx="1574884" cy="642937"/>
          </a:xfrm>
          <a:prstGeom prst="ellipse">
            <a:avLst/>
          </a:prstGeom>
          <a:noFill/>
          <a:ln w="12700" cap="sq" algn="ctr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490765" y="6096000"/>
            <a:ext cx="1466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Year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748" y="3266874"/>
            <a:ext cx="3099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mpg = </a:t>
            </a:r>
            <a:r>
              <a:rPr kumimoji="1" lang="el-GR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β</a:t>
            </a:r>
            <a:r>
              <a:rPr kumimoji="1" lang="el-GR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0 </a:t>
            </a:r>
            <a:r>
              <a:rPr kumimoji="1" lang="el-GR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+ β</a:t>
            </a:r>
            <a:r>
              <a:rPr kumimoji="1" 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Year</a:t>
            </a:r>
            <a:r>
              <a:rPr kumimoji="1" lang="el-GR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Year)  + </a:t>
            </a:r>
            <a:r>
              <a:rPr kumimoji="1" lang="el-GR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ε</a:t>
            </a:r>
            <a:endParaRPr kumimoji="1" lang="en-US" sz="2000" b="1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273550" y="3266873"/>
            <a:ext cx="4641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mpg = </a:t>
            </a:r>
            <a:r>
              <a:rPr kumimoji="1" lang="el-GR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β</a:t>
            </a:r>
            <a:r>
              <a:rPr kumimoji="1" lang="el-GR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0 </a:t>
            </a:r>
            <a:r>
              <a:rPr kumimoji="1" lang="el-GR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+ β</a:t>
            </a:r>
            <a:r>
              <a:rPr kumimoji="1" 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Origin</a:t>
            </a:r>
            <a:r>
              <a:rPr kumimoji="1" lang="el-GR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Origin) + </a:t>
            </a:r>
            <a:r>
              <a:rPr kumimoji="1" lang="el-GR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β</a:t>
            </a:r>
            <a:r>
              <a:rPr kumimoji="1" lang="en-US" sz="2000" b="1" i="1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Year</a:t>
            </a:r>
            <a:r>
              <a:rPr kumimoji="1" lang="el-GR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Year)  + </a:t>
            </a:r>
            <a:r>
              <a:rPr kumimoji="1" lang="el-GR" sz="20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ε</a:t>
            </a:r>
            <a:endParaRPr kumimoji="1" lang="en-US" sz="2000" b="1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02" name="Straight Connector 101"/>
          <p:cNvCxnSpPr>
            <a:cxnSpLocks noChangeShapeType="1"/>
          </p:cNvCxnSpPr>
          <p:nvPr/>
        </p:nvCxnSpPr>
        <p:spPr bwMode="auto">
          <a:xfrm flipV="1">
            <a:off x="1143000" y="4267200"/>
            <a:ext cx="2133600" cy="1077912"/>
          </a:xfrm>
          <a:prstGeom prst="line">
            <a:avLst/>
          </a:prstGeom>
          <a:noFill/>
          <a:ln w="12700" cap="sq" algn="ctr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Straight Connector 102"/>
          <p:cNvCxnSpPr>
            <a:cxnSpLocks noChangeShapeType="1"/>
          </p:cNvCxnSpPr>
          <p:nvPr/>
        </p:nvCxnSpPr>
        <p:spPr bwMode="auto">
          <a:xfrm flipV="1">
            <a:off x="1143000" y="4865688"/>
            <a:ext cx="2133600" cy="1077912"/>
          </a:xfrm>
          <a:prstGeom prst="line">
            <a:avLst/>
          </a:prstGeom>
          <a:noFill/>
          <a:ln w="12700" cap="sq" algn="ctr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83" grpId="0"/>
      <p:bldP spid="84" grpId="0" animBg="1"/>
      <p:bldP spid="85" grpId="0"/>
      <p:bldP spid="86" grpId="0"/>
      <p:bldP spid="87" grpId="0" animBg="1"/>
      <p:bldP spid="89" grpId="0"/>
      <p:bldP spid="91" grpId="0"/>
      <p:bldP spid="92" grpId="0" animBg="1"/>
      <p:bldP spid="93" grpId="0"/>
      <p:bldP spid="94" grpId="0"/>
      <p:bldP spid="39940" grpId="0" animBg="1"/>
      <p:bldP spid="97" grpId="0" animBg="1"/>
      <p:bldP spid="2" grpId="0" animBg="1"/>
      <p:bldP spid="90" grpId="0" animBg="1"/>
      <p:bldP spid="95" grpId="0"/>
      <p:bldP spid="96" grpId="0"/>
      <p:bldP spid="98" grpId="0" animBg="1"/>
      <p:bldP spid="99" grpId="0" animBg="1"/>
      <p:bldP spid="101" grpId="0"/>
      <p:bldP spid="10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748371-444B-416F-903B-E818E40417C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1752600" y="569794"/>
            <a:ext cx="6400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Dummy Variables: </a:t>
            </a: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Intuition</a:t>
            </a: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99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1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C99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495300" y="1248383"/>
            <a:ext cx="8153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A regression with one or more dummy variables is very common in predictive modeling.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As the diagram in the previous slide illustrates a dummy variable shows a parallel shift in the regression line. For example, a model that predicts miles per gallon in a vehicle based on the vehicle origin and its year is: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mpg = </a:t>
            </a:r>
            <a:r>
              <a:rPr kumimoji="1" lang="el-G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β</a:t>
            </a:r>
            <a:r>
              <a:rPr kumimoji="1" lang="el-GR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0</a:t>
            </a:r>
            <a:r>
              <a:rPr kumimoji="1" lang="el-G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+ β</a:t>
            </a:r>
            <a:r>
              <a:rPr kumimoji="1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Origin</a:t>
            </a:r>
            <a:r>
              <a:rPr kumimoji="1" lang="el-G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Origin) + </a:t>
            </a:r>
            <a:r>
              <a:rPr kumimoji="1" lang="el-G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β</a:t>
            </a:r>
            <a:r>
              <a:rPr kumimoji="1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Year</a:t>
            </a:r>
            <a:r>
              <a:rPr kumimoji="1" lang="el-G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Year) + </a:t>
            </a:r>
            <a:r>
              <a:rPr kumimoji="1" lang="el-G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ε</a:t>
            </a:r>
            <a:endParaRPr kumimoji="1" 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  <a:p>
            <a:pPr marL="228600" indent="-228600">
              <a:spcBef>
                <a:spcPct val="20000"/>
              </a:spcBef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1800" b="1" dirty="0">
                <a:solidFill>
                  <a:srgbClr val="C00000"/>
                </a:solidFill>
                <a:cs typeface="Times New Roman" panose="02020603050405020304" pitchFamily="18" charset="0"/>
              </a:rPr>
              <a:t>Origin =</a:t>
            </a:r>
            <a:r>
              <a:rPr kumimoji="1" lang="en-US" sz="1800" b="1" dirty="0">
                <a:solidFill>
                  <a:srgbClr val="0070C0"/>
                </a:solidFill>
                <a:cs typeface="Times New Roman" panose="02020603050405020304" pitchFamily="18" charset="0"/>
              </a:rPr>
              <a:t> 0 </a:t>
            </a:r>
            <a:r>
              <a:rPr kumimoji="1" lang="en-US" sz="1800" dirty="0">
                <a:solidFill>
                  <a:srgbClr val="000000"/>
                </a:solidFill>
                <a:latin typeface="Arial"/>
              </a:rPr>
              <a:t>for </a:t>
            </a:r>
            <a:r>
              <a:rPr kumimoji="1" lang="en-US" sz="1800" dirty="0">
                <a:solidFill>
                  <a:srgbClr val="C00000"/>
                </a:solidFill>
                <a:latin typeface="Arial"/>
              </a:rPr>
              <a:t>domestic</a:t>
            </a:r>
            <a:r>
              <a:rPr kumimoji="1" lang="en-US" sz="1800" dirty="0">
                <a:solidFill>
                  <a:srgbClr val="000000"/>
                </a:solidFill>
                <a:latin typeface="Arial"/>
              </a:rPr>
              <a:t> cars and </a:t>
            </a:r>
            <a:r>
              <a:rPr kumimoji="1" lang="en-US" sz="1800" b="1" dirty="0">
                <a:solidFill>
                  <a:srgbClr val="C00000"/>
                </a:solidFill>
                <a:cs typeface="Times New Roman" panose="02020603050405020304" pitchFamily="18" charset="0"/>
              </a:rPr>
              <a:t>Origin = </a:t>
            </a:r>
            <a:r>
              <a:rPr kumimoji="1" lang="en-US" sz="1800" b="1" dirty="0">
                <a:solidFill>
                  <a:srgbClr val="0070C0"/>
                </a:solidFill>
                <a:cs typeface="Times New Roman" panose="02020603050405020304" pitchFamily="18" charset="0"/>
              </a:rPr>
              <a:t>1</a:t>
            </a:r>
            <a:r>
              <a:rPr kumimoji="1" lang="en-US" sz="1800" b="1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kumimoji="1" lang="en-US" sz="1800" dirty="0">
                <a:solidFill>
                  <a:srgbClr val="000000"/>
                </a:solidFill>
                <a:latin typeface="Arial"/>
              </a:rPr>
              <a:t>for </a:t>
            </a:r>
            <a:r>
              <a:rPr kumimoji="1" lang="en-US" sz="1800" dirty="0">
                <a:solidFill>
                  <a:srgbClr val="C00000"/>
                </a:solidFill>
                <a:latin typeface="Arial"/>
              </a:rPr>
              <a:t>foreign</a:t>
            </a:r>
            <a:r>
              <a:rPr kumimoji="1" lang="en-US" sz="1800" dirty="0">
                <a:solidFill>
                  <a:srgbClr val="000000"/>
                </a:solidFill>
                <a:latin typeface="Arial"/>
              </a:rPr>
              <a:t> cars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l-G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β</a:t>
            </a:r>
            <a:r>
              <a:rPr kumimoji="1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Year 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is the effect of vehicle year on mileage </a:t>
            </a:r>
            <a:r>
              <a:rPr kumimoji="1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“controlling for” 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(taking into account) vehicle origin.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l-G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β</a:t>
            </a:r>
            <a:r>
              <a:rPr kumimoji="1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Origin 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is the effect of origin on mileage </a:t>
            </a:r>
            <a:r>
              <a:rPr kumimoji="1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“controlling for” 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year.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Thus, you can think of the model above as two separate regression models: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For domestic cars,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Origin = 0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</a:t>
            </a:r>
            <a:r>
              <a:rPr kumimoji="1" lang="el-G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mpg = </a:t>
            </a:r>
            <a:r>
              <a:rPr kumimoji="1" lang="el-G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β</a:t>
            </a:r>
            <a:r>
              <a:rPr kumimoji="1" lang="el-GR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0</a:t>
            </a:r>
            <a:r>
              <a:rPr kumimoji="1" lang="el-G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+ β</a:t>
            </a:r>
            <a:r>
              <a:rPr kumimoji="1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Year</a:t>
            </a:r>
            <a:r>
              <a:rPr kumimoji="1" lang="el-G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Year) + </a:t>
            </a:r>
            <a:r>
              <a:rPr kumimoji="1" lang="el-G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ε</a:t>
            </a:r>
            <a:endParaRPr kumimoji="1" 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For foreign cars,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Origin = 1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</a:t>
            </a:r>
            <a:r>
              <a:rPr kumimoji="1" lang="el-G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mpg = </a:t>
            </a:r>
            <a:r>
              <a:rPr kumimoji="1" lang="el-G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(β</a:t>
            </a:r>
            <a:r>
              <a:rPr kumimoji="1" lang="el-GR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0</a:t>
            </a:r>
            <a:r>
              <a:rPr kumimoji="1" lang="el-G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+ β</a:t>
            </a:r>
            <a:r>
              <a:rPr kumimoji="1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Origin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) +</a:t>
            </a:r>
            <a:r>
              <a:rPr kumimoji="1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l-G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β</a:t>
            </a:r>
            <a:r>
              <a:rPr kumimoji="1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Year</a:t>
            </a:r>
            <a:r>
              <a:rPr kumimoji="1" lang="el-G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Year) + </a:t>
            </a:r>
            <a:r>
              <a:rPr kumimoji="1" lang="el-G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ε</a:t>
            </a:r>
            <a:endParaRPr kumimoji="1" lang="en-US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So, </a:t>
            </a:r>
            <a:r>
              <a:rPr kumimoji="1" lang="el-G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β</a:t>
            </a:r>
            <a:r>
              <a:rPr kumimoji="1" lang="el-GR" sz="1800" b="1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0</a:t>
            </a:r>
            <a:r>
              <a:rPr kumimoji="1" lang="el-G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is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the intercept for </a:t>
            </a:r>
            <a:r>
              <a:rPr kumimoji="1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domestic</a:t>
            </a:r>
            <a:r>
              <a:rPr kumimoji="1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cars;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</a:t>
            </a:r>
            <a:r>
              <a:rPr kumimoji="1" lang="el-G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β</a:t>
            </a:r>
            <a:r>
              <a:rPr kumimoji="1" lang="el-GR" sz="1800" b="1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0</a:t>
            </a:r>
            <a:r>
              <a:rPr kumimoji="1" lang="el-G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+ β</a:t>
            </a:r>
            <a:r>
              <a:rPr kumimoji="1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Origin</a:t>
            </a:r>
            <a:r>
              <a:rPr kumimoji="1" lang="el-G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is the intercept for </a:t>
            </a:r>
            <a:r>
              <a:rPr kumimoji="1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foreign</a:t>
            </a:r>
            <a:r>
              <a:rPr kumimoji="1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c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ars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</a:t>
            </a:r>
            <a:r>
              <a:rPr kumimoji="1" lang="el-G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β</a:t>
            </a:r>
            <a:r>
              <a:rPr kumimoji="1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Origin</a:t>
            </a:r>
            <a:r>
              <a:rPr kumimoji="1" lang="el-GR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is the effect </a:t>
            </a:r>
            <a:r>
              <a:rPr kumimoji="1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difference</a:t>
            </a:r>
            <a:r>
              <a:rPr kumimoji="1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b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etween domestic and foreign cars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b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</a:br>
            <a:b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</a:br>
            <a:br>
              <a:rPr kumimoji="1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</a:b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3" name="Snagit_PPTD9D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1269023" cy="93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032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FFFFCC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1ABD4A-20A8-4B3F-AEB5-34EF8A2C4D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6725" y="321426"/>
            <a:ext cx="7721986" cy="897774"/>
            <a:chOff x="-957399" y="-129303"/>
            <a:chExt cx="7721986" cy="897774"/>
          </a:xfrm>
        </p:grpSpPr>
        <p:sp>
          <p:nvSpPr>
            <p:cNvPr id="49155" name="Rectangle 2"/>
            <p:cNvSpPr>
              <a:spLocks noChangeArrowheads="1"/>
            </p:cNvSpPr>
            <p:nvPr/>
          </p:nvSpPr>
          <p:spPr bwMode="auto">
            <a:xfrm>
              <a:off x="-378402" y="-129303"/>
              <a:ext cx="7142989" cy="897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Regression w/Dummy Variable</a:t>
              </a:r>
            </a:p>
          </p:txBody>
        </p:sp>
        <p:pic>
          <p:nvPicPr>
            <p:cNvPr id="3" name="Snagit_PPTDF1B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57399" y="69179"/>
              <a:ext cx="644025" cy="484987"/>
            </a:xfrm>
            <a:prstGeom prst="rect">
              <a:avLst/>
            </a:prstGeom>
          </p:spPr>
        </p:pic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7200" y="1295400"/>
            <a:ext cx="7157856" cy="1447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## Regression with a Dummy Variable</a:t>
            </a:r>
            <a:b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library(ISLR)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Contains the "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Carseats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" data set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lm.fit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lm(Sales ~ Price + US, data = 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Carseats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US is a dummy (Yes =1, No =0)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summary(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lm.fit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library(</a:t>
            </a:r>
            <a:r>
              <a:rPr kumimoji="1" lang="en-US" sz="1400" dirty="0" err="1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coefplot</a:t>
            </a:r>
            <a: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kumimoji="1" lang="en-US" sz="1400" dirty="0">
                <a:solidFill>
                  <a:srgbClr val="0000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coefplot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lm.fit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5" name="Snagit_PPT89CC" descr="R outpu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75776"/>
            <a:ext cx="6398942" cy="367742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133" y="4993811"/>
            <a:ext cx="847725" cy="847725"/>
          </a:xfrm>
          <a:prstGeom prst="rect">
            <a:avLst/>
          </a:prstGeom>
        </p:spPr>
      </p:pic>
      <p:pic>
        <p:nvPicPr>
          <p:cNvPr id="2" name="Snagit_PPTF8F4" descr="R output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95" y="2032244"/>
            <a:ext cx="3287899" cy="2463556"/>
          </a:xfrm>
          <a:prstGeom prst="rect">
            <a:avLst/>
          </a:prstGeom>
          <a:ln w="19050">
            <a:solidFill>
              <a:srgbClr val="FF3300"/>
            </a:solidFill>
          </a:ln>
        </p:spPr>
      </p:pic>
    </p:spTree>
    <p:extLst>
      <p:ext uri="{BB962C8B-B14F-4D97-AF65-F5344CB8AC3E}">
        <p14:creationId xmlns:p14="http://schemas.microsoft.com/office/powerpoint/2010/main" val="3052897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837C2-4CEF-468A-9E38-4E806F1226DA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571500" y="27432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200"/>
              </a:spcAft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Descriptive Analytics</a:t>
            </a:r>
            <a:endParaRPr lang="en-US" altLang="en-US" sz="1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7D0770-4A47-41D4-A682-6E63DFD0733B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533400" y="2819400"/>
            <a:ext cx="8001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Multi-Variate Regression</a:t>
            </a: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589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ECFA8A-5EAC-4627-8815-06E11331335E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827" name="Rectangle 2"/>
          <p:cNvSpPr>
            <a:spLocks noChangeArrowheads="1"/>
          </p:cNvSpPr>
          <p:nvPr/>
        </p:nvSpPr>
        <p:spPr bwMode="auto">
          <a:xfrm>
            <a:off x="381000" y="6096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Multi-Variate Regression</a:t>
            </a:r>
            <a:br>
              <a:rPr kumimoji="1" lang="en-US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</a:br>
            <a:r>
              <a:rPr kumimoji="1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(or Multiple Linear Regression)</a:t>
            </a:r>
            <a:endParaRPr kumimoji="1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533400" y="1524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Most regression models include more than one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“predictor”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variable and possibly more than one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“control” 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variable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Predictor and control variables are ALL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“independent variables”</a:t>
            </a:r>
            <a:b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</a:br>
            <a:b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</a:br>
            <a:r>
              <a:rPr kumimoji="1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Y = </a:t>
            </a:r>
            <a:r>
              <a:rPr kumimoji="1" lang="el-GR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β</a:t>
            </a:r>
            <a:r>
              <a:rPr kumimoji="1" lang="el-GR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0</a:t>
            </a:r>
            <a:r>
              <a:rPr kumimoji="1" lang="el-GR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+ β</a:t>
            </a:r>
            <a:r>
              <a:rPr kumimoji="1" lang="el-GR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kumimoji="1" lang="el-GR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kumimoji="1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kumimoji="1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1</a:t>
            </a:r>
            <a:r>
              <a:rPr kumimoji="1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+ </a:t>
            </a:r>
            <a:r>
              <a:rPr kumimoji="1" lang="el-GR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β</a:t>
            </a:r>
            <a:r>
              <a:rPr kumimoji="1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kumimoji="1" lang="el-GR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kumimoji="1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kumimoji="1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2</a:t>
            </a:r>
            <a:r>
              <a:rPr kumimoji="1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+ </a:t>
            </a:r>
            <a:r>
              <a:rPr kumimoji="1" lang="el-GR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β</a:t>
            </a:r>
            <a:r>
              <a:rPr kumimoji="1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3</a:t>
            </a:r>
            <a:r>
              <a:rPr kumimoji="1" lang="el-GR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kumimoji="1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kumimoji="1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3</a:t>
            </a:r>
            <a:r>
              <a:rPr kumimoji="1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+ …… + </a:t>
            </a:r>
            <a:r>
              <a:rPr kumimoji="1" lang="el-GR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β</a:t>
            </a:r>
            <a:r>
              <a:rPr kumimoji="1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4</a:t>
            </a:r>
            <a:r>
              <a:rPr kumimoji="1" lang="el-GR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kumimoji="1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kumimoji="1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4</a:t>
            </a:r>
            <a:r>
              <a:rPr kumimoji="1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+ </a:t>
            </a:r>
            <a:r>
              <a:rPr kumimoji="1" lang="el-GR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β</a:t>
            </a:r>
            <a:r>
              <a:rPr kumimoji="1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5</a:t>
            </a:r>
            <a:r>
              <a:rPr kumimoji="1" lang="el-GR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kumimoji="1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kumimoji="1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5</a:t>
            </a:r>
            <a:r>
              <a:rPr kumimoji="1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+ </a:t>
            </a:r>
            <a:r>
              <a:rPr kumimoji="1" lang="el-GR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β</a:t>
            </a:r>
            <a:r>
              <a:rPr kumimoji="1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6</a:t>
            </a:r>
            <a:r>
              <a:rPr kumimoji="1" lang="el-GR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</a:t>
            </a:r>
            <a:r>
              <a:rPr kumimoji="1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X</a:t>
            </a:r>
            <a:r>
              <a:rPr kumimoji="1" lang="en-US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6</a:t>
            </a:r>
            <a:r>
              <a:rPr kumimoji="1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+ </a:t>
            </a:r>
            <a:r>
              <a:rPr kumimoji="1" lang="el-GR" sz="18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ε</a:t>
            </a:r>
            <a:br>
              <a:rPr kumimoji="1" lang="el-G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</a:b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3400" y="4724400"/>
            <a:ext cx="8153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Interpretation: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l-G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β</a:t>
            </a:r>
            <a:r>
              <a:rPr kumimoji="1" lang="el-GR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1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is the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effect size 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of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X</a:t>
            </a:r>
            <a:r>
              <a:rPr kumimoji="1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1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, that is, how much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Y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changes, when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X</a:t>
            </a:r>
            <a:r>
              <a:rPr kumimoji="1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1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increases by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1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unit, holding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X</a:t>
            </a:r>
            <a:r>
              <a:rPr kumimoji="1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…….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X</a:t>
            </a:r>
            <a:r>
              <a:rPr kumimoji="1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5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constant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. Same for </a:t>
            </a:r>
            <a:r>
              <a:rPr kumimoji="1" lang="el-GR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β</a:t>
            </a:r>
            <a:r>
              <a:rPr kumimoji="1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2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, etc.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Predictors and controls work in the exact same way. They are just labels:</a:t>
            </a:r>
          </a:p>
          <a:p>
            <a:pPr marL="4572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A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predictor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is a variable we believe will predict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Y</a:t>
            </a:r>
          </a:p>
          <a:p>
            <a:pPr marL="4572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A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control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is a variable that may affect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Y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, so we include it for control</a:t>
            </a:r>
          </a:p>
        </p:txBody>
      </p:sp>
      <p:sp>
        <p:nvSpPr>
          <p:cNvPr id="40966" name="Left Brace 1"/>
          <p:cNvSpPr>
            <a:spLocks/>
          </p:cNvSpPr>
          <p:nvPr/>
        </p:nvSpPr>
        <p:spPr bwMode="auto">
          <a:xfrm rot="-5400000">
            <a:off x="2710659" y="2013744"/>
            <a:ext cx="369887" cy="2438399"/>
          </a:xfrm>
          <a:prstGeom prst="leftBrace">
            <a:avLst>
              <a:gd name="adj1" fmla="val 78071"/>
              <a:gd name="adj2" fmla="val 50000"/>
            </a:avLst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967" name="Left Brace 6"/>
          <p:cNvSpPr>
            <a:spLocks/>
          </p:cNvSpPr>
          <p:nvPr/>
        </p:nvSpPr>
        <p:spPr bwMode="auto">
          <a:xfrm rot="-5400000">
            <a:off x="5758656" y="2166144"/>
            <a:ext cx="369887" cy="2133600"/>
          </a:xfrm>
          <a:prstGeom prst="leftBrace">
            <a:avLst>
              <a:gd name="adj1" fmla="val 70279"/>
              <a:gd name="adj2" fmla="val 50000"/>
            </a:avLst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968" name="Left Brace 7"/>
          <p:cNvSpPr>
            <a:spLocks/>
          </p:cNvSpPr>
          <p:nvPr/>
        </p:nvSpPr>
        <p:spPr bwMode="auto">
          <a:xfrm rot="-5400000">
            <a:off x="4191000" y="1295400"/>
            <a:ext cx="419100" cy="5219700"/>
          </a:xfrm>
          <a:prstGeom prst="leftBrace">
            <a:avLst>
              <a:gd name="adj1" fmla="val 83246"/>
              <a:gd name="adj2" fmla="val 50000"/>
            </a:avLst>
          </a:prstGeom>
          <a:noFill/>
          <a:ln w="19050" cap="sq" algn="ctr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9800" y="3429000"/>
            <a:ext cx="1447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Predictors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81600" y="3429000"/>
            <a:ext cx="1447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Controls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0" y="4125913"/>
            <a:ext cx="27051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Independent Variables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5" grpId="0" uiExpand="1" build="p"/>
      <p:bldP spid="40966" grpId="0" animBg="1"/>
      <p:bldP spid="40967" grpId="0" animBg="1"/>
      <p:bldP spid="40968" grpId="0" animBg="1"/>
      <p:bldP spid="3" grpId="0"/>
      <p:bldP spid="10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FFFFCC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1ABD4A-20A8-4B3F-AEB5-34EF8A2C4D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1198" y="381000"/>
            <a:ext cx="9135202" cy="685800"/>
            <a:chOff x="-1864598" y="39421"/>
            <a:chExt cx="9135202" cy="685800"/>
          </a:xfrm>
        </p:grpSpPr>
        <p:sp>
          <p:nvSpPr>
            <p:cNvPr id="49155" name="Rectangle 2"/>
            <p:cNvSpPr>
              <a:spLocks noChangeArrowheads="1"/>
            </p:cNvSpPr>
            <p:nvPr/>
          </p:nvSpPr>
          <p:spPr bwMode="auto">
            <a:xfrm>
              <a:off x="-1864598" y="39421"/>
              <a:ext cx="9135202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Multivariate Regression</a:t>
              </a:r>
            </a:p>
          </p:txBody>
        </p:sp>
        <p:pic>
          <p:nvPicPr>
            <p:cNvPr id="3" name="Snagit_PPTDF1B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30396" y="111253"/>
              <a:ext cx="644025" cy="484987"/>
            </a:xfrm>
            <a:prstGeom prst="rect">
              <a:avLst/>
            </a:prstGeom>
          </p:spPr>
        </p:pic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295400" y="1138632"/>
            <a:ext cx="6553201" cy="12054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## Multiple Linear Regression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library(MASS)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Contains the “Boston" housing data set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lm.fit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lm(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medv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~ 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lstat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+ crim + age + 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chas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, data = Boston) 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chas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 proximity to the Charles River (1 = yes; 0 = no)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summary(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lm.fit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kumimoji="1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Snagit_PPTF087" descr="R outpu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442418"/>
            <a:ext cx="6553200" cy="422342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909033"/>
            <a:ext cx="8477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26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FFFFCC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1ABD4A-20A8-4B3F-AEB5-34EF8A2C4D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892798" y="342900"/>
            <a:ext cx="7824198" cy="685800"/>
            <a:chOff x="-1922213" y="146195"/>
            <a:chExt cx="7824198" cy="685800"/>
          </a:xfrm>
        </p:grpSpPr>
        <p:sp>
          <p:nvSpPr>
            <p:cNvPr id="49155" name="Rectangle 2"/>
            <p:cNvSpPr>
              <a:spLocks noChangeArrowheads="1"/>
            </p:cNvSpPr>
            <p:nvPr/>
          </p:nvSpPr>
          <p:spPr bwMode="auto">
            <a:xfrm>
              <a:off x="-1922213" y="146195"/>
              <a:ext cx="7824198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Model with all Predictors</a:t>
              </a:r>
            </a:p>
          </p:txBody>
        </p:sp>
        <p:pic>
          <p:nvPicPr>
            <p:cNvPr id="3" name="Snagit_PPTDF1B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19611" y="203345"/>
              <a:ext cx="644025" cy="484987"/>
            </a:xfrm>
            <a:prstGeom prst="rect">
              <a:avLst/>
            </a:prstGeom>
          </p:spPr>
        </p:pic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371600" y="1167044"/>
            <a:ext cx="6520423" cy="9479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 lvl="0">
              <a:spcBef>
                <a:spcPct val="20000"/>
              </a:spcBef>
              <a:buClr>
                <a:srgbClr val="000000"/>
              </a:buClr>
              <a:defRPr/>
            </a:pP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Cont’d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library(MASS)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Contains the “Boston" housing data set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lm.fit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lm(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medv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~ ., data = Boston)</a:t>
            </a:r>
            <a:r>
              <a:rPr kumimoji="1" lang="en-US" sz="1400" kern="0" dirty="0">
                <a:solidFill>
                  <a:srgbClr val="006600"/>
                </a:solidFill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 # use . to include all predictors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summary(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lm.fit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kumimoji="1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Snagit_PPT72C2" descr="R outpu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12494"/>
            <a:ext cx="6520423" cy="44169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167044"/>
            <a:ext cx="8477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07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FFFFCC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1ABD4A-20A8-4B3F-AEB5-34EF8A2C4D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70082" y="434338"/>
            <a:ext cx="8902518" cy="708662"/>
            <a:chOff x="-1721303" y="199533"/>
            <a:chExt cx="7824198" cy="708662"/>
          </a:xfrm>
        </p:grpSpPr>
        <p:pic>
          <p:nvPicPr>
            <p:cNvPr id="3" name="Snagit_PPTDF1B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5339" y="199533"/>
              <a:ext cx="644025" cy="484987"/>
            </a:xfrm>
            <a:prstGeom prst="rect">
              <a:avLst/>
            </a:prstGeom>
          </p:spPr>
        </p:pic>
        <p:sp>
          <p:nvSpPr>
            <p:cNvPr id="49155" name="Rectangle 2"/>
            <p:cNvSpPr>
              <a:spLocks noChangeArrowheads="1"/>
            </p:cNvSpPr>
            <p:nvPr/>
          </p:nvSpPr>
          <p:spPr bwMode="auto">
            <a:xfrm>
              <a:off x="-1721303" y="222395"/>
              <a:ext cx="7824198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Coefficient Plot</a:t>
              </a:r>
            </a:p>
          </p:txBody>
        </p:sp>
      </p:grp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33400" y="1219200"/>
            <a:ext cx="8112737" cy="57103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Cont’d.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coefplot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lm.fit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kumimoji="1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Snagit_PPTE942" descr="R output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872386"/>
            <a:ext cx="8112737" cy="46808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048000"/>
            <a:ext cx="8477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29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F837C2-4CEF-468A-9E38-4E806F1226DA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533400" y="2971800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ANOVA in Regressions</a:t>
            </a: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22301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1ABD4A-20A8-4B3F-AEB5-34EF8A2C4D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1641071" y="609600"/>
            <a:ext cx="556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ANOVA in Regressions</a:t>
            </a:r>
            <a:endParaRPr kumimoji="1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3366CC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609600" y="1699976"/>
            <a:ext cx="8001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952500" y="1576624"/>
            <a:ext cx="7353300" cy="3634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ANOVA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regression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are tightly related because ANOVA tests whether the </a:t>
            </a: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variance explained 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by the regression line (or the various variables in the model) is significantly different than the variance of the dependent variable alone.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As we will see later, ANOVA is very useful when </a:t>
            </a: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comparing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whether </a:t>
            </a: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one regression model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explains more variance than </a:t>
            </a: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another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, so it is a key test when evaluating predictive models.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The regression’s </a:t>
            </a: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F-test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yields a </a:t>
            </a: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p-value</a:t>
            </a:r>
            <a:r>
              <a:rPr kumimoji="1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, measuring the overall predictive power of the regression model. </a:t>
            </a:r>
            <a:r>
              <a:rPr kumimoji="1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What does this measure?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390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748371-444B-416F-903B-E818E40417C7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723900" y="369130"/>
            <a:ext cx="7772400" cy="78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ANOVA in Regressions</a:t>
            </a:r>
            <a:endParaRPr kumimoji="1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294509" y="1154868"/>
            <a:ext cx="8338789" cy="5169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Consider the following 3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nested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 regression models:</a:t>
            </a:r>
          </a:p>
          <a:p>
            <a:pPr marL="233363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Null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Model: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Y = </a:t>
            </a:r>
            <a:r>
              <a:rPr kumimoji="1" lang="el-GR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β</a:t>
            </a:r>
            <a:r>
              <a:rPr kumimoji="1" lang="el-GR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0</a:t>
            </a:r>
            <a:r>
              <a:rPr kumimoji="1" lang="el-GR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+ ε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(no predictors, just the mean and variance of Y)</a:t>
            </a:r>
          </a:p>
          <a:p>
            <a:pPr marL="233363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2000" b="1" dirty="0">
                <a:solidFill>
                  <a:srgbClr val="0070C0"/>
                </a:solidFill>
              </a:rPr>
              <a:t>Small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Model: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Y = </a:t>
            </a:r>
            <a:r>
              <a:rPr kumimoji="1" lang="el-GR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β</a:t>
            </a:r>
            <a:r>
              <a:rPr kumimoji="1" lang="el-GR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0</a:t>
            </a:r>
            <a:r>
              <a:rPr kumimoji="1" lang="el-GR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+ β</a:t>
            </a:r>
            <a:r>
              <a:rPr kumimoji="1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1 </a:t>
            </a:r>
            <a:r>
              <a:rPr kumimoji="1" lang="el-GR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X</a:t>
            </a:r>
            <a:r>
              <a:rPr kumimoji="1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) + etc. + </a:t>
            </a:r>
            <a:r>
              <a:rPr kumimoji="1" lang="el-GR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ε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(a few predictors)</a:t>
            </a:r>
          </a:p>
          <a:p>
            <a:pPr marL="233363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24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2000" b="1" dirty="0">
                <a:solidFill>
                  <a:srgbClr val="0070C0"/>
                </a:solidFill>
              </a:rPr>
              <a:t>Large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Model: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Y = </a:t>
            </a:r>
            <a:r>
              <a:rPr kumimoji="1" lang="el-GR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β</a:t>
            </a:r>
            <a:r>
              <a:rPr kumimoji="1" lang="el-GR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0</a:t>
            </a:r>
            <a:r>
              <a:rPr kumimoji="1" lang="el-GR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+ β</a:t>
            </a:r>
            <a:r>
              <a:rPr kumimoji="1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1 </a:t>
            </a:r>
            <a:r>
              <a:rPr kumimoji="1" lang="el-GR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X</a:t>
            </a:r>
            <a:r>
              <a:rPr kumimoji="1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1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) + … + </a:t>
            </a:r>
            <a:r>
              <a:rPr kumimoji="1" lang="el-GR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β</a:t>
            </a:r>
            <a:r>
              <a:rPr kumimoji="1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 </a:t>
            </a:r>
            <a:r>
              <a:rPr kumimoji="1" lang="el-GR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1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X</a:t>
            </a:r>
            <a:r>
              <a:rPr kumimoji="1" lang="en-US" sz="20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) + etc. + </a:t>
            </a:r>
            <a:r>
              <a:rPr kumimoji="1" lang="el-GR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ε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</a:rPr>
              <a:t>(more predictors)</a:t>
            </a:r>
          </a:p>
          <a:p>
            <a:pPr algn="ctr">
              <a:spcAft>
                <a:spcPts val="1200"/>
              </a:spcAft>
              <a:defRPr/>
            </a:pPr>
            <a:r>
              <a:rPr kumimoji="1" lang="en-US" sz="2800" b="1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Testing a Single Model</a:t>
            </a:r>
          </a:p>
          <a:p>
            <a:pPr marL="228600" lvl="0" indent="-228600">
              <a:spcBef>
                <a:spcPct val="20000"/>
              </a:spcBef>
              <a:spcAft>
                <a:spcPts val="1200"/>
              </a:spcAft>
              <a:buClr>
                <a:srgbClr val="000000"/>
              </a:buClr>
              <a:buFont typeface="Arial" pitchFamily="34" charset="0"/>
              <a:buChar char="•"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The </a:t>
            </a:r>
            <a:r>
              <a:rPr kumimoji="1" lang="en-US" sz="2000" b="1" dirty="0">
                <a:solidFill>
                  <a:srgbClr val="C00000"/>
                </a:solidFill>
                <a:latin typeface="Arial"/>
                <a:sym typeface="Wingdings" panose="05000000000000000000" pitchFamily="2" charset="2"/>
              </a:rPr>
              <a:t>ANOVA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F-Test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for a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single model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</a:t>
            </a:r>
            <a:b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</a:b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compares the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variance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of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Y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explained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by </a:t>
            </a:r>
            <a:b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</a:b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the regression model </a:t>
            </a:r>
            <a: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(i.e., </a:t>
            </a:r>
            <a:r>
              <a:rPr kumimoji="1" lang="en-US" sz="2000" b="1" dirty="0">
                <a:solidFill>
                  <a:srgbClr val="0070C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kumimoji="1" lang="en-US" sz="2000" b="1" baseline="30000" dirty="0">
                <a:solidFill>
                  <a:srgbClr val="0070C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kumimoji="1" lang="en-US" sz="2000" dirty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) against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the </a:t>
            </a:r>
            <a:b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</a:b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variance of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Y 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explained by the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Null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model</a:t>
            </a:r>
          </a:p>
          <a:p>
            <a:pPr marL="227013" lvl="0" indent="-227013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If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significant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(p &lt; 0.05), the model is better at predicting </a:t>
            </a:r>
            <a:r>
              <a:rPr kumimoji="1" lang="en-US" sz="2000" b="1" dirty="0">
                <a:solidFill>
                  <a:srgbClr val="0070C0"/>
                </a:solidFill>
                <a:sym typeface="Wingdings" panose="05000000000000000000" pitchFamily="2" charset="2"/>
              </a:rPr>
              <a:t>Y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than the </a:t>
            </a:r>
            <a:r>
              <a:rPr kumimoji="1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Null</a:t>
            </a:r>
            <a:r>
              <a: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panose="020B0600070205080204" pitchFamily="34" charset="-128"/>
                <a:cs typeface="+mn-cs"/>
                <a:sym typeface="Wingdings" panose="05000000000000000000" pitchFamily="2" charset="2"/>
              </a:rPr>
              <a:t> model.</a:t>
            </a:r>
            <a:endParaRPr kumimoji="1" 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  <a:sym typeface="Wingdings" panose="05000000000000000000" pitchFamily="2" charset="2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  <a:buSzTx/>
              <a:buFont typeface="Arial" pitchFamily="34" charset="0"/>
              <a:buChar char="•"/>
              <a:tabLst/>
              <a:defRPr/>
            </a:pPr>
            <a:endParaRPr kumimoji="1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 panose="020B0600070205080204" pitchFamily="34" charset="-128"/>
              <a:cs typeface="+mn-cs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peech Bubble: Rectangle with Corners Rounded 1">
                <a:extLst>
                  <a:ext uri="{FF2B5EF4-FFF2-40B4-BE49-F238E27FC236}">
                    <a16:creationId xmlns:a16="http://schemas.microsoft.com/office/drawing/2014/main" id="{BC8B06EB-308D-4D29-B4FA-22B63DC2323F}"/>
                  </a:ext>
                </a:extLst>
              </p:cNvPr>
              <p:cNvSpPr/>
              <p:nvPr/>
            </p:nvSpPr>
            <p:spPr bwMode="auto">
              <a:xfrm>
                <a:off x="5943600" y="3962400"/>
                <a:ext cx="2819399" cy="838200"/>
              </a:xfrm>
              <a:prstGeom prst="wedgeRoundRectCallout">
                <a:avLst>
                  <a:gd name="adj1" fmla="val -64299"/>
                  <a:gd name="adj2" fmla="val -34540"/>
                  <a:gd name="adj3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𝐅</m:t>
                      </m:r>
                      <m:r>
                        <a:rPr kumimoji="0" lang="en-US" sz="20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𝐑</m:t>
                              </m:r>
                            </m:e>
                            <m:sup>
                              <m:r>
                                <a:rPr kumimoji="0" lang="en-US" sz="20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0" lang="en-US" sz="2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/(</m:t>
                          </m:r>
                          <m:r>
                            <a:rPr kumimoji="0" lang="en-US" sz="2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𝐩</m:t>
                          </m:r>
                          <m:r>
                            <a:rPr kumimoji="0" lang="en-US" sz="2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sz="2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0" lang="en-US" sz="2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en-US" sz="2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sz="2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  <m:r>
                            <a:rPr kumimoji="0" lang="en-US" sz="2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20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𝐑</m:t>
                              </m:r>
                            </m:e>
                            <m:sup>
                              <m:r>
                                <a:rPr kumimoji="0" lang="en-US" sz="20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𝟐</m:t>
                              </m:r>
                            </m:sup>
                          </m:sSup>
                          <m:r>
                            <a:rPr kumimoji="0" lang="en-US" sz="2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)/(</m:t>
                          </m:r>
                          <m:r>
                            <a:rPr kumimoji="0" lang="en-US" sz="2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𝐧</m:t>
                          </m:r>
                          <m:r>
                            <a:rPr kumimoji="0" lang="en-US" sz="2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sz="2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𝐩</m:t>
                          </m:r>
                          <m:r>
                            <a:rPr kumimoji="0" lang="en-US" sz="20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" name="Speech Bubble: Rectangle with Corners Rounded 1">
                <a:extLst>
                  <a:ext uri="{FF2B5EF4-FFF2-40B4-BE49-F238E27FC236}">
                    <a16:creationId xmlns:a16="http://schemas.microsoft.com/office/drawing/2014/main" id="{BC8B06EB-308D-4D29-B4FA-22B63DC23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3962400"/>
                <a:ext cx="2819399" cy="838200"/>
              </a:xfrm>
              <a:prstGeom prst="wedgeRoundRectCallout">
                <a:avLst>
                  <a:gd name="adj1" fmla="val -64299"/>
                  <a:gd name="adj2" fmla="val -34540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06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5AB462-04A1-44CA-8F22-A7B77D8F6BA6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114300" y="533400"/>
            <a:ext cx="8915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ANOVA</a:t>
            </a:r>
            <a:r>
              <a:rPr kumimoji="1" lang="en-US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 (Nested) </a:t>
            </a: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Model Comparison</a:t>
            </a:r>
            <a:endParaRPr kumimoji="1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3"/>
              <p:cNvSpPr>
                <a:spLocks noChangeArrowheads="1"/>
              </p:cNvSpPr>
              <p:nvPr/>
            </p:nvSpPr>
            <p:spPr bwMode="auto">
              <a:xfrm>
                <a:off x="571500" y="1295400"/>
                <a:ext cx="8001000" cy="487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227013" marR="0" lvl="0" indent="-227013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1"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a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nova (Small, Large)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compares the 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variance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of 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Y 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explained 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by the </a:t>
                </a:r>
                <a:r>
                  <a:rPr kumimoji="1"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Large 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model to the variance of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 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Y 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explained by </a:t>
                </a:r>
                <a:r>
                  <a:rPr kumimoji="1" lang="en-US" sz="20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Small 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model</a:t>
                </a:r>
                <a:endParaRPr kumimoji="1" 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  <a:sym typeface="Wingdings" panose="05000000000000000000" pitchFamily="2" charset="2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SSE</a:t>
                </a:r>
                <a:r>
                  <a:rPr kumimoji="1" lang="en-US" sz="200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= Sum of Squared Errors of the Small model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SSE</a:t>
                </a:r>
                <a:r>
                  <a:rPr kumimoji="1" lang="en-US" sz="200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= Sum of Squared Errors of the Large model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sz="200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df</a:t>
                </a:r>
                <a:r>
                  <a:rPr kumimoji="1" lang="en-US" sz="2000" baseline="-250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= Degrees of freedom of the Small model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r>
                  <a:rPr kumimoji="1" lang="en-US" sz="200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df</a:t>
                </a:r>
                <a:r>
                  <a:rPr kumimoji="1" lang="en-US" sz="2000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L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= Degrees of freedom of the Large model</a:t>
                </a:r>
                <a:endParaRPr kumimoji="1" lang="en-US" sz="200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sz="20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𝐴𝑁𝑂𝑉𝐴</m:t>
                          </m:r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 </m:t>
                          </m:r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sz="20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𝑆</m:t>
                              </m:r>
                            </m:sub>
                          </m:sSub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sz="200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</m:t>
                              </m:r>
                              <m: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𝑑𝑓</m:t>
                              </m:r>
                            </m:e>
                            <m:sub>
                              <m: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𝐿</m:t>
                              </m:r>
                            </m:sub>
                          </m:sSub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sub>
                      </m:sSub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sz="20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𝑆𝑆𝐸</m:t>
                          </m:r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𝑟𝑒𝑑𝑢𝑐𝑡𝑖𝑜𝑛</m:t>
                          </m:r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𝑝𝑒𝑟</m:t>
                          </m:r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𝑑𝑓</m:t>
                          </m:r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𝑙𝑜𝑠𝑡</m:t>
                          </m:r>
                        </m:num>
                        <m:den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𝑅𝑒𝑙𝑎𝑡𝑖𝑣𝑒</m:t>
                          </m:r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𝑡𝑜</m:t>
                          </m:r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𝑡h𝑒</m:t>
                          </m:r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𝐿𝑎𝑟𝑔𝑒</m:t>
                          </m:r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𝑚𝑜𝑑𝑒𝑙</m:t>
                          </m:r>
                        </m:den>
                      </m:f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kumimoji="1" lang="en-US" sz="20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kumimoji="1" lang="en-US" sz="20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sz="200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𝑆𝑆𝐸</m:t>
                                  </m:r>
                                </m:e>
                                <m:sub>
                                  <m:r>
                                    <a:rPr kumimoji="1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sz="200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𝑆𝑆𝐸</m:t>
                                  </m:r>
                                </m:e>
                                <m:sub>
                                  <m:r>
                                    <a:rPr kumimoji="1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𝐿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sz="200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kumimoji="1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sz="200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kumimoji="1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kumimoji="1" lang="en-US" sz="20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sz="200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𝑆𝑆𝐸</m:t>
                                  </m:r>
                                </m:e>
                                <m:sub>
                                  <m:r>
                                    <a:rPr kumimoji="1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𝐿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sz="200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𝑑𝑓</m:t>
                                  </m:r>
                                </m:e>
                                <m:sub>
                                  <m:r>
                                    <a:rPr kumimoji="1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C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𝐿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kumimoji="1" 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If 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F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test is 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not significant 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 retain the 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Small model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If 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F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</a:rPr>
                  <a:t> test is 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significant 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 retain the 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Large model</a:t>
                </a:r>
                <a:endParaRPr kumimoji="1" 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  <a:sym typeface="Wingdings" panose="05000000000000000000" pitchFamily="2" charset="2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rgbClr val="000000"/>
                  </a:buClr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But also 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inspect 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the selected model for </a:t>
                </a:r>
                <a:r>
                  <a:rPr kumimoji="1" 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/>
                    <a:ea typeface="ＭＳ Ｐゴシック" panose="020B0600070205080204" pitchFamily="34" charset="-128"/>
                    <a:cs typeface="+mn-cs"/>
                    <a:sym typeface="Wingdings" panose="05000000000000000000" pitchFamily="2" charset="2"/>
                  </a:rPr>
                  <a:t>Multicollinearity</a:t>
                </a:r>
                <a:endParaRPr kumimoji="1" lang="en-US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" y="1295400"/>
                <a:ext cx="8001000" cy="4876800"/>
              </a:xfrm>
              <a:prstGeom prst="rect">
                <a:avLst/>
              </a:prstGeom>
              <a:blipFill>
                <a:blip r:embed="rId4"/>
                <a:stretch>
                  <a:fillRect l="-686" t="-750" b="-9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070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8000">
              <a:srgbClr val="FFFFCC"/>
            </a:gs>
            <a:gs pos="7100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81ABD4A-20A8-4B3F-AEB5-34EF8A2C4D85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21484" y="609600"/>
            <a:ext cx="8111814" cy="928293"/>
            <a:chOff x="-1042349" y="-157963"/>
            <a:chExt cx="5404972" cy="928293"/>
          </a:xfrm>
        </p:grpSpPr>
        <p:sp>
          <p:nvSpPr>
            <p:cNvPr id="49155" name="Rectangle 2"/>
            <p:cNvSpPr>
              <a:spLocks noChangeArrowheads="1"/>
            </p:cNvSpPr>
            <p:nvPr/>
          </p:nvSpPr>
          <p:spPr bwMode="auto">
            <a:xfrm>
              <a:off x="-1042349" y="84530"/>
              <a:ext cx="5404972" cy="685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SzPct val="60000"/>
                <a:buChar char="o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§"/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ANOVA:</a:t>
              </a:r>
              <a:b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1" lang="en-US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ＭＳ Ｐゴシック" panose="020B0600070205080204" pitchFamily="34" charset="-128"/>
                  <a:cs typeface="+mn-cs"/>
                </a:rPr>
                <a:t>Comparing Nested Models</a:t>
              </a:r>
            </a:p>
          </p:txBody>
        </p:sp>
        <p:pic>
          <p:nvPicPr>
            <p:cNvPr id="3" name="Snagit_PPTDF1B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8038" y="-157963"/>
              <a:ext cx="458885" cy="509193"/>
            </a:xfrm>
            <a:prstGeom prst="rect">
              <a:avLst/>
            </a:prstGeom>
          </p:spPr>
        </p:pic>
      </p:grp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993072" y="2002767"/>
            <a:ext cx="7157856" cy="12627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# ANOVA in Regressions</a:t>
            </a:r>
            <a:br>
              <a:rPr kumimoji="1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lm.null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</a:rPr>
              <a:t>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</a:rPr>
              <a:t> lm(price ~ 1, data = diamonds)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</a:rPr>
              <a:t># Null model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</a:rPr>
            </a:b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lm.small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</a:rPr>
              <a:t>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</a:rPr>
              <a:t> lm(price ~ carat, data = diamonds)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</a:rPr>
              <a:t># Small model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</a:rPr>
            </a:b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  <a:sym typeface="Wingdings" panose="05000000000000000000" pitchFamily="2" charset="2"/>
              </a:rPr>
              <a:t>lm.large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</a:rPr>
              <a:t>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 Uni" panose="02020603050405020304" pitchFamily="18" charset="-128"/>
                <a:cs typeface="Courier New" panose="02070309020205020404" pitchFamily="49" charset="0"/>
                <a:sym typeface="Wingdings" panose="05000000000000000000" pitchFamily="2" charset="2"/>
              </a:rPr>
              <a:t>&lt;-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</a:rPr>
              <a:t> lm(price ~ carat + clarity, data = diamonds)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</a:rPr>
              <a:t># Large</a:t>
            </a:r>
            <a:b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</a:rPr>
            </a:b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</a:rPr>
              <a:t>anova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</a:rPr>
              <a:t>(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</a:rPr>
              <a:t>lm.null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</a:rPr>
              <a:t>, 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</a:rPr>
              <a:t>lm.small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</a:rPr>
              <a:t>, </a:t>
            </a:r>
            <a:r>
              <a:rPr kumimoji="1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</a:rPr>
              <a:t>lm.large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</a:rPr>
              <a:t>) </a:t>
            </a: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 Uni" panose="02020603050405020304" pitchFamily="18" charset="-128"/>
                <a:cs typeface="Times New Roman" panose="02020603050405020304" pitchFamily="18" charset="0"/>
              </a:rPr>
              <a:t># Compare 3 nested models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859" y="2223851"/>
            <a:ext cx="847725" cy="847725"/>
          </a:xfrm>
          <a:prstGeom prst="rect">
            <a:avLst/>
          </a:prstGeom>
        </p:spPr>
      </p:pic>
      <p:pic>
        <p:nvPicPr>
          <p:cNvPr id="6" name="Snagit_SNG84E">
            <a:extLst>
              <a:ext uri="{FF2B5EF4-FFF2-40B4-BE49-F238E27FC236}">
                <a16:creationId xmlns:a16="http://schemas.microsoft.com/office/drawing/2014/main" id="{D43EC127-1FAF-48D5-A72E-998028E7EF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72" y="3352800"/>
            <a:ext cx="7157856" cy="211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6350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6BB463-BC65-45D8-BDB7-00CAA04A1D7C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495300" y="76200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200"/>
              </a:spcAft>
              <a:buFontTx/>
              <a:buNone/>
            </a:pPr>
            <a:r>
              <a:rPr lang="en-US" altLang="en-US" sz="3200" b="1" dirty="0">
                <a:solidFill>
                  <a:srgbClr val="C00000"/>
                </a:solidFill>
                <a:latin typeface="Comic Sans MS" panose="030F0702030302020204" pitchFamily="66" charset="0"/>
              </a:rPr>
              <a:t>Understanding Variability</a:t>
            </a:r>
            <a:endParaRPr lang="en-US" altLang="en-US" sz="3200" b="1" dirty="0">
              <a:solidFill>
                <a:srgbClr val="996633"/>
              </a:solidFill>
              <a:latin typeface="Comic Sans MS" panose="030F0702030302020204" pitchFamily="66" charset="0"/>
            </a:endParaRPr>
          </a:p>
        </p:txBody>
      </p:sp>
      <p:sp>
        <p:nvSpPr>
          <p:cNvPr id="32772" name="TextBox 1"/>
          <p:cNvSpPr txBox="1">
            <a:spLocks noChangeArrowheads="1"/>
          </p:cNvSpPr>
          <p:nvPr/>
        </p:nvSpPr>
        <p:spPr bwMode="auto">
          <a:xfrm>
            <a:off x="609600" y="1605424"/>
            <a:ext cx="7543799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1200"/>
              </a:spcAft>
              <a:buClrTx/>
            </a:pPr>
            <a:r>
              <a:rPr kumimoji="0" lang="en-US" altLang="en-US" b="1" dirty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Variance</a:t>
            </a:r>
          </a:p>
          <a:p>
            <a:pPr lvl="1">
              <a:spcBef>
                <a:spcPct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dirty="0">
                <a:latin typeface="+mj-lt"/>
                <a:sym typeface="Wingdings" panose="05000000000000000000" pitchFamily="2" charset="2"/>
              </a:rPr>
              <a:t>Explains how spread out are the values of a </a:t>
            </a:r>
            <a:r>
              <a:rPr kumimoji="0" lang="en-US" altLang="en-US" sz="24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single variable </a:t>
            </a:r>
            <a:r>
              <a:rPr kumimoji="0" lang="en-US" altLang="en-US" sz="2400" dirty="0">
                <a:latin typeface="+mj-lt"/>
                <a:sym typeface="Wingdings" panose="05000000000000000000" pitchFamily="2" charset="2"/>
              </a:rPr>
              <a:t>from its mean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</a:pPr>
            <a:r>
              <a:rPr kumimoji="0" lang="en-US" altLang="en-US" b="1" dirty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Covariance 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dirty="0">
                <a:latin typeface="+mj-lt"/>
                <a:sym typeface="Wingdings" panose="05000000000000000000" pitchFamily="2" charset="2"/>
              </a:rPr>
              <a:t>Explains how </a:t>
            </a:r>
            <a:r>
              <a:rPr kumimoji="0" lang="en-US" altLang="en-US" sz="24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2 variables </a:t>
            </a:r>
            <a:r>
              <a:rPr kumimoji="0" lang="en-US" altLang="en-US" sz="2400" dirty="0">
                <a:latin typeface="+mj-lt"/>
                <a:sym typeface="Wingdings" panose="05000000000000000000" pitchFamily="2" charset="2"/>
              </a:rPr>
              <a:t>co-vary together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0" lang="en-US" altLang="en-US" sz="2400" dirty="0">
                <a:latin typeface="+mj-lt"/>
                <a:sym typeface="Wingdings" panose="05000000000000000000" pitchFamily="2" charset="2"/>
              </a:rPr>
              <a:t>Covariance can be </a:t>
            </a:r>
            <a:r>
              <a:rPr kumimoji="0" lang="en-US" altLang="en-US" sz="2400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difficult to evaluate </a:t>
            </a:r>
            <a:r>
              <a:rPr kumimoji="0" lang="en-US" altLang="en-US" sz="2400" dirty="0">
                <a:latin typeface="+mj-lt"/>
                <a:sym typeface="Wingdings" panose="05000000000000000000" pitchFamily="2" charset="2"/>
              </a:rPr>
              <a:t>if the 2 variables are of </a:t>
            </a:r>
            <a:r>
              <a:rPr kumimoji="0" lang="en-US" altLang="en-US" sz="2400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different types </a:t>
            </a:r>
            <a:r>
              <a:rPr kumimoji="0" lang="en-US" altLang="en-US" sz="2400" dirty="0">
                <a:latin typeface="+mj-lt"/>
                <a:sym typeface="Wingdings" panose="05000000000000000000" pitchFamily="2" charset="2"/>
              </a:rPr>
              <a:t>(e.g., categorical x quantitative) or have </a:t>
            </a:r>
            <a:r>
              <a:rPr kumimoji="0" lang="en-US" altLang="en-US" sz="2400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dissimilar scale </a:t>
            </a:r>
            <a:r>
              <a:rPr kumimoji="0" lang="en-US" altLang="en-US" sz="2400" dirty="0">
                <a:latin typeface="+mj-lt"/>
                <a:sym typeface="Wingdings" panose="05000000000000000000" pitchFamily="2" charset="2"/>
              </a:rPr>
              <a:t>(e.g., miles per gallon vs. kilometers per liter will yield different values)</a:t>
            </a:r>
            <a:endParaRPr kumimoji="0" lang="en-US" altLang="en-US" dirty="0">
              <a:latin typeface="+mj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8316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1ABD4A-20A8-4B3F-AEB5-34EF8A2C4D85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381000" y="6858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Variance Refresher</a:t>
            </a:r>
            <a:endParaRPr lang="en-US" altLang="en-US" sz="20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533400" y="1779588"/>
            <a:ext cx="8001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endParaRPr kumimoji="1" lang="en-US" sz="1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/>
              <p:cNvSpPr>
                <a:spLocks noChangeArrowheads="1"/>
              </p:cNvSpPr>
              <p:nvPr/>
            </p:nvSpPr>
            <p:spPr bwMode="auto">
              <a:xfrm>
                <a:off x="952500" y="1648838"/>
                <a:ext cx="7162800" cy="37613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228600" indent="-228600">
                  <a:spcBef>
                    <a:spcPct val="20000"/>
                  </a:spcBef>
                  <a:spcAft>
                    <a:spcPts val="1200"/>
                  </a:spcAft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latin typeface="+mj-lt"/>
                  </a:rPr>
                  <a:t>A lot of what we do in analytics is understanding and explaining variance and covariance.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+mj-lt"/>
                  </a:rPr>
                  <a:t>Knowing these concepts is key</a:t>
                </a:r>
                <a:endParaRPr kumimoji="1" lang="en-US" sz="2000" dirty="0">
                  <a:latin typeface="+mj-lt"/>
                </a:endParaRPr>
              </a:p>
              <a:p>
                <a:pPr marL="228600" indent="-228600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b="1" dirty="0">
                    <a:solidFill>
                      <a:srgbClr val="C00000"/>
                    </a:solidFill>
                    <a:latin typeface="+mj-lt"/>
                  </a:rPr>
                  <a:t>Variance</a:t>
                </a:r>
                <a:r>
                  <a:rPr kumimoji="1" lang="en-US" sz="2000" dirty="0">
                    <a:latin typeface="+mj-lt"/>
                  </a:rPr>
                  <a:t> is how much values vary relative to the mean. The value is squared so that values, both below and above the mean contribute positively to the variance statistic</a:t>
                </a:r>
              </a:p>
              <a:p>
                <a:pPr marL="228600" indent="-228600">
                  <a:spcBef>
                    <a:spcPct val="20000"/>
                  </a:spcBef>
                  <a:spcAft>
                    <a:spcPts val="600"/>
                  </a:spcAft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kumimoji="1" lang="en-US" sz="2000" dirty="0">
                    <a:latin typeface="+mj-lt"/>
                  </a:rPr>
                  <a:t>The square root of the variance is the </a:t>
                </a:r>
                <a:r>
                  <a:rPr kumimoji="1" lang="en-US" sz="2000" b="1" dirty="0">
                    <a:solidFill>
                      <a:srgbClr val="C00000"/>
                    </a:solidFill>
                    <a:latin typeface="+mj-lt"/>
                  </a:rPr>
                  <a:t>standard deviation</a:t>
                </a:r>
                <a:br>
                  <a:rPr kumimoji="1" lang="en-US" sz="2000" dirty="0">
                    <a:latin typeface="+mj-lt"/>
                  </a:rPr>
                </a:br>
                <a:endParaRPr kumimoji="1" lang="en-US" sz="1800" dirty="0">
                  <a:latin typeface="+mj-lt"/>
                </a:endParaRPr>
              </a:p>
              <a:p>
                <a:pPr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𝑽𝒂𝒓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0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  <m:r>
                                        <a:rPr lang="en-US" sz="2000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1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=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𝑺𝒕𝒅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𝑫𝒆𝒗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1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2500" y="1648838"/>
                <a:ext cx="7162800" cy="3761362"/>
              </a:xfrm>
              <a:prstGeom prst="rect">
                <a:avLst/>
              </a:prstGeom>
              <a:blipFill>
                <a:blip r:embed="rId4"/>
                <a:stretch>
                  <a:fillRect l="-766" t="-647" r="-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762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F837C2-4CEF-468A-9E38-4E806F1226DA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533400" y="2895600"/>
            <a:ext cx="8001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1" lang="en-US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pitchFamily="66" charset="0"/>
                <a:ea typeface="ＭＳ Ｐゴシック" panose="020B0600070205080204" pitchFamily="34" charset="-128"/>
                <a:cs typeface="+mn-cs"/>
              </a:rPr>
              <a:t>Covariance and Correlation</a:t>
            </a:r>
            <a:endParaRPr kumimoji="1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56949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6BB463-BC65-45D8-BDB7-00CAA04A1D7C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33400" y="795040"/>
            <a:ext cx="8153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1200"/>
              </a:spcAft>
              <a:buFontTx/>
              <a:buNone/>
            </a:pPr>
            <a:r>
              <a:rPr lang="en-US" altLang="en-US" sz="3200" b="1" dirty="0">
                <a:solidFill>
                  <a:srgbClr val="C00000"/>
                </a:solidFill>
                <a:latin typeface="Comic Sans MS" panose="030F0702030302020204" pitchFamily="66" charset="0"/>
              </a:rPr>
              <a:t>Covariance Challenges</a:t>
            </a:r>
            <a:endParaRPr lang="en-US" altLang="en-US" sz="3200" b="1" dirty="0">
              <a:solidFill>
                <a:srgbClr val="996633"/>
              </a:solidFill>
              <a:latin typeface="Comic Sans MS" panose="030F0702030302020204" pitchFamily="66" charset="0"/>
            </a:endParaRPr>
          </a:p>
        </p:txBody>
      </p:sp>
      <p:sp>
        <p:nvSpPr>
          <p:cNvPr id="32772" name="TextBox 1"/>
          <p:cNvSpPr txBox="1">
            <a:spLocks noChangeArrowheads="1"/>
          </p:cNvSpPr>
          <p:nvPr/>
        </p:nvSpPr>
        <p:spPr bwMode="auto">
          <a:xfrm>
            <a:off x="685800" y="1633240"/>
            <a:ext cx="8001000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>
              <a:spcBef>
                <a:spcPct val="0"/>
              </a:spcBef>
              <a:spcAft>
                <a:spcPts val="1200"/>
              </a:spcAft>
              <a:buClrTx/>
              <a:buNone/>
            </a:pPr>
            <a:r>
              <a:rPr kumimoji="0" lang="en-US" altLang="en-US" dirty="0">
                <a:latin typeface="+mj-lt"/>
                <a:sym typeface="Wingdings" panose="05000000000000000000" pitchFamily="2" charset="2"/>
              </a:rPr>
              <a:t>Because of issues of scale and data types, we often evaluate how variables co-vary as follows:</a:t>
            </a:r>
          </a:p>
          <a:p>
            <a:pPr marL="233363" lvl="1" indent="-233363">
              <a:spcBef>
                <a:spcPct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kumimoji="0" lang="en-US" altLang="en-US" sz="24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Quantitative</a:t>
            </a:r>
            <a:r>
              <a:rPr kumimoji="0" lang="en-US" altLang="en-US" sz="2400" b="1" dirty="0">
                <a:latin typeface="+mj-lt"/>
                <a:sym typeface="Wingdings" panose="05000000000000000000" pitchFamily="2" charset="2"/>
              </a:rPr>
              <a:t> x </a:t>
            </a:r>
            <a:r>
              <a:rPr kumimoji="0" lang="en-US" altLang="en-US" sz="24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Quantitative</a:t>
            </a:r>
            <a:r>
              <a:rPr kumimoji="0" lang="en-US" altLang="en-US" sz="2400" b="1" dirty="0">
                <a:latin typeface="+mj-lt"/>
                <a:sym typeface="Wingdings" panose="05000000000000000000" pitchFamily="2" charset="2"/>
              </a:rPr>
              <a:t> </a:t>
            </a:r>
            <a:r>
              <a:rPr kumimoji="0" lang="en-US" altLang="en-US" sz="2400" dirty="0">
                <a:latin typeface="+mj-lt"/>
                <a:sym typeface="Wingdings" panose="05000000000000000000" pitchFamily="2" charset="2"/>
              </a:rPr>
              <a:t> </a:t>
            </a:r>
            <a:r>
              <a:rPr kumimoji="0" lang="en-US" altLang="en-US" sz="2400" b="1" dirty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Correlation</a:t>
            </a:r>
            <a:r>
              <a:rPr kumimoji="0" lang="en-US" altLang="en-US" sz="2400" dirty="0">
                <a:latin typeface="+mj-lt"/>
                <a:sym typeface="Wingdings" panose="05000000000000000000" pitchFamily="2" charset="2"/>
              </a:rPr>
              <a:t>  normalize the variables so that the correlation range is from -1 to 1</a:t>
            </a:r>
          </a:p>
          <a:p>
            <a:pPr marL="233363" lvl="1" indent="-233363">
              <a:spcBef>
                <a:spcPct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kumimoji="0" lang="en-US" altLang="en-US" sz="2400" b="1" dirty="0">
                <a:solidFill>
                  <a:srgbClr val="C00000"/>
                </a:solidFill>
                <a:latin typeface="+mj-lt"/>
                <a:sym typeface="Wingdings" panose="05000000000000000000" pitchFamily="2" charset="2"/>
              </a:rPr>
              <a:t>Quantitative</a:t>
            </a:r>
            <a:r>
              <a:rPr kumimoji="0" lang="en-US" altLang="en-US" sz="2400" b="1" dirty="0">
                <a:latin typeface="+mj-lt"/>
                <a:sym typeface="Wingdings" panose="05000000000000000000" pitchFamily="2" charset="2"/>
              </a:rPr>
              <a:t> x </a:t>
            </a:r>
            <a:r>
              <a:rPr kumimoji="0" lang="en-US" altLang="en-US" sz="2400" b="1" dirty="0">
                <a:solidFill>
                  <a:srgbClr val="006600"/>
                </a:solidFill>
                <a:latin typeface="+mj-lt"/>
                <a:sym typeface="Wingdings" panose="05000000000000000000" pitchFamily="2" charset="2"/>
              </a:rPr>
              <a:t>Categorical</a:t>
            </a:r>
            <a:r>
              <a:rPr kumimoji="0" lang="en-US" altLang="en-US" sz="2400" b="1" dirty="0">
                <a:latin typeface="+mj-lt"/>
                <a:sym typeface="Wingdings" panose="05000000000000000000" pitchFamily="2" charset="2"/>
              </a:rPr>
              <a:t> </a:t>
            </a:r>
            <a:r>
              <a:rPr kumimoji="0" lang="en-US" altLang="en-US" sz="2400" dirty="0">
                <a:latin typeface="+mj-lt"/>
                <a:sym typeface="Wingdings" panose="05000000000000000000" pitchFamily="2" charset="2"/>
              </a:rPr>
              <a:t> </a:t>
            </a:r>
            <a:r>
              <a:rPr kumimoji="0" lang="en-US" altLang="en-US" sz="2400" b="1" dirty="0">
                <a:solidFill>
                  <a:srgbClr val="0070C0"/>
                </a:solidFill>
                <a:latin typeface="+mj-lt"/>
                <a:sym typeface="Wingdings" panose="05000000000000000000" pitchFamily="2" charset="2"/>
              </a:rPr>
              <a:t>ANOVA</a:t>
            </a:r>
            <a:r>
              <a:rPr kumimoji="0" lang="en-US" altLang="en-US" sz="2400" dirty="0">
                <a:latin typeface="+mj-lt"/>
                <a:sym typeface="Wingdings" panose="05000000000000000000" pitchFamily="2" charset="2"/>
              </a:rPr>
              <a:t>  analyze if the means vary widely across categories</a:t>
            </a:r>
          </a:p>
          <a:p>
            <a:pPr marL="233363" lvl="1" indent="-233363">
              <a:spcBef>
                <a:spcPct val="0"/>
              </a:spcBef>
              <a:spcAft>
                <a:spcPts val="600"/>
              </a:spcAft>
              <a:buSzPct val="100000"/>
              <a:buFont typeface="Arial" panose="020B0604020202020204" pitchFamily="34" charset="0"/>
              <a:buChar char="•"/>
            </a:pPr>
            <a:r>
              <a:rPr kumimoji="0" lang="en-US" altLang="en-US" sz="2400" b="1" dirty="0">
                <a:solidFill>
                  <a:srgbClr val="006600"/>
                </a:solidFill>
                <a:latin typeface="+mj-lt"/>
                <a:sym typeface="Wingdings" panose="05000000000000000000" pitchFamily="2" charset="2"/>
              </a:rPr>
              <a:t>Categorical</a:t>
            </a:r>
            <a:r>
              <a:rPr kumimoji="0" lang="en-US" altLang="en-US" sz="2400" b="1" dirty="0">
                <a:latin typeface="+mj-lt"/>
                <a:sym typeface="Wingdings" panose="05000000000000000000" pitchFamily="2" charset="2"/>
              </a:rPr>
              <a:t> x </a:t>
            </a:r>
            <a:r>
              <a:rPr kumimoji="0" lang="en-US" altLang="en-US" sz="2400" b="1" dirty="0">
                <a:solidFill>
                  <a:srgbClr val="006600"/>
                </a:solidFill>
                <a:latin typeface="+mj-lt"/>
                <a:sym typeface="Wingdings" panose="05000000000000000000" pitchFamily="2" charset="2"/>
              </a:rPr>
              <a:t>Categorical</a:t>
            </a:r>
            <a:r>
              <a:rPr kumimoji="0" lang="en-US" altLang="en-US" sz="2400" dirty="0">
                <a:latin typeface="+mj-lt"/>
                <a:sym typeface="Wingdings" panose="05000000000000000000" pitchFamily="2" charset="2"/>
              </a:rPr>
              <a:t>  </a:t>
            </a:r>
            <a:r>
              <a:rPr kumimoji="0" lang="en-US" altLang="en-US" sz="2400" b="1" dirty="0">
                <a:solidFill>
                  <a:srgbClr val="0070C0"/>
                </a:solidFill>
                <a:latin typeface="+mj-lt"/>
                <a:sym typeface="Symbol" panose="05050102010706020507" pitchFamily="18" charset="2"/>
              </a:rPr>
              <a:t>2</a:t>
            </a:r>
            <a:r>
              <a:rPr kumimoji="0" lang="en-US" altLang="en-US" sz="2400" dirty="0">
                <a:latin typeface="+mj-lt"/>
                <a:sym typeface="Symbol" panose="05050102010706020507" pitchFamily="18" charset="2"/>
              </a:rPr>
              <a:t> (Chi Square) </a:t>
            </a:r>
            <a:r>
              <a:rPr kumimoji="0" lang="en-US" altLang="en-US" sz="2400" b="1" dirty="0">
                <a:solidFill>
                  <a:srgbClr val="0070C0"/>
                </a:solidFill>
                <a:latin typeface="+mj-lt"/>
                <a:sym typeface="Symbol" panose="05050102010706020507" pitchFamily="18" charset="2"/>
              </a:rPr>
              <a:t>Test of Independence </a:t>
            </a:r>
            <a:r>
              <a:rPr kumimoji="0" lang="en-US" altLang="en-US" sz="2400" dirty="0">
                <a:latin typeface="+mj-lt"/>
                <a:sym typeface="Wingdings" panose="05000000000000000000" pitchFamily="2" charset="2"/>
              </a:rPr>
              <a:t> evaluate if values of one categorical variable values are associated with values from another </a:t>
            </a:r>
            <a:r>
              <a:rPr kumimoji="0" lang="en-US" altLang="en-US" sz="2400" dirty="0">
                <a:sym typeface="Wingdings" panose="05000000000000000000" pitchFamily="2" charset="2"/>
              </a:rPr>
              <a:t>(dependent) </a:t>
            </a:r>
            <a:r>
              <a:rPr kumimoji="0" lang="en-US" altLang="en-US" sz="2400" dirty="0">
                <a:latin typeface="+mj-lt"/>
                <a:sym typeface="Wingdings" panose="05000000000000000000" pitchFamily="2" charset="2"/>
              </a:rPr>
              <a:t>or not (independent)  </a:t>
            </a:r>
          </a:p>
        </p:txBody>
      </p:sp>
    </p:spTree>
    <p:extLst>
      <p:ext uri="{BB962C8B-B14F-4D97-AF65-F5344CB8AC3E}">
        <p14:creationId xmlns:p14="http://schemas.microsoft.com/office/powerpoint/2010/main" val="1023504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1ABD4A-20A8-4B3F-AEB5-34EF8A2C4D85}" type="slidenum">
              <a:rPr kumimoji="0"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381000" y="774700"/>
            <a:ext cx="8382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SzPct val="60000"/>
              <a:buChar char="o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Comic Sans MS" panose="030F0702030302020204" pitchFamily="66" charset="0"/>
              </a:rPr>
              <a:t>Covariance Refresher</a:t>
            </a:r>
            <a:endParaRPr lang="en-US" altLang="en-US" sz="20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533400" y="1779588"/>
            <a:ext cx="8001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/>
          <a:lstStyle/>
          <a:p>
            <a:pPr marL="228600" indent="-228600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endParaRPr kumimoji="1" lang="en-US" sz="1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/>
              <p:cNvSpPr>
                <a:spLocks noChangeArrowheads="1"/>
              </p:cNvSpPr>
              <p:nvPr/>
            </p:nvSpPr>
            <p:spPr bwMode="auto">
              <a:xfrm>
                <a:off x="742950" y="1676400"/>
                <a:ext cx="8096250" cy="3744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2075" tIns="46038" rIns="92075" bIns="46038"/>
              <a:lstStyle/>
              <a:p>
                <a:pPr marL="228600" indent="-228600">
                  <a:spcBef>
                    <a:spcPct val="20000"/>
                  </a:spcBef>
                  <a:spcAft>
                    <a:spcPts val="1200"/>
                  </a:spcAft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kumimoji="1" lang="en-US" b="1" dirty="0">
                    <a:solidFill>
                      <a:srgbClr val="C00000"/>
                    </a:solidFill>
                    <a:latin typeface="+mj-lt"/>
                  </a:rPr>
                  <a:t>Covariance</a:t>
                </a:r>
                <a:r>
                  <a:rPr kumimoji="1" lang="en-US" dirty="0">
                    <a:latin typeface="+mj-lt"/>
                  </a:rPr>
                  <a:t> indicates how two variables are related – i.e., how do they </a:t>
                </a:r>
                <a:r>
                  <a:rPr kumimoji="1" lang="en-US" b="1" dirty="0">
                    <a:solidFill>
                      <a:srgbClr val="C00000"/>
                    </a:solidFill>
                    <a:latin typeface="+mj-lt"/>
                  </a:rPr>
                  <a:t>“co-vary” </a:t>
                </a:r>
                <a:r>
                  <a:rPr kumimoji="1" lang="en-US" dirty="0">
                    <a:latin typeface="+mj-lt"/>
                  </a:rPr>
                  <a:t>or how they move together. If when x is above (or below) the mean y is generally above (or below) the mean, then the covariance is positive. Otherwise, is negative.</a:t>
                </a:r>
                <a:endParaRPr kumimoji="1" lang="en-US" sz="2000" dirty="0">
                  <a:latin typeface="+mj-lt"/>
                </a:endParaRPr>
              </a:p>
              <a:p>
                <a:pPr>
                  <a:spcBef>
                    <a:spcPct val="20000"/>
                  </a:spcBef>
                  <a:buClr>
                    <a:schemeClr val="tx1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𝑪𝒐𝒗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latin typeface="+mj-lt"/>
                </a:endParaRPr>
              </a:p>
              <a:p>
                <a:pPr marL="228600" indent="-228600">
                  <a:spcBef>
                    <a:spcPts val="1200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kumimoji="1" lang="en-US" dirty="0">
                    <a:latin typeface="+mj-lt"/>
                  </a:rPr>
                  <a:t>Covariance is a useful concept, but it has limited practical use because the covariance value is dependent on the </a:t>
                </a:r>
                <a:r>
                  <a:rPr kumimoji="1" lang="en-US" b="1" dirty="0">
                    <a:solidFill>
                      <a:srgbClr val="C00000"/>
                    </a:solidFill>
                    <a:latin typeface="+mj-lt"/>
                  </a:rPr>
                  <a:t>scale</a:t>
                </a:r>
                <a:r>
                  <a:rPr kumimoji="1" lang="en-US" dirty="0">
                    <a:latin typeface="+mj-lt"/>
                  </a:rPr>
                  <a:t> used to measure x and y. </a:t>
                </a:r>
              </a:p>
              <a:p>
                <a:pPr marL="228600" indent="-228600">
                  <a:spcBef>
                    <a:spcPts val="1200"/>
                  </a:spcBef>
                  <a:buClr>
                    <a:schemeClr val="tx1"/>
                  </a:buClr>
                  <a:buFont typeface="Arial" pitchFamily="34" charset="0"/>
                  <a:buChar char="•"/>
                  <a:defRPr/>
                </a:pPr>
                <a:r>
                  <a:rPr kumimoji="1" lang="en-US" b="1" dirty="0">
                    <a:solidFill>
                      <a:srgbClr val="C00000"/>
                    </a:solidFill>
                    <a:latin typeface="+mj-lt"/>
                  </a:rPr>
                  <a:t>Correlation</a:t>
                </a:r>
                <a:r>
                  <a:rPr kumimoji="1" lang="en-US" dirty="0">
                    <a:latin typeface="+mj-lt"/>
                  </a:rPr>
                  <a:t> takes care of this scale problem.</a:t>
                </a:r>
              </a:p>
            </p:txBody>
          </p:sp>
        </mc:Choice>
        <mc:Fallback xmlns="">
          <p:sp>
            <p:nvSpPr>
              <p:cNvPr id="1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2950" y="1676400"/>
                <a:ext cx="8096250" cy="3744912"/>
              </a:xfrm>
              <a:prstGeom prst="rect">
                <a:avLst/>
              </a:prstGeom>
              <a:blipFill>
                <a:blip r:embed="rId4"/>
                <a:stretch>
                  <a:fillRect l="-1054" t="-1140" r="-1958" b="-255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22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U Kogod Standard">
  <a:themeElements>
    <a:clrScheme name="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0033CC"/>
      </a:hlink>
      <a:folHlink>
        <a:srgbClr val="B4242E"/>
      </a:folHlink>
    </a:clrScheme>
    <a:fontScheme name="AU Kogod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AU Kogod Standard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 Kogod Standard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Kogod Standard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Kogod Standard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Kogod Standard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 Kogod Standard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2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3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4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3366"/>
    </a:dk2>
    <a:lt2>
      <a:srgbClr val="5490A8"/>
    </a:lt2>
    <a:accent1>
      <a:srgbClr val="0099CC"/>
    </a:accent1>
    <a:accent2>
      <a:srgbClr val="3366CC"/>
    </a:accent2>
    <a:accent3>
      <a:srgbClr val="FFFFFF"/>
    </a:accent3>
    <a:accent4>
      <a:srgbClr val="000000"/>
    </a:accent4>
    <a:accent5>
      <a:srgbClr val="AACAE2"/>
    </a:accent5>
    <a:accent6>
      <a:srgbClr val="2D5CB9"/>
    </a:accent6>
    <a:hlink>
      <a:srgbClr val="0033CC"/>
    </a:hlink>
    <a:folHlink>
      <a:srgbClr val="B4242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56642</TotalTime>
  <Words>3961</Words>
  <Application>Microsoft Office PowerPoint</Application>
  <PresentationFormat>On-screen Show (4:3)</PresentationFormat>
  <Paragraphs>468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Cambria Math</vt:lpstr>
      <vt:lpstr>Comic Sans MS</vt:lpstr>
      <vt:lpstr>Courier New</vt:lpstr>
      <vt:lpstr>Times New Roman</vt:lpstr>
      <vt:lpstr>Wingdings</vt:lpstr>
      <vt:lpstr>AU Kogod Standard</vt:lpstr>
      <vt:lpstr>ITEC 621 Predictive Analytics 2. Foundations  Prof. J. Alberto Espinosa Last updated 1/15/2023</vt:lpstr>
      <vt:lpstr>ITEC 621 Predictive Analytics 2.1 Stats Refresher  Script: ITEC621_Stats.R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ITEC 621 Predictive Analytics 2.2 Regression Refresher  Script: ITEC621_Regression.R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American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J. Alberto Espinosa</dc:creator>
  <cp:lastModifiedBy>Alberto Espinosa</cp:lastModifiedBy>
  <cp:revision>2645</cp:revision>
  <cp:lastPrinted>2000-08-27T16:41:50Z</cp:lastPrinted>
  <dcterms:created xsi:type="dcterms:W3CDTF">2000-08-04T14:32:25Z</dcterms:created>
  <dcterms:modified xsi:type="dcterms:W3CDTF">2023-01-15T18:14:42Z</dcterms:modified>
</cp:coreProperties>
</file>