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61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62.xml" ContentType="application/vnd.openxmlformats-officedocument.themeOverride+xml"/>
  <Override PartName="/ppt/notesSlides/notesSlide62.xml" ContentType="application/vnd.openxmlformats-officedocument.presentationml.notesSlide+xml"/>
  <Override PartName="/ppt/theme/themeOverride63.xml" ContentType="application/vnd.openxmlformats-officedocument.themeOverride+xml"/>
  <Override PartName="/ppt/notesSlides/notesSlide63.xml" ContentType="application/vnd.openxmlformats-officedocument.presentationml.notesSlide+xml"/>
  <Override PartName="/ppt/theme/themeOverride64.xml" ContentType="application/vnd.openxmlformats-officedocument.themeOverride+xml"/>
  <Override PartName="/ppt/notesSlides/notesSlide64.xml" ContentType="application/vnd.openxmlformats-officedocument.presentationml.notesSlide+xml"/>
  <Override PartName="/ppt/theme/themeOverride65.xml" ContentType="application/vnd.openxmlformats-officedocument.themeOverride+xml"/>
  <Override PartName="/ppt/notesSlides/notesSlide65.xml" ContentType="application/vnd.openxmlformats-officedocument.presentationml.notesSlide+xml"/>
  <Override PartName="/ppt/theme/themeOverride66.xml" ContentType="application/vnd.openxmlformats-officedocument.themeOverride+xml"/>
  <Override PartName="/ppt/notesSlides/notesSlide66.xml" ContentType="application/vnd.openxmlformats-officedocument.presentationml.notesSlide+xml"/>
  <Override PartName="/ppt/theme/themeOverride67.xml" ContentType="application/vnd.openxmlformats-officedocument.themeOverride+xml"/>
  <Override PartName="/ppt/notesSlides/notesSlide67.xml" ContentType="application/vnd.openxmlformats-officedocument.presentationml.notesSlide+xml"/>
  <Override PartName="/ppt/theme/themeOverride68.xml" ContentType="application/vnd.openxmlformats-officedocument.themeOverride+xml"/>
  <Override PartName="/ppt/notesSlides/notesSlide68.xml" ContentType="application/vnd.openxmlformats-officedocument.presentationml.notesSlide+xml"/>
  <Override PartName="/ppt/theme/themeOverride69.xml" ContentType="application/vnd.openxmlformats-officedocument.themeOverride+xml"/>
  <Override PartName="/ppt/notesSlides/notesSlide69.xml" ContentType="application/vnd.openxmlformats-officedocument.presentationml.notesSlide+xml"/>
  <Override PartName="/ppt/theme/themeOverride70.xml" ContentType="application/vnd.openxmlformats-officedocument.themeOverride+xml"/>
  <Override PartName="/ppt/notesSlides/notesSlide70.xml" ContentType="application/vnd.openxmlformats-officedocument.presentationml.notesSlide+xml"/>
  <Override PartName="/ppt/theme/themeOverride71.xml" ContentType="application/vnd.openxmlformats-officedocument.themeOverride+xml"/>
  <Override PartName="/ppt/notesSlides/notesSlide71.xml" ContentType="application/vnd.openxmlformats-officedocument.presentationml.notesSlide+xml"/>
  <Override PartName="/ppt/theme/themeOverride72.xml" ContentType="application/vnd.openxmlformats-officedocument.themeOverride+xml"/>
  <Override PartName="/ppt/notesSlides/notesSlide72.xml" ContentType="application/vnd.openxmlformats-officedocument.presentationml.notesSlide+xml"/>
  <Override PartName="/ppt/theme/themeOverride73.xml" ContentType="application/vnd.openxmlformats-officedocument.themeOverride+xml"/>
  <Override PartName="/ppt/notesSlides/notesSlide73.xml" ContentType="application/vnd.openxmlformats-officedocument.presentationml.notesSlide+xml"/>
  <Override PartName="/ppt/theme/themeOverride74.xml" ContentType="application/vnd.openxmlformats-officedocument.themeOverride+xml"/>
  <Override PartName="/ppt/notesSlides/notesSlide74.xml" ContentType="application/vnd.openxmlformats-officedocument.presentationml.notesSlide+xml"/>
  <Override PartName="/ppt/theme/themeOverride75.xml" ContentType="application/vnd.openxmlformats-officedocument.themeOverride+xml"/>
  <Override PartName="/ppt/notesSlides/notesSlide75.xml" ContentType="application/vnd.openxmlformats-officedocument.presentationml.notesSlide+xml"/>
  <Override PartName="/ppt/theme/themeOverride76.xml" ContentType="application/vnd.openxmlformats-officedocument.themeOverride+xml"/>
  <Override PartName="/ppt/notesSlides/notesSlide76.xml" ContentType="application/vnd.openxmlformats-officedocument.presentationml.notesSlide+xml"/>
  <Override PartName="/ppt/theme/themeOverride77.xml" ContentType="application/vnd.openxmlformats-officedocument.themeOverride+xml"/>
  <Override PartName="/ppt/notesSlides/notesSlide77.xml" ContentType="application/vnd.openxmlformats-officedocument.presentationml.notesSlide+xml"/>
  <Override PartName="/ppt/theme/themeOverride78.xml" ContentType="application/vnd.openxmlformats-officedocument.themeOverride+xml"/>
  <Override PartName="/ppt/notesSlides/notesSlide78.xml" ContentType="application/vnd.openxmlformats-officedocument.presentationml.notesSlide+xml"/>
  <Override PartName="/ppt/theme/themeOverride79.xml" ContentType="application/vnd.openxmlformats-officedocument.themeOverride+xml"/>
  <Override PartName="/ppt/notesSlides/notesSlide79.xml" ContentType="application/vnd.openxmlformats-officedocument.presentationml.notesSlide+xml"/>
  <Override PartName="/ppt/theme/themeOverride80.xml" ContentType="application/vnd.openxmlformats-officedocument.themeOverr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323" r:id="rId2"/>
    <p:sldId id="1210" r:id="rId3"/>
    <p:sldId id="713" r:id="rId4"/>
    <p:sldId id="1193" r:id="rId5"/>
    <p:sldId id="846" r:id="rId6"/>
    <p:sldId id="1201" r:id="rId7"/>
    <p:sldId id="1394" r:id="rId8"/>
    <p:sldId id="847" r:id="rId9"/>
    <p:sldId id="1197" r:id="rId10"/>
    <p:sldId id="1202" r:id="rId11"/>
    <p:sldId id="1198" r:id="rId12"/>
    <p:sldId id="1196" r:id="rId13"/>
    <p:sldId id="1199" r:id="rId14"/>
    <p:sldId id="1200" r:id="rId15"/>
    <p:sldId id="1203" r:id="rId16"/>
    <p:sldId id="1209" r:id="rId17"/>
    <p:sldId id="1204" r:id="rId18"/>
    <p:sldId id="857" r:id="rId19"/>
    <p:sldId id="1195" r:id="rId20"/>
    <p:sldId id="1211" r:id="rId21"/>
    <p:sldId id="764" r:id="rId22"/>
    <p:sldId id="850" r:id="rId23"/>
    <p:sldId id="1267" r:id="rId24"/>
    <p:sldId id="1268" r:id="rId25"/>
    <p:sldId id="852" r:id="rId26"/>
    <p:sldId id="854" r:id="rId27"/>
    <p:sldId id="1269" r:id="rId28"/>
    <p:sldId id="1262" r:id="rId29"/>
    <p:sldId id="1266" r:id="rId30"/>
    <p:sldId id="853" r:id="rId31"/>
    <p:sldId id="1265" r:id="rId32"/>
    <p:sldId id="1263" r:id="rId33"/>
    <p:sldId id="1393" r:id="rId34"/>
    <p:sldId id="1270" r:id="rId35"/>
    <p:sldId id="1271" r:id="rId36"/>
    <p:sldId id="1272" r:id="rId37"/>
    <p:sldId id="1048" r:id="rId38"/>
    <p:sldId id="1273" r:id="rId39"/>
    <p:sldId id="1049" r:id="rId40"/>
    <p:sldId id="1397" r:id="rId41"/>
    <p:sldId id="1274" r:id="rId42"/>
    <p:sldId id="1050" r:id="rId43"/>
    <p:sldId id="1051" r:id="rId44"/>
    <p:sldId id="1264" r:id="rId45"/>
    <p:sldId id="1275" r:id="rId46"/>
    <p:sldId id="1276" r:id="rId47"/>
    <p:sldId id="1277" r:id="rId48"/>
    <p:sldId id="1278" r:id="rId49"/>
    <p:sldId id="1279" r:id="rId50"/>
    <p:sldId id="1298" r:id="rId51"/>
    <p:sldId id="1299" r:id="rId52"/>
    <p:sldId id="1300" r:id="rId53"/>
    <p:sldId id="1395" r:id="rId54"/>
    <p:sldId id="1301" r:id="rId55"/>
    <p:sldId id="1302" r:id="rId56"/>
    <p:sldId id="1296" r:id="rId57"/>
    <p:sldId id="1297" r:id="rId58"/>
    <p:sldId id="1303" r:id="rId59"/>
    <p:sldId id="1304" r:id="rId60"/>
    <p:sldId id="1305" r:id="rId61"/>
    <p:sldId id="1306" r:id="rId62"/>
    <p:sldId id="1307" r:id="rId63"/>
    <p:sldId id="1387" r:id="rId64"/>
    <p:sldId id="1098" r:id="rId65"/>
    <p:sldId id="1390" r:id="rId66"/>
    <p:sldId id="591" r:id="rId67"/>
    <p:sldId id="1026" r:id="rId68"/>
    <p:sldId id="1391" r:id="rId69"/>
    <p:sldId id="1087" r:id="rId70"/>
    <p:sldId id="1089" r:id="rId71"/>
    <p:sldId id="1088" r:id="rId72"/>
    <p:sldId id="1092" r:id="rId73"/>
    <p:sldId id="1376" r:id="rId74"/>
    <p:sldId id="1392" r:id="rId75"/>
    <p:sldId id="1388" r:id="rId76"/>
    <p:sldId id="1389" r:id="rId77"/>
    <p:sldId id="592" r:id="rId78"/>
    <p:sldId id="1027" r:id="rId79"/>
    <p:sldId id="1094" r:id="rId80"/>
    <p:sldId id="1378" r:id="rId8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EB7"/>
    <a:srgbClr val="F2F2F2"/>
    <a:srgbClr val="E5FFE5"/>
    <a:srgbClr val="CCFFCC"/>
    <a:srgbClr val="CCFF99"/>
    <a:srgbClr val="EBF7FF"/>
    <a:srgbClr val="FFFFAB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95208" autoAdjust="0"/>
  </p:normalViewPr>
  <p:slideViewPr>
    <p:cSldViewPr>
      <p:cViewPr varScale="1">
        <p:scale>
          <a:sx n="105" d="100"/>
          <a:sy n="105" d="100"/>
        </p:scale>
        <p:origin x="1968" y="-1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3E27A9FC-8CB8-47EB-9693-7445A9F34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35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7663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2850" y="3332163"/>
            <a:ext cx="6870700" cy="3160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8573C256-9F40-48CE-8ECF-F7C4D1BE0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26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AB139-B673-495B-A313-9D7B9C84AC8B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1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95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5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E5026-6C23-4D0D-B422-9107ECDC35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27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436DF2-E96C-4F53-B073-10553217867C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58325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73B2CC-C0C8-4013-A8DE-21ACA6C76DC1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2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AB139-B673-495B-A313-9D7B9C84AC8B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515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AB139-B673-495B-A313-9D7B9C84AC8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2B6FF-0900-4CB4-87FF-19AA8BE16E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000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149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12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17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654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1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13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2B6FF-0900-4CB4-87FF-19AA8BE16E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2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9E5026-6C23-4D0D-B422-9107ECDC3529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606377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76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33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24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45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AB139-B673-495B-A313-9D7B9C84AC8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2B6FF-0900-4CB4-87FF-19AA8BE16E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206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12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32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2B6FF-0900-4CB4-87FF-19AA8BE16E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6720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635312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E5026-6C23-4D0D-B422-9107ECDC35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96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2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396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608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41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AB139-B673-495B-A313-9D7B9C84AC8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2B6FF-0900-4CB4-87FF-19AA8BE16E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036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F1612-9C0A-4C85-A89B-5541EBB0C6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34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F1612-9C0A-4C85-A89B-5541EBB0C6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1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F1612-9C0A-4C85-A89B-5541EBB0C6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3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0216733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2B6FF-0900-4CB4-87FF-19AA8BE16E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447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428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E5026-6C23-4D0D-B422-9107ECDC35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426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F1612-9C0A-4C85-A89B-5541EBB0C6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183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D2B6FF-0900-4CB4-87FF-19AA8BE16E9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0189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94B278-44AD-4144-97E8-FECF369556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559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94B278-44AD-4144-97E8-FECF369556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698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588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D5D59-4CEE-4EEC-BAB7-AF07C0A4E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6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8039286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59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AB139-B673-495B-A313-9D7B9C84AC8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3B2CC-C0C8-4013-A8DE-21ACA6C76D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8221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9B2B9E-DAC7-4351-9E09-89AE281D93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4073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1365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9821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9B2B9E-DAC7-4351-9E09-89AE281D93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138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3B2CC-C0C8-4013-A8DE-21ACA6C76D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2688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2692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7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E5026-6C23-4D0D-B422-9107ECDC35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4807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2799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4654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6739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921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9B2B9E-DAC7-4351-9E09-89AE281D93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58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0132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45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A122-488D-4EF8-8B25-231ACC172F6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7833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3B2CC-C0C8-4013-A8DE-21ACA6C76D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4503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10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392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00"/>
          <p:cNvSpPr txBox="1">
            <a:spLocks noChangeArrowheads="1"/>
          </p:cNvSpPr>
          <p:nvPr userDrawn="1"/>
        </p:nvSpPr>
        <p:spPr bwMode="auto">
          <a:xfrm>
            <a:off x="76200" y="-93027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A</a:t>
            </a:r>
          </a:p>
        </p:txBody>
      </p:sp>
      <p:sp>
        <p:nvSpPr>
          <p:cNvPr id="5" name="Text Box 2201"/>
          <p:cNvSpPr txBox="1">
            <a:spLocks noChangeArrowheads="1"/>
          </p:cNvSpPr>
          <p:nvPr userDrawn="1"/>
        </p:nvSpPr>
        <p:spPr bwMode="auto">
          <a:xfrm>
            <a:off x="990600" y="120332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U</a:t>
            </a:r>
          </a:p>
        </p:txBody>
      </p:sp>
      <p:pic>
        <p:nvPicPr>
          <p:cNvPr id="6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6324600"/>
            <a:ext cx="3765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819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E9E077-D840-4773-A0C3-35A8EDBBD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5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E01CB39-9F5F-46B5-963B-E53315F62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572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07558E9-2AC2-412E-8F46-837025BE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9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457200"/>
            <a:ext cx="7772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F4127C7-AFAD-42FB-BC8D-35962BA3C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33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8ECBA30-AF4A-4F22-BFB5-18C57F7B54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81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2563ECD-96BD-423A-9F76-0254F5AFB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04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B12D5-9CCF-4607-81AF-DE02C87A0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2BF7454-4DD1-41BA-8488-975E80060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4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5888"/>
            <a:ext cx="3124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082EC3-E7E9-4C14-9FFE-890A620DA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D33D29E-6635-4D20-9E16-39032F6D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3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A1BB8F-FF93-40B0-8F7A-DD1B00AE9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AB9A0D-B47E-4FA8-899B-A757543CE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3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551BB96-F822-4F2B-8C9A-AE1256BEA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7BCD24-9262-4521-8687-F0C4F1BB7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2AF96DD-042D-4549-A540-EE05FAB77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965E075-B51A-4BE8-912C-B6D71458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7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2200"/>
          <p:cNvSpPr txBox="1">
            <a:spLocks noChangeArrowheads="1"/>
          </p:cNvSpPr>
          <p:nvPr/>
        </p:nvSpPr>
        <p:spPr bwMode="auto">
          <a:xfrm>
            <a:off x="0" y="6019800"/>
            <a:ext cx="53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A</a:t>
            </a:r>
            <a:endParaRPr lang="en-US" sz="13400">
              <a:solidFill>
                <a:srgbClr val="EAEAEA"/>
              </a:solidFill>
            </a:endParaRPr>
          </a:p>
        </p:txBody>
      </p:sp>
      <p:sp>
        <p:nvSpPr>
          <p:cNvPr id="1029" name="Text Box 2201"/>
          <p:cNvSpPr txBox="1">
            <a:spLocks noChangeArrowheads="1"/>
          </p:cNvSpPr>
          <p:nvPr/>
        </p:nvSpPr>
        <p:spPr bwMode="auto">
          <a:xfrm>
            <a:off x="76200" y="6211888"/>
            <a:ext cx="53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U</a:t>
            </a:r>
            <a:endParaRPr lang="en-US" sz="13400">
              <a:solidFill>
                <a:srgbClr val="EAEAE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  <p:sldLayoutId id="2147486248" r:id="rId12"/>
    <p:sldLayoutId id="2147486249" r:id="rId13"/>
    <p:sldLayoutId id="2147486250" r:id="rId14"/>
    <p:sldLayoutId id="2147486251" r:id="rId15"/>
    <p:sldLayoutId id="2147486252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ＭＳ Ｐゴシック" pitchFamily="-65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Char char="o"/>
        <a:defRPr kumimoji="1" sz="20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5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6" Type="http://schemas.openxmlformats.org/officeDocument/2006/relationships/image" Target="NUL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26.png"/><Relationship Id="rId5" Type="http://schemas.openxmlformats.org/officeDocument/2006/relationships/image" Target="../media/image20.gif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20.gif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Relationship Id="rId4" Type="http://schemas.openxmlformats.org/officeDocument/2006/relationships/image" Target="../media/image30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Relationship Id="rId6" Type="http://schemas.openxmlformats.org/officeDocument/2006/relationships/image" Target="../media/image20.gif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1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4.xml"/><Relationship Id="rId4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9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1.xml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2.xml"/><Relationship Id="rId4" Type="http://schemas.openxmlformats.org/officeDocument/2006/relationships/image" Target="../media/image4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3.xml"/><Relationship Id="rId6" Type="http://schemas.openxmlformats.org/officeDocument/2006/relationships/image" Target="../media/image48.png"/><Relationship Id="rId5" Type="http://schemas.openxmlformats.org/officeDocument/2006/relationships/image" Target="../media/image20.gif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6.xml"/><Relationship Id="rId6" Type="http://schemas.openxmlformats.org/officeDocument/2006/relationships/image" Target="../media/image51.png"/><Relationship Id="rId5" Type="http://schemas.openxmlformats.org/officeDocument/2006/relationships/image" Target="../media/image20.gif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0.xml"/><Relationship Id="rId6" Type="http://schemas.openxmlformats.org/officeDocument/2006/relationships/image" Target="../media/image53.png"/><Relationship Id="rId5" Type="http://schemas.openxmlformats.org/officeDocument/2006/relationships/image" Target="../media/image20.gif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7" y="3352800"/>
            <a:ext cx="79994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3. Basic Models</a:t>
            </a:r>
            <a:b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ITEC621_Regression.R</a:t>
            </a:r>
            <a:b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Prof. J. Alberto Espinosa</a:t>
            </a:r>
            <a:b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updated 1/21/2023</a:t>
            </a: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529" y="3810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9600" y="990600"/>
            <a:ext cx="8001000" cy="558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QQ-Plot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Visual </a:t>
            </a:r>
            <a:r>
              <a:rPr kumimoji="1" lang="en-US" sz="1800" b="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inspection for normally distributed residuals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8221249" cy="685800"/>
            <a:chOff x="158633" y="39421"/>
            <a:chExt cx="2279767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158633" y="39421"/>
              <a:ext cx="2279767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 Regression Plots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7" y="227065"/>
              <a:ext cx="146205" cy="397750"/>
            </a:xfrm>
            <a:prstGeom prst="rect">
              <a:avLst/>
            </a:prstGeom>
          </p:spPr>
        </p:pic>
      </p:grpSp>
      <p:pic>
        <p:nvPicPr>
          <p:cNvPr id="2" name="Snagit_PPTC536" descr="Regression plot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3" y="1348024"/>
            <a:ext cx="7413828" cy="535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1576624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Useful to spot heteroscedasticity and serial correlation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640792"/>
            <a:ext cx="1961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Useful to inspect for normal distribution of residuals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4396024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Also useful to spot heteroscedasticity and serial correlation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4396024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Useful to spot outliers and influential data points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F2B24-B5F5-4EAA-BB5D-5A9C00E62564}"/>
              </a:ext>
            </a:extLst>
          </p:cNvPr>
          <p:cNvSpPr/>
          <p:nvPr/>
        </p:nvSpPr>
        <p:spPr bwMode="auto">
          <a:xfrm>
            <a:off x="899993" y="1348024"/>
            <a:ext cx="3654901" cy="5357576"/>
          </a:xfrm>
          <a:prstGeom prst="rect">
            <a:avLst/>
          </a:prstGeom>
          <a:solidFill>
            <a:srgbClr val="F2F2F2">
              <a:alpha val="50196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E948E-963C-4374-8A6A-62EAFEAB5C9F}"/>
              </a:ext>
            </a:extLst>
          </p:cNvPr>
          <p:cNvSpPr/>
          <p:nvPr/>
        </p:nvSpPr>
        <p:spPr bwMode="auto">
          <a:xfrm>
            <a:off x="4495800" y="3933797"/>
            <a:ext cx="3841693" cy="2790215"/>
          </a:xfrm>
          <a:prstGeom prst="rect">
            <a:avLst/>
          </a:prstGeom>
          <a:solidFill>
            <a:srgbClr val="F2F2F2">
              <a:alpha val="50196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23AD65-226A-447F-AA6D-8F80A720048F}"/>
              </a:ext>
            </a:extLst>
          </p:cNvPr>
          <p:cNvGrpSpPr/>
          <p:nvPr/>
        </p:nvGrpSpPr>
        <p:grpSpPr>
          <a:xfrm>
            <a:off x="4636454" y="1329612"/>
            <a:ext cx="3595807" cy="2509573"/>
            <a:chOff x="4636454" y="1329612"/>
            <a:chExt cx="3595807" cy="2509573"/>
          </a:xfrm>
        </p:grpSpPr>
        <p:pic>
          <p:nvPicPr>
            <p:cNvPr id="7" name="Snagit_PPT1F0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454" y="1329612"/>
              <a:ext cx="3595807" cy="250957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447A87-9D93-4530-BFDC-7A12364DAD3F}"/>
                </a:ext>
              </a:extLst>
            </p:cNvPr>
            <p:cNvSpPr/>
            <p:nvPr/>
          </p:nvSpPr>
          <p:spPr bwMode="auto">
            <a:xfrm>
              <a:off x="5029200" y="1524000"/>
              <a:ext cx="3203061" cy="1881562"/>
            </a:xfrm>
            <a:prstGeom prst="rect">
              <a:avLst/>
            </a:prstGeom>
            <a:noFill/>
            <a:ln w="571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41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-0.225 0.223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752600" y="60960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Assumption 3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62000" y="1600200"/>
            <a:ext cx="7696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indent="-176213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XI </a:t>
            </a:r>
            <a:r>
              <a:rPr kumimoji="1" 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X’s are independent </a:t>
            </a:r>
            <a:r>
              <a:rPr kumimoji="1" lang="en-US" dirty="0">
                <a:latin typeface="+mn-lt"/>
              </a:rPr>
              <a:t>(uncorrelated) – some correlation in the X’s are tolerable, as long as </a:t>
            </a:r>
            <a:r>
              <a:rPr kumimoji="1" lang="en-US" dirty="0">
                <a:solidFill>
                  <a:srgbClr val="C00000"/>
                </a:solidFill>
                <a:latin typeface="+mn-lt"/>
              </a:rPr>
              <a:t>multi-collinearity</a:t>
            </a:r>
            <a:r>
              <a:rPr kumimoji="1" lang="en-US" dirty="0">
                <a:latin typeface="+mn-lt"/>
              </a:rPr>
              <a:t> is not </a:t>
            </a:r>
            <a:r>
              <a:rPr kumimoji="1" lang="en-US" dirty="0">
                <a:solidFill>
                  <a:srgbClr val="C00000"/>
                </a:solidFill>
                <a:latin typeface="+mn-lt"/>
              </a:rPr>
              <a:t>severe</a:t>
            </a:r>
            <a:r>
              <a:rPr kumimoji="1" lang="en-US" dirty="0">
                <a:latin typeface="+mn-lt"/>
              </a:rPr>
              <a:t>. 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6600"/>
                </a:solidFill>
                <a:latin typeface="Arial"/>
              </a:rPr>
              <a:t>Test: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Condition Index (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CI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 and Variance Inflation Factors (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VIF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70C0"/>
                </a:solidFill>
                <a:latin typeface="Arial"/>
              </a:rPr>
              <a:t>Correction: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With </a:t>
            </a:r>
            <a:r>
              <a:rPr kumimoji="1" lang="en-US" dirty="0">
                <a:solidFill>
                  <a:srgbClr val="C00000"/>
                </a:solidFill>
                <a:latin typeface="Arial"/>
              </a:rPr>
              <a:t>severe multi-collinearity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, other methods are more appropriate (e.g., Ridge, LASSO, Principal Components Regression PCR, Partial Least Squares PLS, etc.)</a:t>
            </a:r>
          </a:p>
          <a:p>
            <a:pPr marL="166687" lvl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97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866900" y="60960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Assumption 4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52500" y="1661532"/>
            <a:ext cx="7315200" cy="489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indent="-176213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LI </a:t>
            </a:r>
            <a:r>
              <a:rPr kumimoji="1" 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Y and X’s have linear relationship </a:t>
            </a:r>
            <a:r>
              <a:rPr kumimoji="1" lang="en-US" dirty="0">
                <a:latin typeface="+mn-lt"/>
              </a:rPr>
              <a:t>– if not, some X’s can be transformed (log, squared, etc.) to create a linear model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6600"/>
                </a:solidFill>
                <a:latin typeface="Arial"/>
              </a:rPr>
              <a:t>Test: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scatter plots; compare linear to non-linear model fit statistics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70C0"/>
                </a:solidFill>
                <a:latin typeface="Arial"/>
              </a:rPr>
              <a:t>Correction: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use non-linear models (e.g., interactions, polynomials, piecewise models, splines, etc.)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marL="176213" lvl="0" indent="-1762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1"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11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905000" y="45720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Assumptions 5 &amp; 6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7200" y="1124415"/>
            <a:ext cx="8305800" cy="47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lvl="0" indent="-1762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Arial"/>
              </a:rPr>
              <a:t>OI </a:t>
            </a:r>
            <a:r>
              <a:rPr kumimoji="1" lang="en-US" b="1" dirty="0">
                <a:solidFill>
                  <a:srgbClr val="0070C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Observations are independent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– if one observation is influenced by another (e.g., a stock price today will be correlated with its price tomorrow; survey responses by members of a family or association).</a:t>
            </a: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Arial"/>
              </a:rPr>
              <a:t>EI </a:t>
            </a:r>
            <a:r>
              <a:rPr kumimoji="1" lang="en-US" b="1" dirty="0">
                <a:solidFill>
                  <a:srgbClr val="0070C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Errors are independent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– if errors are correlated it is an indication that there is a missing variable in the model or there is serial correlation. If </a:t>
            </a:r>
            <a:r>
              <a:rPr kumimoji="1" lang="en-US" b="1" dirty="0">
                <a:solidFill>
                  <a:srgbClr val="0070C0"/>
                </a:solidFill>
                <a:latin typeface="Arial"/>
              </a:rPr>
              <a:t>OI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does not hold, usually neither does </a:t>
            </a:r>
            <a:r>
              <a:rPr kumimoji="1" lang="en-US" b="1" dirty="0">
                <a:solidFill>
                  <a:srgbClr val="0070C0"/>
                </a:solidFill>
                <a:latin typeface="Arial"/>
              </a:rPr>
              <a:t>EI</a:t>
            </a:r>
          </a:p>
          <a:p>
            <a:pPr lvl="1" indent="-290513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6600"/>
                </a:solidFill>
                <a:latin typeface="Arial"/>
              </a:rPr>
              <a:t>Test: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serial or auto correlation (e.g., </a:t>
            </a:r>
            <a:r>
              <a:rPr kumimoji="1" lang="en-US" dirty="0">
                <a:solidFill>
                  <a:srgbClr val="006600"/>
                </a:solidFill>
                <a:latin typeface="Arial"/>
              </a:rPr>
              <a:t>Durbin-Watson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 indent="-29051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70C0"/>
                </a:solidFill>
                <a:latin typeface="Arial"/>
              </a:rPr>
              <a:t>Corrections: </a:t>
            </a:r>
          </a:p>
          <a:p>
            <a:pPr marL="803275" lvl="2" indent="-34607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Use </a:t>
            </a:r>
            <a:r>
              <a:rPr kumimoji="1" lang="en-US" sz="2000" dirty="0">
                <a:solidFill>
                  <a:srgbClr val="C00000"/>
                </a:solidFill>
                <a:latin typeface="Arial"/>
              </a:rPr>
              <a:t>forecasting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, time series, causal models, or other methods that correct for </a:t>
            </a:r>
            <a:r>
              <a:rPr kumimoji="1" lang="en-US" sz="2000" dirty="0">
                <a:solidFill>
                  <a:srgbClr val="C00000"/>
                </a:solidFill>
                <a:latin typeface="Arial"/>
              </a:rPr>
              <a:t>serial correlation</a:t>
            </a:r>
          </a:p>
          <a:p>
            <a:pPr marL="803275" lvl="2" indent="-346075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sz="2000" dirty="0">
                <a:solidFill>
                  <a:srgbClr val="C00000"/>
                </a:solidFill>
                <a:latin typeface="Arial"/>
              </a:rPr>
              <a:t>Lagging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the outcome variable or the predictors often helps reduce serial or auto correlation.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sz="2000" dirty="0">
              <a:solidFill>
                <a:srgbClr val="000000"/>
              </a:solidFill>
              <a:latin typeface="Arial"/>
            </a:endParaRP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1"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0236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indent="-176213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EA </a:t>
            </a:r>
            <a:r>
              <a:rPr kumimoji="1" 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The error average is 0 </a:t>
            </a:r>
            <a:r>
              <a:rPr kumimoji="1" lang="en-US" dirty="0">
                <a:latin typeface="+mn-lt"/>
              </a:rPr>
              <a:t>(+/– errors average out)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6600"/>
                </a:solidFill>
                <a:latin typeface="Arial"/>
              </a:rPr>
              <a:t>Test: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sum or average the residuals </a:t>
            </a:r>
            <a:r>
              <a:rPr kumimoji="1"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not necessary if the model has an intercept </a:t>
            </a:r>
            <a:r>
              <a:rPr kumimoji="1"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OLS calculations take care of this</a:t>
            </a:r>
            <a:endParaRPr kumimoji="1" lang="en-US" dirty="0">
              <a:latin typeface="+mn-lt"/>
            </a:endParaRPr>
          </a:p>
          <a:p>
            <a:pPr marL="176213" indent="-176213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EV </a:t>
            </a:r>
            <a:r>
              <a:rPr kumimoji="1" 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The error variance is constant </a:t>
            </a:r>
            <a:r>
              <a:rPr kumimoji="1" lang="en-US" dirty="0">
                <a:solidFill>
                  <a:srgbClr val="C00000"/>
                </a:solidFill>
                <a:latin typeface="+mn-lt"/>
              </a:rPr>
              <a:t>(homoscedastic) </a:t>
            </a:r>
            <a:r>
              <a:rPr kumimoji="1" lang="en-US" dirty="0">
                <a:latin typeface="+mn-lt"/>
              </a:rPr>
              <a:t>– uneven residuals </a:t>
            </a:r>
            <a:r>
              <a:rPr kumimoji="1" lang="en-US" dirty="0">
                <a:solidFill>
                  <a:srgbClr val="C00000"/>
                </a:solidFill>
                <a:latin typeface="+mn-lt"/>
              </a:rPr>
              <a:t>(heteroscedastic) </a:t>
            </a:r>
            <a:r>
              <a:rPr kumimoji="1" lang="en-US" dirty="0">
                <a:latin typeface="+mn-lt"/>
              </a:rPr>
              <a:t>cause observations with large errors to pull the regression strongly in both directions, thus increasing variance. 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6600"/>
                </a:solidFill>
                <a:latin typeface="Arial"/>
              </a:rPr>
              <a:t>Test: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inspect residual plots, conduct heteroscedasticity tests (e.g., </a:t>
            </a:r>
            <a:r>
              <a:rPr kumimoji="1" lang="en-US" dirty="0" err="1">
                <a:solidFill>
                  <a:srgbClr val="006600"/>
                </a:solidFill>
                <a:latin typeface="Arial"/>
              </a:rPr>
              <a:t>Breusch</a:t>
            </a:r>
            <a:r>
              <a:rPr kumimoji="1" lang="en-US" dirty="0">
                <a:solidFill>
                  <a:srgbClr val="006600"/>
                </a:solidFill>
                <a:latin typeface="Arial"/>
              </a:rPr>
              <a:t>-Pagan Test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70C0"/>
                </a:solidFill>
                <a:latin typeface="Arial"/>
              </a:rPr>
              <a:t>Correction: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use robust methods, </a:t>
            </a:r>
            <a:r>
              <a:rPr kumimoji="1" lang="en-US" dirty="0">
                <a:solidFill>
                  <a:srgbClr val="C00000"/>
                </a:solidFill>
                <a:latin typeface="Arial"/>
              </a:rPr>
              <a:t>Weighted Least Squares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(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WLS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), etc.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1" lang="en-US" sz="2200" dirty="0"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8800" y="68580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Assumptions 7 &amp; 8</a:t>
            </a:r>
            <a:endParaRPr lang="en-US" alt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0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9600" y="990600"/>
            <a:ext cx="8001000" cy="558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Residual Plot 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Visual </a:t>
            </a:r>
            <a:r>
              <a:rPr kumimoji="1" lang="en-US" sz="18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inspection for </a:t>
            </a:r>
            <a:r>
              <a:rPr kumimoji="1" lang="en-US" sz="1800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Heteroskedasticity</a:t>
            </a:r>
            <a:r>
              <a:rPr kumimoji="1" lang="en-US" sz="18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and Serial Correlation</a:t>
            </a:r>
            <a:endParaRPr kumimoji="1" lang="en-US" sz="1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8221249" cy="685800"/>
            <a:chOff x="158633" y="39421"/>
            <a:chExt cx="2279767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158633" y="39421"/>
              <a:ext cx="2279767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 Regression Plots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7" y="227065"/>
              <a:ext cx="146205" cy="397750"/>
            </a:xfrm>
            <a:prstGeom prst="rect">
              <a:avLst/>
            </a:prstGeom>
          </p:spPr>
        </p:pic>
      </p:grpSp>
      <p:pic>
        <p:nvPicPr>
          <p:cNvPr id="2" name="Snagit_PPTC536" descr="Regression plot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3" y="1348024"/>
            <a:ext cx="7413828" cy="535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1576624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Useful to spot heteroscedasticity and serial correlation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640792"/>
            <a:ext cx="1961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Useful to inspect for normal distribution of residuals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4396024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Also useful to spot heteroscedasticity and serial correlation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4396024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lt"/>
              </a:rPr>
              <a:t>Useful to spot outliers and influential data points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0728BD-730D-4B52-96BA-A46529732175}"/>
              </a:ext>
            </a:extLst>
          </p:cNvPr>
          <p:cNvSpPr/>
          <p:nvPr/>
        </p:nvSpPr>
        <p:spPr bwMode="auto">
          <a:xfrm>
            <a:off x="4595961" y="1348024"/>
            <a:ext cx="3654901" cy="5357576"/>
          </a:xfrm>
          <a:prstGeom prst="rect">
            <a:avLst/>
          </a:prstGeom>
          <a:solidFill>
            <a:srgbClr val="F2F2F2">
              <a:alpha val="50196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89DA4-6EDB-4E13-AD21-A8E9D8B0A4F5}"/>
              </a:ext>
            </a:extLst>
          </p:cNvPr>
          <p:cNvSpPr/>
          <p:nvPr/>
        </p:nvSpPr>
        <p:spPr bwMode="auto">
          <a:xfrm>
            <a:off x="890598" y="4026812"/>
            <a:ext cx="3841693" cy="2790215"/>
          </a:xfrm>
          <a:prstGeom prst="rect">
            <a:avLst/>
          </a:prstGeom>
          <a:solidFill>
            <a:srgbClr val="F2F2F2">
              <a:alpha val="50196"/>
            </a:srgb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BBFD2-B1B0-43C5-B5B2-3818595B3179}"/>
              </a:ext>
            </a:extLst>
          </p:cNvPr>
          <p:cNvGrpSpPr/>
          <p:nvPr/>
        </p:nvGrpSpPr>
        <p:grpSpPr>
          <a:xfrm>
            <a:off x="929245" y="1383388"/>
            <a:ext cx="3566556" cy="2482694"/>
            <a:chOff x="929245" y="1383388"/>
            <a:chExt cx="3566556" cy="2482694"/>
          </a:xfrm>
        </p:grpSpPr>
        <p:pic>
          <p:nvPicPr>
            <p:cNvPr id="6" name="Snagit_PPT91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45" y="1383388"/>
              <a:ext cx="3566556" cy="248269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270C3B-5336-4C6C-AAE5-2BDF105E125E}"/>
                </a:ext>
              </a:extLst>
            </p:cNvPr>
            <p:cNvSpPr/>
            <p:nvPr/>
          </p:nvSpPr>
          <p:spPr bwMode="auto">
            <a:xfrm>
              <a:off x="1288563" y="1524000"/>
              <a:ext cx="3131037" cy="1905000"/>
            </a:xfrm>
            <a:prstGeom prst="rect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95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21857 0.1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85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58434-FBF6-4F47-ACB0-641A71DB070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33400" y="28956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OLS Assumptions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&amp;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79312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71500" y="13716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indent="-176213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dirty="0">
                <a:solidFill>
                  <a:srgbClr val="000000"/>
                </a:solidFill>
                <a:latin typeface="Arial"/>
              </a:rPr>
              <a:t>With a </a:t>
            </a:r>
            <a:r>
              <a:rPr kumimoji="1" lang="en-US" b="1" dirty="0">
                <a:solidFill>
                  <a:srgbClr val="0070C0"/>
                </a:solidFill>
                <a:latin typeface="Arial"/>
              </a:rPr>
              <a:t>large samples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of </a:t>
            </a:r>
            <a:r>
              <a:rPr kumimoji="1" lang="en-US" dirty="0">
                <a:solidFill>
                  <a:srgbClr val="0070C0"/>
                </a:solidFill>
                <a:latin typeface="Arial"/>
              </a:rPr>
              <a:t>50 degrees of freedom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(number of observations, minus number of predictors, minus 1), the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predictors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don’t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have to be normally distributed to use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OLS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dirty="0">
                <a:solidFill>
                  <a:srgbClr val="000000"/>
                </a:solidFill>
                <a:latin typeface="Arial"/>
              </a:rPr>
              <a:t>Predictors can be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counts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,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binary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,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categorical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, etc.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dirty="0">
                <a:solidFill>
                  <a:srgbClr val="000000"/>
                </a:solidFill>
                <a:latin typeface="Arial"/>
              </a:rPr>
              <a:t>With </a:t>
            </a:r>
            <a:r>
              <a:rPr kumimoji="1" lang="en-US" b="1" dirty="0">
                <a:solidFill>
                  <a:srgbClr val="0070C0"/>
                </a:solidFill>
                <a:latin typeface="Arial"/>
              </a:rPr>
              <a:t>small samples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, the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predictors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must be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normally distributed</a:t>
            </a: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dirty="0">
                <a:solidFill>
                  <a:srgbClr val="000000"/>
                </a:solidFill>
                <a:latin typeface="Arial"/>
              </a:rPr>
              <a:t>In contrast, other modeling methods like Linear Discriminant Analysis (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LDA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), Quadratic Discriminant Analysis (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QDA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), do indeed require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predictors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to be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normally distributed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lvl="1" indent="-290513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solidFill>
                <a:srgbClr val="000000"/>
              </a:solidFill>
              <a:latin typeface="Arial"/>
            </a:endParaRP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kumimoji="1" lang="en-US" sz="2200" dirty="0"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6096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Predictor Assumptions in OLS</a:t>
            </a:r>
            <a:endParaRPr lang="en-US" alt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5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F28686-18AF-46F6-AE04-D4FBAD4C18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457200" y="1219200"/>
            <a:ext cx="830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indent="-346075">
              <a:buFont typeface="+mj-lt"/>
              <a:buAutoNum type="arabicPeriod"/>
            </a:pPr>
            <a:r>
              <a:rPr lang="en-US" altLang="en-US" sz="2000" dirty="0">
                <a:latin typeface="+mn-lt"/>
              </a:rPr>
              <a:t>Narrow down the model choices based on the response variable type</a:t>
            </a:r>
          </a:p>
          <a:p>
            <a:pPr marL="568325" lvl="1" indent="-222250">
              <a:buClr>
                <a:srgbClr val="3366CC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latin typeface="+mn-lt"/>
              </a:rPr>
              <a:t>Try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OLS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for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quantitative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predictions first –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OLS </a:t>
            </a:r>
            <a:r>
              <a:rPr lang="en-US" altLang="en-US" dirty="0">
                <a:latin typeface="+mn-lt"/>
              </a:rPr>
              <a:t>is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BLUE </a:t>
            </a:r>
            <a:r>
              <a:rPr lang="en-US" altLang="en-US" dirty="0">
                <a:latin typeface="+mn-lt"/>
              </a:rPr>
              <a:t>if assumptions hold</a:t>
            </a:r>
          </a:p>
          <a:p>
            <a:pPr marL="568325" lvl="1" indent="-222250">
              <a:spcAft>
                <a:spcPts val="600"/>
              </a:spcAft>
              <a:buClr>
                <a:srgbClr val="3366CC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latin typeface="+mn-lt"/>
              </a:rPr>
              <a:t>Try 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Logistic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for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classification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predictions first – logit has the same properties as OLS once the response variable is logit-transformed</a:t>
            </a:r>
          </a:p>
          <a:p>
            <a:pPr marL="346075" indent="-346075"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+mn-lt"/>
              </a:rPr>
              <a:t>Test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OLS/Logistic assumptions 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 if they hold, you are done</a:t>
            </a:r>
            <a:endParaRPr lang="en-US" altLang="en-US" sz="2000" dirty="0">
              <a:latin typeface="+mn-lt"/>
            </a:endParaRPr>
          </a:p>
          <a:p>
            <a:pPr marL="346075" indent="-346075"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If not</a:t>
            </a:r>
            <a:r>
              <a:rPr lang="en-US" altLang="en-US" sz="2000" dirty="0">
                <a:latin typeface="+mn-lt"/>
              </a:rPr>
              <a:t>, make necessary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corrections</a:t>
            </a:r>
            <a:r>
              <a:rPr lang="en-US" altLang="en-US" sz="2000" dirty="0">
                <a:latin typeface="+mn-lt"/>
              </a:rPr>
              <a:t> or select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appropriate model</a:t>
            </a:r>
          </a:p>
          <a:p>
            <a:pPr marL="346075" indent="-346075">
              <a:spcAft>
                <a:spcPts val="0"/>
              </a:spcAft>
              <a:buFont typeface="+mj-lt"/>
              <a:buAutoNum type="arabicPeriod"/>
            </a:pPr>
            <a:r>
              <a:rPr lang="en-US" altLang="en-US" sz="2000" dirty="0"/>
              <a:t>And/Or:</a:t>
            </a:r>
          </a:p>
          <a:p>
            <a:pPr marL="568325" lvl="1" indent="-222250">
              <a:spcAft>
                <a:spcPts val="0"/>
              </a:spcAft>
              <a:buClr>
                <a:srgbClr val="3366CC"/>
              </a:buClr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rgbClr val="C00000"/>
                </a:solidFill>
              </a:rPr>
              <a:t>Narrow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the choice of </a:t>
            </a:r>
            <a:r>
              <a:rPr lang="en-US" altLang="en-US" b="1" dirty="0">
                <a:solidFill>
                  <a:srgbClr val="C00000"/>
                </a:solidFill>
              </a:rPr>
              <a:t>models</a:t>
            </a:r>
            <a:r>
              <a:rPr lang="en-US" altLang="en-US" dirty="0"/>
              <a:t> based on your </a:t>
            </a:r>
            <a:r>
              <a:rPr lang="en-US" altLang="en-US" b="1" dirty="0">
                <a:solidFill>
                  <a:srgbClr val="C00000"/>
                </a:solidFill>
              </a:rPr>
              <a:t>analytics goals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interpretation, inference</a:t>
            </a:r>
            <a:r>
              <a:rPr lang="en-US" altLang="en-US" dirty="0">
                <a:solidFill>
                  <a:srgbClr val="0070C0"/>
                </a:solidFill>
              </a:rPr>
              <a:t> (i.e., testing hypotheses)</a:t>
            </a:r>
            <a:r>
              <a:rPr lang="en-US" altLang="en-US" dirty="0"/>
              <a:t>, and/or prediction</a:t>
            </a:r>
          </a:p>
          <a:p>
            <a:pPr marL="568325" lvl="1" indent="-222250">
              <a:spcAft>
                <a:spcPts val="0"/>
              </a:spcAft>
              <a:buClr>
                <a:srgbClr val="3366CC"/>
              </a:buClr>
              <a:buFont typeface="Wingdings" panose="05000000000000000000" pitchFamily="2" charset="2"/>
              <a:buChar char="ü"/>
            </a:pPr>
            <a:r>
              <a:rPr lang="en-US" altLang="en-US" dirty="0"/>
              <a:t>Do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cross-validation (CV) testing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dirty="0"/>
              <a:t>– even if OLS assumptions are not fully met, CV testing will find the </a:t>
            </a:r>
            <a:r>
              <a:rPr lang="en-US" altLang="en-US" b="1" dirty="0">
                <a:solidFill>
                  <a:srgbClr val="C00000"/>
                </a:solidFill>
              </a:rPr>
              <a:t>most accurate </a:t>
            </a:r>
            <a:r>
              <a:rPr lang="en-US" altLang="en-US" dirty="0"/>
              <a:t>model (more on this later). </a:t>
            </a:r>
          </a:p>
          <a:p>
            <a:pPr marL="568325" lvl="1" indent="-222250">
              <a:buClr>
                <a:srgbClr val="3366CC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latin typeface="+mn-lt"/>
              </a:rPr>
              <a:t>If CV test results are not very different between models, select the 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most interpretable </a:t>
            </a:r>
            <a:r>
              <a:rPr lang="en-US" altLang="en-US" dirty="0">
                <a:latin typeface="+mn-lt"/>
              </a:rPr>
              <a:t>model.</a:t>
            </a:r>
            <a:endParaRPr lang="en-US" altLang="en-US" sz="2400" dirty="0">
              <a:latin typeface="+mn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4572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800"/>
              </a:spcAft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Predictive Model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45967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9B6ADA-10A1-4270-91B4-9B2CF84E773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" y="5334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800"/>
              </a:spcAft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Predictive Model Selection Process</a:t>
            </a:r>
          </a:p>
        </p:txBody>
      </p:sp>
      <p:pic>
        <p:nvPicPr>
          <p:cNvPr id="5" name="Snagit_PPT1057" descr="Predictive model selection process diagra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5" y="1600200"/>
            <a:ext cx="8859847" cy="44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276600"/>
            <a:ext cx="79994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3.1 OLS Assumptions</a:t>
            </a:r>
            <a:b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(See Predictive Modeling Summary on Canvas)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42937" y="2819400"/>
            <a:ext cx="9524999" cy="2819400"/>
          </a:xfrm>
        </p:spPr>
        <p:txBody>
          <a:bodyPr lIns="92075" tIns="46038" rIns="92075" bIns="46038" anchor="b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3.2 Weighted Least Squares (WLS)</a:t>
            </a:r>
            <a:b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 descr="Predictive analytics word 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99" y="3048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7C3CA-E2AB-4293-82F8-FACE584AFE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91015" y="25146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Heteroskedasticity: 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EV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: e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rror (residual) variance is not constant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200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219200" y="867428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Heteroscedasticity: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Intuition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71500" y="1754545"/>
            <a:ext cx="8001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The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OLS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estimation method fits a line that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minimizes the SSE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But if the errors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grow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or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shrink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systematically along the outcome variable it causes the squared errors to be too large (or too small) in some parts of the regression line.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If so,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OLS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is still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unbiased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But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OLS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is no longer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most efficient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(least variance)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This problem of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“uneven”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error variance is referred to as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“heteroscedasticity”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or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“non-spherical residuals”</a:t>
            </a:r>
          </a:p>
        </p:txBody>
      </p:sp>
      <p:pic>
        <p:nvPicPr>
          <p:cNvPr id="6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219200" y="791228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Detecting Heteroscedasticity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838200" y="1676400"/>
                <a:ext cx="7467600" cy="426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You can do a visual inspection of the </a:t>
                </a:r>
                <a:r>
                  <a:rPr kumimoji="1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residual plot </a:t>
                </a: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kumimoji="1" lang="en-US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𝒀</m:t>
                        </m:r>
                      </m:e>
                    </m:acc>
                    <m:r>
                      <a:rPr kumimoji="1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 </m:t>
                    </m:r>
                    <m:r>
                      <a:rPr kumimoji="1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𝒗𝒔</m:t>
                    </m:r>
                    <m:r>
                      <a:rPr kumimoji="1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. </m:t>
                    </m:r>
                    <m:r>
                      <a:rPr kumimoji="1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𝜺</m:t>
                    </m:r>
                  </m:oMath>
                </a14:m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)  the errors should look like an even cloud (i.e., </a:t>
                </a:r>
                <a:r>
                  <a:rPr kumimoji="1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“homoscedastic”</a:t>
                </a: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)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If not  the errors are </a:t>
                </a:r>
                <a:r>
                  <a:rPr kumimoji="1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“heteroscedastic”</a:t>
                </a: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 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If you have a </a:t>
                </a:r>
                <a:r>
                  <a:rPr kumimoji="1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business reason </a:t>
                </a: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to believe that errors increase or decrease with one or more variables (e.g., as people learn they make smaller errors; the closer to the city the more unpredictable the traffic) you should inspect for heteroscedasticity.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If you suspect heteroscedasticity in the errors, </a:t>
                </a:r>
                <a:r>
                  <a:rPr kumimoji="1" lang="en-US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you should </a:t>
                </a:r>
                <a:r>
                  <a:rPr kumimoji="1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tested </a:t>
                </a:r>
                <a:r>
                  <a:rPr kumimoji="1" lang="en-US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it</a:t>
                </a:r>
                <a:endParaRPr kumimoji="1"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76400"/>
                <a:ext cx="7467600" cy="4267200"/>
              </a:xfrm>
              <a:prstGeom prst="rect">
                <a:avLst/>
              </a:prstGeom>
              <a:blipFill>
                <a:blip r:embed="rId4"/>
                <a:stretch>
                  <a:fillRect l="-1143" t="-1000" r="-1633" b="-15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8170" descr="Residual plo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730524"/>
            <a:ext cx="6570785" cy="4495800"/>
          </a:xfrm>
          <a:prstGeom prst="rect">
            <a:avLst/>
          </a:prstGeom>
        </p:spPr>
      </p:pic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Homoscedasticity Illustration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Residual Plot (vs. Predicted Values)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71600" y="3940324"/>
            <a:ext cx="67056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357312" y="1590675"/>
            <a:ext cx="0" cy="4733925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157812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ɛ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78124"/>
                <a:ext cx="381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0" y="3951174"/>
                <a:ext cx="1066799" cy="74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</m:ac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sz="1800" dirty="0">
                    <a:solidFill>
                      <a:srgbClr val="0070C0"/>
                    </a:solidFill>
                  </a:rPr>
                  <a:t>Predicted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951174"/>
                <a:ext cx="1066799" cy="748538"/>
              </a:xfrm>
              <a:prstGeom prst="rect">
                <a:avLst/>
              </a:prstGeom>
              <a:blipFill>
                <a:blip r:embed="rId7"/>
                <a:stretch>
                  <a:fillRect l="-4571" t="-2439" r="-457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4400" y="3707259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07259"/>
                <a:ext cx="3810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69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Heteroscedasticity Illustration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Residual Plot (vs. Predicted Values)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 descr="Illustrating heteroskedastic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2" y="1590675"/>
            <a:ext cx="6305550" cy="47339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1371600" y="3940324"/>
            <a:ext cx="6477000" cy="1731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357312" y="1501924"/>
            <a:ext cx="0" cy="4822676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157812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ɛ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78124"/>
                <a:ext cx="381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74049" y="3721867"/>
                <a:ext cx="457200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49" y="3721867"/>
                <a:ext cx="457200" cy="471539"/>
              </a:xfrm>
              <a:prstGeom prst="rect">
                <a:avLst/>
              </a:prstGeom>
              <a:blipFill>
                <a:blip r:embed="rId7"/>
                <a:stretch>
                  <a:fillRect t="-3896" r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4400" y="3707259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07259"/>
                <a:ext cx="3810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49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754828" y="457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Testing for Heteroscedasticity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579792" y="1295400"/>
                <a:ext cx="8122472" cy="5055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Heteroscedasticity is relatively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easy to identify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After fitting an OLS model, inspect the residual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plot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against predicted values.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residuals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should look like an even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cloud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If not, then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test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for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heteroskedasticity</a:t>
                </a:r>
              </a:p>
              <a:p>
                <a:pPr marL="228600" lvl="0" indent="-228600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There are various heteroskedasticity tests  the most popular ones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use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regression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methods</a:t>
                </a:r>
              </a:p>
              <a:p>
                <a:pPr marL="568325" lvl="1" indent="-334963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Regress the squared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residuals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on the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predicted values </a:t>
                </a:r>
                <a:endParaRPr kumimoji="1" lang="en-US" sz="2000" noProof="0" dirty="0">
                  <a:solidFill>
                    <a:srgbClr val="0070C0"/>
                  </a:solidFill>
                  <a:latin typeface="Arial"/>
                  <a:sym typeface="Wingdings" panose="05000000000000000000" pitchFamily="2" charset="2"/>
                </a:endParaRPr>
              </a:p>
              <a:p>
                <a:pPr marL="568325" lvl="1" indent="-334963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ɛ</m:t>
                    </m:r>
                    <m:r>
                      <a:rPr kumimoji="1" lang="en-US" sz="2000" b="1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𝟐</m:t>
                    </m:r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= </m:t>
                    </m:r>
                    <m:sSub>
                      <m:sSub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l-G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𝜷</m:t>
                        </m:r>
                      </m:e>
                      <m:sub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+ </m:t>
                    </m:r>
                    <m:sSub>
                      <m:sSub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l-G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𝜷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  <m:t>𝒀</m:t>
                            </m:r>
                          </m:e>
                        </m:acc>
                      </m:sub>
                    </m:sSub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𝒀</m:t>
                        </m:r>
                      </m:e>
                    </m:acc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  <a:sym typeface="Wingdings" panose="05000000000000000000" pitchFamily="2" charset="2"/>
                </a:endParaRPr>
              </a:p>
              <a:p>
                <a:pPr marL="568325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Breusch-Pagan Test: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if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p-value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of the residual regression is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significant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, then the errors are correlated with the predicted values 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heteroscedasticity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is present (i.e., </a:t>
                </a:r>
                <a:r>
                  <a:rPr kumimoji="1" lang="en-US" sz="2000" b="1" u="sng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R</a:t>
                </a:r>
                <a:r>
                  <a:rPr kumimoji="1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eject H</a:t>
                </a:r>
                <a:r>
                  <a:rPr kumimoji="1" lang="en-US" sz="2000" b="1" i="0" u="sng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0</a:t>
                </a:r>
                <a:r>
                  <a:rPr kumimoji="1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of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no heteroscedasticity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)</a:t>
                </a:r>
              </a:p>
              <a:p>
                <a:pPr marL="568325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White’s Test: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examine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</a:t>
                </a:r>
                <a:r>
                  <a:rPr kumimoji="1" lang="en-US" sz="20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2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of the residual regression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Naturally,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does all of this for us very easily</a:t>
                </a:r>
              </a:p>
            </p:txBody>
          </p:sp>
        </mc:Choice>
        <mc:Fallback xmlns=""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792" y="1295400"/>
                <a:ext cx="8122472" cy="5055220"/>
              </a:xfrm>
              <a:prstGeom prst="rect">
                <a:avLst/>
              </a:prstGeom>
              <a:blipFill>
                <a:blip r:embed="rId5"/>
                <a:stretch>
                  <a:fillRect l="-675" t="-603" r="-450" b="-45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081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0" y="255952"/>
            <a:ext cx="3844336" cy="644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Heteroscedasticity</a:t>
            </a:r>
            <a:br>
              <a:rPr kumimoji="1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Illustration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fit.all</a:t>
            </a: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&lt;- lm(salary~., data = Salaries)</a:t>
            </a:r>
            <a:b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see Homework 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Plot (Predicted vs. Residuals) 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</a:t>
            </a:r>
            <a:endParaRPr kumimoji="1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Plot (Predicted vs. Residuals</a:t>
            </a:r>
            <a:r>
              <a:rPr kumimoji="1" lang="en-US" alt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</a:t>
            </a:r>
            <a:endParaRPr kumimoji="1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Snagit_PPTC8DC" descr="Illustrating heteroskedastic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36" y="255952"/>
            <a:ext cx="5147264" cy="3200400"/>
          </a:xfrm>
          <a:prstGeom prst="rect">
            <a:avLst/>
          </a:prstGeom>
        </p:spPr>
      </p:pic>
      <p:pic>
        <p:nvPicPr>
          <p:cNvPr id="4" name="Snagit_PPTCCC3" descr="Plot of predictive vs. squared residual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36" y="3532552"/>
            <a:ext cx="5147263" cy="3173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9600" y="5257800"/>
                <a:ext cx="2743200" cy="41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m:t>ɛ</m:t>
                      </m:r>
                      <m:r>
                        <a:rPr kumimoji="1" lang="en-US" sz="2000" b="1" i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m:t>𝟐</m:t>
                      </m:r>
                      <m:r>
                        <a:rPr kumimoji="1" 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kumimoji="1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l-G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  <m:t>𝜷</m:t>
                          </m:r>
                        </m:e>
                        <m:sub>
                          <m:r>
                            <a:rPr kumimoji="1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  <m:t>𝟎</m:t>
                          </m:r>
                          <m:r>
                            <a:rPr kumimoji="1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r>
                        <a:rPr kumimoji="1" 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kumimoji="1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l-G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  <m:t>𝜷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1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 panose="05000000000000000000" pitchFamily="2" charset="2"/>
                                </a:rPr>
                              </m:ctrlPr>
                            </m:accPr>
                            <m:e>
                              <m:r>
                                <a:rPr kumimoji="1" 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 panose="05000000000000000000" pitchFamily="2" charset="2"/>
                                </a:rPr>
                                <m:t>𝒀</m:t>
                              </m:r>
                            </m:e>
                          </m:acc>
                        </m:sub>
                      </m:sSub>
                      <m:r>
                        <a:rPr kumimoji="1" 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1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kumimoji="1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 panose="05000000000000000000" pitchFamily="2" charset="2"/>
                            </a:rPr>
                            <m:t>𝒀</m:t>
                          </m:r>
                        </m:e>
                      </m:acc>
                      <m:r>
                        <a:rPr kumimoji="1" 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257800"/>
                <a:ext cx="2743200" cy="418000"/>
              </a:xfrm>
              <a:prstGeom prst="rect">
                <a:avLst/>
              </a:prstGeom>
              <a:blipFill rotWithShape="0">
                <a:blip r:embed="rId7"/>
                <a:stretch>
                  <a:fillRect t="-7353" r="-1111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 bwMode="auto">
          <a:xfrm>
            <a:off x="6847609" y="5496791"/>
            <a:ext cx="177533" cy="446809"/>
          </a:xfrm>
          <a:custGeom>
            <a:avLst/>
            <a:gdLst>
              <a:gd name="connsiteX0" fmla="*/ 0 w 177533"/>
              <a:gd name="connsiteY0" fmla="*/ 0 h 446809"/>
              <a:gd name="connsiteX1" fmla="*/ 176646 w 177533"/>
              <a:gd name="connsiteY1" fmla="*/ 124691 h 446809"/>
              <a:gd name="connsiteX2" fmla="*/ 72736 w 177533"/>
              <a:gd name="connsiteY2" fmla="*/ 446809 h 4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33" h="446809">
                <a:moveTo>
                  <a:pt x="0" y="0"/>
                </a:moveTo>
                <a:cubicBezTo>
                  <a:pt x="82261" y="25111"/>
                  <a:pt x="164523" y="50223"/>
                  <a:pt x="176646" y="124691"/>
                </a:cubicBezTo>
                <a:cubicBezTo>
                  <a:pt x="188769" y="199159"/>
                  <a:pt x="72736" y="446809"/>
                  <a:pt x="72736" y="446809"/>
                </a:cubicBezTo>
              </a:path>
            </a:pathLst>
          </a:custGeom>
          <a:noFill/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338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5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5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1395" y="278594"/>
            <a:ext cx="7824198" cy="685800"/>
            <a:chOff x="-1999620" y="222395"/>
            <a:chExt cx="7824198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999620" y="222395"/>
              <a:ext cx="782419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Breusch</a:t>
              </a: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-Pagan Test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08415" y="322801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08410" y="1219200"/>
            <a:ext cx="6542088" cy="144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# Testing for Heteroskedasticity</a:t>
            </a:r>
            <a:b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library(MASS)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“Boston" housing data set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library(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lmtest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</a:t>
            </a:r>
            <a:r>
              <a:rPr kumimoji="1" lang="en-US" sz="14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bptest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 ) and more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lm.ols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lm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+mn-cs"/>
                <a:sym typeface="Wingdings" panose="05000000000000000000" pitchFamily="2" charset="2"/>
              </a:rPr>
              <a:t> ~ ., data = Boston)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Fit the model using all predictors for </a:t>
            </a:r>
            <a:r>
              <a:rPr kumimoji="1" lang="en-US" sz="14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bptest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Boston)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Breusch-Pagan test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plot(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which = 1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First plot() renders the residual plot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88556"/>
            <a:ext cx="847725" cy="847725"/>
          </a:xfrm>
          <a:prstGeom prst="rect">
            <a:avLst/>
          </a:prstGeom>
        </p:spPr>
      </p:pic>
      <p:pic>
        <p:nvPicPr>
          <p:cNvPr id="2" name="Snagit_PPTFE2D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43200"/>
            <a:ext cx="3798888" cy="828480"/>
          </a:xfrm>
          <a:prstGeom prst="rect">
            <a:avLst/>
          </a:prstGeom>
        </p:spPr>
      </p:pic>
      <p:pic>
        <p:nvPicPr>
          <p:cNvPr id="5" name="Snagit_PPT3C56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42678"/>
            <a:ext cx="6555098" cy="30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39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7C3CA-E2AB-4293-82F8-FACE584AFE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91015" y="2895600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Weighted Least Squares (WLS)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Correcting for 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heteroskedasticity</a:t>
            </a: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894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758434-FBF6-4F47-ACB0-641A71DB0709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33400" y="28956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Regression Assumptions</a:t>
            </a:r>
          </a:p>
        </p:txBody>
      </p:sp>
    </p:spTree>
    <p:extLst>
      <p:ext uri="{BB962C8B-B14F-4D97-AF65-F5344CB8AC3E}">
        <p14:creationId xmlns:p14="http://schemas.microsoft.com/office/powerpoint/2010/main" val="8701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90293" y="762000"/>
            <a:ext cx="848700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Weighted Least Squares (WLS): </a:t>
            </a:r>
            <a:r>
              <a: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Intuition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869143" y="1676400"/>
            <a:ext cx="752930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Regression models with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heteroskedastic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residuals can be easily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corrected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with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WLS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WLS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is a generic regression estimation method that minimizes a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weighted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sum of error squares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, rather than just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sum of error squares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The idea is to give less weight to data points with large residuals, and more weight to those with small residuals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If OLS assumptions (other than EV) hold, both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OLS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and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WLS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are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unbiased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But with heteroskedasticity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WLS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has lower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variance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the regression is more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stable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with more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significant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coefficients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Many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 weighting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methods are available for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WLS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,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but the most popular and effective approach is to use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OLS residuals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7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7" y="208998"/>
            <a:ext cx="854893" cy="6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8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04800" y="457200"/>
            <a:ext cx="8487007" cy="83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Fitting a WLS Model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5638800" cy="487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4950" marR="0" lvl="1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A 3-step process:</a:t>
                </a:r>
              </a:p>
              <a:p>
                <a:pPr marL="568325" marR="0" lvl="1" indent="-333375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Fit a plain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OLS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regression and extract the </a:t>
                </a:r>
                <a:b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</a:b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residuals </a:t>
                </a:r>
                <a:r>
                  <a:rPr kumimoji="1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ɛ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and predicted values</a:t>
                </a:r>
                <a:r>
                  <a:rPr kumimoji="1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</a:p>
              <a:p>
                <a:pPr marL="568325" lvl="1" indent="-333375"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Font typeface="+mj-lt"/>
                  <a:buAutoNum type="arabicPeriod"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Fit another model to</a:t>
                </a:r>
                <a:r>
                  <a:rPr kumimoji="1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regress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absolute value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of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OLS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1" lang="en-US" sz="2000" b="1" noProof="0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r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esiduals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1" lang="en-US" sz="2000" noProof="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on the </a:t>
                </a:r>
                <a:r>
                  <a:rPr kumimoji="1" lang="en-US" sz="2000" b="1" noProof="0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OLS predicted</a:t>
                </a:r>
                <a:r>
                  <a:rPr kumimoji="1" lang="en-US" sz="2000" noProof="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 values  </a:t>
                </a:r>
                <a:r>
                  <a:rPr kumimoji="1" lang="en-US" sz="2000" b="1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abs(ɛ) ~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</a:p>
              <a:p>
                <a:pPr marL="568325" lvl="1" indent="-333375"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Font typeface="+mj-lt"/>
                  <a:buAutoNum type="arabicPeriod"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Then use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inverse squared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of the resulting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fitted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(predicted) values of the </a:t>
                </a:r>
                <a:r>
                  <a:rPr kumimoji="1" lang="en-US" sz="2000" b="1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Abs(ɛ)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model (i.e., predicted absolute value of the residuals) to create a weight vector </a:t>
                </a:r>
                <a:r>
                  <a:rPr kumimoji="1" lang="en-US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wts</a:t>
                </a:r>
                <a:r>
                  <a:rPr kumimoji="1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= 1/ </a:t>
                </a:r>
                <a:r>
                  <a:rPr kumimoji="1" lang="en-US" sz="2000" b="1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fitted</a:t>
                </a:r>
                <a:r>
                  <a:rPr kumimoji="1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(abs(ɛ))</a:t>
                </a:r>
                <a:r>
                  <a:rPr kumimoji="1" lang="en-US" sz="20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2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  <a:sym typeface="Wingdings" panose="05000000000000000000" pitchFamily="2" charset="2"/>
                </a:endParaRPr>
              </a:p>
              <a:p>
                <a:pPr marL="568325" marR="0" lvl="1" indent="-333375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Fit a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WLS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regression with </a:t>
                </a:r>
                <a:r>
                  <a:rPr kumimoji="1" lang="en-US" sz="20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wts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for weights</a:t>
                </a:r>
              </a:p>
            </p:txBody>
          </p:sp>
        </mc:Choice>
        <mc:Fallback xmlns=""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5638800" cy="4876800"/>
              </a:xfrm>
              <a:prstGeom prst="rect">
                <a:avLst/>
              </a:prstGeom>
              <a:blipFill>
                <a:blip r:embed="rId4"/>
                <a:stretch>
                  <a:fillRect t="-500" r="-9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nagit_SNG854" descr="Residual plot">
            <a:extLst>
              <a:ext uri="{FF2B5EF4-FFF2-40B4-BE49-F238E27FC236}">
                <a16:creationId xmlns:a16="http://schemas.microsoft.com/office/drawing/2014/main" id="{CCBF312A-1D48-46FF-87F8-E9D9925D3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1295400"/>
            <a:ext cx="2846446" cy="2214981"/>
          </a:xfrm>
          <a:prstGeom prst="rect">
            <a:avLst/>
          </a:prstGeom>
        </p:spPr>
      </p:pic>
      <p:pic>
        <p:nvPicPr>
          <p:cNvPr id="5" name="Snagit_SNG869" descr="Plot of Y vs. absolute value of residuals">
            <a:extLst>
              <a:ext uri="{FF2B5EF4-FFF2-40B4-BE49-F238E27FC236}">
                <a16:creationId xmlns:a16="http://schemas.microsoft.com/office/drawing/2014/main" id="{4BF85DBA-3C36-451E-A94E-356CD687D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3642703"/>
            <a:ext cx="2846446" cy="222469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05FC109-3497-414E-AED5-ECD316262C53}"/>
              </a:ext>
            </a:extLst>
          </p:cNvPr>
          <p:cNvSpPr/>
          <p:nvPr/>
        </p:nvSpPr>
        <p:spPr bwMode="auto">
          <a:xfrm>
            <a:off x="5678489" y="2090591"/>
            <a:ext cx="228600" cy="304800"/>
          </a:xfrm>
          <a:prstGeom prst="rightArrow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D108A5-BB2C-428F-8976-0B0CCE1F1F75}"/>
              </a:ext>
            </a:extLst>
          </p:cNvPr>
          <p:cNvSpPr/>
          <p:nvPr/>
        </p:nvSpPr>
        <p:spPr bwMode="auto">
          <a:xfrm rot="2828091">
            <a:off x="5678489" y="3387851"/>
            <a:ext cx="228600" cy="304800"/>
          </a:xfrm>
          <a:prstGeom prst="rightArrow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61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95400" y="304800"/>
            <a:ext cx="6491752" cy="685800"/>
            <a:chOff x="-1489415" y="69995"/>
            <a:chExt cx="6491752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992855" y="69995"/>
              <a:ext cx="599519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WLS Regression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89415" y="132159"/>
              <a:ext cx="529579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990600"/>
            <a:ext cx="8686594" cy="1842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Fitting WLS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data = Boston)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Fit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regression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lm.abs.res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 abs(residuals(</a:t>
            </a: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 ~ fitted(</a:t>
            </a: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Regress absolute value of OLS residuals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on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fitted values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plot(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fitted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abs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(residuals(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)))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abline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lm.abs.res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col="red")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# Draw regression line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wts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1 / fitted(lm.abs.res) ^ 2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Weight vector, inverse of predicted absolute value of residuals, squared</a:t>
            </a:r>
            <a:br>
              <a:rPr kumimoji="1" lang="en-US" sz="1400" noProof="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lm.wls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data = Boston,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weights = </a:t>
            </a: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wts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lm.wls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More stable model (i.e., lower variance) than OLS, the coefficients are similar.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5934075"/>
            <a:ext cx="847725" cy="847725"/>
          </a:xfrm>
          <a:prstGeom prst="rect">
            <a:avLst/>
          </a:prstGeom>
        </p:spPr>
      </p:pic>
      <p:pic>
        <p:nvPicPr>
          <p:cNvPr id="8" name="Snagit_SNG845" descr="R output">
            <a:extLst>
              <a:ext uri="{FF2B5EF4-FFF2-40B4-BE49-F238E27FC236}">
                <a16:creationId xmlns:a16="http://schemas.microsoft.com/office/drawing/2014/main" id="{630AFAC4-2B7E-4318-BD17-1F3621289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5090990" cy="3418114"/>
          </a:xfrm>
          <a:prstGeom prst="rect">
            <a:avLst/>
          </a:prstGeom>
        </p:spPr>
      </p:pic>
      <p:pic>
        <p:nvPicPr>
          <p:cNvPr id="5" name="Snagit_SNG81A">
            <a:extLst>
              <a:ext uri="{FF2B5EF4-FFF2-40B4-BE49-F238E27FC236}">
                <a16:creationId xmlns:a16="http://schemas.microsoft.com/office/drawing/2014/main" id="{F1E5AB80-13B4-4CAD-AD12-DCEBD3BC0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79" y="2900876"/>
            <a:ext cx="3542615" cy="23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SNG82C">
            <a:extLst>
              <a:ext uri="{FF2B5EF4-FFF2-40B4-BE49-F238E27FC236}">
                <a16:creationId xmlns:a16="http://schemas.microsoft.com/office/drawing/2014/main" id="{484BA696-F167-4408-9EC5-B2CDA6B0F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1" y="2591217"/>
            <a:ext cx="6015152" cy="4024062"/>
          </a:xfrm>
          <a:prstGeom prst="rect">
            <a:avLst/>
          </a:prstGeom>
        </p:spPr>
      </p:pic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381000"/>
            <a:ext cx="8646790" cy="685800"/>
            <a:chOff x="-2480015" y="69995"/>
            <a:chExt cx="8646790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2215225" y="69995"/>
              <a:ext cx="83820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WLS Regression </a:t>
              </a:r>
              <a:r>
                <a:rPr kumimoji="1" lang="en-US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(alternative)</a:t>
              </a:r>
              <a:endParaRPr kumimoji="1" lang="en-US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80015" y="128877"/>
              <a:ext cx="529579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1143000"/>
            <a:ext cx="8686594" cy="13720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Fitting WLS</a:t>
            </a:r>
            <a:r>
              <a: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(alternative method with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squared residuals</a:t>
            </a:r>
            <a:r>
              <a: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instead of absolute values)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data = Boston)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Fit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regression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lm.res2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(residuals(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^ 2 ~ fitted(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lm.ols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Regress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squared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OLS residuals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on fitted values 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wts2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1 / fitted(lm.res2)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Weight vector, inverse of predicted squared residuals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lm.wls2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data = Boston,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weights = wts2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(lm.wls2)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Similar results to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lm.wls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above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5934075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799" y="3581400"/>
            <a:ext cx="7999413" cy="2819400"/>
          </a:xfrm>
        </p:spPr>
        <p:txBody>
          <a:bodyPr lIns="92075" tIns="46038" rIns="92075" bIns="46038" anchor="b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3.3 Generalized Linear</a:t>
            </a:r>
            <a:b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Models (GLM)</a:t>
            </a:r>
            <a:b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ITEC621_Regression.R</a:t>
            </a:r>
            <a:b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 descr="Predictive analytics word 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7C3CA-E2AB-4293-82F8-FACE584AFE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52400" y="2819400"/>
            <a:ext cx="883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Maximum Likelihood Estimation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(MLE)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62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762000" y="914400"/>
            <a:ext cx="769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Maximum Likelihood: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Intuition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37276" y="1767468"/>
            <a:ext cx="7116124" cy="440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Maximum Likelihood Estimation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MLE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 seeks to maximize the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likelihood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that a model fits the data accurately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That is, it seeks to fit a model that has a good level of 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“agreement”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between what the model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predicts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the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actual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outcomes in the data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For each observation, the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likelihood function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provides the likelihood that the respective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outcome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predicted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correctly – i.e., the correct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value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or correct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classification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1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b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kumimoji="1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0" y="170899"/>
            <a:ext cx="803126" cy="5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97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838200" y="685800"/>
            <a:ext cx="746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Maximum Likelihood: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Details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1600200"/>
            <a:ext cx="746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 regression estimated with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MLE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(rather than OLS) finds the set of </a:t>
            </a:r>
            <a:r>
              <a:rPr kumimoji="1" lang="el-G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coefficients that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maximizes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likelihood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of a correct prediction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As such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MLE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provides more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precise estimates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when the outcome variable is not normally distributed (e.g., Poison, Logit) – i.e., the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outcome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not continuous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(e.g.,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binary, categorical, counts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However, if the outcome variable is continuous and normally distributed,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MLE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OLS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yield the exact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same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results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1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b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kumimoji="1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7C3CA-E2AB-4293-82F8-FACE584AFE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91015" y="2514600"/>
            <a:ext cx="8001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Generalized Linear Models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(GLM)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OLS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EN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)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Use when e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rrors or Y are not normally distributed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7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19100" y="685800"/>
            <a:ext cx="830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Generalized Linear Models (GLM)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4623" y="1524000"/>
            <a:ext cx="8194753" cy="363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OLS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models are fit by finding the line that minimizes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SSE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 fits OLS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regressions with the “Linear Model” </a:t>
            </a:r>
            <a:r>
              <a:rPr kumimoji="1" lang="en-US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lm(</a:t>
            </a:r>
            <a:r>
              <a:rPr kumimoji="1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function, which should only be used when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OLS assumptions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are met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But if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or the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residuals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don’t follow a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normal distribution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the model should be fit with the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GLM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GLM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is fitted with the </a:t>
            </a:r>
            <a:r>
              <a:rPr kumimoji="1" lang="en-US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glm</a:t>
            </a:r>
            <a:r>
              <a:rPr kumimoji="1" lang="en-US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function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glm</a:t>
            </a:r>
            <a:r>
              <a:rPr kumimoji="1" lang="en-US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syntax is similar to </a:t>
            </a:r>
            <a:r>
              <a:rPr kumimoji="1" lang="en-US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lm( )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but you also need to specify the type of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distribution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of the outcome variable and a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link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1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b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kumimoji="1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59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371600" y="7620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Assumptions: </a:t>
            </a:r>
            <a:r>
              <a:rPr lang="en-US" altLang="en-US" sz="3600" b="1" dirty="0">
                <a:solidFill>
                  <a:srgbClr val="996633"/>
                </a:solidFill>
                <a:latin typeface="Comic Sans MS" panose="030F0702030302020204" pitchFamily="66" charset="0"/>
              </a:rPr>
              <a:t>Intuition</a:t>
            </a:r>
            <a:endParaRPr lang="en-US" altLang="en-US" sz="20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85800" y="1493520"/>
            <a:ext cx="77724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How does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OLS</a:t>
            </a:r>
            <a:r>
              <a:rPr kumimoji="1" lang="en-US" sz="2000" dirty="0">
                <a:latin typeface="+mn-lt"/>
              </a:rPr>
              <a:t> find a regression line that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minimizes the SSE</a:t>
            </a:r>
            <a:r>
              <a:rPr kumimoji="1" lang="en-US" sz="2000" dirty="0">
                <a:latin typeface="+mn-lt"/>
              </a:rPr>
              <a:t>? </a:t>
            </a:r>
            <a:br>
              <a:rPr kumimoji="1" lang="en-US" sz="2000" dirty="0">
                <a:latin typeface="+mn-lt"/>
              </a:rPr>
            </a:b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The coefficient vector is obtained with this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matrix</a:t>
            </a:r>
            <a:r>
              <a:rPr kumimoji="1" lang="en-US" sz="2000" dirty="0">
                <a:latin typeface="+mn-lt"/>
                <a:sym typeface="Wingdings" panose="05000000000000000000" pitchFamily="2" charset="2"/>
              </a:rPr>
              <a:t> operation</a:t>
            </a:r>
            <a:r>
              <a:rPr kumimoji="1" lang="en-US" sz="2000" dirty="0">
                <a:latin typeface="+mn-lt"/>
              </a:rPr>
              <a:t> </a:t>
            </a:r>
            <a:br>
              <a:rPr kumimoji="1" lang="en-US" sz="2000" dirty="0">
                <a:latin typeface="+mn-lt"/>
              </a:rPr>
            </a:br>
            <a:r>
              <a:rPr lang="el-GR" altLang="en-US" sz="20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β</a:t>
            </a:r>
            <a:r>
              <a:rPr lang="en-US" altLang="en-US" sz="20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= (X’ X)</a:t>
            </a:r>
            <a:r>
              <a:rPr lang="en-US" altLang="en-US" sz="2000" b="1" i="1" baseline="30000" dirty="0">
                <a:solidFill>
                  <a:schemeClr val="accent2"/>
                </a:solidFill>
                <a:cs typeface="Times New Roman" panose="02020603050405020304" pitchFamily="18" charset="0"/>
              </a:rPr>
              <a:t>-1 </a:t>
            </a:r>
            <a:r>
              <a:rPr lang="en-US" altLang="en-US" sz="20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X’Y</a:t>
            </a: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It can be shown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mathematically </a:t>
            </a:r>
            <a:r>
              <a:rPr kumimoji="1" lang="en-US" sz="2000" dirty="0">
                <a:latin typeface="+mn-lt"/>
              </a:rPr>
              <a:t>that this matrix operation yields the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OLS line</a:t>
            </a: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This matrix operation may seem complicated, but it can be computed easily with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software</a:t>
            </a:r>
            <a:r>
              <a:rPr kumimoji="1" lang="en-US" sz="2000" dirty="0">
                <a:latin typeface="+mn-lt"/>
              </a:rPr>
              <a:t> that handles matrix operations, like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Python</a:t>
            </a:r>
            <a:r>
              <a:rPr kumimoji="1" lang="en-US" sz="2000" dirty="0">
                <a:latin typeface="+mn-lt"/>
              </a:rPr>
              <a:t>,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R</a:t>
            </a:r>
            <a:r>
              <a:rPr kumimoji="1" lang="en-US" sz="2000" dirty="0">
                <a:latin typeface="+mn-lt"/>
              </a:rPr>
              <a:t>, etc.</a:t>
            </a: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But this formula is derived from a complex mathematical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proof</a:t>
            </a:r>
            <a:r>
              <a:rPr kumimoji="1" lang="en-US" sz="2000" dirty="0">
                <a:latin typeface="+mn-lt"/>
              </a:rPr>
              <a:t> that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simplifies</a:t>
            </a:r>
            <a:r>
              <a:rPr kumimoji="1" lang="en-US" sz="2000" dirty="0">
                <a:latin typeface="+mn-lt"/>
              </a:rPr>
              <a:t> substantially with some simplifying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assumptions</a:t>
            </a:r>
            <a:r>
              <a:rPr kumimoji="1" lang="en-US" sz="2000" dirty="0">
                <a:latin typeface="+mn-lt"/>
              </a:rPr>
              <a:t>.</a:t>
            </a: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dirty="0">
                <a:latin typeface="+mn-lt"/>
              </a:rPr>
              <a:t>If some of these assumptions are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not met</a:t>
            </a:r>
            <a:r>
              <a:rPr kumimoji="1" lang="en-US" sz="2000" dirty="0">
                <a:latin typeface="+mn-lt"/>
              </a:rPr>
              <a:t>, the above formula does not necessarily produce the best set of unbiased coefficients for a regression line that minimizes the SSE.</a:t>
            </a:r>
          </a:p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Other methods </a:t>
            </a:r>
            <a:r>
              <a:rPr kumimoji="1" lang="en-US" sz="2000" dirty="0">
                <a:latin typeface="+mn-lt"/>
              </a:rPr>
              <a:t>may be more appropriate in such cases</a:t>
            </a:r>
          </a:p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br>
              <a:rPr kumimoji="1" lang="en-US" sz="1800" dirty="0">
                <a:solidFill>
                  <a:srgbClr val="0070C0"/>
                </a:solidFill>
              </a:rPr>
            </a:br>
            <a:br>
              <a:rPr kumimoji="1" lang="el-GR" sz="1800" dirty="0"/>
            </a:br>
            <a:endParaRPr kumimoji="1" lang="en-US" sz="1800" dirty="0">
              <a:latin typeface="+mj-lt"/>
            </a:endParaRPr>
          </a:p>
        </p:txBody>
      </p:sp>
      <p:pic>
        <p:nvPicPr>
          <p:cNvPr id="32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317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9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58434-FBF6-4F47-ACB0-641A71DB070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19471" y="1143000"/>
            <a:ext cx="809112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1" lang="en-US" altLang="en-US" sz="200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2000" b="1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YC</a:t>
            </a:r>
            <a:r>
              <a:rPr kumimoji="1" lang="en-US" altLang="en-US" sz="200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) The outcome variable (</a:t>
            </a: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Y) is continuous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6600"/>
                </a:solidFill>
                <a:latin typeface="Comic Sans MS" panose="030F0702030302020204" pitchFamily="66" charset="0"/>
              </a:rPr>
              <a:t>ED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) Errors (residuals) and Y are NOT required to</a:t>
            </a:r>
            <a:b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be normally distributed, but to follow a particular 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Distribution Family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(e.g., </a:t>
            </a:r>
            <a:r>
              <a:rPr kumimoji="1" lang="en-US" sz="2000" dirty="0">
                <a:solidFill>
                  <a:srgbClr val="0070C0"/>
                </a:solidFill>
                <a:latin typeface="Arial"/>
              </a:rPr>
              <a:t>Gaussian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Poison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Binomial, Multinomial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XI</a:t>
            </a:r>
            <a:r>
              <a:rPr lang="en-US" altLang="en-US" sz="2000" dirty="0">
                <a:latin typeface="Comic Sans MS" panose="030F0702030302020204" pitchFamily="66" charset="0"/>
              </a:rPr>
              <a:t>) The predictors (X’s) are independent (i.e., uncorrelated)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6600"/>
                </a:solidFill>
                <a:latin typeface="Comic Sans MS" panose="030F0702030302020204" pitchFamily="66" charset="0"/>
              </a:rPr>
              <a:t>LL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) Not the outcome (Y), but the 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linear transformation 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of</a:t>
            </a:r>
            <a:b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       the outcome by the 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Link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 function and predictor (X’s)</a:t>
            </a:r>
            <a:b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       variables have a linear relationship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OI</a:t>
            </a:r>
            <a:r>
              <a:rPr lang="en-US" altLang="en-US" sz="2000" dirty="0">
                <a:latin typeface="Comic Sans MS" panose="030F0702030302020204" pitchFamily="66" charset="0"/>
              </a:rPr>
              <a:t>) (Data) Observations are independent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EI</a:t>
            </a:r>
            <a:r>
              <a:rPr lang="en-US" altLang="en-US" sz="2000" dirty="0">
                <a:latin typeface="Comic Sans MS" panose="030F0702030302020204" pitchFamily="66" charset="0"/>
              </a:rPr>
              <a:t>) Errors (residuals) are independent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EA</a:t>
            </a:r>
            <a:r>
              <a:rPr lang="en-US" altLang="en-US" sz="2000" dirty="0">
                <a:latin typeface="Comic Sans MS" panose="030F0702030302020204" pitchFamily="66" charset="0"/>
              </a:rPr>
              <a:t>) The average of the errors (residuals) = 0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1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EV</a:t>
            </a: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) The variance of the errors (residuals) is constant </a:t>
            </a:r>
            <a:b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        (errors are “homoscedastic”)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CB8ADA-B13D-441D-A71D-CADBCBCE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" y="381000"/>
            <a:ext cx="695285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GLM Regression 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E0376-0CBF-4961-A9F3-4ABB32345BD0}"/>
              </a:ext>
            </a:extLst>
          </p:cNvPr>
          <p:cNvSpPr txBox="1"/>
          <p:nvPr/>
        </p:nvSpPr>
        <p:spPr>
          <a:xfrm>
            <a:off x="7063740" y="990600"/>
            <a:ext cx="18288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sz="14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Not an assumption</a:t>
            </a:r>
          </a:p>
          <a:p>
            <a:r>
              <a:rPr kumimoji="1" lang="en-US" sz="1400" dirty="0">
                <a:solidFill>
                  <a:srgbClr val="006600"/>
                </a:solidFill>
                <a:latin typeface="Comic Sans MS" panose="030F0702030302020204" pitchFamily="66" charset="0"/>
              </a:rPr>
              <a:t>Modified from OLS</a:t>
            </a:r>
          </a:p>
          <a:p>
            <a:r>
              <a:rPr kumimoji="1" lang="en-US" sz="1400" dirty="0">
                <a:latin typeface="Comic Sans MS" panose="030F0702030302020204" pitchFamily="66" charset="0"/>
              </a:rPr>
              <a:t>Same as with OLS</a:t>
            </a:r>
          </a:p>
        </p:txBody>
      </p:sp>
    </p:spTree>
    <p:extLst>
      <p:ext uri="{BB962C8B-B14F-4D97-AF65-F5344CB8AC3E}">
        <p14:creationId xmlns:p14="http://schemas.microsoft.com/office/powerpoint/2010/main" val="34652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81000" y="533400"/>
            <a:ext cx="830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Fitting GLM Models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732945" y="1295400"/>
                <a:ext cx="7693660" cy="4260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How GLM fits models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: </a:t>
                </a:r>
              </a:p>
              <a:p>
                <a:pPr marL="512763" marR="0" lvl="1" indent="-277813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GLM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fits many regression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lines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through complex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algorithms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</a:p>
              <a:p>
                <a:pPr marL="512763" marR="0" lvl="1" indent="-277813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GLM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then calculates a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likelihood function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for each line</a:t>
                </a:r>
              </a:p>
              <a:p>
                <a:pPr marL="512763" marR="0" lvl="1" indent="-277813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GLM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then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picks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line that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maximizes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the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likelihood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function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minimizes</a:t>
                </a:r>
                <a:r>
                  <a:rPr kumimoji="1" lang="en-US" sz="22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: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:endParaRPr kumimoji="1" lang="en-US" sz="2200" dirty="0">
                  <a:solidFill>
                    <a:srgbClr val="000000"/>
                  </a:solidFill>
                  <a:latin typeface="Arial"/>
                  <a:sym typeface="Wingdings" panose="05000000000000000000" pitchFamily="2" charset="2"/>
                </a:endParaRPr>
              </a:p>
              <a:p>
                <a:pPr marL="234950" marR="0" lvl="1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800"/>
                  </a:spcAft>
                  <a:buClr>
                    <a:srgbClr val="000000"/>
                  </a:buClr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Deviance</m:t>
                    </m:r>
                    <m:r>
                      <m:rPr>
                        <m:nor/>
                      </m:rPr>
                      <a:rPr kumimoji="1" lang="en-US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1" lang="en-US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or</m:t>
                    </m:r>
                    <m:r>
                      <m:rPr>
                        <m:nor/>
                      </m:rPr>
                      <a:rPr kumimoji="1" lang="en-US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2</m:t>
                    </m:r>
                    <m:r>
                      <m:rPr>
                        <m:nor/>
                      </m:rPr>
                      <a:rPr kumimoji="1" lang="en-US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LL</m:t>
                    </m:r>
                    <m:r>
                      <a:rPr kumimoji="1" lang="en-US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∗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𝑳𝒐𝒈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𝑳𝒊𝒌𝒆𝒍𝒊𝒉𝒐𝒐𝒅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 </a:t>
                </a:r>
              </a:p>
              <a:p>
                <a:pPr marL="233363" indent="-233363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Likelihood Function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2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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multiply the likelihood of a correct prediction for each data point</a:t>
                </a:r>
              </a:p>
              <a:p>
                <a:pPr marL="974725" lvl="2" indent="-284163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MLE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finds the linear model in which this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likelihood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is </a:t>
                </a:r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maximized</a:t>
                </a:r>
              </a:p>
              <a:p>
                <a:pPr marL="55563" marR="0" lvl="0" indent="-277813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1" indent="0" algn="ctr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br>
                  <a:rPr kumimoji="1" lang="el-G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</a:br>
                <a:endParaRPr kumimoji="1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945" y="1295400"/>
                <a:ext cx="7693660" cy="4260430"/>
              </a:xfrm>
              <a:prstGeom prst="rect">
                <a:avLst/>
              </a:prstGeom>
              <a:blipFill>
                <a:blip r:embed="rId4"/>
                <a:stretch>
                  <a:fillRect l="-872" t="-860" r="-1347" b="-191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8045605" y="6266056"/>
            <a:ext cx="381000" cy="381000"/>
          </a:xfrm>
          <a:prstGeom prst="rightArrow">
            <a:avLst/>
          </a:prstGeom>
          <a:solidFill>
            <a:srgbClr val="99663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85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57200" y="533400"/>
            <a:ext cx="830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-2 Log Likelihood (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2LL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) Explained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8153400" cy="53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Why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Log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? </a:t>
                </a:r>
                <a:endParaRPr kumimoji="1" lang="en-US" sz="2000" b="1" dirty="0">
                  <a:solidFill>
                    <a:srgbClr val="0070C0"/>
                  </a:solidFill>
                  <a:latin typeface="Arial"/>
                </a:endParaRPr>
              </a:p>
              <a:p>
                <a:pPr lvl="1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It is a mathematical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convenience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. A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likelihood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is bound between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0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and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1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its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log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will be between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-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Symbol" panose="05050102010706020507" pitchFamily="18" charset="2"/>
                  </a:rPr>
                  <a:t>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Symbol" panose="05050102010706020507" pitchFamily="18" charset="2"/>
                  </a:rPr>
                  <a:t> and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Symbol" panose="05050102010706020507" pitchFamily="18" charset="2"/>
                  </a:rPr>
                  <a:t>0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Why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–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?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</a:p>
              <a:p>
                <a:pPr marL="568325" marR="0" lvl="1" indent="-333375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Likelihoods are  0 to 1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so log-likelihoods are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negative</a:t>
                </a:r>
              </a:p>
              <a:p>
                <a:pPr marL="568325" marR="0" lvl="1" indent="-333375" algn="l" defTabSz="914400" rtl="0" eaLnBrk="0" fontAlgn="base" latinLnBrk="0" hangingPunct="0">
                  <a:lnSpc>
                    <a:spcPts val="24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Maximizing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 a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likelihood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 is the same as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minimizing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 its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negative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 value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interpretation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 is similar to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SSE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</a:rPr>
                  <a:t>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 we want to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minimize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 the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Times New Roman" panose="02020603050405020304" pitchFamily="18" charset="0"/>
                    <a:sym typeface="Wingdings" panose="05000000000000000000" pitchFamily="2" charset="2"/>
                  </a:rPr>
                  <a:t>2LL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 the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model with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smallest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Times New Roman" panose="02020603050405020304" pitchFamily="18" charset="0"/>
                    <a:sym typeface="Wingdings" panose="05000000000000000000" pitchFamily="2" charset="2"/>
                  </a:rPr>
                  <a:t>2LL (Deviance)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is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best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!!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Why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2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? </a:t>
                </a:r>
              </a:p>
              <a:p>
                <a:pPr lvl="1">
                  <a:spcBef>
                    <a:spcPct val="20000"/>
                  </a:spcBef>
                  <a:spcAft>
                    <a:spcPts val="0"/>
                  </a:spcAft>
                  <a:buClr>
                    <a:srgbClr val="000000"/>
                  </a:buClr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Another mathematical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convenience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:endParaRPr kumimoji="1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anose="020B0600070205080204" pitchFamily="34" charset="-128"/>
                  <a:cs typeface="+mn-cs"/>
                  <a:sym typeface="Wingdings" panose="05000000000000000000" pitchFamily="2" charset="2"/>
                </a:endParaRPr>
              </a:p>
              <a:p>
                <a:pPr marL="1025525" lvl="2" indent="-333375">
                  <a:spcBef>
                    <a:spcPct val="20000"/>
                  </a:spcBef>
                  <a:spcAft>
                    <a:spcPts val="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𝐋𝐨𝐠</m:t>
                    </m:r>
                    <m:d>
                      <m:d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kumimoji="1" lang="en-US" sz="20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  <m:t>𝐗</m:t>
                            </m:r>
                          </m:e>
                          <m:sup>
                            <m:r>
                              <a:rPr kumimoji="1" lang="en-US" sz="20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 panose="05000000000000000000" pitchFamily="2" charset="2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=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𝟐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∗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𝐋𝐨𝐠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(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𝐗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 </a:t>
                </a:r>
              </a:p>
              <a:p>
                <a:pPr marL="1025525" lvl="2" indent="-333375">
                  <a:lnSpc>
                    <a:spcPts val="25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𝟐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∗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𝐋𝐨𝐠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 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𝐋𝐢𝐤𝐞𝐥𝐢𝐡𝐨𝐨𝐝</m:t>
                    </m:r>
                  </m:oMath>
                </a14:m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has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1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𝐗</m:t>
                        </m:r>
                      </m:e>
                      <m:sup>
                        <m:r>
                          <a:rPr kumimoji="1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 (Chi-Square)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distribution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, which is convenient for model comparison and testing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  <a:sym typeface="Wingdings" panose="05000000000000000000" pitchFamily="2" charset="2"/>
                  </a:rPr>
                  <a:t>.</a:t>
                </a:r>
              </a:p>
              <a:p>
                <a:pPr lvl="1">
                  <a:lnSpc>
                    <a:spcPts val="2500"/>
                  </a:lnSpc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1" indent="0" algn="ctr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br>
                  <a:rPr kumimoji="1" lang="el-G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</a:br>
                <a:endParaRPr kumimoji="1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8153400" cy="5334000"/>
              </a:xfrm>
              <a:prstGeom prst="rect">
                <a:avLst/>
              </a:prstGeom>
              <a:blipFill>
                <a:blip r:embed="rId4"/>
                <a:stretch>
                  <a:fillRect l="-673" t="-457" r="-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0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81000" y="533400"/>
            <a:ext cx="830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2LL = Deviance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356616" y="1257300"/>
                <a:ext cx="8496300" cy="529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Just like with </a:t>
                </a:r>
                <a:r>
                  <a:rPr kumimoji="1" lang="en-US" sz="2000" dirty="0">
                    <a:solidFill>
                      <a:srgbClr val="C00000"/>
                    </a:solidFill>
                    <a:latin typeface="Arial"/>
                  </a:rPr>
                  <a:t>ANOVA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or </a:t>
                </a:r>
                <a:r>
                  <a:rPr kumimoji="1" lang="en-US" sz="2000" dirty="0">
                    <a:solidFill>
                      <a:srgbClr val="C00000"/>
                    </a:solidFill>
                    <a:latin typeface="Arial"/>
                  </a:rPr>
                  <a:t>MSE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for quantitative models,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2LL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can be used to:</a:t>
                </a:r>
              </a:p>
              <a:p>
                <a:pPr marL="568325" marR="0" lvl="1" indent="-339725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Evaluate a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Single Model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Smaller Deviance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is better; or</a:t>
                </a:r>
              </a:p>
              <a:p>
                <a:pPr marL="568325" marR="0" lvl="1" indent="-339725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Compare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2 nested models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Log-Likelihood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ratio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𝑳𝑳</m:t>
                        </m:r>
                      </m:e>
                      <m:sub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:  </a:t>
                </a:r>
                <a:endParaRPr kumimoji="1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lvl="2" algn="ctr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𝟐𝐋𝐋</m:t>
                        </m:r>
                      </m:e>
                      <m:sub>
                        <m:r>
                          <a:rPr kumimoji="1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0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b>
                                <m:r>
                                  <a:rPr kumimoji="1" lang="en-US" sz="20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𝐒𝐦𝐚𝐥𝐥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b>
                                <m:r>
                                  <a:rPr kumimoji="1" lang="en-US" sz="20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𝐋𝐚𝐫𝐠𝐞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0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sz="20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kumimoji="1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𝐋𝐨𝐠</m:t>
                        </m:r>
                        <m:d>
                          <m:dPr>
                            <m:ctrlP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b>
                                <m:r>
                                  <a:rPr kumimoji="1" 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𝐒𝐦𝐚𝐥𝐥</m:t>
                                </m:r>
                              </m:sub>
                            </m:sSub>
                          </m:e>
                        </m:d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sz="20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sz="20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sz="20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𝐋𝐨𝐠</m:t>
                        </m:r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kumimoji="1" lang="en-US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𝐋𝐚𝐫𝐠𝐞</m:t>
                        </m:r>
                      </m:sub>
                    </m:sSub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000" b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lvl="2" algn="ctr"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𝑫𝒆𝒗𝒊𝒂𝒏𝒄𝒆</m:t>
                          </m:r>
                        </m:e>
                        <m:sub>
                          <m:r>
                            <a:rPr kumimoji="1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𝑺𝒎𝒂𝒍𝒍</m:t>
                          </m:r>
                        </m:sub>
                      </m:sSub>
                      <m:r>
                        <a:rPr kumimoji="1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kumimoji="1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𝑫𝒆𝒗𝒊𝒂𝒏𝒄𝒆</m:t>
                          </m:r>
                        </m:e>
                        <m:sub>
                          <m:r>
                            <a:rPr kumimoji="1" lang="en-US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𝑳𝒂𝒓𝒈𝒆</m:t>
                          </m:r>
                        </m:sub>
                      </m:sSub>
                    </m:oMath>
                  </m:oMathPara>
                </a14:m>
                <a:endParaRPr kumimoji="1" lang="en-US" sz="3600" b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  <a:p>
                <a:pPr marL="800100" marR="0" lvl="2" indent="-2809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A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small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𝑳𝑳</m:t>
                        </m:r>
                      </m:e>
                      <m:sub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means that the 2 models are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similar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, so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Reduced Model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is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preferred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(i.e., simpler)</a:t>
                </a:r>
              </a:p>
              <a:p>
                <a:pPr marL="800100" marR="0" lvl="2" indent="-2809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A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large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𝑳𝑳</m:t>
                        </m:r>
                      </m:e>
                      <m:sub>
                        <m:r>
                          <a:rPr kumimoji="1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means that the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Large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Model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is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preferred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it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reduces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the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deviance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substantially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OLS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and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MLE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select the same model when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OLS assumptions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hold</a:t>
                </a:r>
                <a:endParaRPr kumimoji="1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616" y="1257300"/>
                <a:ext cx="8496300" cy="5295900"/>
              </a:xfrm>
              <a:prstGeom prst="rect">
                <a:avLst/>
              </a:prstGeom>
              <a:blipFill>
                <a:blip r:embed="rId4"/>
                <a:stretch>
                  <a:fillRect l="-646" t="-460" b="-17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4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9383" y="418557"/>
            <a:ext cx="6639217" cy="685800"/>
            <a:chOff x="-1575432" y="222395"/>
            <a:chExt cx="6639217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931407" y="222395"/>
              <a:ext cx="599519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GLM Regression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5432" y="285763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1184446"/>
            <a:ext cx="8625842" cy="29749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Generalized Linear Methods (GLM) </a:t>
            </a:r>
            <a:b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Boston housing data set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age, data = Boston)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OLS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age, data = Boston,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family = gaussian(link =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"identity"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GLM</a:t>
            </a:r>
            <a:b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family = gaussian(link = "identity")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means 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is normally distributed and not transformed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Note: family = gaussian(link = "identity") is the </a:t>
            </a:r>
            <a:r>
              <a:rPr kumimoji="1" lang="en-US" sz="16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default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so this will yield the same results: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glm.fit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age, data = Boston)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Same coefficients as with lm(), different fit statistics reported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You can derive the R-square of a GLM model as follows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res.dev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glm.fit$deviance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;  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null.dev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glm.fit$null.deviance</a:t>
            </a:r>
            <a:b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dev.Rsq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(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null.dev-res.dev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) /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null.dev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; 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dev.Rsq</a:t>
            </a: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  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</a:rPr>
              <a:t># Deviance explained by the model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6244251"/>
            <a:ext cx="4107536" cy="3406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lm.fit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434246" y="6226992"/>
            <a:ext cx="4480948" cy="3687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glm.fit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69720" y="1377620"/>
            <a:ext cx="1905000" cy="54888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kumimoji="1" lang="en-US" sz="16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normally distributed</a:t>
            </a:r>
            <a:endParaRPr kumimoji="1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Times New Roman Uni" panose="0202060305040502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1757073">
            <a:off x="5599126" y="2002596"/>
            <a:ext cx="155546" cy="189988"/>
          </a:xfrm>
          <a:prstGeom prst="downArrow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324600" y="1380613"/>
            <a:ext cx="1760419" cy="47818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dirty="0">
                <a:solidFill>
                  <a:srgbClr val="FF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Do not</a:t>
            </a:r>
            <a:br>
              <a:rPr kumimoji="1" lang="en-US" sz="1600" b="1" dirty="0">
                <a:solidFill>
                  <a:srgbClr val="FF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dirty="0">
                <a:solidFill>
                  <a:srgbClr val="FF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transform </a:t>
            </a:r>
            <a:r>
              <a:rPr kumimoji="1" lang="en-US" sz="1600" b="1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endParaRPr kumimoji="1" lang="en-US" sz="1600" b="1" dirty="0">
              <a:solidFill>
                <a:srgbClr val="000000"/>
              </a:solidFill>
              <a:ea typeface="Times New Roman Uni" panose="0202060305040502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757073">
            <a:off x="6970727" y="1984895"/>
            <a:ext cx="155546" cy="189988"/>
          </a:xfrm>
          <a:prstGeom prst="downArrow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Snagit_SNG81C">
            <a:extLst>
              <a:ext uri="{FF2B5EF4-FFF2-40B4-BE49-F238E27FC236}">
                <a16:creationId xmlns:a16="http://schemas.microsoft.com/office/drawing/2014/main" id="{AD433774-7085-447A-849B-7CCF5FC04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7" y="4269607"/>
            <a:ext cx="4116359" cy="1451828"/>
          </a:xfrm>
          <a:prstGeom prst="rect">
            <a:avLst/>
          </a:prstGeom>
        </p:spPr>
      </p:pic>
      <p:pic>
        <p:nvPicPr>
          <p:cNvPr id="11" name="Snagit_SNG81D">
            <a:extLst>
              <a:ext uri="{FF2B5EF4-FFF2-40B4-BE49-F238E27FC236}">
                <a16:creationId xmlns:a16="http://schemas.microsoft.com/office/drawing/2014/main" id="{71B5F274-B709-4799-8922-326FE8EA6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94" y="4267200"/>
            <a:ext cx="4480948" cy="1741619"/>
          </a:xfrm>
          <a:prstGeom prst="rect">
            <a:avLst/>
          </a:prstGeom>
        </p:spPr>
      </p:pic>
      <p:pic>
        <p:nvPicPr>
          <p:cNvPr id="19" name="Snagit_SNG81A">
            <a:extLst>
              <a:ext uri="{FF2B5EF4-FFF2-40B4-BE49-F238E27FC236}">
                <a16:creationId xmlns:a16="http://schemas.microsoft.com/office/drawing/2014/main" id="{61689A81-EA77-44A1-BA9E-E0A68CBC99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28" y="3888379"/>
            <a:ext cx="702889" cy="2096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6E4F66-E555-4446-ABA4-F0A68C56F4A0}"/>
              </a:ext>
            </a:extLst>
          </p:cNvPr>
          <p:cNvSpPr/>
          <p:nvPr/>
        </p:nvSpPr>
        <p:spPr bwMode="auto">
          <a:xfrm>
            <a:off x="219777" y="4267200"/>
            <a:ext cx="3818823" cy="685800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1C6085C-688C-4592-8268-2595CD8F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02156"/>
            <a:ext cx="419100" cy="340619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  <a:sym typeface="Wingdings" panose="05000000000000000000" pitchFamily="2" charset="2"/>
              </a:rPr>
              <a:t>=</a:t>
            </a:r>
            <a:endParaRPr kumimoji="1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97B844-92E2-44AE-A231-4C6944C5848C}"/>
              </a:ext>
            </a:extLst>
          </p:cNvPr>
          <p:cNvSpPr/>
          <p:nvPr/>
        </p:nvSpPr>
        <p:spPr bwMode="auto">
          <a:xfrm>
            <a:off x="4350218" y="4288123"/>
            <a:ext cx="3818823" cy="685800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5820388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6" grpId="0" animBg="1"/>
      <p:bldP spid="17" grpId="0"/>
      <p:bldP spid="18" grpId="0" animBg="1"/>
      <p:bldP spid="20" grpId="0" animBg="1"/>
      <p:bldP spid="23" grpId="0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2293" y="2819400"/>
            <a:ext cx="79994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3.4 Logistic Regression</a:t>
            </a:r>
            <a:b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ITEC621_Regression.R</a:t>
            </a:r>
            <a:b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35" y="3810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7C3CA-E2AB-4293-82F8-FACE584AFE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62000" y="2971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Odds and Probabilities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09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DEF31C-42B5-4FBD-92B0-DACEC321024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723900" y="609600"/>
            <a:ext cx="769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Odds and Probabilities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762000" y="1447800"/>
                <a:ext cx="76200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kumimoji="1" lang="en-US" sz="24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Y=1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= Probability that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Y = 1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(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success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; e.g., approving a loan)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kumimoji="1" lang="en-US" sz="24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Y=0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=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 – P</a:t>
                </a:r>
                <a:r>
                  <a:rPr kumimoji="1" lang="en-US" sz="24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Y=1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= Probability that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Y = 0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(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failure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; e.g., declining a loan)</a:t>
                </a:r>
                <a:endParaRPr kumimoji="1" lang="en-US" sz="2400" b="1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Odds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is defined as the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ratio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of the probability of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success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to the probability of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failure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Odds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of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success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1" lang="en-US" sz="28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or Y=1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𝐘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𝐘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kumimoji="1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𝐘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kumimoji="1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𝐏</m:t>
                            </m:r>
                          </m:e>
                          <m:sub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𝐘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1" lang="en-US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For example, if the probability of winning a baseball game is 60% or 0.60, the odds of winning is 0.60/0.40, or 3 to 2, or 1.5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 &lt; 0.50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O &lt; 1;   P = 0.50  O = 1;   P &gt; 0.5  O &gt; 1</a:t>
                </a:r>
                <a:endParaRPr kumimoji="1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1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7620000" cy="4953000"/>
              </a:xfrm>
              <a:prstGeom prst="rect">
                <a:avLst/>
              </a:prstGeom>
              <a:blipFill>
                <a:blip r:embed="rId4"/>
                <a:stretch>
                  <a:fillRect l="-1040" t="-985" r="-320" b="-3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DEF31C-42B5-4FBD-92B0-DACEC321024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82550" y="533400"/>
            <a:ext cx="9023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Log-Odds: The Logit Function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81000" y="1255441"/>
                <a:ext cx="8458200" cy="53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Logit function 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is an important transformation in predictive modeling for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classification models</a:t>
                </a: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Logit functions 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can be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binomia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 (e.g., 0 or 1, yes or no, success or failure, etc.) or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multinomial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(outcome falls in one of many categories (e.g., small, medium, large)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We discuss binomial Logit, more on multinomial logit later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Logit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function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is a special type of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transformation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(for statistical convenience) in which the outcome variable is modeled as the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anose="020B0600070205080204" pitchFamily="34" charset="-128"/>
                    <a:cs typeface="+mn-cs"/>
                  </a:rPr>
                  <a:t>Log(Odds)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that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Y = 1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(success)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anose="020B0600070205080204" pitchFamily="34" charset="-128"/>
                    <a:cs typeface="+mn-cs"/>
                  </a:rPr>
                  <a:t>Logit(Y) =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Log-Odds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of success (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of Y = 1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) =</a:t>
                </a:r>
                <a:endParaRPr kumimoji="1" lang="en-US" sz="2400" b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𝐋𝐨𝐠</m:t>
                      </m:r>
                      <m:r>
                        <a:rPr kumimoji="1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1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𝐘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= 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𝐘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= 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kumimoji="1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1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𝐋𝐨𝐠</m:t>
                      </m:r>
                      <m:r>
                        <a:rPr kumimoji="1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1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𝐘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= 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kumimoji="1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𝐏</m:t>
                              </m:r>
                            </m:e>
                            <m:sub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𝐘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= </m:t>
                              </m:r>
                              <m:r>
                                <a:rPr kumimoji="1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kumimoji="1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sz="2400" b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3429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1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55441"/>
                <a:ext cx="8458200" cy="5334000"/>
              </a:xfrm>
              <a:prstGeom prst="rect">
                <a:avLst/>
              </a:prstGeom>
              <a:blipFill>
                <a:blip r:embed="rId4"/>
                <a:stretch>
                  <a:fillRect l="-1009" t="-800" r="-5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452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DEF31C-42B5-4FBD-92B0-DACEC321024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82550" y="649559"/>
            <a:ext cx="9023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Conversion Examples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99946" y="1524000"/>
                <a:ext cx="8077200" cy="48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If the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probability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that the Redskins will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win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a game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</a:t>
                </a:r>
                <a:r>
                  <a:rPr kumimoji="1" 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W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is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0.25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or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25%</a:t>
                </a:r>
              </a:p>
              <a:p>
                <a:pPr marL="692150" marR="0" lvl="1" indent="-40163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Then the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probability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of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losing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is</a:t>
                </a:r>
                <a:endParaRPr kumimoji="1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290512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+mn-cs"/>
                            </a:rPr>
                            <m:t>𝑷</m:t>
                          </m:r>
                        </m:e>
                        <m:sub>
                          <m:r>
                            <a:rPr kumimoji="1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+mn-cs"/>
                            </a:rPr>
                            <m:t>𝑳</m:t>
                          </m:r>
                        </m:sub>
                      </m:sSub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=1−0.25=</m:t>
                      </m:r>
                      <m:r>
                        <a:rPr kumimoji="1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𝟎</m:t>
                      </m:r>
                      <m:r>
                        <a:rPr kumimoji="1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.</m:t>
                      </m:r>
                      <m:r>
                        <a:rPr kumimoji="1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𝟕𝟓</m:t>
                      </m:r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=75%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800100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odds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of winning are</a:t>
                </a: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+mn-cs"/>
                                </a:rPr>
                                <m:t>𝑷</m:t>
                              </m:r>
                            </m:e>
                            <m:sub>
                              <m:r>
                                <a:rPr kumimoji="1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+mn-cs"/>
                                </a:rPr>
                                <m:t>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+mn-cs"/>
                                </a:rPr>
                                <m:t>𝑷</m:t>
                              </m:r>
                            </m:e>
                            <m:sub>
                              <m:r>
                                <a:rPr kumimoji="1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+mn-cs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+mn-cs"/>
                            </a:rPr>
                            <m:t>0.25</m:t>
                          </m:r>
                        </m:num>
                        <m:den>
                          <m: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+mn-cs"/>
                            </a:rPr>
                            <m:t>0.75</m:t>
                          </m:r>
                        </m:den>
                      </m:f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=</m:t>
                      </m:r>
                      <m:r>
                        <a:rPr kumimoji="1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𝟎</m:t>
                      </m:r>
                      <m:r>
                        <a:rPr kumimoji="1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.</m:t>
                      </m:r>
                      <m:r>
                        <a:rPr kumimoji="1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+mn-cs"/>
                        </a:rPr>
                        <m:t>𝟑𝟑</m:t>
                      </m:r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𝑜𝑟</m:t>
                      </m:r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1 </m:t>
                      </m:r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𝑡𝑜</m:t>
                      </m:r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3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800100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log-odds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of winning are: </a:t>
                </a:r>
                <a14:m>
                  <m:oMath xmlns:m="http://schemas.openxmlformats.org/officeDocument/2006/math">
                    <m:r>
                      <a:rPr kumimoji="1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𝐿𝑜𝑔</m:t>
                    </m:r>
                    <m:d>
                      <m:dPr>
                        <m:ctrlPr>
                          <a:rPr kumimoji="1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0.33</m:t>
                        </m:r>
                      </m:e>
                    </m:d>
                    <m:r>
                      <a:rPr kumimoji="1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=</m:t>
                    </m:r>
                    <m:r>
                      <a:rPr kumimoji="1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−</m:t>
                    </m:r>
                    <m:r>
                      <a:rPr kumimoji="1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𝟏</m:t>
                    </m:r>
                    <m:r>
                      <a:rPr kumimoji="1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.</m:t>
                    </m:r>
                    <m:r>
                      <a:rPr kumimoji="1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+mn-cs"/>
                      </a:rPr>
                      <m:t>𝟏𝟎𝟗</m:t>
                    </m:r>
                  </m:oMath>
                </a14:m>
                <a:endParaRPr kumimoji="1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800100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</a:t>
                </a:r>
                <a:r>
                  <a:rPr kumimoji="1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odds</a:t>
                </a:r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of winning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−1.109</m:t>
                        </m:r>
                      </m:sup>
                    </m:sSup>
                    <m:r>
                      <a:rPr kumimoji="1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1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𝟑𝟑</m:t>
                    </m:r>
                  </m:oMath>
                </a14:m>
                <a:endParaRPr kumimoji="1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685800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1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946" y="1524000"/>
                <a:ext cx="8077200" cy="4800600"/>
              </a:xfrm>
              <a:prstGeom prst="rect">
                <a:avLst/>
              </a:prstGeom>
              <a:blipFill>
                <a:blip r:embed="rId4"/>
                <a:stretch>
                  <a:fillRect l="-981" t="-888" b="-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42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447800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It’s Good to be </a:t>
            </a:r>
            <a:r>
              <a:rPr lang="en-US" altLang="en-US" sz="3600" b="1" dirty="0">
                <a:solidFill>
                  <a:srgbClr val="0070C0"/>
                </a:solidFill>
                <a:latin typeface="Comic Sans MS" panose="030F0702030302020204" pitchFamily="66" charset="0"/>
              </a:rPr>
              <a:t>BLUE</a:t>
            </a:r>
            <a:endParaRPr lang="en-US" altLang="en-US" sz="20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90600" y="1295400"/>
            <a:ext cx="7315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defRPr/>
            </a:pPr>
            <a:r>
              <a:rPr kumimoji="1" lang="en-US" dirty="0">
                <a:latin typeface="+mn-lt"/>
              </a:rPr>
              <a:t>When the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OLS assumptions </a:t>
            </a:r>
            <a:r>
              <a:rPr kumimoji="1" lang="en-US" dirty="0">
                <a:latin typeface="+mn-lt"/>
              </a:rPr>
              <a:t>are met, the OLS estimators are said to be the </a:t>
            </a:r>
            <a:r>
              <a:rPr kumimoji="1" lang="en-US" b="1" dirty="0">
                <a:solidFill>
                  <a:srgbClr val="0070C0"/>
                </a:solidFill>
                <a:latin typeface="+mn-lt"/>
              </a:rPr>
              <a:t>“Best Linear </a:t>
            </a:r>
            <a:r>
              <a:rPr kumimoji="1" lang="en-US" b="1">
                <a:solidFill>
                  <a:srgbClr val="0070C0"/>
                </a:solidFill>
                <a:latin typeface="+mn-lt"/>
              </a:rPr>
              <a:t>Unbiased Estimator”</a:t>
            </a:r>
            <a:r>
              <a:rPr kumimoji="1" lang="en-US" b="1">
                <a:latin typeface="+mn-lt"/>
              </a:rPr>
              <a:t> </a:t>
            </a:r>
            <a:r>
              <a:rPr kumimoji="1" lang="en-US" dirty="0">
                <a:latin typeface="+mn-lt"/>
              </a:rPr>
              <a:t>(</a:t>
            </a:r>
            <a:r>
              <a:rPr kumimoji="1" lang="en-US" b="1" dirty="0">
                <a:solidFill>
                  <a:srgbClr val="0070C0"/>
                </a:solidFill>
                <a:latin typeface="+mn-lt"/>
              </a:rPr>
              <a:t>BLUE</a:t>
            </a:r>
            <a:r>
              <a:rPr kumimoji="1" lang="en-US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Best</a:t>
            </a:r>
            <a:r>
              <a:rPr kumimoji="1" lang="en-US" dirty="0">
                <a:latin typeface="+mn-lt"/>
              </a:rPr>
              <a:t> 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</a:t>
            </a:r>
            <a:r>
              <a:rPr kumimoji="1" lang="en-US" dirty="0">
                <a:latin typeface="+mn-lt"/>
              </a:rPr>
              <a:t> Estimators have the </a:t>
            </a:r>
            <a:r>
              <a:rPr kumimoji="1" lang="en-US" dirty="0">
                <a:solidFill>
                  <a:srgbClr val="C00000"/>
                </a:solidFill>
                <a:latin typeface="+mn-lt"/>
              </a:rPr>
              <a:t>lowest variance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Linear</a:t>
            </a:r>
            <a:r>
              <a:rPr kumimoji="1" lang="en-US" dirty="0">
                <a:latin typeface="+mn-lt"/>
              </a:rPr>
              <a:t> 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 The regression is a linear combination of variables and coefficients.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Unbiased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  the estimated </a:t>
            </a:r>
            <a:r>
              <a:rPr kumimoji="1" lang="el-GR" dirty="0">
                <a:latin typeface="+mn-lt"/>
                <a:sym typeface="Wingdings" panose="05000000000000000000" pitchFamily="2" charset="2"/>
              </a:rPr>
              <a:t>β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 coefficients represent the </a:t>
            </a:r>
            <a:r>
              <a:rPr kumimoji="1" lang="en-US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true effect 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(remember that some models yield biased coefficients, for example, if important variables are omitted from the  model).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defRPr/>
            </a:pPr>
            <a:r>
              <a:rPr kumimoji="1" lang="en-US" dirty="0">
                <a:latin typeface="+mn-lt"/>
                <a:sym typeface="Wingdings" panose="05000000000000000000" pitchFamily="2" charset="2"/>
              </a:rPr>
              <a:t> Need to </a:t>
            </a:r>
            <a:r>
              <a:rPr kumimoji="1" lang="en-US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test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 if </a:t>
            </a:r>
            <a:r>
              <a:rPr kumimoji="1" lang="en-US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OLS assumptions 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are met</a:t>
            </a:r>
            <a:endParaRPr kumimoji="1" lang="en-US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defRPr/>
            </a:pPr>
            <a:br>
              <a:rPr kumimoji="1" lang="en-US" sz="1800" dirty="0">
                <a:solidFill>
                  <a:srgbClr val="0070C0"/>
                </a:solidFill>
              </a:rPr>
            </a:br>
            <a:br>
              <a:rPr kumimoji="1" lang="el-GR" sz="1800" dirty="0"/>
            </a:br>
            <a:endParaRPr kumimoji="1"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23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7C3CA-E2AB-4293-82F8-FACE584AFE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91015" y="2514600"/>
            <a:ext cx="800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Logistic (Logit) Models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OLS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YC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)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Use when 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Y is categorical (not continuous) 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(1) Only 2 categories  Binomial Logit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(2) More than 2 categories  Multinomial Logit</a:t>
            </a:r>
            <a:b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448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522288" y="609600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The Logistic Regression Model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459582" y="1491076"/>
                <a:ext cx="5847158" cy="4786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dependent variable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anose="020B0600070205080204" pitchFamily="34" charset="-128"/>
                    <a:cs typeface="+mn-cs"/>
                  </a:rPr>
                  <a:t>Y</a:t>
                </a:r>
                <a:r>
                  <a:rPr kumimoji="1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anose="020B0600070205080204" pitchFamily="34" charset="-128"/>
                    <a:cs typeface="+mn-cs"/>
                  </a:rPr>
                  <a:t> 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can only </a:t>
                </a:r>
                <a:b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</a:b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be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 or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Transform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Y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into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Logit(Y)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cs typeface="Times New Roman" panose="02020603050405020304" pitchFamily="18" charset="0"/>
                  </a:rPr>
                  <a:t> =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𝐋𝐨𝐠</m:t>
                    </m:r>
                    <m:d>
                      <m:d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sz="20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b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Times New Roman" panose="02020603050405020304" pitchFamily="18" charset="0"/>
                  </a:rPr>
                </a:b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Times New Roman" panose="02020603050405020304" pitchFamily="18" charset="0"/>
                  </a:rPr>
                  <a:t>the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cs typeface="Times New Roman" panose="02020603050405020304" pitchFamily="18" charset="0"/>
                  </a:rPr>
                  <a:t>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X’s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are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</a:rPr>
                  <a:t>not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transformed:</a:t>
                </a:r>
              </a:p>
              <a:p>
                <a:pPr marL="225425" marR="0" lvl="1" indent="-50800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24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Logit(Y) = 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β</a:t>
                </a:r>
                <a:r>
                  <a:rPr kumimoji="1" lang="el-GR" sz="20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β</a:t>
                </a:r>
                <a:r>
                  <a:rPr kumimoji="1" lang="el-GR" sz="20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sz="20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β</a:t>
                </a:r>
                <a:r>
                  <a:rPr kumimoji="1" lang="en-US" sz="20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sz="20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β</a:t>
                </a:r>
                <a:r>
                  <a:rPr kumimoji="1" lang="en-US" sz="20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sz="20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 … +  </a:t>
                </a:r>
                <a:r>
                  <a:rPr kumimoji="1" lang="el-GR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endParaRPr kumimoji="1" lang="en-US" sz="2000" b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Fit the model with the </a:t>
                </a:r>
                <a:r>
                  <a:rPr kumimoji="1" lang="en-US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glm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( )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</a:rPr>
                  <a:t>(GLM)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, rather than the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lm()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</a:rPr>
                  <a:t>(OLS)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model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The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lm()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model will yield similar results if you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manually transform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Y into 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Logit(Y)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but the </a:t>
                </a:r>
                <a:r>
                  <a:rPr kumimoji="1" lang="en-US" sz="20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glm</a:t>
                </a:r>
                <a:r>
                  <a:rPr kumimoji="1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()</a:t>
                </a:r>
                <a:r>
                  <a:rPr kumimoji="1" 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 is easier and its fit statistics are more appropriate. 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1" indent="0" algn="ctr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br>
                  <a:rPr kumimoji="1" lang="el-G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</a:br>
                <a:endParaRPr kumimoji="1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582" y="1491076"/>
                <a:ext cx="5847158" cy="4786312"/>
              </a:xfrm>
              <a:prstGeom prst="rect">
                <a:avLst/>
              </a:prstGeom>
              <a:blipFill>
                <a:blip r:embed="rId4"/>
                <a:stretch>
                  <a:fillRect l="-938" t="-764" r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417" name="Group 188416"/>
          <p:cNvGrpSpPr/>
          <p:nvPr/>
        </p:nvGrpSpPr>
        <p:grpSpPr>
          <a:xfrm>
            <a:off x="5525366" y="1465263"/>
            <a:ext cx="3390034" cy="1693863"/>
            <a:chOff x="5383683" y="1066800"/>
            <a:chExt cx="3390034" cy="1693863"/>
          </a:xfrm>
        </p:grpSpPr>
        <p:sp>
          <p:nvSpPr>
            <p:cNvPr id="11" name="TextBox 10"/>
            <p:cNvSpPr txBox="1"/>
            <p:nvPr/>
          </p:nvSpPr>
          <p:spPr>
            <a:xfrm>
              <a:off x="8300642" y="2390775"/>
              <a:ext cx="473075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1800"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7" name="Straight Connector 6"/>
            <p:cNvCxnSpPr>
              <a:cxnSpLocks noChangeShapeType="1"/>
            </p:cNvCxnSpPr>
            <p:nvPr/>
          </p:nvCxnSpPr>
          <p:spPr bwMode="auto">
            <a:xfrm>
              <a:off x="6477000" y="1181100"/>
              <a:ext cx="0" cy="1268412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>
              <a:off x="6477000" y="2449512"/>
              <a:ext cx="2046288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3152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29134" y="1066800"/>
              <a:ext cx="3048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flipV="1">
              <a:off x="6477000" y="1439069"/>
              <a:ext cx="2038350" cy="27781"/>
            </a:xfrm>
            <a:prstGeom prst="line">
              <a:avLst/>
            </a:prstGeom>
            <a:noFill/>
            <a:ln w="12700" cap="sq" algn="ctr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6049963" y="1276350"/>
              <a:ext cx="500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" name="TextBox 10"/>
            <p:cNvSpPr txBox="1">
              <a:spLocks noChangeArrowheads="1"/>
            </p:cNvSpPr>
            <p:nvPr/>
          </p:nvSpPr>
          <p:spPr bwMode="auto">
            <a:xfrm>
              <a:off x="6049963" y="2190750"/>
              <a:ext cx="500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48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74676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6200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802563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8081963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234363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778625" y="2362200"/>
              <a:ext cx="66675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931025" y="2362200"/>
              <a:ext cx="66675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208838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361238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7629525" y="2362200"/>
              <a:ext cx="66675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475538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086600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H="1">
              <a:off x="6477002" y="1601444"/>
              <a:ext cx="1931986" cy="654824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7182645" y="1160463"/>
              <a:ext cx="6858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  <a:sym typeface="Wingdings" panose="05000000000000000000" pitchFamily="2" charset="2"/>
                </a:rPr>
                <a:t>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ight Arrow 30"/>
            <p:cNvSpPr/>
            <p:nvPr/>
          </p:nvSpPr>
          <p:spPr bwMode="auto">
            <a:xfrm rot="934829">
              <a:off x="5383683" y="1281938"/>
              <a:ext cx="461929" cy="265051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DFBDF3-84BB-4451-A5F2-E49E1E76DAC0}"/>
              </a:ext>
            </a:extLst>
          </p:cNvPr>
          <p:cNvGrpSpPr/>
          <p:nvPr/>
        </p:nvGrpSpPr>
        <p:grpSpPr>
          <a:xfrm>
            <a:off x="5675942" y="2954383"/>
            <a:ext cx="3201358" cy="2259306"/>
            <a:chOff x="5572359" y="501357"/>
            <a:chExt cx="3201358" cy="22593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0CF365-E91B-4D61-B6A3-BDC7E6035586}"/>
                </a:ext>
              </a:extLst>
            </p:cNvPr>
            <p:cNvSpPr txBox="1"/>
            <p:nvPr/>
          </p:nvSpPr>
          <p:spPr>
            <a:xfrm>
              <a:off x="8300642" y="2390775"/>
              <a:ext cx="473075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1800">
                  <a:cs typeface="Times New Roman" panose="02020603050405020304" pitchFamily="18" charset="0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5DAB24-2E59-4809-B433-78A8EE70D7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77000" y="1181100"/>
              <a:ext cx="0" cy="1268412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C39F81-8D1F-4081-8B31-F8145F8890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77000" y="2449512"/>
              <a:ext cx="2046288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712314-1935-4D2A-A7DC-70A55954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8552E6-75C9-4297-B41A-50B789D34AFD}"/>
                </a:ext>
              </a:extLst>
            </p:cNvPr>
            <p:cNvSpPr txBox="1"/>
            <p:nvPr/>
          </p:nvSpPr>
          <p:spPr>
            <a:xfrm>
              <a:off x="6129134" y="1066800"/>
              <a:ext cx="3048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rPr>
                <a:t>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1BBD78-6B37-4511-A821-4BD2C726C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77000" y="1439069"/>
              <a:ext cx="2038350" cy="27781"/>
            </a:xfrm>
            <a:prstGeom prst="line">
              <a:avLst/>
            </a:prstGeom>
            <a:noFill/>
            <a:ln w="12700" cap="sq" algn="ctr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C8A27648-3370-4C0A-94DE-7CA3A7483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963" y="1276350"/>
              <a:ext cx="500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41FC15E7-3E05-41B4-94A3-EB70017D6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963" y="2190750"/>
              <a:ext cx="5000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0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3BF34C6-DA5D-4299-A1AB-FAB28FC6E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1F5290-4E5B-4EF0-A0D2-8E503726F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E6878-3D9D-41D8-A125-4BF42673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0567AF9-EBD1-40B7-B7C1-68DF30B42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3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541F2CF-95E0-4867-8CB2-CD285401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963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F33329-7041-405C-888C-A7F8DB8A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4363" y="1393825"/>
              <a:ext cx="68262" cy="90488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754832-3716-48CF-91D1-5FE2FD8A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625" y="2362200"/>
              <a:ext cx="66675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A274A43-B592-485F-A3EA-660C68E9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2362200"/>
              <a:ext cx="66675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E4DDDA0-BA88-4357-9AA2-6C82CE82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8838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413329-1660-4207-B5F0-4CC1A6DA1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8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920E19-3521-465C-8817-92B0A6B5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2362200"/>
              <a:ext cx="66675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2CFC86F-D1EB-4784-B3B8-493B5BA82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5538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5CFD5C-05D6-4F2E-B159-B37ACC3D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362200"/>
              <a:ext cx="68262" cy="90487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ight Arrow 30">
              <a:extLst>
                <a:ext uri="{FF2B5EF4-FFF2-40B4-BE49-F238E27FC236}">
                  <a16:creationId xmlns:a16="http://schemas.microsoft.com/office/drawing/2014/main" id="{B628176F-04F5-4906-A766-6D8EDB4AFDD9}"/>
                </a:ext>
              </a:extLst>
            </p:cNvPr>
            <p:cNvSpPr/>
            <p:nvPr/>
          </p:nvSpPr>
          <p:spPr bwMode="auto">
            <a:xfrm rot="2087620">
              <a:off x="5572359" y="501357"/>
              <a:ext cx="461929" cy="265051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40085B-A795-40AA-BE90-DE4BA89ABCFA}"/>
              </a:ext>
            </a:extLst>
          </p:cNvPr>
          <p:cNvSpPr/>
          <p:nvPr/>
        </p:nvSpPr>
        <p:spPr bwMode="auto">
          <a:xfrm>
            <a:off x="6826685" y="3980910"/>
            <a:ext cx="1691014" cy="837522"/>
          </a:xfrm>
          <a:custGeom>
            <a:avLst/>
            <a:gdLst>
              <a:gd name="connsiteX0" fmla="*/ 0 w 1691014"/>
              <a:gd name="connsiteY0" fmla="*/ 829085 h 837522"/>
              <a:gd name="connsiteX1" fmla="*/ 488515 w 1691014"/>
              <a:gd name="connsiteY1" fmla="*/ 829085 h 837522"/>
              <a:gd name="connsiteX2" fmla="*/ 751562 w 1691014"/>
              <a:gd name="connsiteY2" fmla="*/ 741402 h 837522"/>
              <a:gd name="connsiteX3" fmla="*/ 1089764 w 1691014"/>
              <a:gd name="connsiteY3" fmla="*/ 115101 h 837522"/>
              <a:gd name="connsiteX4" fmla="*/ 1352811 w 1691014"/>
              <a:gd name="connsiteY4" fmla="*/ 14893 h 837522"/>
              <a:gd name="connsiteX5" fmla="*/ 1691014 w 1691014"/>
              <a:gd name="connsiteY5" fmla="*/ 2367 h 83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1014" h="837522">
                <a:moveTo>
                  <a:pt x="0" y="829085"/>
                </a:moveTo>
                <a:cubicBezTo>
                  <a:pt x="181627" y="836392"/>
                  <a:pt x="363255" y="843699"/>
                  <a:pt x="488515" y="829085"/>
                </a:cubicBezTo>
                <a:cubicBezTo>
                  <a:pt x="613775" y="814471"/>
                  <a:pt x="651354" y="860399"/>
                  <a:pt x="751562" y="741402"/>
                </a:cubicBezTo>
                <a:cubicBezTo>
                  <a:pt x="851770" y="622405"/>
                  <a:pt x="989556" y="236186"/>
                  <a:pt x="1089764" y="115101"/>
                </a:cubicBezTo>
                <a:cubicBezTo>
                  <a:pt x="1189972" y="-5984"/>
                  <a:pt x="1252603" y="33682"/>
                  <a:pt x="1352811" y="14893"/>
                </a:cubicBezTo>
                <a:cubicBezTo>
                  <a:pt x="1453019" y="-3896"/>
                  <a:pt x="1572016" y="-765"/>
                  <a:pt x="1691014" y="2367"/>
                </a:cubicBezTo>
              </a:path>
            </a:pathLst>
          </a:cu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AF3DA7-4292-412D-9204-5ACA8E0E5CE6}"/>
              </a:ext>
            </a:extLst>
          </p:cNvPr>
          <p:cNvSpPr txBox="1"/>
          <p:nvPr/>
        </p:nvSpPr>
        <p:spPr>
          <a:xfrm>
            <a:off x="7865387" y="4049007"/>
            <a:ext cx="576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0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071562" y="2590800"/>
            <a:ext cx="7229475" cy="1447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685800" y="838200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Logistic Model Interpretation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2999" y="1743075"/>
            <a:ext cx="715803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The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OLS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regression coefficients </a:t>
            </a:r>
            <a:r>
              <a:rPr kumimoji="1" lang="el-GR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show how much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Y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changes when the corresponding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X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 increases by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In contrast, the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Logistic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regression coefficients </a:t>
            </a:r>
            <a:r>
              <a:rPr kumimoji="1" lang="el-GR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show, on average and holding everything</a:t>
            </a:r>
            <a:r>
              <a:rPr kumimoji="1" lang="en-US" sz="20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else constant,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how much the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Log-Odds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of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Y=1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(e.g., success)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changes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when the corresponding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X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 increases by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1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1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b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kumimoji="1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58434-FBF6-4F47-ACB0-641A71DB070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648797" y="1524000"/>
            <a:ext cx="795265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6600"/>
                </a:solidFill>
                <a:latin typeface="Comic Sans MS" panose="030F0702030302020204" pitchFamily="66" charset="0"/>
              </a:rPr>
              <a:t>YC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) The outcome variable (Y) is categorical </a:t>
            </a:r>
            <a:b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        (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binary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 or 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multinomial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, not continuous)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1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EN</a:t>
            </a: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) Errors (residuals) are normally distributed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XI</a:t>
            </a:r>
            <a:r>
              <a:rPr lang="en-US" altLang="en-US" sz="2000" dirty="0">
                <a:latin typeface="Comic Sans MS" panose="030F0702030302020204" pitchFamily="66" charset="0"/>
              </a:rPr>
              <a:t>) The predictors (X’s) are independent (i.e., uncorrelated)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6600"/>
                </a:solidFill>
                <a:latin typeface="Comic Sans MS" panose="030F0702030302020204" pitchFamily="66" charset="0"/>
              </a:rPr>
              <a:t>LL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) The outcome (</a:t>
            </a:r>
            <a:r>
              <a:rPr lang="en-US" altLang="en-US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Logit of Y</a:t>
            </a:r>
            <a:r>
              <a:rPr lang="en-US" altLang="en-US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) and predictor (X’s) variables have a linear relationship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OI</a:t>
            </a:r>
            <a:r>
              <a:rPr lang="en-US" altLang="en-US" sz="2000" dirty="0">
                <a:latin typeface="Comic Sans MS" panose="030F0702030302020204" pitchFamily="66" charset="0"/>
              </a:rPr>
              <a:t>) (Data) Observations are independent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b="1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EI</a:t>
            </a: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) Errors (residuals) are independent</a:t>
            </a:r>
          </a:p>
          <a:p>
            <a:pPr marL="347663" indent="-347663">
              <a:spcAft>
                <a:spcPts val="1200"/>
              </a:spcAft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(EA) The average of the errors (residuals) = 0</a:t>
            </a:r>
          </a:p>
          <a:p>
            <a:pPr marL="347663" indent="-347663">
              <a:spcAft>
                <a:spcPts val="1200"/>
              </a:spcAft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(EV) The variance of the errors (residuals) is constant </a:t>
            </a:r>
            <a:b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        (errors are “homoscedastic”)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CB8ADA-B13D-441D-A71D-CADBCBCE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714715"/>
            <a:ext cx="82212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Logistic Regression Assumptions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66606-0E25-4278-A587-816BC7C4838F}"/>
              </a:ext>
            </a:extLst>
          </p:cNvPr>
          <p:cNvSpPr txBox="1"/>
          <p:nvPr/>
        </p:nvSpPr>
        <p:spPr>
          <a:xfrm>
            <a:off x="7048500" y="1522435"/>
            <a:ext cx="18288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sz="1400" strike="sngStrike" dirty="0">
                <a:solidFill>
                  <a:srgbClr val="FF0000"/>
                </a:solidFill>
                <a:latin typeface="Comic Sans MS" panose="030F0702030302020204" pitchFamily="66" charset="0"/>
              </a:rPr>
              <a:t>Not an assumption</a:t>
            </a:r>
          </a:p>
          <a:p>
            <a:r>
              <a:rPr kumimoji="1" lang="en-US" sz="1400" dirty="0">
                <a:solidFill>
                  <a:srgbClr val="006600"/>
                </a:solidFill>
                <a:latin typeface="Comic Sans MS" panose="030F0702030302020204" pitchFamily="66" charset="0"/>
              </a:rPr>
              <a:t>Modified from OLS</a:t>
            </a:r>
          </a:p>
          <a:p>
            <a:r>
              <a:rPr kumimoji="1" lang="en-US" sz="1400" dirty="0">
                <a:latin typeface="Comic Sans MS" panose="030F0702030302020204" pitchFamily="66" charset="0"/>
              </a:rPr>
              <a:t>Same as with OLS</a:t>
            </a:r>
          </a:p>
        </p:txBody>
      </p:sp>
    </p:spTree>
    <p:extLst>
      <p:ext uri="{BB962C8B-B14F-4D97-AF65-F5344CB8AC3E}">
        <p14:creationId xmlns:p14="http://schemas.microsoft.com/office/powerpoint/2010/main" val="3979781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DEF31C-42B5-4FBD-92B0-DACEC321024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584324" y="838200"/>
            <a:ext cx="6188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Fun Facts about Log-Odds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3225" y="1905000"/>
                <a:ext cx="8337550" cy="403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If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</a:t>
                </a:r>
                <a:r>
                  <a:rPr kumimoji="1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Y=1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&gt; 0.5 (50%)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Odds</a:t>
                </a:r>
                <a:r>
                  <a:rPr kumimoji="1" lang="en-US" sz="20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Y</a:t>
                </a:r>
                <a:r>
                  <a:rPr kumimoji="1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= 1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&gt; 1 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Log-</a:t>
                </a:r>
                <a:r>
                  <a:rPr kumimoji="1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Odds</a:t>
                </a:r>
                <a:r>
                  <a:rPr kumimoji="1" lang="en-US" sz="20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Y</a:t>
                </a:r>
                <a:r>
                  <a:rPr kumimoji="1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=1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&gt; 0 (positive)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8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If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</a:t>
                </a:r>
                <a:r>
                  <a:rPr kumimoji="1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Y=1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&lt; 0.5 (50%)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Odds</a:t>
                </a:r>
                <a:r>
                  <a:rPr kumimoji="1" lang="en-US" sz="20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Y</a:t>
                </a:r>
                <a:r>
                  <a:rPr kumimoji="1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= 1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&lt; 1 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Log-</a:t>
                </a:r>
                <a:r>
                  <a:rPr kumimoji="1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Odds</a:t>
                </a:r>
                <a:r>
                  <a:rPr kumimoji="1" lang="en-US" sz="20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Y</a:t>
                </a:r>
                <a:r>
                  <a:rPr kumimoji="1" lang="en-US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=1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&lt; 0 (negative)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The fact that the Odds increase when the Log-Odds are positive and that they decrease when the Log-Odds are negative, is a very convenient feature of Log-Odds for interpretation.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It is also very easy to </a:t>
                </a:r>
                <a:r>
                  <a:rPr kumimoji="1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convert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probabilities to/from odds and log-odds</a:t>
                </a:r>
              </a:p>
              <a:p>
                <a:pPr marL="738188" marR="0" lvl="2" indent="-398463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Odds</a:t>
                </a:r>
                <a:r>
                  <a:rPr kumimoji="1" lang="en-US" sz="24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𝐏𝐫𝐨𝐛</m:t>
                        </m:r>
                      </m:num>
                      <m:den>
                        <m:r>
                          <a:rPr kumimoji="1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kumimoji="1" lang="en-US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𝐫𝐨𝐛</m:t>
                            </m:r>
                          </m:e>
                          <m:sub/>
                        </m:sSub>
                      </m:den>
                    </m:f>
                  </m:oMath>
                </a14:m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:r>
                  <a:rPr kumimoji="1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Log-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Odds</a:t>
                </a:r>
                <a:r>
                  <a:rPr kumimoji="1" lang="en-US" sz="24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= Log(Odds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738188" marR="0" lvl="2" indent="-398463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Prob</a:t>
                </a:r>
                <a:r>
                  <a:rPr kumimoji="1" lang="en-US" sz="2400" b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𝐎𝐝𝐝𝐬</m:t>
                        </m:r>
                      </m:num>
                      <m:den>
                        <m:r>
                          <a:rPr kumimoji="1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𝐎𝐝𝐝𝐬</m:t>
                        </m:r>
                      </m:den>
                    </m:f>
                  </m:oMath>
                </a14:m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sym typeface="Wingdings" panose="05000000000000000000" pitchFamily="2" charset="2"/>
                  </a:rPr>
                  <a:t> Odds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𝐋𝐨𝐠</m:t>
                        </m:r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𝐎𝐝𝐝𝐬</m:t>
                        </m:r>
                        <m:r>
                          <a:rPr kumimoji="1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= exp(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 - </a:t>
                </a:r>
                <a:r>
                  <a:rPr kumimoji="1" lang="en-US" sz="24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Odds</a:t>
                </a:r>
                <a14:m>
                  <m:oMath xmlns:m="http://schemas.openxmlformats.org/officeDocument/2006/math">
                    <m:r>
                      <a:rPr kumimoji="1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400" b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905000"/>
                <a:ext cx="8337550" cy="4038600"/>
              </a:xfrm>
              <a:prstGeom prst="rect">
                <a:avLst/>
              </a:prstGeom>
              <a:blipFill>
                <a:blip r:embed="rId4"/>
                <a:stretch>
                  <a:fillRect l="-658" t="-755" r="-5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983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7C3CA-E2AB-4293-82F8-FACE584AFE9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90550" y="27432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More Fun Facts About Logs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77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71501" y="1676400"/>
            <a:ext cx="8000999" cy="422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Logarithms have a base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If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b</a:t>
            </a:r>
            <a:r>
              <a:rPr kumimoji="1" lang="en-US" sz="22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x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 = y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Log</a:t>
            </a:r>
            <a:r>
              <a:rPr kumimoji="1" lang="en-US" sz="2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b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(y) = x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That is, the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Log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of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on base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x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So,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if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y = 10</a:t>
            </a:r>
            <a:r>
              <a:rPr kumimoji="1" lang="en-US" sz="22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x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, then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log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10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(y) = x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Log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of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on base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10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x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If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y = e</a:t>
            </a:r>
            <a:r>
              <a:rPr kumimoji="1" lang="en-US" sz="22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x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, then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log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(y) = LN(y) = x </a:t>
            </a:r>
          </a:p>
          <a:p>
            <a:pPr marL="5715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That is, the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Natural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Log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of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(on base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 is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x</a:t>
            </a:r>
          </a:p>
          <a:p>
            <a:pPr marL="5715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Where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the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Euler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number =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2.718 ….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widely used in math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All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logs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in statistics are natural logs (on base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So, when we write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log(x)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it is implied that it is base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571500" y="685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[Aside]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Fun Facts about Logs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59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14375" y="1219200"/>
            <a:ext cx="7715250" cy="468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It is your professor’s last name, but also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Euler’s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Interestingly, it can be computed in many ways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For example,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$1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invested at an annual interest rate of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100%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yields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(1+1) = $2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 one year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If interest is compounded monthly it yields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(1+1/12)</a:t>
            </a:r>
            <a:r>
              <a:rPr kumimoji="1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12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 $2.61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Compounded daily yields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(1+1/365)</a:t>
            </a:r>
            <a:r>
              <a:rPr kumimoji="1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365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 $2.714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As the number of compounding periods gets larger (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∞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), the yield approximates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 = (1+1/∞)</a:t>
            </a:r>
            <a:r>
              <a:rPr kumimoji="1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∞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= 2.718 …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Interestingly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also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 1/0! + 1/1! + 1/2! + 1/3! + etc.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571500" y="685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What is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e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any way?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371600" y="533401"/>
            <a:ext cx="6591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Useful Facts about Logs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1219200" y="1295400"/>
                <a:ext cx="6705600" cy="525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Log(a * b) = Log(a) + Log(b)</a:t>
                </a: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Log(a / b) = Log(a) – Log(b)</a:t>
                </a: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Log(x</a:t>
                </a:r>
                <a:r>
                  <a:rPr kumimoji="1" lang="en-US" b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2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) = 2 * Log(x) 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and 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Log(</a:t>
                </a:r>
                <a:r>
                  <a:rPr kumimoji="1" lang="en-US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x</a:t>
                </a:r>
                <a:r>
                  <a:rPr kumimoji="1" lang="en-US" b="0" u="none" strike="noStrike" kern="1200" cap="none" spc="0" normalizeH="0" baseline="3000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N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) = N*Log(x)</a:t>
                </a: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Negatives have no logs</a:t>
                </a: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Log(0 &lt; x &lt; 1) = (-)</a:t>
                </a: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Log(1) = 0</a:t>
                </a: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Log(&gt;1) </a:t>
                </a:r>
                <a:r>
                  <a:rPr kumimoji="1" lang="en-US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=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(+)</a:t>
                </a: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kumimoji="1" lang="en-US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kumimoji="1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kumimoji="1" lang="en-US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endParaRPr kumimoji="1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cs typeface="Times New Roman" panose="02020603050405020304" pitchFamily="18" charset="0"/>
                </a:endParaRPr>
              </a:p>
              <a:p>
                <a:pPr marL="234950" marR="0" lvl="0" indent="-23495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So, </a:t>
                </a:r>
                <a:r>
                  <a:rPr kumimoji="1" lang="en-US" sz="28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e</a:t>
                </a:r>
                <a:r>
                  <a:rPr kumimoji="1" lang="en-US" sz="2800" b="0" u="none" strike="noStrike" kern="1200" cap="none" spc="0" normalizeH="0" baseline="3000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LogOdds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= Odds 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and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Log</a:t>
                </a:r>
                <a:r>
                  <a:rPr kumimoji="1" lang="en-US" b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e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(Odds) = </a:t>
                </a:r>
                <a:r>
                  <a:rPr kumimoji="1" lang="en-US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LogOdds</a:t>
                </a:r>
                <a:endParaRPr kumimoji="1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Times New Roman" panose="02020603050405020304" pitchFamily="18" charset="0"/>
                </a:endParaRPr>
              </a:p>
              <a:p>
                <a:pPr marL="342900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In       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Wingdings" panose="05000000000000000000" pitchFamily="2" charset="2"/>
                  </a:rPr>
                  <a:t> 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exp(</a:t>
                </a:r>
                <a:r>
                  <a:rPr kumimoji="1" lang="en-US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LogOdds</a:t>
                </a: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) = Odds </a:t>
                </a:r>
                <a:endParaRPr kumimoji="1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Wingdings" panose="05000000000000000000" pitchFamily="2" charset="2"/>
                </a:endParaRPr>
              </a:p>
              <a:p>
                <a:pPr marL="342900" marR="0" lvl="1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log(Odds) = </a:t>
                </a:r>
                <a:r>
                  <a:rPr kumimoji="1" lang="en-US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cs typeface="Times New Roman" panose="02020603050405020304" pitchFamily="18" charset="0"/>
                    <a:sym typeface="Wingdings" panose="05000000000000000000" pitchFamily="2" charset="2"/>
                  </a:rPr>
                  <a:t>LogOdds</a:t>
                </a:r>
                <a:endParaRPr kumimoji="1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228600" marR="0" lvl="1" indent="0" algn="ctr" defTabSz="914400" rtl="0" eaLnBrk="0" fontAlgn="base" latinLnBrk="0" hangingPunct="0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br>
                  <a:rPr kumimoji="1" lang="el-G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</a:br>
                <a:endParaRPr kumimoji="1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295400"/>
                <a:ext cx="6705600" cy="5257800"/>
              </a:xfrm>
              <a:prstGeom prst="rect">
                <a:avLst/>
              </a:prstGeom>
              <a:blipFill>
                <a:blip r:embed="rId4"/>
                <a:stretch>
                  <a:fillRect l="-1182" t="-928" b="-26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nagit_PPTDF1B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638800"/>
            <a:ext cx="45599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A5AAC-95A0-4EAD-9620-06A4817E994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228600" y="438146"/>
            <a:ext cx="5029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Log Conversions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12954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Log Odds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(0)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Odds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= 1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kumimoji="1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Prob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= 0.5</a:t>
            </a:r>
            <a:b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chance (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flip a coin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If </a:t>
            </a:r>
            <a:r>
              <a:rPr kumimoji="1" lang="el-GR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= 0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(i.e.,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not significant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) the</a:t>
            </a:r>
            <a:b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predictor doesn’t change the odds</a:t>
            </a:r>
            <a:endParaRPr kumimoji="1" lang="en-US" sz="20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600"/>
              </a:lnSpc>
              <a:spcBef>
                <a:spcPct val="20000"/>
              </a:spcBef>
              <a:spcAft>
                <a:spcPts val="24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If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Log Odds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(-)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Odds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&lt; 1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kumimoji="1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Prob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&lt; 0.5 </a:t>
            </a:r>
            <a:b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(-)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l-GR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in a logistic regression</a:t>
            </a:r>
            <a:b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The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log odds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go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down</a:t>
            </a:r>
            <a:b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The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odds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go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down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by a (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&lt;1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) factor     </a:t>
            </a:r>
            <a:endParaRPr kumimoji="1" lang="en-US" sz="2000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600"/>
              </a:lnSpc>
              <a:spcBef>
                <a:spcPct val="20000"/>
              </a:spcBef>
              <a:spcAft>
                <a:spcPts val="24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If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Log Odds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(+)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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Odds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&gt; 1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Prob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&gt; 0.5 </a:t>
            </a:r>
            <a:b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(+)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l-GR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in a logistic regression</a:t>
            </a:r>
            <a:b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The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log odds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go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up</a:t>
            </a:r>
            <a:b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 The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odds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go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up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by a (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&gt;1</a:t>
            </a:r>
            <a:r>
              <a:rPr kumimoji="1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sym typeface="Wingdings" panose="05000000000000000000" pitchFamily="2" charset="2"/>
              </a:rPr>
              <a:t>) factor</a:t>
            </a:r>
            <a:endParaRPr kumimoji="1" lang="en-US" sz="2000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1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b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kumimoji="1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 descr="Probs, Odds and Log Odds convers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63631"/>
              </p:ext>
            </p:extLst>
          </p:nvPr>
        </p:nvGraphicFramePr>
        <p:xfrm>
          <a:off x="5410200" y="76191"/>
          <a:ext cx="3657599" cy="6688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370">
                  <a:extLst>
                    <a:ext uri="{9D8B030D-6E8A-4147-A177-3AD203B41FA5}">
                      <a16:colId xmlns:a16="http://schemas.microsoft.com/office/drawing/2014/main" val="4096761246"/>
                    </a:ext>
                  </a:extLst>
                </a:gridCol>
                <a:gridCol w="959370">
                  <a:extLst>
                    <a:ext uri="{9D8B030D-6E8A-4147-A177-3AD203B41FA5}">
                      <a16:colId xmlns:a16="http://schemas.microsoft.com/office/drawing/2014/main" val="813822267"/>
                    </a:ext>
                  </a:extLst>
                </a:gridCol>
                <a:gridCol w="739515">
                  <a:extLst>
                    <a:ext uri="{9D8B030D-6E8A-4147-A177-3AD203B41FA5}">
                      <a16:colId xmlns:a16="http://schemas.microsoft.com/office/drawing/2014/main" val="3229450880"/>
                    </a:ext>
                  </a:extLst>
                </a:gridCol>
                <a:gridCol w="999344">
                  <a:extLst>
                    <a:ext uri="{9D8B030D-6E8A-4147-A177-3AD203B41FA5}">
                      <a16:colId xmlns:a16="http://schemas.microsoft.com/office/drawing/2014/main" val="2038163889"/>
                    </a:ext>
                  </a:extLst>
                </a:gridCol>
              </a:tblGrid>
              <a:tr h="2230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Odds</a:t>
                      </a: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 Odds</a:t>
                      </a:r>
                    </a:p>
                  </a:txBody>
                  <a:tcPr marL="6759" marR="6759" marT="6759" marB="0" anchor="ctr"/>
                </a:tc>
                <a:extLst>
                  <a:ext uri="{0D108BD9-81ED-4DB2-BD59-A6C34878D82A}">
                    <a16:rowId xmlns:a16="http://schemas.microsoft.com/office/drawing/2014/main" val="3980653164"/>
                  </a:ext>
                </a:extLst>
              </a:tr>
              <a:tr h="30693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/ (1-p)</a:t>
                      </a: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Ln(o)</a:t>
                      </a:r>
                    </a:p>
                  </a:txBody>
                  <a:tcPr marL="6759" marR="6759" marT="6759" marB="0" anchor="ctr"/>
                </a:tc>
                <a:extLst>
                  <a:ext uri="{0D108BD9-81ED-4DB2-BD59-A6C34878D82A}">
                    <a16:rowId xmlns:a16="http://schemas.microsoft.com/office/drawing/2014/main" val="3568074359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-6.907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70253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-4.595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941882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-2.197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0828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-1.386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223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19728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73274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66756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97644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2.333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241094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1.386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85936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2.197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19470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98005"/>
                  </a:ext>
                </a:extLst>
              </a:tr>
              <a:tr h="2152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01172"/>
                  </a:ext>
                </a:extLst>
              </a:tr>
              <a:tr h="2805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 Odds</a:t>
                      </a: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Odds</a:t>
                      </a: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6759" marR="6759" marT="6759" marB="0" anchor="ctr"/>
                </a:tc>
                <a:extLst>
                  <a:ext uri="{0D108BD9-81ED-4DB2-BD59-A6C34878D82A}">
                    <a16:rowId xmlns:a16="http://schemas.microsoft.com/office/drawing/2014/main" val="1825965490"/>
                  </a:ext>
                </a:extLst>
              </a:tr>
              <a:tr h="294661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b="1" i="1" u="none" strike="noStrike" kern="1200" baseline="30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(Log Odds)</a:t>
                      </a: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 / (1+o)</a:t>
                      </a:r>
                    </a:p>
                  </a:txBody>
                  <a:tcPr marL="6759" marR="6759" marT="67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59" marR="6759" marT="6759" marB="0" anchor="ctr"/>
                </a:tc>
                <a:extLst>
                  <a:ext uri="{0D108BD9-81ED-4DB2-BD59-A6C34878D82A}">
                    <a16:rowId xmlns:a16="http://schemas.microsoft.com/office/drawing/2014/main" val="2602006651"/>
                  </a:ext>
                </a:extLst>
              </a:tr>
              <a:tr h="239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-6.907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51191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-4.595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39199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-2.197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47992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-1.386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909345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-0.847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23272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-0.405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70856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90594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0.405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59398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18814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1.386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86377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2.197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875321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9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575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7D932-128E-4659-AB02-82D11A75DAA3}"/>
              </a:ext>
            </a:extLst>
          </p:cNvPr>
          <p:cNvSpPr/>
          <p:nvPr/>
        </p:nvSpPr>
        <p:spPr bwMode="auto">
          <a:xfrm>
            <a:off x="609600" y="5943600"/>
            <a:ext cx="7848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447800" y="6096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Parametric vs. </a:t>
            </a:r>
            <a:b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Non-Parametric Methods</a:t>
            </a:r>
            <a:endParaRPr lang="en-US" altLang="en-US" sz="20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09600" y="16764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33363" indent="-233363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Parametric</a:t>
            </a:r>
            <a:r>
              <a:rPr kumimoji="1" lang="en-US" sz="2000" dirty="0">
                <a:latin typeface="+mn-lt"/>
              </a:rPr>
              <a:t> methods: are based on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assumptions</a:t>
            </a:r>
            <a:r>
              <a:rPr kumimoji="1" lang="en-US" sz="2000" dirty="0">
                <a:latin typeface="+mn-lt"/>
              </a:rPr>
              <a:t> made about the parameters of the model. Parameters impose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constraints </a:t>
            </a:r>
            <a:r>
              <a:rPr kumimoji="1" lang="en-US" sz="2000" dirty="0">
                <a:latin typeface="+mn-lt"/>
              </a:rPr>
              <a:t>on the model to simplify and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facilitate</a:t>
            </a:r>
            <a:r>
              <a:rPr kumimoji="1" lang="en-US" sz="2000" dirty="0">
                <a:latin typeface="+mn-lt"/>
              </a:rPr>
              <a:t> the model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estimation</a:t>
            </a:r>
            <a:r>
              <a:rPr kumimoji="1" lang="en-US" sz="2000" dirty="0">
                <a:latin typeface="+mn-lt"/>
              </a:rPr>
              <a:t>. But the estimation is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incorrect </a:t>
            </a:r>
            <a:r>
              <a:rPr kumimoji="1" lang="en-US" sz="2000" dirty="0">
                <a:latin typeface="+mn-lt"/>
              </a:rPr>
              <a:t>if the parametric assumptions don’t hold. </a:t>
            </a:r>
          </a:p>
          <a:p>
            <a:pPr marL="517525" lvl="1" indent="-284163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1800" dirty="0">
                <a:latin typeface="+mn-lt"/>
              </a:rPr>
              <a:t>For example: the outcome variable should have a Normal (</a:t>
            </a:r>
            <a:r>
              <a:rPr kumimoji="1" lang="en-US" sz="1800" dirty="0">
                <a:solidFill>
                  <a:srgbClr val="0070C0"/>
                </a:solidFill>
                <a:latin typeface="Arial"/>
              </a:rPr>
              <a:t>OLS</a:t>
            </a:r>
            <a:r>
              <a:rPr kumimoji="1" lang="en-US" sz="1800" dirty="0">
                <a:latin typeface="+mn-lt"/>
              </a:rPr>
              <a:t>), Poison (</a:t>
            </a: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count data</a:t>
            </a:r>
            <a:r>
              <a:rPr kumimoji="1" lang="en-US" sz="1800" dirty="0">
                <a:latin typeface="+mn-lt"/>
              </a:rPr>
              <a:t>) or Binomial (</a:t>
            </a: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Logistic</a:t>
            </a:r>
            <a:r>
              <a:rPr kumimoji="1" lang="en-US" sz="1800" dirty="0">
                <a:latin typeface="+mn-lt"/>
              </a:rPr>
              <a:t>) distribution. Y should have a linear relationship with the X’s (</a:t>
            </a: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OLS</a:t>
            </a:r>
            <a:r>
              <a:rPr kumimoji="1" lang="en-US" sz="1800" dirty="0">
                <a:latin typeface="+mn-lt"/>
              </a:rPr>
              <a:t>). More restrictive models require the predictors to be normally distributed (</a:t>
            </a:r>
            <a:r>
              <a:rPr kumimoji="1" lang="en-US" sz="1800" dirty="0">
                <a:solidFill>
                  <a:srgbClr val="0070C0"/>
                </a:solidFill>
                <a:latin typeface="+mn-lt"/>
              </a:rPr>
              <a:t>Linear Discriminant Analysis</a:t>
            </a:r>
            <a:r>
              <a:rPr kumimoji="1" lang="en-US" sz="1800" dirty="0">
                <a:latin typeface="+mn-lt"/>
              </a:rPr>
              <a:t>).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Non-Parametric</a:t>
            </a:r>
            <a:r>
              <a:rPr kumimoji="1" lang="en-US" sz="2000" dirty="0">
                <a:latin typeface="+mn-lt"/>
              </a:rPr>
              <a:t> methods: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don’t</a:t>
            </a:r>
            <a:r>
              <a:rPr kumimoji="1" lang="en-US" sz="2000" dirty="0">
                <a:latin typeface="+mn-lt"/>
              </a:rPr>
              <a:t> rely on </a:t>
            </a:r>
            <a:r>
              <a:rPr kumimoji="1" lang="en-US" sz="2000" b="1" dirty="0">
                <a:solidFill>
                  <a:srgbClr val="C00000"/>
                </a:solidFill>
                <a:latin typeface="+mn-lt"/>
              </a:rPr>
              <a:t>assumptions</a:t>
            </a:r>
            <a:r>
              <a:rPr kumimoji="1" lang="en-US" sz="2000" dirty="0">
                <a:latin typeface="+mn-lt"/>
              </a:rPr>
              <a:t> or parametric constraints on the model. These models are useful when we don’t know much about the data or when parametric assumptions don’t hold (e.g., </a:t>
            </a:r>
            <a:r>
              <a:rPr kumimoji="1" lang="en-US" sz="2000" dirty="0">
                <a:solidFill>
                  <a:srgbClr val="0070C0"/>
                </a:solidFill>
                <a:latin typeface="+mn-lt"/>
              </a:rPr>
              <a:t>K-Nearest Neighbors, Decision Trees, Support Vector Machines, Deep Neural Networks</a:t>
            </a:r>
            <a:r>
              <a:rPr kumimoji="1" lang="en-US" sz="2000" dirty="0">
                <a:latin typeface="+mn-lt"/>
              </a:rPr>
              <a:t>).</a:t>
            </a:r>
          </a:p>
          <a:p>
            <a:pPr marL="342900" lvl="0" indent="-3429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b="1" dirty="0">
                <a:solidFill>
                  <a:srgbClr val="0070C0"/>
                </a:solidFill>
                <a:latin typeface="Arial"/>
              </a:rPr>
              <a:t>OLS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is a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</a:rPr>
              <a:t>Parametric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 Method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Relies on several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assumptions</a:t>
            </a:r>
            <a:br>
              <a:rPr kumimoji="1" lang="en-US" sz="1800" dirty="0">
                <a:solidFill>
                  <a:srgbClr val="0070C0"/>
                </a:solidFill>
              </a:rPr>
            </a:br>
            <a:br>
              <a:rPr kumimoji="1" lang="el-GR" sz="1800" dirty="0"/>
            </a:br>
            <a:endParaRPr kumimoji="1"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17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nagit_SNG83D">
            <a:extLst>
              <a:ext uri="{FF2B5EF4-FFF2-40B4-BE49-F238E27FC236}">
                <a16:creationId xmlns:a16="http://schemas.microsoft.com/office/drawing/2014/main" id="{3A8DAE7F-A401-44D7-A80A-1B5E1D874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42122"/>
            <a:ext cx="2146396" cy="2263278"/>
          </a:xfrm>
          <a:prstGeom prst="rect">
            <a:avLst/>
          </a:prstGeom>
        </p:spPr>
      </p:pic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4" y="304800"/>
            <a:ext cx="7086596" cy="685800"/>
            <a:chOff x="-1454990" y="209385"/>
            <a:chExt cx="6290175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454990" y="209385"/>
              <a:ext cx="62901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Logistic Regression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49201" y="304245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990600"/>
            <a:ext cx="8915400" cy="16291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Logistic with GLM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heart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read.table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"Heart.csv"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sep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","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head =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27D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heart.fit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glm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chd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family = binomial(link =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“logit"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heart 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chd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 coronary heart disease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heart.fit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log.odds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coef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heart.fit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   odds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exp(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coef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heart.fit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));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   prob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odds/(1+odds)</a:t>
            </a:r>
            <a:b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round(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cbind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log.odds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odds, prob), digits = 3)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05" y="5688525"/>
            <a:ext cx="847725" cy="847725"/>
          </a:xfrm>
          <a:prstGeom prst="rect">
            <a:avLst/>
          </a:prstGeom>
        </p:spPr>
      </p:pic>
      <p:pic>
        <p:nvPicPr>
          <p:cNvPr id="2" name="Snagit_PPT9296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667000"/>
            <a:ext cx="6046745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553199" y="4267200"/>
            <a:ext cx="2133601" cy="381000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590800" y="2544436"/>
            <a:ext cx="4215161" cy="282945"/>
          </a:xfrm>
          <a:custGeom>
            <a:avLst/>
            <a:gdLst>
              <a:gd name="connsiteX0" fmla="*/ 0 w 4215161"/>
              <a:gd name="connsiteY0" fmla="*/ 345746 h 368048"/>
              <a:gd name="connsiteX1" fmla="*/ 2308302 w 4215161"/>
              <a:gd name="connsiteY1" fmla="*/ 58 h 368048"/>
              <a:gd name="connsiteX2" fmla="*/ 4215161 w 4215161"/>
              <a:gd name="connsiteY2" fmla="*/ 368048 h 36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5161" h="368048">
                <a:moveTo>
                  <a:pt x="0" y="345746"/>
                </a:moveTo>
                <a:cubicBezTo>
                  <a:pt x="802887" y="171043"/>
                  <a:pt x="1605775" y="-3659"/>
                  <a:pt x="2308302" y="58"/>
                </a:cubicBezTo>
                <a:cubicBezTo>
                  <a:pt x="3010829" y="3775"/>
                  <a:pt x="3612995" y="185911"/>
                  <a:pt x="4215161" y="368048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35141F-7C2B-4E9D-AF36-4877342DEA3D}"/>
              </a:ext>
            </a:extLst>
          </p:cNvPr>
          <p:cNvSpPr/>
          <p:nvPr/>
        </p:nvSpPr>
        <p:spPr bwMode="auto">
          <a:xfrm>
            <a:off x="444403" y="4305300"/>
            <a:ext cx="850997" cy="381000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83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0"/>
            <a:ext cx="79994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3.5 Trees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ITEC621_Trees.R</a:t>
            </a: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9B6ADA-10A1-4270-91B4-9B2CF84E773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6096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Analytics Modeling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306726"/>
          <a:ext cx="8001000" cy="53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Modeling Method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Visual, Text,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Unstructured, etc.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Cluster analysis, correlation, market basket analysis, sample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statistics, ANOVA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Bubble charts, network diagrams, natural language processing,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clustering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dendograms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Predictive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Association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Decision Tree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Charts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Trees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plots, scatter plots, Tableau diagrams, trend charts,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Logistic Regression;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Other Categorical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Regression Models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Classification Trees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Tree maps, interactive diagrams,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Operations research, decision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modeling, optimization, linear programming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Simulations, 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60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A61C5-B083-4377-9AC6-33A0FB9897C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533400" y="28956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Decision Trees Overview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25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914400" y="762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Decision Trees: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Intuition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83982" y="1752600"/>
            <a:ext cx="7776036" cy="3505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Trees are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non-parametric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models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no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need to check assumptions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There are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two types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of decision trees:</a:t>
            </a:r>
          </a:p>
          <a:p>
            <a:pPr marL="627063" marR="0" lvl="1" indent="-339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Regression Trees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– the outcome is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quantitative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solve similar problems than linear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regression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models  but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less interpretable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627063" marR="0" lvl="1" indent="-339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Classification Trees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– the outcome is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categorical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solve similar problems than </a:t>
            </a:r>
            <a:r>
              <a:rPr kumimoji="1" lang="en-US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L</a:t>
            </a:r>
            <a:r>
              <a:rPr kumimoji="1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ogistic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,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LDA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and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QDA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models 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but less interpretable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42599"/>
            <a:ext cx="738044" cy="5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1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990600" y="4572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Comments on Trees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7200" y="1191369"/>
            <a:ext cx="8153400" cy="374384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Both, regression and classification trees are similar in that: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Observations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are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split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recursively into nested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“regions”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leaves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 to guide the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prediction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of new observations into one of the resulting regions.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Which model type is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better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tree or regression? It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depends !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2 left diagrams below show both models when the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“true”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relationship  between 2 variables is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linear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. The 2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right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diagrams they are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pic>
        <p:nvPicPr>
          <p:cNvPr id="2" name="Snagit_PPT24DC" descr="Classification model illustra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89" y="5079881"/>
            <a:ext cx="3327779" cy="1600200"/>
          </a:xfrm>
          <a:prstGeom prst="rect">
            <a:avLst/>
          </a:prstGeom>
        </p:spPr>
      </p:pic>
      <p:pic>
        <p:nvPicPr>
          <p:cNvPr id="4" name="Snagit_PPT88DC" descr="Classification model illustra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69833"/>
            <a:ext cx="3276600" cy="16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5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A61C5-B083-4377-9AC6-33A0FB9897C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533400" y="28194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Regression Trees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9B6ADA-10A1-4270-91B4-9B2CF84E773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6096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Analytics Modeling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306726"/>
          <a:ext cx="8001000" cy="53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Modeling Method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Visual, Text,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Unstructured, etc.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Cluster analysis, correlation, market basket analysis, sample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statistics, ANOVA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Bubble charts, network diagrams, natural language processing,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clustering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dendograms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Predictive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Association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Decision Tree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Charts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Trees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plots, scatter plots, Tableau diagrams, trend charts,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Logistic Regression;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Other Categorical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Regression Models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Classification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Tree maps, interactive diagrams,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Operations research, decision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modeling, optimization, linear programming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Simulations, 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3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90445" y="762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Regression Trees: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Intuition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71345" y="1600200"/>
            <a:ext cx="8001000" cy="4648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intuition is simple. If we have a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quantitative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outcome </a:t>
            </a:r>
            <a:r>
              <a:rPr kumimoji="1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we find the value of predictor </a:t>
            </a:r>
            <a:r>
              <a:rPr kumimoji="1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that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separates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outcomes the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farthest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 the data and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split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data at that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“node”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creating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2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tree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branches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We then find the predictor </a:t>
            </a:r>
            <a:r>
              <a:rPr kumimoji="1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(or </a:t>
            </a:r>
            <a:r>
              <a:rPr kumimoji="1" lang="en-US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 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again) that can separate the outcomes the farthest within each branch; and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so 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We </a:t>
            </a:r>
            <a:r>
              <a:rPr kumimoji="1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</a:t>
            </a:r>
            <a:r>
              <a:rPr kumimoji="1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 outcome using the mean of the outcome variable in the tree region they belong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42599"/>
            <a:ext cx="738044" cy="5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38200" y="533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Regression Tree Illustration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7200" y="1447800"/>
            <a:ext cx="8229600" cy="51053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 the tree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illustration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(see </a:t>
            </a:r>
            <a:b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textbook) we are predicting baseball </a:t>
            </a:r>
            <a:b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player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Salary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based on the </a:t>
            </a:r>
            <a:b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player’s number of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years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in the major </a:t>
            </a:r>
            <a:b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leagues and number of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hits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per year.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So, on average, a player with less </a:t>
            </a:r>
            <a:b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than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4.5 years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will make a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of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$225.8K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 player with more than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4.5 years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and more than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117.5 hits </a:t>
            </a:r>
            <a:b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will make a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of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$949.2K</a:t>
            </a:r>
          </a:p>
          <a:p>
            <a:pPr marL="2857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A player with more than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4.5 years</a:t>
            </a:r>
            <a:r>
              <a:rPr kumimoji="1"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sz="2200" dirty="0">
                <a:solidFill>
                  <a:srgbClr val="000000"/>
                </a:solidFill>
                <a:latin typeface="Arial"/>
                <a:ea typeface="Cambria Math" panose="02040503050406030204" pitchFamily="18" charset="0"/>
              </a:rPr>
              <a:t>but with less </a:t>
            </a: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than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117.5 hits </a:t>
            </a:r>
            <a:br>
              <a:rPr kumimoji="1" lang="en-US" sz="2200" b="1" dirty="0">
                <a:solidFill>
                  <a:srgbClr val="0070C0"/>
                </a:solidFill>
                <a:latin typeface="Arial"/>
              </a:rPr>
            </a:b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will make a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</a:t>
            </a:r>
            <a:r>
              <a:rPr kumimoji="1" lang="en-US" sz="2200" dirty="0">
                <a:solidFill>
                  <a:srgbClr val="000000"/>
                </a:solidFill>
                <a:latin typeface="Arial"/>
              </a:rPr>
              <a:t>of </a:t>
            </a:r>
            <a:r>
              <a:rPr kumimoji="1" lang="en-US" sz="22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$464.9K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2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7A3FF4-D854-4FA5-9FE6-3DB0CBEC3B36}"/>
              </a:ext>
            </a:extLst>
          </p:cNvPr>
          <p:cNvGrpSpPr/>
          <p:nvPr/>
        </p:nvGrpSpPr>
        <p:grpSpPr>
          <a:xfrm>
            <a:off x="5601110" y="1737735"/>
            <a:ext cx="3276190" cy="2529465"/>
            <a:chOff x="5623233" y="1600200"/>
            <a:chExt cx="3276190" cy="2529465"/>
          </a:xfrm>
        </p:grpSpPr>
        <p:pic>
          <p:nvPicPr>
            <p:cNvPr id="9" name="Snagit_SNG82B">
              <a:extLst>
                <a:ext uri="{FF2B5EF4-FFF2-40B4-BE49-F238E27FC236}">
                  <a16:creationId xmlns:a16="http://schemas.microsoft.com/office/drawing/2014/main" id="{F41413DB-F609-4824-8686-58A3E98B8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775"/>
            <a:stretch/>
          </p:blipFill>
          <p:spPr>
            <a:xfrm>
              <a:off x="5623233" y="1600200"/>
              <a:ext cx="3276190" cy="762000"/>
            </a:xfrm>
            <a:prstGeom prst="rect">
              <a:avLst/>
            </a:prstGeom>
          </p:spPr>
        </p:pic>
        <p:pic>
          <p:nvPicPr>
            <p:cNvPr id="13" name="Snagit_SNG82B">
              <a:extLst>
                <a:ext uri="{FF2B5EF4-FFF2-40B4-BE49-F238E27FC236}">
                  <a16:creationId xmlns:a16="http://schemas.microsoft.com/office/drawing/2014/main" id="{09962A3D-127A-497C-9C2D-EDE7EF503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79"/>
            <a:stretch/>
          </p:blipFill>
          <p:spPr>
            <a:xfrm>
              <a:off x="5623233" y="3409669"/>
              <a:ext cx="3276190" cy="719996"/>
            </a:xfrm>
            <a:prstGeom prst="rect">
              <a:avLst/>
            </a:prstGeom>
          </p:spPr>
        </p:pic>
        <p:pic>
          <p:nvPicPr>
            <p:cNvPr id="14" name="Snagit_SNG82B">
              <a:extLst>
                <a:ext uri="{FF2B5EF4-FFF2-40B4-BE49-F238E27FC236}">
                  <a16:creationId xmlns:a16="http://schemas.microsoft.com/office/drawing/2014/main" id="{F26C5CCA-4985-453D-A626-FF4215786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19" b="32865"/>
            <a:stretch/>
          </p:blipFill>
          <p:spPr>
            <a:xfrm>
              <a:off x="5623233" y="2362200"/>
              <a:ext cx="3276190" cy="10668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248400" y="2008772"/>
              <a:ext cx="1454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rPr>
                <a:t>Outcome: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rPr>
                <a:t>Salary </a:t>
              </a: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rPr>
                <a:t>($K)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69EA61B-CA4C-44A6-A47F-5B6D1D4AC939}"/>
              </a:ext>
            </a:extLst>
          </p:cNvPr>
          <p:cNvSpPr/>
          <p:nvPr/>
        </p:nvSpPr>
        <p:spPr bwMode="auto">
          <a:xfrm>
            <a:off x="5508523" y="2971800"/>
            <a:ext cx="739877" cy="338996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637220-1ADE-409F-AFC7-6CA27041003D}"/>
              </a:ext>
            </a:extLst>
          </p:cNvPr>
          <p:cNvSpPr/>
          <p:nvPr/>
        </p:nvSpPr>
        <p:spPr bwMode="auto">
          <a:xfrm>
            <a:off x="6869266" y="3895678"/>
            <a:ext cx="739877" cy="338996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189486-2A29-4B39-8702-920E074FCA21}"/>
              </a:ext>
            </a:extLst>
          </p:cNvPr>
          <p:cNvSpPr/>
          <p:nvPr/>
        </p:nvSpPr>
        <p:spPr bwMode="auto">
          <a:xfrm>
            <a:off x="8175523" y="3907202"/>
            <a:ext cx="739877" cy="338996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2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58434-FBF6-4F47-ACB0-641A71DB070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95670" y="1524000"/>
            <a:ext cx="795265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1" lang="en-US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YC</a:t>
            </a:r>
            <a:r>
              <a:rPr kumimoji="1" lang="en-US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) The outcome variable (</a:t>
            </a:r>
            <a:r>
              <a:rPr lang="en-US" altLang="en-US" sz="2000" dirty="0">
                <a:latin typeface="Comic Sans MS" panose="030F0702030302020204" pitchFamily="66" charset="0"/>
              </a:rPr>
              <a:t>Y) is continuous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EN</a:t>
            </a:r>
            <a:r>
              <a:rPr lang="en-US" altLang="en-US" sz="2000" dirty="0">
                <a:latin typeface="Comic Sans MS" panose="030F0702030302020204" pitchFamily="66" charset="0"/>
              </a:rPr>
              <a:t>) Errors (residuals) are normally distributed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XI</a:t>
            </a:r>
            <a:r>
              <a:rPr lang="en-US" altLang="en-US" sz="2000" dirty="0">
                <a:latin typeface="Comic Sans MS" panose="030F0702030302020204" pitchFamily="66" charset="0"/>
              </a:rPr>
              <a:t>) The predictors (X’s) are independent (i.e., uncorrelated)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LI</a:t>
            </a:r>
            <a:r>
              <a:rPr lang="en-US" altLang="en-US" sz="2000" dirty="0">
                <a:latin typeface="Comic Sans MS" panose="030F0702030302020204" pitchFamily="66" charset="0"/>
              </a:rPr>
              <a:t>) The outcome (Y) and predictor (X’s) variables have a </a:t>
            </a:r>
            <a:br>
              <a:rPr lang="en-US" altLang="en-US" sz="2000" dirty="0">
                <a:latin typeface="Comic Sans MS" panose="030F0702030302020204" pitchFamily="66" charset="0"/>
              </a:rPr>
            </a:br>
            <a:r>
              <a:rPr lang="en-US" altLang="en-US" sz="2000" dirty="0">
                <a:latin typeface="Comic Sans MS" panose="030F0702030302020204" pitchFamily="66" charset="0"/>
              </a:rPr>
              <a:t>        linear relationship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OI</a:t>
            </a:r>
            <a:r>
              <a:rPr lang="en-US" altLang="en-US" sz="2000" dirty="0">
                <a:latin typeface="Comic Sans MS" panose="030F0702030302020204" pitchFamily="66" charset="0"/>
              </a:rPr>
              <a:t>) (Data) Observations are independent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EI</a:t>
            </a:r>
            <a:r>
              <a:rPr lang="en-US" altLang="en-US" sz="2000" dirty="0">
                <a:latin typeface="Comic Sans MS" panose="030F0702030302020204" pitchFamily="66" charset="0"/>
              </a:rPr>
              <a:t>) Errors (residuals) are independent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EA</a:t>
            </a:r>
            <a:r>
              <a:rPr lang="en-US" altLang="en-US" sz="2000" dirty="0">
                <a:latin typeface="Comic Sans MS" panose="030F0702030302020204" pitchFamily="66" charset="0"/>
              </a:rPr>
              <a:t>) The average of the errors (residuals) = 0</a:t>
            </a:r>
          </a:p>
          <a:p>
            <a:pPr marL="347663" marR="0" lvl="0" indent="-347663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EV</a:t>
            </a:r>
            <a:r>
              <a:rPr lang="en-US" altLang="en-US" sz="2000" dirty="0">
                <a:latin typeface="Comic Sans MS" panose="030F0702030302020204" pitchFamily="66" charset="0"/>
              </a:rPr>
              <a:t>) The variance of the errors (residuals) is constant </a:t>
            </a:r>
            <a:br>
              <a:rPr lang="en-US" altLang="en-US" sz="2000" dirty="0">
                <a:latin typeface="Comic Sans MS" panose="030F0702030302020204" pitchFamily="66" charset="0"/>
              </a:rPr>
            </a:br>
            <a:r>
              <a:rPr lang="en-US" altLang="en-US" sz="2000" dirty="0">
                <a:latin typeface="Comic Sans MS" panose="030F0702030302020204" pitchFamily="66" charset="0"/>
              </a:rPr>
              <a:t>        (errors are “homoscedastic”)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CB8ADA-B13D-441D-A71D-CADBCBCE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6" y="533400"/>
            <a:ext cx="82212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OLS Regression Assumptions</a:t>
            </a:r>
          </a:p>
        </p:txBody>
      </p:sp>
    </p:spTree>
    <p:extLst>
      <p:ext uri="{BB962C8B-B14F-4D97-AF65-F5344CB8AC3E}">
        <p14:creationId xmlns:p14="http://schemas.microsoft.com/office/powerpoint/2010/main" val="2419652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953756" y="6858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Regression Trees: Explained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24239" y="1600199"/>
            <a:ext cx="7295522" cy="45720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Essentially, we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partition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data into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“regions”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such that the distance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within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regions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is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minimal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the distance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between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regions is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largest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points where the branches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split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are called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“nodes”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Any region can be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further subdivided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into more regions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All observations within a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region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are assigned the same prediction equal to the 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mean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of all outcome values in the region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1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93857" y="4572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Tree Regions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81000" y="1211591"/>
            <a:ext cx="8229600" cy="53416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diagram shows two partitions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 the baseball salary example,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with the first partition at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Years &lt; 4.5 </a:t>
            </a:r>
            <a:b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and the region for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Years &gt;= 4.5 </a:t>
            </a:r>
            <a:b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further sub-partitioned at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Hits &lt; 117.5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With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predictors, the regression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tree method finds the specific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predictor </a:t>
            </a:r>
            <a:r>
              <a:rPr kumimoji="1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sz="2800" b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cutoff vales </a:t>
            </a:r>
            <a:r>
              <a:rPr kumimoji="1" lang="en-US" sz="2000" dirty="0">
                <a:solidFill>
                  <a:srgbClr val="000000"/>
                </a:solidFill>
                <a:latin typeface="Arial"/>
              </a:rPr>
              <a:t>of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that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predictor that minimizes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It then finds which of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resulting partitions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to split, one at a time,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and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where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such that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ESS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further reduced and minimized again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We then continue splitting regions into further sub-regions until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each branch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has exactly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one data point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although we typically stop growing the tree at some point</a:t>
            </a:r>
            <a:r>
              <a:rPr kumimoji="1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(more on this later).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Snagit_PPT428" descr="Tree classification plo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93" y="1296918"/>
            <a:ext cx="3493289" cy="29702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5909481" y="4267200"/>
            <a:ext cx="34119" cy="454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445680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7620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Baseball</a:t>
            </a:r>
            <a:r>
              <a:rPr kumimoji="1" lang="en-US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(Log)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Salaries Illustration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909481" y="4267200"/>
            <a:ext cx="34119" cy="454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4" name="Picture 3" descr="Baseball tree model illustr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03" y="1905000"/>
            <a:ext cx="8259391" cy="4191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4114800" y="2133600"/>
            <a:ext cx="19812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096000" y="2133600"/>
            <a:ext cx="0" cy="11430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096000" y="3276600"/>
            <a:ext cx="10668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162800" y="3276600"/>
            <a:ext cx="0" cy="18288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162800" y="5181600"/>
            <a:ext cx="7620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7924800" y="5181600"/>
            <a:ext cx="0" cy="3048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924800" y="5486400"/>
            <a:ext cx="5334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04" name="Straight Connector 47103"/>
          <p:cNvCxnSpPr/>
          <p:nvPr/>
        </p:nvCxnSpPr>
        <p:spPr bwMode="auto">
          <a:xfrm>
            <a:off x="8458200" y="5486400"/>
            <a:ext cx="0" cy="2286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08" name="Straight Connector 47107"/>
          <p:cNvCxnSpPr/>
          <p:nvPr/>
        </p:nvCxnSpPr>
        <p:spPr bwMode="auto">
          <a:xfrm flipH="1">
            <a:off x="2133600" y="2133600"/>
            <a:ext cx="19812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11" name="Straight Connector 47110"/>
          <p:cNvCxnSpPr/>
          <p:nvPr/>
        </p:nvCxnSpPr>
        <p:spPr bwMode="auto">
          <a:xfrm>
            <a:off x="2133600" y="2133600"/>
            <a:ext cx="0" cy="11430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13" name="Straight Connector 47112"/>
          <p:cNvCxnSpPr/>
          <p:nvPr/>
        </p:nvCxnSpPr>
        <p:spPr bwMode="auto">
          <a:xfrm flipH="1">
            <a:off x="1143000" y="3276600"/>
            <a:ext cx="9906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15" name="Straight Connector 47114"/>
          <p:cNvCxnSpPr/>
          <p:nvPr/>
        </p:nvCxnSpPr>
        <p:spPr bwMode="auto">
          <a:xfrm>
            <a:off x="1143000" y="3276600"/>
            <a:ext cx="0" cy="8382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17" name="Straight Connector 47116"/>
          <p:cNvCxnSpPr/>
          <p:nvPr/>
        </p:nvCxnSpPr>
        <p:spPr bwMode="auto">
          <a:xfrm>
            <a:off x="1143000" y="4114800"/>
            <a:ext cx="5334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19" name="Straight Connector 47118"/>
          <p:cNvCxnSpPr/>
          <p:nvPr/>
        </p:nvCxnSpPr>
        <p:spPr bwMode="auto">
          <a:xfrm>
            <a:off x="1676400" y="4114800"/>
            <a:ext cx="0" cy="3810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22" name="Straight Connector 47121"/>
          <p:cNvCxnSpPr/>
          <p:nvPr/>
        </p:nvCxnSpPr>
        <p:spPr bwMode="auto">
          <a:xfrm flipH="1">
            <a:off x="1371600" y="4495800"/>
            <a:ext cx="304800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124" name="Straight Connector 47123"/>
          <p:cNvCxnSpPr/>
          <p:nvPr/>
        </p:nvCxnSpPr>
        <p:spPr bwMode="auto">
          <a:xfrm>
            <a:off x="1371600" y="4495800"/>
            <a:ext cx="0" cy="22860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125" name="TextBox 47124"/>
          <p:cNvSpPr txBox="1"/>
          <p:nvPr/>
        </p:nvSpPr>
        <p:spPr>
          <a:xfrm>
            <a:off x="6477000" y="2217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Salary Paths</a:t>
            </a:r>
          </a:p>
          <a:p>
            <a:pPr marL="176213" marR="0" lvl="0" indent="-1762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Highest</a:t>
            </a:r>
          </a:p>
          <a:p>
            <a:pPr marL="176213" marR="0" lvl="0" indent="-1762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1013582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52435" y="990600"/>
            <a:ext cx="7488453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## Regression Trees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Boston data set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library(tree)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Needed to fit decision trees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tree(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Boston)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Fit the tree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Check the specific split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Basic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plot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Plot the tree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text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pretty = 0)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Add pretty labels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76299" y="304800"/>
            <a:ext cx="8039101" cy="685800"/>
            <a:chOff x="-1341327" y="339198"/>
            <a:chExt cx="7507628" cy="6858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-1341327" y="339198"/>
              <a:ext cx="750762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Regression Trees</a:t>
              </a:r>
              <a:endParaRPr kumimoji="1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2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0711" y="439605"/>
              <a:ext cx="644025" cy="484987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3" y="1015416"/>
            <a:ext cx="847725" cy="847725"/>
          </a:xfrm>
          <a:prstGeom prst="rect">
            <a:avLst/>
          </a:prstGeom>
        </p:spPr>
      </p:pic>
      <p:pic>
        <p:nvPicPr>
          <p:cNvPr id="6" name="Snagit_PPT43CC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34" y="4190175"/>
            <a:ext cx="6802653" cy="2497556"/>
          </a:xfrm>
          <a:prstGeom prst="rect">
            <a:avLst/>
          </a:prstGeom>
        </p:spPr>
      </p:pic>
      <p:pic>
        <p:nvPicPr>
          <p:cNvPr id="5" name="Snagit_PPT87AE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4440454" cy="1083634"/>
          </a:xfrm>
          <a:prstGeom prst="rect">
            <a:avLst/>
          </a:prstGeom>
        </p:spPr>
      </p:pic>
      <p:pic>
        <p:nvPicPr>
          <p:cNvPr id="2" name="Snagit_PPT33A6" descr="R outpu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23" y="1890603"/>
            <a:ext cx="2994465" cy="22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A61C5-B083-4377-9AC6-33A0FB9897C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533400" y="28194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Growing Trees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82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561228" y="609600"/>
            <a:ext cx="802154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When do we Stop Growing a Tree?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61228" y="1371600"/>
            <a:ext cx="7973172" cy="502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 tree can be grown until every leaf in the tree is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single data point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However, growing large trees is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not very useful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and often you can’t even display the resulting tree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Later in the course, we will discuss how to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grow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prune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trees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based on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cross-validation testing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which will yield the particular tree size that maximizes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predictive accuracy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For now, you can control the size of the tree by changing the </a:t>
            </a:r>
            <a:r>
              <a:rPr kumimoji="1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mindev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attribute in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tree( )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function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default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1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mindev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= 0.01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when the deviance (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MSE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) in a leaf is less than 0.01 or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1%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of the deviance in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root leaf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, tree(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) stops growing the tree  a further split is no longer worth the deviance reduction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Increase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the value of </a:t>
            </a:r>
            <a:r>
              <a:rPr kumimoji="1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  <a:sym typeface="Wingdings" panose="05000000000000000000" pitchFamily="2" charset="2"/>
              </a:rPr>
              <a:t>mindev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to get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fewer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leaves,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decrease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it to get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more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leaves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909481" y="4267200"/>
            <a:ext cx="34119" cy="454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95468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36347" y="1236013"/>
            <a:ext cx="8190583" cy="18639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# Controlling Tree Size with 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mindev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tree.boston.small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tree(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Boston, 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mindev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0.1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plot(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tree.boston.small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Plot the tree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text(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tree.boston.small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pretty = 0)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Pretty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tree.boston.large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tree(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Boston, </a:t>
            </a:r>
            <a:r>
              <a:rPr kumimoji="1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mindev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= 0.005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plot(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tree.boston.large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Plot the tree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text(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tree.boston.large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pretty = 0)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Pretty labels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00099" y="533400"/>
            <a:ext cx="8039101" cy="685800"/>
            <a:chOff x="-1341327" y="339198"/>
            <a:chExt cx="7507628" cy="6858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-1341327" y="339198"/>
              <a:ext cx="750762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Growing Trees</a:t>
              </a:r>
              <a:endParaRPr kumimoji="1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2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2258" y="439605"/>
              <a:ext cx="644025" cy="484987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428"/>
            <a:ext cx="847725" cy="847725"/>
          </a:xfrm>
          <a:prstGeom prst="rect">
            <a:avLst/>
          </a:prstGeom>
        </p:spPr>
      </p:pic>
      <p:pic>
        <p:nvPicPr>
          <p:cNvPr id="2" name="Snagit_PPT27E5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7" y="3200409"/>
            <a:ext cx="3810330" cy="2621507"/>
          </a:xfrm>
          <a:prstGeom prst="rect">
            <a:avLst/>
          </a:prstGeom>
        </p:spPr>
      </p:pic>
      <p:pic>
        <p:nvPicPr>
          <p:cNvPr id="3" name="Snagit_PPT30FA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00410"/>
            <a:ext cx="4304878" cy="26215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2710" y="5939135"/>
            <a:ext cx="157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Small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7037" y="5939135"/>
            <a:ext cx="157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Large Tree</a:t>
            </a:r>
          </a:p>
        </p:txBody>
      </p:sp>
    </p:spTree>
    <p:extLst>
      <p:ext uri="{BB962C8B-B14F-4D97-AF65-F5344CB8AC3E}">
        <p14:creationId xmlns:p14="http://schemas.microsoft.com/office/powerpoint/2010/main" val="78703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F47068-F809-41C3-910C-92BD06B03EB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533400" y="27432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Classification Trees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9B6ADA-10A1-4270-91B4-9B2CF84E773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6096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Analytics Modeling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306726"/>
          <a:ext cx="8001000" cy="53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Modeling Method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Visual, Text,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Unstructured, etc.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Cluster analysis, correlation, market basket analysis, sample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statistics, ANOVA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Bubble charts, network diagrams, natural language processing,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clustering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dendograms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Predictive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Association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Decision Tree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Charts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plots, scatter plots, Tableau diagrams, trend charts,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Logistic Regression;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Other Categorical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Regression Models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Classification Trees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Tree maps, interactive diagrams,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Operations research, decision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modeling, optimization, linear programming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Simulations, 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69180" y="1009207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Classification Trees: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Intuition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33402" y="1945758"/>
            <a:ext cx="7262955" cy="40386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Classification trees are very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similar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in concept to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regression trees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Except that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outcome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qualitative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consisting of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K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possible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classes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K = 2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B</a:t>
            </a:r>
            <a:r>
              <a:rPr kumimoji="1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inomial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classification trees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K &gt; 2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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Multinomial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classification trees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classification is based on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highest probability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of classifying observation in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correct class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So, it is an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alternative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method to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Snagit_PPTD9D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42599"/>
            <a:ext cx="738044" cy="5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981200" y="53340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Assumption 1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19100" y="1295400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indent="-176213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YC </a:t>
            </a:r>
            <a:r>
              <a:rPr kumimoji="1" 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Y is continuous </a:t>
            </a:r>
            <a:r>
              <a:rPr kumimoji="1" lang="en-US" dirty="0">
                <a:latin typeface="+mn-lt"/>
              </a:rPr>
              <a:t>– if Y is </a:t>
            </a:r>
            <a:r>
              <a:rPr kumimoji="1" lang="en-US" dirty="0">
                <a:solidFill>
                  <a:srgbClr val="0070C0"/>
                </a:solidFill>
                <a:latin typeface="+mn-lt"/>
              </a:rPr>
              <a:t>binary</a:t>
            </a:r>
            <a:r>
              <a:rPr kumimoji="1" lang="en-US" dirty="0">
                <a:latin typeface="+mn-lt"/>
              </a:rPr>
              <a:t>,</a:t>
            </a:r>
            <a:r>
              <a:rPr kumimoji="1" lang="en-US" dirty="0">
                <a:solidFill>
                  <a:srgbClr val="0070C0"/>
                </a:solidFill>
                <a:latin typeface="+mn-lt"/>
              </a:rPr>
              <a:t> categorical, discrete </a:t>
            </a:r>
            <a:r>
              <a:rPr kumimoji="1" lang="en-US" dirty="0">
                <a:latin typeface="+mn-lt"/>
              </a:rPr>
              <a:t>or</a:t>
            </a:r>
            <a:r>
              <a:rPr kumimoji="1" lang="en-US" dirty="0">
                <a:solidFill>
                  <a:srgbClr val="0070C0"/>
                </a:solidFill>
                <a:latin typeface="+mn-lt"/>
              </a:rPr>
              <a:t> truncated</a:t>
            </a:r>
            <a:r>
              <a:rPr kumimoji="1" lang="en-US" dirty="0">
                <a:latin typeface="+mn-lt"/>
              </a:rPr>
              <a:t>, other methods are needed (Logistic, </a:t>
            </a:r>
            <a:r>
              <a:rPr kumimoji="1" lang="en-US" dirty="0" err="1">
                <a:latin typeface="+mn-lt"/>
              </a:rPr>
              <a:t>Probit</a:t>
            </a:r>
            <a:r>
              <a:rPr kumimoji="1" lang="en-US" dirty="0">
                <a:latin typeface="+mn-lt"/>
              </a:rPr>
              <a:t>, Linear Discriminant Analysis, etc.)</a:t>
            </a:r>
          </a:p>
          <a:p>
            <a:pPr marL="515937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168275" algn="l"/>
              </a:tabLst>
              <a:defRPr/>
            </a:pPr>
            <a:r>
              <a:rPr kumimoji="1" lang="en-US" b="1" dirty="0">
                <a:solidFill>
                  <a:srgbClr val="006600"/>
                </a:solidFill>
                <a:latin typeface="+mn-lt"/>
              </a:rPr>
              <a:t>Test:</a:t>
            </a:r>
            <a:r>
              <a:rPr kumimoji="1" lang="en-US" dirty="0">
                <a:latin typeface="+mn-lt"/>
              </a:rPr>
              <a:t> observe Y values and check for distributions</a:t>
            </a:r>
          </a:p>
          <a:p>
            <a:pPr marL="515937" lvl="1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168275" algn="l"/>
              </a:tabLst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Corrections: </a:t>
            </a:r>
          </a:p>
          <a:p>
            <a:pPr marL="685800" lvl="2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dirty="0">
                <a:latin typeface="+mn-lt"/>
              </a:rPr>
              <a:t>Use the </a:t>
            </a:r>
            <a:r>
              <a:rPr kumimoji="1" lang="en-US" dirty="0">
                <a:solidFill>
                  <a:srgbClr val="0070C0"/>
                </a:solidFill>
                <a:latin typeface="+mn-lt"/>
              </a:rPr>
              <a:t>Generalized Linear Model </a:t>
            </a:r>
            <a:r>
              <a:rPr kumimoji="1" lang="en-US" dirty="0">
                <a:latin typeface="+mn-lt"/>
              </a:rPr>
              <a:t>(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GLM</a:t>
            </a:r>
            <a:r>
              <a:rPr kumimoji="1" lang="en-US" dirty="0">
                <a:latin typeface="+mn-lt"/>
              </a:rPr>
              <a:t>), rather than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OLS</a:t>
            </a:r>
            <a:r>
              <a:rPr kumimoji="1" lang="en-US" dirty="0">
                <a:latin typeface="+mn-lt"/>
              </a:rPr>
              <a:t> method with the appropriate distribution family (e.g., binomial, poison, etc.) </a:t>
            </a:r>
            <a:r>
              <a:rPr kumimoji="1" lang="en-US" dirty="0">
                <a:solidFill>
                  <a:srgbClr val="006600"/>
                </a:solidFill>
                <a:latin typeface="+mn-lt"/>
              </a:rPr>
              <a:t>– more on this later</a:t>
            </a:r>
          </a:p>
          <a:p>
            <a:pPr marL="685800" lvl="2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dirty="0">
                <a:latin typeface="+mn-lt"/>
              </a:rPr>
              <a:t>Use other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classification methods</a:t>
            </a:r>
            <a:r>
              <a:rPr kumimoji="1" lang="en-US" dirty="0">
                <a:latin typeface="+mn-lt"/>
              </a:rPr>
              <a:t> (e.g., classification trees, linear or quadratic discriminant analysis, etc.)</a:t>
            </a:r>
          </a:p>
          <a:p>
            <a:pPr marL="685800" lvl="2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dirty="0">
                <a:latin typeface="+mn-lt"/>
              </a:rPr>
              <a:t>If Y is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binary</a:t>
            </a:r>
            <a:r>
              <a:rPr kumimoji="1" lang="en-US" dirty="0">
                <a:latin typeface="+mn-lt"/>
              </a:rPr>
              <a:t> or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categorical</a:t>
            </a:r>
            <a:r>
              <a:rPr kumimoji="1" lang="en-US" dirty="0">
                <a:latin typeface="+mn-lt"/>
              </a:rPr>
              <a:t> use </a:t>
            </a:r>
            <a:r>
              <a:rPr kumimoji="1" lang="en-US" dirty="0">
                <a:solidFill>
                  <a:srgbClr val="0070C0"/>
                </a:solidFill>
                <a:latin typeface="+mn-lt"/>
              </a:rPr>
              <a:t>Logistic regression</a:t>
            </a:r>
            <a:r>
              <a:rPr kumimoji="1" lang="en-US" dirty="0">
                <a:latin typeface="+mn-lt"/>
              </a:rPr>
              <a:t>, but ensure that all </a:t>
            </a:r>
            <a:r>
              <a:rPr kumimoji="1" lang="en-US" dirty="0">
                <a:solidFill>
                  <a:srgbClr val="C00000"/>
                </a:solidFill>
                <a:latin typeface="+mn-lt"/>
              </a:rPr>
              <a:t>other OLS assumptions </a:t>
            </a:r>
            <a:r>
              <a:rPr kumimoji="1" lang="en-US" dirty="0">
                <a:latin typeface="+mn-lt"/>
              </a:rPr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37178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1" y="948363"/>
            <a:ext cx="8610599" cy="23260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## Classification Trees </a:t>
            </a:r>
            <a:b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library(ISLR); attach(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data set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library(tree)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tree functions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High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ifelse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(Sales &lt;= 8, “No", "Yes")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Create a binary response variable High=“Yes” if Sales&gt;8K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High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as.factor</a:t>
            </a:r>
            <a:r>
              <a:rPr kumimoji="1" lang="en-US" sz="16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(High) </a:t>
            </a:r>
            <a:r>
              <a:rPr kumimoji="1" lang="en-US" sz="16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Convert text to factor variable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data.frame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High)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Add the High variable to the data set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tree(High ~ . -Sales, 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Fit the tree on all the data (except Sales)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Get basic data on the fitted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plot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);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text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tree.carseats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pretty = 0)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Display tree with pretty labels</a:t>
            </a:r>
            <a:b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1480" y="304800"/>
            <a:ext cx="7965450" cy="685800"/>
            <a:chOff x="-1538594" y="339198"/>
            <a:chExt cx="7704895" cy="6858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-1341327" y="339198"/>
              <a:ext cx="750762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Example: Classification Trees</a:t>
              </a:r>
              <a:endParaRPr kumimoji="1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2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38594" y="439604"/>
              <a:ext cx="644025" cy="484987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8" y="4943282"/>
            <a:ext cx="847725" cy="847725"/>
          </a:xfrm>
          <a:prstGeom prst="rect">
            <a:avLst/>
          </a:prstGeom>
        </p:spPr>
      </p:pic>
      <p:pic>
        <p:nvPicPr>
          <p:cNvPr id="2" name="Snagit_PPTB7EF" descr="R outpu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43082"/>
            <a:ext cx="6705600" cy="3362518"/>
          </a:xfrm>
          <a:prstGeom prst="rect">
            <a:avLst/>
          </a:prstGeom>
        </p:spPr>
      </p:pic>
      <p:pic>
        <p:nvPicPr>
          <p:cNvPr id="3" name="Snagit_PPTDF9B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343082"/>
            <a:ext cx="3886200" cy="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58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48371-444B-416F-903B-E818E40417C7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866900" y="68580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OLS Assumption 2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00075" y="1752600"/>
            <a:ext cx="8020050" cy="371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176213" indent="-176213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70C0"/>
                </a:solidFill>
                <a:latin typeface="+mn-lt"/>
              </a:rPr>
              <a:t>EN </a:t>
            </a:r>
            <a:r>
              <a:rPr kumimoji="1" lang="en-US" b="1" dirty="0">
                <a:solidFill>
                  <a:srgbClr val="0070C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latin typeface="+mn-lt"/>
                <a:sym typeface="Wingdings" panose="05000000000000000000" pitchFamily="2" charset="2"/>
              </a:rPr>
              <a:t>Errors (ɛ) are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normally distributed </a:t>
            </a:r>
            <a:r>
              <a:rPr kumimoji="1" lang="en-US" dirty="0">
                <a:latin typeface="+mn-lt"/>
              </a:rPr>
              <a:t>– there are acceptable transformations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when errors (i.e., </a:t>
            </a:r>
            <a:r>
              <a:rPr kumimoji="1" lang="en-US" b="1" dirty="0">
                <a:solidFill>
                  <a:srgbClr val="C00000"/>
                </a:solidFill>
                <a:latin typeface="Arial"/>
              </a:rPr>
              <a:t>residuals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) are not normally distributed. </a:t>
            </a:r>
            <a:r>
              <a:rPr kumimoji="1" lang="en-US" dirty="0">
                <a:latin typeface="+mn-lt"/>
              </a:rPr>
              <a:t>Generally (not always), if </a:t>
            </a:r>
            <a:r>
              <a:rPr kumimoji="1" lang="en-US" b="1" dirty="0">
                <a:solidFill>
                  <a:srgbClr val="C00000"/>
                </a:solidFill>
                <a:latin typeface="+mn-lt"/>
              </a:rPr>
              <a:t>Y</a:t>
            </a:r>
            <a:r>
              <a:rPr kumimoji="1" lang="en-US" dirty="0">
                <a:latin typeface="+mn-lt"/>
              </a:rPr>
              <a:t> is (not) normally distributed 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 </a:t>
            </a:r>
            <a:r>
              <a:rPr kumimoji="1"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ɛ </a:t>
            </a:r>
            <a:r>
              <a:rPr kumimoji="1" lang="en-US" dirty="0">
                <a:latin typeface="+mn-lt"/>
                <a:sym typeface="Wingdings" panose="05000000000000000000" pitchFamily="2" charset="2"/>
              </a:rPr>
              <a:t>is not either</a:t>
            </a:r>
          </a:p>
          <a:p>
            <a:pPr marL="176213" indent="-176213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b="1" dirty="0">
                <a:solidFill>
                  <a:srgbClr val="006600"/>
                </a:solidFill>
                <a:latin typeface="Arial"/>
              </a:rPr>
              <a:t>Test: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 residual plots; QQ-Plots; normality tests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b="1" dirty="0">
                <a:solidFill>
                  <a:srgbClr val="0070C0"/>
                </a:solidFill>
                <a:latin typeface="Arial"/>
              </a:rPr>
              <a:t>Correction: 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transform Y to achieve normal distribution [e.g., </a:t>
            </a:r>
            <a:r>
              <a:rPr kumimoji="1" lang="en-US" dirty="0">
                <a:solidFill>
                  <a:srgbClr val="0070C0"/>
                </a:solidFill>
                <a:latin typeface="Arial"/>
              </a:rPr>
              <a:t>log(Y)</a:t>
            </a:r>
            <a:r>
              <a:rPr kumimoji="1" lang="en-US" dirty="0">
                <a:solidFill>
                  <a:srgbClr val="000000"/>
                </a:solidFill>
                <a:latin typeface="Arial"/>
              </a:rPr>
              <a:t>, Box-Cox, 1/Y, quadratic, etc.]</a:t>
            </a:r>
          </a:p>
          <a:p>
            <a:pPr lvl="1" indent="-2905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kumimoji="1"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78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 Kogod Standard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0033CC"/>
      </a:hlink>
      <a:folHlink>
        <a:srgbClr val="B4242E"/>
      </a:folHlink>
    </a:clrScheme>
    <a:fontScheme name="AU Kogod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U Kogod Standard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Kogod Standard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8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53196</TotalTime>
  <Words>6719</Words>
  <Application>Microsoft Office PowerPoint</Application>
  <PresentationFormat>On-screen Show (4:3)</PresentationFormat>
  <Paragraphs>756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Cambria Math</vt:lpstr>
      <vt:lpstr>Comic Sans MS</vt:lpstr>
      <vt:lpstr>Courier New</vt:lpstr>
      <vt:lpstr>Times New Roman</vt:lpstr>
      <vt:lpstr>Times New Roman Uni</vt:lpstr>
      <vt:lpstr>Wingdings</vt:lpstr>
      <vt:lpstr>AU Kogod Standard</vt:lpstr>
      <vt:lpstr>ITEC 621 Predictive Analytics 3. Basic Models Use ITEC621_Regression.R  Prof. J. Alberto Espinosa Last updated 1/21/2023</vt:lpstr>
      <vt:lpstr>ITEC 621 Predictive Analytics 3.1 OLS Assumptions (See Predictive Modeling Summary on Canvas)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ITEC 621 Predictive Analytics 3.2 Weighted Least Squares (WLS)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ITEC 621 Predictive Analytics 3.3 Generalized Linear Models (GLM) Use ITEC621_Regression.R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ITEC 621 Predictive Analytics 3.4 Logistic Regression Use ITEC621_Regression.R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ITEC 621 Predictive Analytics 3.5 Trees Use ITEC621_Trees.R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J. Alberto Espinosa</dc:creator>
  <cp:lastModifiedBy>Alberto Espinosa</cp:lastModifiedBy>
  <cp:revision>2615</cp:revision>
  <cp:lastPrinted>2000-08-27T16:41:50Z</cp:lastPrinted>
  <dcterms:created xsi:type="dcterms:W3CDTF">2000-08-04T14:32:25Z</dcterms:created>
  <dcterms:modified xsi:type="dcterms:W3CDTF">2023-01-22T02:16:09Z</dcterms:modified>
</cp:coreProperties>
</file>