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Dosis" panose="020B0604020202020204" pitchFamily="2" charset="0"/>
      <p:regular r:id="rId19"/>
      <p:bold r:id="rId20"/>
    </p:embeddedFont>
    <p:embeddedFont>
      <p:font typeface="Dosis ExtraLight" pitchFamily="2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  <p:embeddedFont>
      <p:font typeface="Titillium Web" panose="00000500000000000000" pitchFamily="2" charset="0"/>
      <p:regular r:id="rId27"/>
      <p:bold r:id="rId28"/>
      <p:italic r:id="rId29"/>
      <p:boldItalic r:id="rId30"/>
    </p:embeddedFont>
    <p:embeddedFont>
      <p:font typeface="Titillium Web Light" panose="000004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6063B-5E72-4CEF-A53A-3E6584EB4ADA}">
  <a:tblStyle styleId="{B6A6063B-5E72-4CEF-A53A-3E6584EB4A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microsoft.com/office/2016/11/relationships/changesInfo" Target="changesInfos/changesInfo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" userId="59d5f27d02cd53a5" providerId="LiveId" clId="{B693A485-13F1-43A5-AFA2-21BEF99720F5}"/>
    <pc:docChg chg="modSld">
      <pc:chgData name="Andrew" userId="59d5f27d02cd53a5" providerId="LiveId" clId="{B693A485-13F1-43A5-AFA2-21BEF99720F5}" dt="2022-04-10T02:21:14.822" v="0" actId="20577"/>
      <pc:docMkLst>
        <pc:docMk/>
      </pc:docMkLst>
      <pc:sldChg chg="modSp mod">
        <pc:chgData name="Andrew" userId="59d5f27d02cd53a5" providerId="LiveId" clId="{B693A485-13F1-43A5-AFA2-21BEF99720F5}" dt="2022-04-10T02:21:14.822" v="0" actId="20577"/>
        <pc:sldMkLst>
          <pc:docMk/>
          <pc:sldMk cId="0" sldId="256"/>
        </pc:sldMkLst>
        <pc:spChg chg="mod">
          <ac:chgData name="Andrew" userId="59d5f27d02cd53a5" providerId="LiveId" clId="{B693A485-13F1-43A5-AFA2-21BEF99720F5}" dt="2022-04-10T02:21:14.822" v="0" actId="20577"/>
          <ac:spMkLst>
            <pc:docMk/>
            <pc:sldMk cId="0" sldId="256"/>
            <ac:spMk id="38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d47a37b2f8_0_3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d47a37b2f8_0_3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gd47a37b2f8_0_3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7" name="Google Shape;3947;gd47a37b2f8_0_3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Google Shape;3956;gd10c470a2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7" name="Google Shape;3957;gd10c470a2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gd10c470a2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1" name="Google Shape;3971;gd10c470a2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gd10c470a2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7" name="Google Shape;3977;gd10c470a2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d47a37b2f8_0_3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d47a37b2f8_0_3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landed on our data set,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d565f027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d565f027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d565f027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d565f027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gd47a37b2f8_0_3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Google Shape;3853;gd47a37b2f8_0_3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d47a37b2f8_0_3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d47a37b2f8_0_3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Outcome Variable</a:t>
            </a:r>
            <a:endParaRPr sz="12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Type of question</a:t>
            </a:r>
            <a:endParaRPr sz="12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Main predictors</a:t>
            </a:r>
            <a:endParaRPr sz="12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gd47a37b2f8_0_3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9" name="Google Shape;3869;gd47a37b2f8_0_3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gd47a37b2f8_0_3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9" name="Google Shape;3879;gd47a37b2f8_0_3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d10c470a2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d10c470a2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d5772ba9d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d5772ba9d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gd47a37b2f8_0_3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4" name="Google Shape;3904;gd47a37b2f8_0_3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gd10c470a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6" name="Google Shape;3936;gd10c470a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4" name="Google Shape;383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35" name="Google Shape;38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8" name="Google Shape;3838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39" name="Google Shape;383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42" name="Google Shape;384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43" name="Google Shape;38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p16"/>
          <p:cNvSpPr txBox="1">
            <a:spLocks noGrp="1"/>
          </p:cNvSpPr>
          <p:nvPr>
            <p:ph type="ctrTitle"/>
          </p:nvPr>
        </p:nvSpPr>
        <p:spPr>
          <a:xfrm>
            <a:off x="163000" y="476700"/>
            <a:ext cx="6584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</a:rPr>
              <a:t>New York Airbnb Pricing and COVID-19 </a:t>
            </a:r>
            <a:endParaRPr sz="5500">
              <a:solidFill>
                <a:srgbClr val="FFFFFF"/>
              </a:solidFill>
            </a:endParaRPr>
          </a:p>
        </p:txBody>
      </p:sp>
      <p:sp>
        <p:nvSpPr>
          <p:cNvPr id="3849" name="Google Shape;3849;p16"/>
          <p:cNvSpPr txBox="1">
            <a:spLocks noGrp="1"/>
          </p:cNvSpPr>
          <p:nvPr>
            <p:ph type="ctrTitle"/>
          </p:nvPr>
        </p:nvSpPr>
        <p:spPr>
          <a:xfrm>
            <a:off x="163000" y="2408025"/>
            <a:ext cx="6584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ITEC-621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3850" name="Google Shape;3850;p16"/>
          <p:cNvSpPr txBox="1">
            <a:spLocks noGrp="1"/>
          </p:cNvSpPr>
          <p:nvPr>
            <p:ph type="ctrTitle"/>
          </p:nvPr>
        </p:nvSpPr>
        <p:spPr>
          <a:xfrm>
            <a:off x="0" y="3909600"/>
            <a:ext cx="6584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Results</a:t>
            </a:r>
            <a:endParaRPr/>
          </a:p>
        </p:txBody>
      </p:sp>
      <p:pic>
        <p:nvPicPr>
          <p:cNvPr id="3950" name="Google Shape;3950;p25"/>
          <p:cNvPicPr preferRelativeResize="0"/>
          <p:nvPr/>
        </p:nvPicPr>
        <p:blipFill rotWithShape="1">
          <a:blip r:embed="rId3">
            <a:alphaModFix/>
          </a:blip>
          <a:srcRect l="695" t="79506" r="58887" b="10617"/>
          <a:stretch/>
        </p:blipFill>
        <p:spPr>
          <a:xfrm>
            <a:off x="1111725" y="984400"/>
            <a:ext cx="5885972" cy="806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51" name="Google Shape;3951;p25"/>
          <p:cNvSpPr/>
          <p:nvPr/>
        </p:nvSpPr>
        <p:spPr>
          <a:xfrm>
            <a:off x="1054100" y="1028700"/>
            <a:ext cx="5613300" cy="85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5"/>
          <p:cNvSpPr/>
          <p:nvPr/>
        </p:nvSpPr>
        <p:spPr>
          <a:xfrm>
            <a:off x="3022600" y="1295400"/>
            <a:ext cx="749400" cy="190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3" name="Google Shape;39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000" y="2057400"/>
            <a:ext cx="3889314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4" name="Google Shape;39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975" y="2057400"/>
            <a:ext cx="36653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9" name="Google Shape;3959;p26"/>
          <p:cNvGraphicFramePr/>
          <p:nvPr/>
        </p:nvGraphicFramePr>
        <p:xfrm>
          <a:off x="292313" y="791170"/>
          <a:ext cx="6248775" cy="1965840"/>
        </p:xfrm>
        <a:graphic>
          <a:graphicData uri="http://schemas.openxmlformats.org/drawingml/2006/table">
            <a:tbl>
              <a:tblPr>
                <a:noFill/>
                <a:tableStyleId>{B6A6063B-5E72-4CEF-A53A-3E6584EB4ADA}</a:tableStyleId>
              </a:tblPr>
              <a:tblGrid>
                <a:gridCol w="112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Borough Categorical Variable</a:t>
                      </a:r>
                      <a:endParaRPr sz="18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Manhattan 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Brooklyn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Queens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Staten Island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Effect size (%)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6AA84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+41.2%</a:t>
                      </a:r>
                      <a:endParaRPr sz="1900">
                        <a:solidFill>
                          <a:srgbClr val="6AA84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6AA84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+19.1%</a:t>
                      </a:r>
                      <a:endParaRPr sz="1900">
                        <a:solidFill>
                          <a:srgbClr val="6AA84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6AA84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+10%</a:t>
                      </a:r>
                      <a:endParaRPr sz="1900">
                        <a:solidFill>
                          <a:srgbClr val="6AA84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6AA84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+0.2%</a:t>
                      </a:r>
                      <a:endParaRPr sz="1900">
                        <a:solidFill>
                          <a:srgbClr val="6AA84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3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i="1">
                          <a:solidFill>
                            <a:srgbClr val="1C4587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Compared to</a:t>
                      </a:r>
                      <a:r>
                        <a:rPr lang="en" sz="1700" b="1" i="1" u="sng">
                          <a:solidFill>
                            <a:srgbClr val="1C4587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the Bronx </a:t>
                      </a:r>
                      <a:r>
                        <a:rPr lang="en" sz="1700" i="1">
                          <a:solidFill>
                            <a:srgbClr val="1C4587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(Lowest median and average price)</a:t>
                      </a:r>
                      <a:endParaRPr sz="1700" i="1">
                        <a:solidFill>
                          <a:srgbClr val="1C4587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60" name="Google Shape;3960;p26"/>
          <p:cNvSpPr txBox="1">
            <a:spLocks noGrp="1"/>
          </p:cNvSpPr>
          <p:nvPr>
            <p:ph type="title"/>
          </p:nvPr>
        </p:nvSpPr>
        <p:spPr>
          <a:xfrm>
            <a:off x="36150" y="28950"/>
            <a:ext cx="6761100" cy="6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Results (Categoricals)</a:t>
            </a:r>
            <a:endParaRPr/>
          </a:p>
        </p:txBody>
      </p:sp>
      <p:sp>
        <p:nvSpPr>
          <p:cNvPr id="3961" name="Google Shape;3961;p26"/>
          <p:cNvSpPr/>
          <p:nvPr/>
        </p:nvSpPr>
        <p:spPr>
          <a:xfrm>
            <a:off x="5537200" y="1704225"/>
            <a:ext cx="838200" cy="381000"/>
          </a:xfrm>
          <a:prstGeom prst="ellipse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62" name="Google Shape;3962;p26"/>
          <p:cNvCxnSpPr>
            <a:stCxn id="3963" idx="2"/>
            <a:endCxn id="3961" idx="6"/>
          </p:cNvCxnSpPr>
          <p:nvPr/>
        </p:nvCxnSpPr>
        <p:spPr>
          <a:xfrm flipH="1">
            <a:off x="6375327" y="1087295"/>
            <a:ext cx="1098000" cy="807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3" name="Google Shape;3963;p26"/>
          <p:cNvSpPr txBox="1"/>
          <p:nvPr/>
        </p:nvSpPr>
        <p:spPr>
          <a:xfrm rot="-2225582">
            <a:off x="6520791" y="727654"/>
            <a:ext cx="1663873" cy="4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Not significant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3964" name="Google Shape;3964;p26"/>
          <p:cNvGraphicFramePr/>
          <p:nvPr/>
        </p:nvGraphicFramePr>
        <p:xfrm>
          <a:off x="292325" y="3100188"/>
          <a:ext cx="6248775" cy="1795300"/>
        </p:xfrm>
        <a:graphic>
          <a:graphicData uri="http://schemas.openxmlformats.org/drawingml/2006/table">
            <a:tbl>
              <a:tblPr>
                <a:noFill/>
                <a:tableStyleId>{B6A6063B-5E72-4CEF-A53A-3E6584EB4ADA}</a:tableStyleId>
              </a:tblPr>
              <a:tblGrid>
                <a:gridCol w="14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7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Room Type Categorical Variable</a:t>
                      </a:r>
                      <a:endParaRPr sz="18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Private room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Shared room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Hotel room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Effect size (%)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E0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-54.5%</a:t>
                      </a:r>
                      <a:endParaRPr sz="1900">
                        <a:solidFill>
                          <a:srgbClr val="E0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E0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-86.1%</a:t>
                      </a:r>
                      <a:endParaRPr sz="1900">
                        <a:solidFill>
                          <a:srgbClr val="E0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E0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-4.4%</a:t>
                      </a:r>
                      <a:endParaRPr sz="1900">
                        <a:solidFill>
                          <a:srgbClr val="E0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i="1">
                          <a:solidFill>
                            <a:srgbClr val="1C4587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Compared to</a:t>
                      </a:r>
                      <a:r>
                        <a:rPr lang="en" sz="1700" b="1" i="1" u="sng">
                          <a:solidFill>
                            <a:srgbClr val="1C4587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Entire Homes </a:t>
                      </a:r>
                      <a:r>
                        <a:rPr lang="en" sz="1700" i="1">
                          <a:solidFill>
                            <a:srgbClr val="1C4587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(Most popular and sought-after)</a:t>
                      </a:r>
                      <a:endParaRPr sz="1700" i="1">
                        <a:solidFill>
                          <a:srgbClr val="1C4587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965" name="Google Shape;3965;p26"/>
          <p:cNvCxnSpPr>
            <a:stCxn id="3966" idx="2"/>
            <a:endCxn id="3967" idx="6"/>
          </p:cNvCxnSpPr>
          <p:nvPr/>
        </p:nvCxnSpPr>
        <p:spPr>
          <a:xfrm flipH="1">
            <a:off x="6140966" y="3472383"/>
            <a:ext cx="1334100" cy="79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6" name="Google Shape;3966;p26"/>
          <p:cNvSpPr txBox="1"/>
          <p:nvPr/>
        </p:nvSpPr>
        <p:spPr>
          <a:xfrm rot="-1842516">
            <a:off x="6541071" y="3100243"/>
            <a:ext cx="1663690" cy="4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Not significant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67" name="Google Shape;3967;p26"/>
          <p:cNvSpPr/>
          <p:nvPr/>
        </p:nvSpPr>
        <p:spPr>
          <a:xfrm>
            <a:off x="5302875" y="4074475"/>
            <a:ext cx="838200" cy="381000"/>
          </a:xfrm>
          <a:prstGeom prst="ellipse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68" name="Google Shape;3968;p26"/>
          <p:cNvCxnSpPr/>
          <p:nvPr/>
        </p:nvCxnSpPr>
        <p:spPr>
          <a:xfrm>
            <a:off x="6527800" y="3098800"/>
            <a:ext cx="0" cy="17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Results (Binaries)</a:t>
            </a:r>
            <a:endParaRPr/>
          </a:p>
        </p:txBody>
      </p:sp>
      <p:pic>
        <p:nvPicPr>
          <p:cNvPr id="3974" name="Google Shape;39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857400"/>
            <a:ext cx="7212873" cy="398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9" name="Google Shape;39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92" y="857400"/>
            <a:ext cx="7462357" cy="4119026"/>
          </a:xfrm>
          <a:prstGeom prst="rect">
            <a:avLst/>
          </a:prstGeom>
          <a:noFill/>
          <a:ln>
            <a:noFill/>
          </a:ln>
        </p:spPr>
      </p:pic>
      <p:sp>
        <p:nvSpPr>
          <p:cNvPr id="3980" name="Google Shape;3980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Results (Quantitative)</a:t>
            </a:r>
            <a:endParaRPr/>
          </a:p>
        </p:txBody>
      </p:sp>
      <p:cxnSp>
        <p:nvCxnSpPr>
          <p:cNvPr id="3981" name="Google Shape;3981;p28"/>
          <p:cNvCxnSpPr/>
          <p:nvPr/>
        </p:nvCxnSpPr>
        <p:spPr>
          <a:xfrm>
            <a:off x="3416300" y="2349500"/>
            <a:ext cx="520800" cy="144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2" name="Google Shape;3982;p28"/>
          <p:cNvSpPr/>
          <p:nvPr/>
        </p:nvSpPr>
        <p:spPr>
          <a:xfrm>
            <a:off x="2146300" y="1600200"/>
            <a:ext cx="2235300" cy="749400"/>
          </a:xfrm>
          <a:prstGeom prst="ellipse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sng">
                <a:solidFill>
                  <a:srgbClr val="1C4587"/>
                </a:solidFill>
              </a:rPr>
              <a:t>Covid cases effect</a:t>
            </a:r>
            <a:endParaRPr sz="1200" b="1" i="1" u="sng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29"/>
          <p:cNvSpPr txBox="1">
            <a:spLocks noGrp="1"/>
          </p:cNvSpPr>
          <p:nvPr>
            <p:ph type="title"/>
          </p:nvPr>
        </p:nvSpPr>
        <p:spPr>
          <a:xfrm>
            <a:off x="115725" y="900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988" name="Google Shape;3988;p29"/>
          <p:cNvSpPr txBox="1">
            <a:spLocks noGrp="1"/>
          </p:cNvSpPr>
          <p:nvPr>
            <p:ph type="body" idx="1"/>
          </p:nvPr>
        </p:nvSpPr>
        <p:spPr>
          <a:xfrm>
            <a:off x="0" y="1273900"/>
            <a:ext cx="79599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 If you are an Airbnb renter in NY, here’s what drives your price: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Location (borough, namely Manhattan and Brooklyn)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Privacy of location, number of bedrooms, guests 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Your reputation 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Nice-to-have amenities (AC, pool, patio, etc.)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COVID cases a non-factor, but useful information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Important in COVID context: list price vs. rent price/frequency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Helpful for renters: explains how similar units price </a:t>
            </a: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Google Shape;3993;p30"/>
          <p:cNvSpPr txBox="1">
            <a:spLocks noGrp="1"/>
          </p:cNvSpPr>
          <p:nvPr>
            <p:ph type="title"/>
          </p:nvPr>
        </p:nvSpPr>
        <p:spPr>
          <a:xfrm>
            <a:off x="422550" y="2893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Lessons Learned  </a:t>
            </a:r>
            <a:endParaRPr/>
          </a:p>
        </p:txBody>
      </p:sp>
      <p:sp>
        <p:nvSpPr>
          <p:cNvPr id="3994" name="Google Shape;3994;p30"/>
          <p:cNvSpPr txBox="1">
            <a:spLocks noGrp="1"/>
          </p:cNvSpPr>
          <p:nvPr>
            <p:ph type="body" idx="1"/>
          </p:nvPr>
        </p:nvSpPr>
        <p:spPr>
          <a:xfrm>
            <a:off x="206125" y="1055300"/>
            <a:ext cx="7548000" cy="3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Lack of precise rental dates beyond last_review 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Time organizing, cleaning dates and amenities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Random forest computing requirements 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Lesson: Results, COVID-19 insights still meaningful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Ideal: Airbnb rentals (by location, by day, rent price and frequency) to examine true effects of COVID 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1878375"/>
            <a:ext cx="1983300" cy="19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1" name="Google Shape;40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5700" y="1878375"/>
            <a:ext cx="1983300" cy="19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2" name="Google Shape;400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3100" y="1878375"/>
            <a:ext cx="1983300" cy="19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 + Question  </a:t>
            </a:r>
            <a:endParaRPr/>
          </a:p>
        </p:txBody>
      </p:sp>
      <p:pic>
        <p:nvPicPr>
          <p:cNvPr id="3856" name="Google Shape;38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50" y="857400"/>
            <a:ext cx="4414050" cy="39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7" name="Google Shape;3857;p17"/>
          <p:cNvSpPr txBox="1">
            <a:spLocks noGrp="1"/>
          </p:cNvSpPr>
          <p:nvPr>
            <p:ph type="title"/>
          </p:nvPr>
        </p:nvSpPr>
        <p:spPr>
          <a:xfrm>
            <a:off x="4449600" y="3904175"/>
            <a:ext cx="345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Massive reduction in rentals during COVID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Renters will need to match demand while maximizing revenue</a:t>
            </a:r>
            <a:endParaRPr sz="2600"/>
          </a:p>
          <a:p>
            <a:pPr marL="457200" lvl="0" indent="-3937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600"/>
              <a:buAutoNum type="arabicPeriod"/>
            </a:pPr>
            <a:r>
              <a:rPr lang="en" sz="2600"/>
              <a:t>High amount of forecasted rentals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Question + Analytic Goals</a:t>
            </a:r>
            <a:endParaRPr/>
          </a:p>
        </p:txBody>
      </p:sp>
      <p:pic>
        <p:nvPicPr>
          <p:cNvPr id="3863" name="Google Shape;3863;p18"/>
          <p:cNvPicPr preferRelativeResize="0"/>
          <p:nvPr/>
        </p:nvPicPr>
        <p:blipFill rotWithShape="1">
          <a:blip r:embed="rId3">
            <a:alphaModFix/>
          </a:blip>
          <a:srcRect l="18514" t="18266" r="13090" b="16937"/>
          <a:stretch/>
        </p:blipFill>
        <p:spPr>
          <a:xfrm>
            <a:off x="127525" y="2751288"/>
            <a:ext cx="1289200" cy="122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4" name="Google Shape;38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525" y="1079575"/>
            <a:ext cx="1289199" cy="128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865" name="Google Shape;3865;p18"/>
          <p:cNvSpPr txBox="1">
            <a:spLocks noGrp="1"/>
          </p:cNvSpPr>
          <p:nvPr>
            <p:ph type="title"/>
          </p:nvPr>
        </p:nvSpPr>
        <p:spPr>
          <a:xfrm>
            <a:off x="1416725" y="230808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Analytics Goal: Predictive Accuracy &lt; Interpretation </a:t>
            </a: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Variable Categories: Binary, Quantitative, Categorical</a:t>
            </a: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Predictors: COVID Case Count, Amenities,  # of Beds </a:t>
            </a:r>
            <a:endParaRPr sz="2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3866" name="Google Shape;3866;p18"/>
          <p:cNvSpPr txBox="1">
            <a:spLocks noGrp="1"/>
          </p:cNvSpPr>
          <p:nvPr>
            <p:ph type="title"/>
          </p:nvPr>
        </p:nvSpPr>
        <p:spPr>
          <a:xfrm>
            <a:off x="1443650" y="3323350"/>
            <a:ext cx="67611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Outcome Variable: Price 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Question: What main factors drive Airbnb prices? 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Data Set </a:t>
            </a:r>
            <a:endParaRPr/>
          </a:p>
        </p:txBody>
      </p:sp>
      <p:pic>
        <p:nvPicPr>
          <p:cNvPr id="3872" name="Google Shape;3872;p19"/>
          <p:cNvPicPr preferRelativeResize="0"/>
          <p:nvPr/>
        </p:nvPicPr>
        <p:blipFill rotWithShape="1">
          <a:blip r:embed="rId3">
            <a:alphaModFix/>
          </a:blip>
          <a:srcRect l="20952" t="15678" r="20584" b="22570"/>
          <a:stretch/>
        </p:blipFill>
        <p:spPr>
          <a:xfrm>
            <a:off x="283800" y="857400"/>
            <a:ext cx="753738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3" name="Google Shape;3873;p19"/>
          <p:cNvSpPr txBox="1">
            <a:spLocks noGrp="1"/>
          </p:cNvSpPr>
          <p:nvPr>
            <p:ph type="title"/>
          </p:nvPr>
        </p:nvSpPr>
        <p:spPr>
          <a:xfrm>
            <a:off x="1275950" y="5314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“Airbnb US Dataset” from Kaggle.com</a:t>
            </a:r>
            <a:endParaRPr sz="2600"/>
          </a:p>
        </p:txBody>
      </p:sp>
      <p:graphicFrame>
        <p:nvGraphicFramePr>
          <p:cNvPr id="3874" name="Google Shape;3874;p19"/>
          <p:cNvGraphicFramePr/>
          <p:nvPr/>
        </p:nvGraphicFramePr>
        <p:xfrm>
          <a:off x="1340175" y="3179700"/>
          <a:ext cx="5836000" cy="1864235"/>
        </p:xfrm>
        <a:graphic>
          <a:graphicData uri="http://schemas.openxmlformats.org/drawingml/2006/table">
            <a:tbl>
              <a:tblPr>
                <a:noFill/>
                <a:tableStyleId>{B6A6063B-5E72-4CEF-A53A-3E6584EB4ADA}</a:tableStyleId>
              </a:tblPr>
              <a:tblGrid>
                <a:gridCol w="13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7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 Dimensions</a:t>
                      </a:r>
                      <a:endParaRPr sz="18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Original </a:t>
                      </a:r>
                      <a:endParaRPr sz="16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Only NY</a:t>
                      </a:r>
                      <a:endParaRPr sz="16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NY Data+COVID</a:t>
                      </a:r>
                      <a:endParaRPr sz="16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Variables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28</a:t>
                      </a:r>
                      <a:endParaRPr sz="1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19</a:t>
                      </a:r>
                      <a:endParaRPr sz="1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37</a:t>
                      </a:r>
                      <a:endParaRPr sz="1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Observations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158,250</a:t>
                      </a:r>
                      <a:endParaRPr sz="1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7625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36,900</a:t>
                      </a:r>
                      <a:endParaRPr sz="1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24,029</a:t>
                      </a:r>
                      <a:endParaRPr sz="1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875" name="Google Shape;3875;p19"/>
          <p:cNvPicPr preferRelativeResize="0"/>
          <p:nvPr/>
        </p:nvPicPr>
        <p:blipFill rotWithShape="1">
          <a:blip r:embed="rId4">
            <a:alphaModFix/>
          </a:blip>
          <a:srcRect l="37833" t="3337" r="23706" b="21315"/>
          <a:stretch/>
        </p:blipFill>
        <p:spPr>
          <a:xfrm>
            <a:off x="164600" y="1851700"/>
            <a:ext cx="992150" cy="971898"/>
          </a:xfrm>
          <a:prstGeom prst="rect">
            <a:avLst/>
          </a:prstGeom>
          <a:noFill/>
          <a:ln>
            <a:noFill/>
          </a:ln>
        </p:spPr>
      </p:pic>
      <p:sp>
        <p:nvSpPr>
          <p:cNvPr id="3876" name="Google Shape;3876;p19"/>
          <p:cNvSpPr txBox="1">
            <a:spLocks noGrp="1"/>
          </p:cNvSpPr>
          <p:nvPr>
            <p:ph type="title"/>
          </p:nvPr>
        </p:nvSpPr>
        <p:spPr>
          <a:xfrm>
            <a:off x="1340175" y="2080975"/>
            <a:ext cx="6299700" cy="14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Cleaning Data Set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Removed different cities, unusable variables, and incomplete rows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Statistics/ Analytics</a:t>
            </a:r>
            <a:endParaRPr/>
          </a:p>
        </p:txBody>
      </p:sp>
      <p:pic>
        <p:nvPicPr>
          <p:cNvPr id="3882" name="Google Shape;38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8" y="728649"/>
            <a:ext cx="3456123" cy="208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3" name="Google Shape;38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99" y="2911550"/>
            <a:ext cx="3186400" cy="218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4" name="Google Shape;3884;p20"/>
          <p:cNvPicPr preferRelativeResize="0"/>
          <p:nvPr/>
        </p:nvPicPr>
        <p:blipFill rotWithShape="1">
          <a:blip r:embed="rId5">
            <a:alphaModFix/>
          </a:blip>
          <a:srcRect l="31221" t="18341" r="24816" b="22010"/>
          <a:stretch/>
        </p:blipFill>
        <p:spPr>
          <a:xfrm>
            <a:off x="3467101" y="959000"/>
            <a:ext cx="4850099" cy="37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Statistics/ Analytics</a:t>
            </a:r>
            <a:endParaRPr/>
          </a:p>
        </p:txBody>
      </p:sp>
      <p:pic>
        <p:nvPicPr>
          <p:cNvPr id="3890" name="Google Shape;38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5000"/>
            <a:ext cx="3148024" cy="24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" name="Google Shape;38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876" y="781200"/>
            <a:ext cx="3309403" cy="24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" name="Google Shape;38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6650" y="2860000"/>
            <a:ext cx="3251456" cy="228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Statistics/ Analytics</a:t>
            </a:r>
            <a:endParaRPr/>
          </a:p>
        </p:txBody>
      </p:sp>
      <p:pic>
        <p:nvPicPr>
          <p:cNvPr id="3898" name="Google Shape;3898;p22"/>
          <p:cNvPicPr preferRelativeResize="0"/>
          <p:nvPr/>
        </p:nvPicPr>
        <p:blipFill rotWithShape="1">
          <a:blip r:embed="rId3">
            <a:alphaModFix/>
          </a:blip>
          <a:srcRect l="-3921" t="-33132" r="-118894" b="-89683"/>
          <a:stretch/>
        </p:blipFill>
        <p:spPr>
          <a:xfrm>
            <a:off x="-2" y="0"/>
            <a:ext cx="8271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9" name="Google Shape;3899;p22"/>
          <p:cNvSpPr txBox="1"/>
          <p:nvPr/>
        </p:nvSpPr>
        <p:spPr>
          <a:xfrm>
            <a:off x="3956656" y="978425"/>
            <a:ext cx="38814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Our dependent variable had significant skewness</a:t>
            </a:r>
            <a:endParaRPr/>
          </a:p>
        </p:txBody>
      </p:sp>
      <p:pic>
        <p:nvPicPr>
          <p:cNvPr id="3900" name="Google Shape;39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600" y="2738875"/>
            <a:ext cx="3629524" cy="23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1" name="Google Shape;3901;p22"/>
          <p:cNvSpPr txBox="1"/>
          <p:nvPr/>
        </p:nvSpPr>
        <p:spPr>
          <a:xfrm>
            <a:off x="555400" y="2962750"/>
            <a:ext cx="3000000" cy="1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Logging normalized the dependent variable to an acceptable level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Methods &amp; Specifications</a:t>
            </a:r>
            <a:endParaRPr sz="2400"/>
          </a:p>
        </p:txBody>
      </p:sp>
      <p:sp>
        <p:nvSpPr>
          <p:cNvPr id="3907" name="Google Shape;3907;p23"/>
          <p:cNvSpPr/>
          <p:nvPr/>
        </p:nvSpPr>
        <p:spPr>
          <a:xfrm>
            <a:off x="2795375" y="857400"/>
            <a:ext cx="1776600" cy="46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price(Quantitative)</a:t>
            </a:r>
            <a:endParaRPr/>
          </a:p>
        </p:txBody>
      </p:sp>
      <p:sp>
        <p:nvSpPr>
          <p:cNvPr id="3908" name="Google Shape;3908;p23"/>
          <p:cNvSpPr/>
          <p:nvPr/>
        </p:nvSpPr>
        <p:spPr>
          <a:xfrm>
            <a:off x="3179075" y="1644425"/>
            <a:ext cx="1090200" cy="8574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</a:t>
            </a:r>
            <a:endParaRPr/>
          </a:p>
        </p:txBody>
      </p:sp>
      <p:sp>
        <p:nvSpPr>
          <p:cNvPr id="3909" name="Google Shape;3909;p23"/>
          <p:cNvSpPr/>
          <p:nvPr/>
        </p:nvSpPr>
        <p:spPr>
          <a:xfrm>
            <a:off x="940500" y="1565375"/>
            <a:ext cx="1481400" cy="99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predictors </a:t>
            </a:r>
            <a:r>
              <a:rPr lang="en" b="1"/>
              <a:t>(small)</a:t>
            </a:r>
            <a:endParaRPr b="1"/>
          </a:p>
        </p:txBody>
      </p:sp>
      <p:sp>
        <p:nvSpPr>
          <p:cNvPr id="3910" name="Google Shape;3910;p23"/>
          <p:cNvSpPr/>
          <p:nvPr/>
        </p:nvSpPr>
        <p:spPr>
          <a:xfrm>
            <a:off x="4906050" y="1565375"/>
            <a:ext cx="1481400" cy="950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predictors </a:t>
            </a:r>
            <a:r>
              <a:rPr lang="en" b="1"/>
              <a:t>(initial)</a:t>
            </a:r>
            <a:endParaRPr b="1"/>
          </a:p>
        </p:txBody>
      </p:sp>
      <p:sp>
        <p:nvSpPr>
          <p:cNvPr id="3911" name="Google Shape;3911;p23"/>
          <p:cNvSpPr/>
          <p:nvPr/>
        </p:nvSpPr>
        <p:spPr>
          <a:xfrm>
            <a:off x="2795375" y="3033125"/>
            <a:ext cx="1914900" cy="46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Log-linear WLS</a:t>
            </a:r>
            <a:endParaRPr b="1"/>
          </a:p>
        </p:txBody>
      </p:sp>
      <p:cxnSp>
        <p:nvCxnSpPr>
          <p:cNvPr id="3912" name="Google Shape;3912;p23"/>
          <p:cNvCxnSpPr>
            <a:stCxn id="3909" idx="6"/>
            <a:endCxn id="3908" idx="1"/>
          </p:cNvCxnSpPr>
          <p:nvPr/>
        </p:nvCxnSpPr>
        <p:spPr>
          <a:xfrm>
            <a:off x="2421900" y="2061575"/>
            <a:ext cx="7572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913" name="Google Shape;3913;p23"/>
          <p:cNvCxnSpPr>
            <a:stCxn id="3908" idx="3"/>
            <a:endCxn id="3910" idx="2"/>
          </p:cNvCxnSpPr>
          <p:nvPr/>
        </p:nvCxnSpPr>
        <p:spPr>
          <a:xfrm rot="10800000" flipH="1">
            <a:off x="4269275" y="2040725"/>
            <a:ext cx="6369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914" name="Google Shape;3914;p23"/>
          <p:cNvCxnSpPr>
            <a:stCxn id="3907" idx="2"/>
          </p:cNvCxnSpPr>
          <p:nvPr/>
        </p:nvCxnSpPr>
        <p:spPr>
          <a:xfrm>
            <a:off x="3683675" y="1318500"/>
            <a:ext cx="6300" cy="3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5" name="Google Shape;3915;p23"/>
          <p:cNvCxnSpPr>
            <a:stCxn id="3908" idx="2"/>
            <a:endCxn id="3911" idx="0"/>
          </p:cNvCxnSpPr>
          <p:nvPr/>
        </p:nvCxnSpPr>
        <p:spPr>
          <a:xfrm>
            <a:off x="3724175" y="2501825"/>
            <a:ext cx="28800" cy="53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6" name="Google Shape;3916;p23"/>
          <p:cNvSpPr txBox="1"/>
          <p:nvPr/>
        </p:nvSpPr>
        <p:spPr>
          <a:xfrm rot="1854249">
            <a:off x="1664738" y="2695222"/>
            <a:ext cx="1335272" cy="32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 testing</a:t>
            </a:r>
            <a:endParaRPr sz="9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17" name="Google Shape;3917;p23"/>
          <p:cNvCxnSpPr>
            <a:stCxn id="3909" idx="4"/>
            <a:endCxn id="3911" idx="1"/>
          </p:cNvCxnSpPr>
          <p:nvPr/>
        </p:nvCxnSpPr>
        <p:spPr>
          <a:xfrm>
            <a:off x="1681200" y="2557775"/>
            <a:ext cx="1114200" cy="7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8" name="Google Shape;3918;p23"/>
          <p:cNvCxnSpPr>
            <a:stCxn id="3910" idx="4"/>
            <a:endCxn id="3911" idx="3"/>
          </p:cNvCxnSpPr>
          <p:nvPr/>
        </p:nvCxnSpPr>
        <p:spPr>
          <a:xfrm flipH="1">
            <a:off x="4710150" y="2516075"/>
            <a:ext cx="936600" cy="7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9" name="Google Shape;3919;p23"/>
          <p:cNvSpPr txBox="1"/>
          <p:nvPr/>
        </p:nvSpPr>
        <p:spPr>
          <a:xfrm rot="-2262863">
            <a:off x="4552026" y="2649437"/>
            <a:ext cx="1135803" cy="3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 testing</a:t>
            </a:r>
            <a:endParaRPr sz="9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0" name="Google Shape;3920;p23"/>
          <p:cNvSpPr txBox="1"/>
          <p:nvPr/>
        </p:nvSpPr>
        <p:spPr>
          <a:xfrm>
            <a:off x="1080425" y="1195700"/>
            <a:ext cx="131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Specification 2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1" name="Google Shape;3921;p23"/>
          <p:cNvSpPr txBox="1"/>
          <p:nvPr/>
        </p:nvSpPr>
        <p:spPr>
          <a:xfrm>
            <a:off x="5027950" y="1214550"/>
            <a:ext cx="131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Specification 1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2" name="Google Shape;3922;p23"/>
          <p:cNvSpPr txBox="1"/>
          <p:nvPr/>
        </p:nvSpPr>
        <p:spPr>
          <a:xfrm>
            <a:off x="3096875" y="3407675"/>
            <a:ext cx="1311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tillium Web"/>
                <a:ea typeface="Titillium Web"/>
                <a:cs typeface="Titillium Web"/>
                <a:sym typeface="Titillium Web"/>
              </a:rPr>
              <a:t>Model 1</a:t>
            </a:r>
            <a:endParaRPr sz="13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3" name="Google Shape;3923;p23"/>
          <p:cNvSpPr/>
          <p:nvPr/>
        </p:nvSpPr>
        <p:spPr>
          <a:xfrm>
            <a:off x="348075" y="3904375"/>
            <a:ext cx="1914900" cy="46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Ridge </a:t>
            </a:r>
            <a:endParaRPr b="1"/>
          </a:p>
        </p:txBody>
      </p:sp>
      <p:sp>
        <p:nvSpPr>
          <p:cNvPr id="3924" name="Google Shape;3924;p23"/>
          <p:cNvSpPr/>
          <p:nvPr/>
        </p:nvSpPr>
        <p:spPr>
          <a:xfrm>
            <a:off x="2795375" y="3904375"/>
            <a:ext cx="1914900" cy="46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Weighted Ridge </a:t>
            </a:r>
            <a:endParaRPr b="1"/>
          </a:p>
        </p:txBody>
      </p:sp>
      <p:sp>
        <p:nvSpPr>
          <p:cNvPr id="3925" name="Google Shape;3925;p23"/>
          <p:cNvSpPr/>
          <p:nvPr/>
        </p:nvSpPr>
        <p:spPr>
          <a:xfrm>
            <a:off x="5027950" y="3904375"/>
            <a:ext cx="1914900" cy="46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Random Forest</a:t>
            </a:r>
            <a:endParaRPr b="1"/>
          </a:p>
        </p:txBody>
      </p:sp>
      <p:sp>
        <p:nvSpPr>
          <p:cNvPr id="3926" name="Google Shape;3926;p23"/>
          <p:cNvSpPr txBox="1"/>
          <p:nvPr/>
        </p:nvSpPr>
        <p:spPr>
          <a:xfrm>
            <a:off x="649575" y="4303550"/>
            <a:ext cx="1311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tillium Web"/>
                <a:ea typeface="Titillium Web"/>
                <a:cs typeface="Titillium Web"/>
                <a:sym typeface="Titillium Web"/>
              </a:rPr>
              <a:t>Model 2</a:t>
            </a:r>
            <a:endParaRPr sz="13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7" name="Google Shape;3927;p23"/>
          <p:cNvSpPr txBox="1"/>
          <p:nvPr/>
        </p:nvSpPr>
        <p:spPr>
          <a:xfrm>
            <a:off x="5329450" y="4303550"/>
            <a:ext cx="1311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tillium Web Light"/>
                <a:ea typeface="Titillium Web Light"/>
                <a:cs typeface="Titillium Web Light"/>
                <a:sym typeface="Titillium Web Light"/>
              </a:rPr>
              <a:t>Model 3</a:t>
            </a:r>
            <a:endParaRPr sz="13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8" name="Google Shape;3928;p23"/>
          <p:cNvSpPr txBox="1"/>
          <p:nvPr/>
        </p:nvSpPr>
        <p:spPr>
          <a:xfrm>
            <a:off x="2927375" y="4303550"/>
            <a:ext cx="1847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tillium Web"/>
                <a:ea typeface="Titillium Web"/>
                <a:cs typeface="Titillium Web"/>
                <a:sym typeface="Titillium Web"/>
              </a:rPr>
              <a:t>Model 2 with weights</a:t>
            </a:r>
            <a:endParaRPr sz="13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929" name="Google Shape;3929;p23"/>
          <p:cNvCxnSpPr>
            <a:stCxn id="3916" idx="2"/>
          </p:cNvCxnSpPr>
          <p:nvPr/>
        </p:nvCxnSpPr>
        <p:spPr>
          <a:xfrm flipH="1">
            <a:off x="1998774" y="2995425"/>
            <a:ext cx="250500" cy="2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930" name="Google Shape;3930;p23"/>
          <p:cNvCxnSpPr/>
          <p:nvPr/>
        </p:nvCxnSpPr>
        <p:spPr>
          <a:xfrm>
            <a:off x="5227874" y="2904700"/>
            <a:ext cx="225900" cy="2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931" name="Google Shape;3931;p23"/>
          <p:cNvSpPr/>
          <p:nvPr/>
        </p:nvSpPr>
        <p:spPr>
          <a:xfrm>
            <a:off x="1453600" y="3149350"/>
            <a:ext cx="1166100" cy="531300"/>
          </a:xfrm>
          <a:prstGeom prst="diamond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CI=29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2" name="Google Shape;3932;p23"/>
          <p:cNvSpPr/>
          <p:nvPr/>
        </p:nvSpPr>
        <p:spPr>
          <a:xfrm>
            <a:off x="4885950" y="3149350"/>
            <a:ext cx="1166100" cy="531300"/>
          </a:xfrm>
          <a:prstGeom prst="diamond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CI=44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3" name="Google Shape;3933;p23"/>
          <p:cNvSpPr txBox="1"/>
          <p:nvPr/>
        </p:nvSpPr>
        <p:spPr>
          <a:xfrm>
            <a:off x="1676400" y="4623225"/>
            <a:ext cx="4223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combinations</a:t>
            </a:r>
            <a:endParaRPr sz="17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Methods &amp; Specifications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39" name="Google Shape;39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4" y="1172025"/>
            <a:ext cx="6987976" cy="38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0" name="Google Shape;3940;p24"/>
          <p:cNvSpPr txBox="1"/>
          <p:nvPr/>
        </p:nvSpPr>
        <p:spPr>
          <a:xfrm>
            <a:off x="3733800" y="1111100"/>
            <a:ext cx="111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1C4587"/>
                </a:solidFill>
                <a:latin typeface="Titillium Web"/>
                <a:ea typeface="Titillium Web"/>
                <a:cs typeface="Titillium Web"/>
                <a:sym typeface="Titillium Web"/>
              </a:rPr>
              <a:t>/10-Fold CV</a:t>
            </a:r>
            <a:endParaRPr b="1" i="1">
              <a:solidFill>
                <a:srgbClr val="1C458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41" name="Google Shape;3941;p24"/>
          <p:cNvSpPr/>
          <p:nvPr/>
        </p:nvSpPr>
        <p:spPr>
          <a:xfrm>
            <a:off x="5613400" y="1917700"/>
            <a:ext cx="1295400" cy="1663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2" name="Google Shape;3942;p24"/>
          <p:cNvSpPr/>
          <p:nvPr/>
        </p:nvSpPr>
        <p:spPr>
          <a:xfrm>
            <a:off x="5887800" y="3657600"/>
            <a:ext cx="1020900" cy="1269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3" name="Google Shape;3943;p24"/>
          <p:cNvSpPr/>
          <p:nvPr/>
        </p:nvSpPr>
        <p:spPr>
          <a:xfrm>
            <a:off x="6945900" y="1511300"/>
            <a:ext cx="775800" cy="335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4" name="Google Shape;3944;p24"/>
          <p:cNvSpPr txBox="1"/>
          <p:nvPr/>
        </p:nvSpPr>
        <p:spPr>
          <a:xfrm rot="-5400000">
            <a:off x="6594450" y="2651050"/>
            <a:ext cx="1460700" cy="400200"/>
          </a:xfrm>
          <a:prstGeom prst="rect">
            <a:avLst/>
          </a:prstGeom>
          <a:noFill/>
          <a:ln w="9525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1C4587"/>
                </a:solidFill>
                <a:latin typeface="Titillium Web"/>
                <a:ea typeface="Titillium Web"/>
                <a:cs typeface="Titillium Web"/>
                <a:sym typeface="Titillium Web"/>
              </a:rPr>
              <a:t>MSE   increases</a:t>
            </a:r>
            <a:endParaRPr b="1" i="1">
              <a:solidFill>
                <a:srgbClr val="1C458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On-screen Show (16:9)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Dosis ExtraLight</vt:lpstr>
      <vt:lpstr>Arial</vt:lpstr>
      <vt:lpstr>Times New Roman</vt:lpstr>
      <vt:lpstr>Titillium Web</vt:lpstr>
      <vt:lpstr>Source Sans Pro</vt:lpstr>
      <vt:lpstr>Dosis</vt:lpstr>
      <vt:lpstr>Titillium Web Light</vt:lpstr>
      <vt:lpstr>Mowbray template</vt:lpstr>
      <vt:lpstr>New York Airbnb Pricing and COVID-19 </vt:lpstr>
      <vt:lpstr>Business Case + Question  </vt:lpstr>
      <vt:lpstr>Analytics Question + Analytic Goals</vt:lpstr>
      <vt:lpstr>Project Data Set </vt:lpstr>
      <vt:lpstr>Descriptive Statistics/ Analytics</vt:lpstr>
      <vt:lpstr>Descriptive Statistics/ Analytics</vt:lpstr>
      <vt:lpstr>Descriptive Statistics/ Analytics</vt:lpstr>
      <vt:lpstr>Modeling Methods &amp; Specifications</vt:lpstr>
      <vt:lpstr>Modeling Methods &amp; Specifications </vt:lpstr>
      <vt:lpstr>Analysis of Results</vt:lpstr>
      <vt:lpstr>Analysis of Results (Categoricals)</vt:lpstr>
      <vt:lpstr>Analysis of Results (Binaries)</vt:lpstr>
      <vt:lpstr>Analysis of Results (Quantitative)</vt:lpstr>
      <vt:lpstr>Conclusions</vt:lpstr>
      <vt:lpstr>Challenges and Lessons Learned 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Airbnb Pricing and COVID-19 </dc:title>
  <dc:creator>Andrew Erickson</dc:creator>
  <cp:lastModifiedBy>Andrew</cp:lastModifiedBy>
  <cp:revision>1</cp:revision>
  <dcterms:modified xsi:type="dcterms:W3CDTF">2022-04-10T02:21:16Z</dcterms:modified>
</cp:coreProperties>
</file>