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39.xml" ContentType="application/vnd.openxmlformats-officedocument.themeOverride+xml"/>
  <Override PartName="/ppt/notesSlides/notesSlide39.xml" ContentType="application/vnd.openxmlformats-officedocument.presentationml.notesSlide+xml"/>
  <Override PartName="/ppt/theme/themeOverride40.xml" ContentType="application/vnd.openxmlformats-officedocument.themeOverride+xml"/>
  <Override PartName="/ppt/notesSlides/notesSlide40.xml" ContentType="application/vnd.openxmlformats-officedocument.presentationml.notesSlide+xml"/>
  <Override PartName="/ppt/theme/themeOverride41.xml" ContentType="application/vnd.openxmlformats-officedocument.themeOverride+xml"/>
  <Override PartName="/ppt/notesSlides/notesSlide41.xml" ContentType="application/vnd.openxmlformats-officedocument.presentationml.notesSlide+xml"/>
  <Override PartName="/ppt/theme/themeOverride42.xml" ContentType="application/vnd.openxmlformats-officedocument.themeOverride+xml"/>
  <Override PartName="/ppt/notesSlides/notesSlide42.xml" ContentType="application/vnd.openxmlformats-officedocument.presentationml.notesSlide+xml"/>
  <Override PartName="/ppt/theme/themeOverride43.xml" ContentType="application/vnd.openxmlformats-officedocument.themeOverride+xml"/>
  <Override PartName="/ppt/notesSlides/notesSlide43.xml" ContentType="application/vnd.openxmlformats-officedocument.presentationml.notesSlide+xml"/>
  <Override PartName="/ppt/theme/themeOverride44.xml" ContentType="application/vnd.openxmlformats-officedocument.themeOverride+xml"/>
  <Override PartName="/ppt/notesSlides/notesSlide44.xml" ContentType="application/vnd.openxmlformats-officedocument.presentationml.notesSlide+xml"/>
  <Override PartName="/ppt/theme/themeOverride45.xml" ContentType="application/vnd.openxmlformats-officedocument.themeOverride+xml"/>
  <Override PartName="/ppt/notesSlides/notesSlide45.xml" ContentType="application/vnd.openxmlformats-officedocument.presentationml.notesSlide+xml"/>
  <Override PartName="/ppt/theme/themeOverride46.xml" ContentType="application/vnd.openxmlformats-officedocument.themeOverride+xml"/>
  <Override PartName="/ppt/notesSlides/notesSlide46.xml" ContentType="application/vnd.openxmlformats-officedocument.presentationml.notesSlide+xml"/>
  <Override PartName="/ppt/theme/themeOverride47.xml" ContentType="application/vnd.openxmlformats-officedocument.themeOverride+xml"/>
  <Override PartName="/ppt/notesSlides/notesSlide47.xml" ContentType="application/vnd.openxmlformats-officedocument.presentationml.notesSlide+xml"/>
  <Override PartName="/ppt/theme/themeOverride48.xml" ContentType="application/vnd.openxmlformats-officedocument.themeOverride+xml"/>
  <Override PartName="/ppt/notesSlides/notesSlide48.xml" ContentType="application/vnd.openxmlformats-officedocument.presentationml.notesSlide+xml"/>
  <Override PartName="/ppt/theme/themeOverride49.xml" ContentType="application/vnd.openxmlformats-officedocument.themeOverride+xml"/>
  <Override PartName="/ppt/notesSlides/notesSlide49.xml" ContentType="application/vnd.openxmlformats-officedocument.presentationml.notesSlide+xml"/>
  <Override PartName="/ppt/theme/themeOverride50.xml" ContentType="application/vnd.openxmlformats-officedocument.themeOverride+xml"/>
  <Override PartName="/ppt/notesSlides/notesSlide50.xml" ContentType="application/vnd.openxmlformats-officedocument.presentationml.notesSlide+xml"/>
  <Override PartName="/ppt/theme/themeOverride51.xml" ContentType="application/vnd.openxmlformats-officedocument.themeOverride+xml"/>
  <Override PartName="/ppt/notesSlides/notesSlide51.xml" ContentType="application/vnd.openxmlformats-officedocument.presentationml.notesSlide+xml"/>
  <Override PartName="/ppt/theme/themeOverride52.xml" ContentType="application/vnd.openxmlformats-officedocument.themeOverride+xml"/>
  <Override PartName="/ppt/notesSlides/notesSlide52.xml" ContentType="application/vnd.openxmlformats-officedocument.presentationml.notesSlide+xml"/>
  <Override PartName="/ppt/theme/themeOverride53.xml" ContentType="application/vnd.openxmlformats-officedocument.themeOverride+xml"/>
  <Override PartName="/ppt/notesSlides/notesSlide53.xml" ContentType="application/vnd.openxmlformats-officedocument.presentationml.notesSlide+xml"/>
  <Override PartName="/ppt/theme/themeOverride54.xml" ContentType="application/vnd.openxmlformats-officedocument.themeOverride+xml"/>
  <Override PartName="/ppt/notesSlides/notesSlide54.xml" ContentType="application/vnd.openxmlformats-officedocument.presentationml.notesSlide+xml"/>
  <Override PartName="/ppt/theme/themeOverride55.xml" ContentType="application/vnd.openxmlformats-officedocument.themeOverride+xml"/>
  <Override PartName="/ppt/notesSlides/notesSlide55.xml" ContentType="application/vnd.openxmlformats-officedocument.presentationml.notesSlide+xml"/>
  <Override PartName="/ppt/theme/themeOverride56.xml" ContentType="application/vnd.openxmlformats-officedocument.themeOverride+xml"/>
  <Override PartName="/ppt/notesSlides/notesSlide56.xml" ContentType="application/vnd.openxmlformats-officedocument.presentationml.notesSlide+xml"/>
  <Override PartName="/ppt/theme/themeOverride57.xml" ContentType="application/vnd.openxmlformats-officedocument.themeOverride+xml"/>
  <Override PartName="/ppt/notesSlides/notesSlide57.xml" ContentType="application/vnd.openxmlformats-officedocument.presentationml.notesSlide+xml"/>
  <Override PartName="/ppt/theme/themeOverride58.xml" ContentType="application/vnd.openxmlformats-officedocument.themeOverride+xml"/>
  <Override PartName="/ppt/notesSlides/notesSlide58.xml" ContentType="application/vnd.openxmlformats-officedocument.presentationml.notesSlide+xml"/>
  <Override PartName="/ppt/theme/themeOverride59.xml" ContentType="application/vnd.openxmlformats-officedocument.themeOverride+xml"/>
  <Override PartName="/ppt/notesSlides/notesSlide59.xml" ContentType="application/vnd.openxmlformats-officedocument.presentationml.notesSlide+xml"/>
  <Override PartName="/ppt/theme/themeOverride60.xml" ContentType="application/vnd.openxmlformats-officedocument.themeOverride+xml"/>
  <Override PartName="/ppt/notesSlides/notesSlide60.xml" ContentType="application/vnd.openxmlformats-officedocument.presentationml.notesSlide+xml"/>
  <Override PartName="/ppt/theme/themeOverride61.xml" ContentType="application/vnd.openxmlformats-officedocument.themeOverride+xml"/>
  <Override PartName="/ppt/notesSlides/notesSlide61.xml" ContentType="application/vnd.openxmlformats-officedocument.presentationml.notesSlide+xml"/>
  <Override PartName="/ppt/theme/themeOverride62.xml" ContentType="application/vnd.openxmlformats-officedocument.themeOverr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64"/>
  </p:notesMasterIdLst>
  <p:handoutMasterIdLst>
    <p:handoutMasterId r:id="rId65"/>
  </p:handoutMasterIdLst>
  <p:sldIdLst>
    <p:sldId id="323" r:id="rId2"/>
    <p:sldId id="1299" r:id="rId3"/>
    <p:sldId id="717" r:id="rId4"/>
    <p:sldId id="718" r:id="rId5"/>
    <p:sldId id="1296" r:id="rId6"/>
    <p:sldId id="1292" r:id="rId7"/>
    <p:sldId id="875" r:id="rId8"/>
    <p:sldId id="870" r:id="rId9"/>
    <p:sldId id="1293" r:id="rId10"/>
    <p:sldId id="719" r:id="rId11"/>
    <p:sldId id="872" r:id="rId12"/>
    <p:sldId id="1059" r:id="rId13"/>
    <p:sldId id="1060" r:id="rId14"/>
    <p:sldId id="1062" r:id="rId15"/>
    <p:sldId id="1063" r:id="rId16"/>
    <p:sldId id="1064" r:id="rId17"/>
    <p:sldId id="1295" r:id="rId18"/>
    <p:sldId id="1065" r:id="rId19"/>
    <p:sldId id="1066" r:id="rId20"/>
    <p:sldId id="1302" r:id="rId21"/>
    <p:sldId id="1265" r:id="rId22"/>
    <p:sldId id="903" r:id="rId23"/>
    <p:sldId id="904" r:id="rId24"/>
    <p:sldId id="1266" r:id="rId25"/>
    <p:sldId id="885" r:id="rId26"/>
    <p:sldId id="1283" r:id="rId27"/>
    <p:sldId id="874" r:id="rId28"/>
    <p:sldId id="1281" r:id="rId29"/>
    <p:sldId id="1282" r:id="rId30"/>
    <p:sldId id="1286" r:id="rId31"/>
    <p:sldId id="873" r:id="rId32"/>
    <p:sldId id="1269" r:id="rId33"/>
    <p:sldId id="1256" r:id="rId34"/>
    <p:sldId id="1038" r:id="rId35"/>
    <p:sldId id="1039" r:id="rId36"/>
    <p:sldId id="1040" r:id="rId37"/>
    <p:sldId id="1041" r:id="rId38"/>
    <p:sldId id="1271" r:id="rId39"/>
    <p:sldId id="888" r:id="rId40"/>
    <p:sldId id="878" r:id="rId41"/>
    <p:sldId id="1272" r:id="rId42"/>
    <p:sldId id="1300" r:id="rId43"/>
    <p:sldId id="879" r:id="rId44"/>
    <p:sldId id="890" r:id="rId45"/>
    <p:sldId id="1273" r:id="rId46"/>
    <p:sldId id="1274" r:id="rId47"/>
    <p:sldId id="892" r:id="rId48"/>
    <p:sldId id="748" r:id="rId49"/>
    <p:sldId id="1287" r:id="rId50"/>
    <p:sldId id="1291" r:id="rId51"/>
    <p:sldId id="1301" r:id="rId52"/>
    <p:sldId id="1298" r:id="rId53"/>
    <p:sldId id="749" r:id="rId54"/>
    <p:sldId id="1277" r:id="rId55"/>
    <p:sldId id="750" r:id="rId56"/>
    <p:sldId id="751" r:id="rId57"/>
    <p:sldId id="1278" r:id="rId58"/>
    <p:sldId id="1288" r:id="rId59"/>
    <p:sldId id="1290" r:id="rId60"/>
    <p:sldId id="1279" r:id="rId61"/>
    <p:sldId id="1297" r:id="rId62"/>
    <p:sldId id="880" r:id="rId63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berto Espinosa" initials="AE" lastIdx="1" clrIdx="0">
    <p:extLst>
      <p:ext uri="{19B8F6BF-5375-455C-9EA6-DF929625EA0E}">
        <p15:presenceInfo xmlns:p15="http://schemas.microsoft.com/office/powerpoint/2012/main" userId="S-1-5-21-3683589091-3492174527-1688384936-19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E28700"/>
    <a:srgbClr val="FF9900"/>
    <a:srgbClr val="EEB500"/>
    <a:srgbClr val="FFCC66"/>
    <a:srgbClr val="F2F2F2"/>
    <a:srgbClr val="FFEAC1"/>
    <a:srgbClr val="FFFFCC"/>
    <a:srgbClr val="E4E4E4"/>
    <a:srgbClr val="BD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4" autoAdjust="0"/>
    <p:restoredTop sz="93933" autoAdjust="0"/>
  </p:normalViewPr>
  <p:slideViewPr>
    <p:cSldViewPr>
      <p:cViewPr varScale="1">
        <p:scale>
          <a:sx n="130" d="100"/>
          <a:sy n="130" d="100"/>
        </p:scale>
        <p:origin x="1419" y="5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-241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>
                <a:latin typeface="Times New Roman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5738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>
                <a:latin typeface="Times New Roman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>
                <a:latin typeface="Times New Roman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3E27A9FC-8CB8-47EB-9693-7445A9F346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35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41775" cy="3444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>
                <a:latin typeface="Times New Roman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41775" cy="3444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>
                <a:latin typeface="Times New Roman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7663" y="517525"/>
            <a:ext cx="3524250" cy="2643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2850" y="3332163"/>
            <a:ext cx="6870700" cy="3160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5913"/>
            <a:ext cx="4041775" cy="3444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>
                <a:latin typeface="Times New Roman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5913"/>
            <a:ext cx="4041775" cy="3444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8573C256-9F40-48CE-8ECF-F7C4D1BE05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5263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pitchFamily="-65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pitchFamily="-65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pitchFamily="-65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pitchFamily="-65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pitchFamily="-65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03AB139-B673-495B-A313-9D7B9C84AC8B}" type="slidenum">
              <a:rPr kumimoji="0" lang="en-US" altLang="en-US" smtClean="0"/>
              <a:pPr>
                <a:spcBef>
                  <a:spcPct val="0"/>
                </a:spcBef>
              </a:pPr>
              <a:t>1</a:t>
            </a:fld>
            <a:endParaRPr kumimoji="0"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baseline="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3750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094B278-44AD-4144-97E8-FECF36955696}" type="slidenum">
              <a:rPr kumimoji="0" lang="en-US" altLang="en-US" smtClean="0"/>
              <a:pPr>
                <a:spcBef>
                  <a:spcPct val="0"/>
                </a:spcBef>
              </a:pPr>
              <a:t>10</a:t>
            </a:fld>
            <a:endParaRPr kumimoji="0"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CORRECTION: added (Factor) after Categorical</a:t>
            </a:r>
          </a:p>
        </p:txBody>
      </p:sp>
    </p:spTree>
    <p:extLst>
      <p:ext uri="{BB962C8B-B14F-4D97-AF65-F5344CB8AC3E}">
        <p14:creationId xmlns:p14="http://schemas.microsoft.com/office/powerpoint/2010/main" val="3840593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094B278-44AD-4144-97E8-FECF36955696}" type="slidenum">
              <a:rPr kumimoji="0" lang="en-US" altLang="en-US" smtClean="0"/>
              <a:pPr>
                <a:spcBef>
                  <a:spcPct val="0"/>
                </a:spcBef>
              </a:pPr>
              <a:t>11</a:t>
            </a:fld>
            <a:endParaRPr kumimoji="0"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CORRECTIONS: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Added “discriminant analysis”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Changed “Discrete” with “Categorical (Factor)”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07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5721230-A078-420A-B97A-989E4D3DA047}" type="slidenum">
              <a:rPr kumimoji="0" lang="en-US" altLang="en-US" smtClean="0"/>
              <a:pPr>
                <a:spcBef>
                  <a:spcPct val="0"/>
                </a:spcBef>
              </a:pPr>
              <a:t>12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2429235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D1C380F-5CC6-4C0B-A71D-440ADB3C98BB}" type="slidenum">
              <a:rPr kumimoji="0" lang="en-US" altLang="en-US" smtClean="0"/>
              <a:pPr>
                <a:spcBef>
                  <a:spcPct val="0"/>
                </a:spcBef>
              </a:pPr>
              <a:t>13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1337958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09B9138-DCC0-410B-97B1-2601E5521E46}" type="slidenum">
              <a:rPr kumimoji="0" lang="en-US" altLang="en-US" smtClean="0"/>
              <a:pPr>
                <a:spcBef>
                  <a:spcPct val="0"/>
                </a:spcBef>
              </a:pPr>
              <a:t>14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363132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09B9138-DCC0-410B-97B1-2601E5521E46}" type="slidenum">
              <a:rPr kumimoji="0" lang="en-US" altLang="en-US" smtClean="0"/>
              <a:pPr>
                <a:spcBef>
                  <a:spcPct val="0"/>
                </a:spcBef>
              </a:pPr>
              <a:t>15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1550696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09B9138-DCC0-410B-97B1-2601E5521E46}" type="slidenum">
              <a:rPr kumimoji="0" lang="en-US" altLang="en-US" smtClean="0"/>
              <a:pPr>
                <a:spcBef>
                  <a:spcPct val="0"/>
                </a:spcBef>
              </a:pPr>
              <a:t>16</a:t>
            </a:fld>
            <a:endParaRPr kumimoji="0"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CORRECTION: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Added</a:t>
            </a:r>
            <a:r>
              <a:rPr lang="en-US" baseline="0" dirty="0"/>
              <a:t> “</a:t>
            </a:r>
            <a:r>
              <a:rPr kumimoji="1"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pitchFamily="-65" charset="-128"/>
                <a:cs typeface="ＭＳ Ｐゴシック"/>
                <a:sym typeface="Wingdings" panose="05000000000000000000" pitchFamily="2" charset="2"/>
              </a:rPr>
              <a:t> Factor  variables do this </a:t>
            </a:r>
            <a:r>
              <a:rPr kumimoji="1" lang="en-US" sz="1200" b="1" kern="1200" dirty="0">
                <a:solidFill>
                  <a:srgbClr val="C00000"/>
                </a:solidFill>
                <a:latin typeface="Times New Roman" pitchFamily="18" charset="0"/>
                <a:ea typeface="ＭＳ Ｐゴシック" pitchFamily="-65" charset="-128"/>
                <a:cs typeface="ＭＳ Ｐゴシック"/>
                <a:sym typeface="Wingdings" panose="05000000000000000000" pitchFamily="2" charset="2"/>
              </a:rPr>
              <a:t>automatically</a:t>
            </a:r>
            <a:r>
              <a:rPr kumimoji="1"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pitchFamily="-65" charset="-128"/>
                <a:cs typeface="ＭＳ Ｐゴシック"/>
                <a:sym typeface="Wingdings" panose="05000000000000000000" pitchFamily="2" charset="2"/>
              </a:rPr>
              <a:t> for you”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33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09B9138-DCC0-410B-97B1-2601E5521E46}" type="slidenum">
              <a:rPr kumimoji="0" lang="en-US" altLang="en-US" smtClean="0"/>
              <a:pPr>
                <a:spcBef>
                  <a:spcPct val="0"/>
                </a:spcBef>
              </a:pPr>
              <a:t>17</a:t>
            </a:fld>
            <a:endParaRPr kumimoji="0"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522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09B9138-DCC0-410B-97B1-2601E5521E46}" type="slidenum">
              <a:rPr kumimoji="0" lang="en-US" altLang="en-US" smtClean="0"/>
              <a:pPr>
                <a:spcBef>
                  <a:spcPct val="0"/>
                </a:spcBef>
              </a:pPr>
              <a:t>18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422739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094B278-44AD-4144-97E8-FECF36955696}" type="slidenum">
              <a:rPr kumimoji="0" lang="en-US" altLang="en-US" smtClean="0"/>
              <a:pPr>
                <a:spcBef>
                  <a:spcPct val="0"/>
                </a:spcBef>
              </a:pPr>
              <a:t>19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850350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721230-A078-420A-B97A-989E4D3DA04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7326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FC7961-ABC9-4DE0-B5DA-9EA04118761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683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C666E2-3E33-4E8F-9F03-2050A875096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202728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D1C380F-5CC6-4C0B-A71D-440ADB3C98BB}" type="slidenum">
              <a:rPr kumimoji="0" lang="en-US" altLang="en-US" smtClean="0"/>
              <a:pPr>
                <a:spcBef>
                  <a:spcPct val="0"/>
                </a:spcBef>
              </a:pPr>
              <a:t>22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29309209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094B278-44AD-4144-97E8-FECF36955696}" type="slidenum">
              <a:rPr kumimoji="0" lang="en-US" altLang="en-US" smtClean="0"/>
              <a:pPr>
                <a:spcBef>
                  <a:spcPct val="0"/>
                </a:spcBef>
              </a:pPr>
              <a:t>23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946260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C666E2-3E33-4E8F-9F03-2050A875096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055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D1C380F-5CC6-4C0B-A71D-440ADB3C98BB}" type="slidenum">
              <a:rPr kumimoji="0" lang="en-US" altLang="en-US" smtClean="0"/>
              <a:pPr>
                <a:spcBef>
                  <a:spcPct val="0"/>
                </a:spcBef>
              </a:pPr>
              <a:t>25</a:t>
            </a:fld>
            <a:endParaRPr kumimoji="0"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2487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094B278-44AD-4144-97E8-FECF36955696}" type="slidenum">
              <a:rPr kumimoji="0" lang="en-US" altLang="en-US" smtClean="0"/>
              <a:pPr>
                <a:spcBef>
                  <a:spcPct val="0"/>
                </a:spcBef>
              </a:pPr>
              <a:t>26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40497853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094B278-44AD-4144-97E8-FECF36955696}" type="slidenum">
              <a:rPr kumimoji="0" lang="en-US" altLang="en-US" smtClean="0"/>
              <a:pPr>
                <a:spcBef>
                  <a:spcPct val="0"/>
                </a:spcBef>
              </a:pPr>
              <a:t>27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39337781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C666E2-3E33-4E8F-9F03-2050A875096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8398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C666E2-3E33-4E8F-9F03-2050A875096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54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5721230-A078-420A-B97A-989E4D3DA047}" type="slidenum">
              <a:rPr kumimoji="0" lang="en-US" altLang="en-US" smtClean="0"/>
              <a:pPr>
                <a:spcBef>
                  <a:spcPct val="0"/>
                </a:spcBef>
              </a:pPr>
              <a:t>3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4819319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094B278-44AD-4144-97E8-FECF36955696}" type="slidenum">
              <a:rPr kumimoji="0" lang="en-US" altLang="en-US" smtClean="0"/>
              <a:pPr>
                <a:spcBef>
                  <a:spcPct val="0"/>
                </a:spcBef>
              </a:pPr>
              <a:t>30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22178154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094B278-44AD-4144-97E8-FECF36955696}" type="slidenum">
              <a:rPr kumimoji="0" lang="en-US" altLang="en-US" smtClean="0"/>
              <a:pPr>
                <a:spcBef>
                  <a:spcPct val="0"/>
                </a:spcBef>
              </a:pPr>
              <a:t>31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41335608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C666E2-3E33-4E8F-9F03-2050A875096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073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D1C380F-5CC6-4C0B-A71D-440ADB3C98BB}" type="slidenum">
              <a:rPr kumimoji="0" lang="en-US" altLang="en-US" smtClean="0"/>
              <a:pPr>
                <a:spcBef>
                  <a:spcPct val="0"/>
                </a:spcBef>
              </a:pPr>
              <a:t>33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24369694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D1C380F-5CC6-4C0B-A71D-440ADB3C98BB}" type="slidenum">
              <a:rPr kumimoji="0" lang="en-US" altLang="en-US" smtClean="0"/>
              <a:pPr>
                <a:spcBef>
                  <a:spcPct val="0"/>
                </a:spcBef>
              </a:pPr>
              <a:t>34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14536930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4E942CE-A2DF-401B-934F-1FE94CEE0FEA}" type="slidenum">
              <a:rPr kumimoji="0" lang="en-US" altLang="en-US"/>
              <a:pPr>
                <a:spcBef>
                  <a:spcPct val="0"/>
                </a:spcBef>
              </a:pPr>
              <a:t>35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41711785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4E942CE-A2DF-401B-934F-1FE94CEE0FEA}" type="slidenum">
              <a:rPr kumimoji="0" lang="en-US" altLang="en-US"/>
              <a:pPr>
                <a:spcBef>
                  <a:spcPct val="0"/>
                </a:spcBef>
              </a:pPr>
              <a:t>36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25151099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4E942CE-A2DF-401B-934F-1FE94CEE0FEA}" type="slidenum">
              <a:rPr kumimoji="0" lang="en-US" altLang="en-US"/>
              <a:pPr>
                <a:spcBef>
                  <a:spcPct val="0"/>
                </a:spcBef>
              </a:pPr>
              <a:t>37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35100323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C666E2-3E33-4E8F-9F03-2050A875096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9606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D1C380F-5CC6-4C0B-A71D-440ADB3C98BB}" type="slidenum">
              <a:rPr kumimoji="0" lang="en-US" altLang="en-US" smtClean="0"/>
              <a:pPr>
                <a:spcBef>
                  <a:spcPct val="0"/>
                </a:spcBef>
              </a:pPr>
              <a:t>39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4294848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50D905F-1D3B-4C54-B072-3470D9699FBB}" type="slidenum">
              <a:rPr kumimoji="0" lang="en-US" altLang="en-US" smtClean="0"/>
              <a:pPr>
                <a:spcBef>
                  <a:spcPct val="0"/>
                </a:spcBef>
              </a:pPr>
              <a:t>4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29793562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094B278-44AD-4144-97E8-FECF36955696}" type="slidenum">
              <a:rPr kumimoji="0" lang="en-US" altLang="en-US" smtClean="0"/>
              <a:pPr>
                <a:spcBef>
                  <a:spcPct val="0"/>
                </a:spcBef>
              </a:pPr>
              <a:t>40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25695324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C666E2-3E33-4E8F-9F03-2050A875096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376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1C380F-5CC6-4C0B-A71D-440ADB3C98B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7603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094B278-44AD-4144-97E8-FECF36955696}" type="slidenum">
              <a:rPr kumimoji="0" lang="en-US" altLang="en-US" smtClean="0"/>
              <a:pPr>
                <a:spcBef>
                  <a:spcPct val="0"/>
                </a:spcBef>
              </a:pPr>
              <a:t>43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12819173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094B278-44AD-4144-97E8-FECF36955696}" type="slidenum">
              <a:rPr kumimoji="0" lang="en-US" altLang="en-US" smtClean="0"/>
              <a:pPr>
                <a:spcBef>
                  <a:spcPct val="0"/>
                </a:spcBef>
              </a:pPr>
              <a:t>44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1142402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C666E2-3E33-4E8F-9F03-2050A875096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2606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C666E2-3E33-4E8F-9F03-2050A875096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954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D1C380F-5CC6-4C0B-A71D-440ADB3C98BB}" type="slidenum">
              <a:rPr kumimoji="0" lang="en-US" altLang="en-US" smtClean="0"/>
              <a:pPr>
                <a:spcBef>
                  <a:spcPct val="0"/>
                </a:spcBef>
              </a:pPr>
              <a:t>47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19263004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58BBC55-3522-448E-8113-124CADF572AE}" type="slidenum">
              <a:rPr kumimoji="0" lang="en-US" altLang="en-US" smtClean="0"/>
              <a:pPr>
                <a:spcBef>
                  <a:spcPct val="0"/>
                </a:spcBef>
              </a:pPr>
              <a:t>48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38799397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58BBC55-3522-448E-8113-124CADF572AE}" type="slidenum">
              <a:rPr kumimoji="0" lang="en-US" altLang="en-US" smtClean="0"/>
              <a:pPr>
                <a:spcBef>
                  <a:spcPct val="0"/>
                </a:spcBef>
              </a:pPr>
              <a:t>49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841699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5721230-A078-420A-B97A-989E4D3DA047}" type="slidenum">
              <a:rPr kumimoji="0" lang="en-US" altLang="en-US" smtClean="0"/>
              <a:pPr>
                <a:spcBef>
                  <a:spcPct val="0"/>
                </a:spcBef>
              </a:pPr>
              <a:t>5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38275010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92224F9-0CE1-44FF-BA3D-CDD045A9F536}" type="slidenum">
              <a:rPr kumimoji="0" lang="en-US" altLang="en-US" smtClean="0"/>
              <a:pPr>
                <a:spcBef>
                  <a:spcPct val="0"/>
                </a:spcBef>
              </a:pPr>
              <a:t>50</a:t>
            </a:fld>
            <a:endParaRPr kumimoji="0"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310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92224F9-0CE1-44FF-BA3D-CDD045A9F536}" type="slidenum">
              <a:rPr kumimoji="0" lang="en-US" altLang="en-US" smtClean="0"/>
              <a:pPr>
                <a:spcBef>
                  <a:spcPct val="0"/>
                </a:spcBef>
              </a:pPr>
              <a:t>51</a:t>
            </a:fld>
            <a:endParaRPr kumimoji="0"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839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1C380F-5CC6-4C0B-A71D-440ADB3C98B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93870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0766C98-DE13-4F7E-8949-39579BC6D5D4}" type="slidenum">
              <a:rPr kumimoji="0" lang="en-US" altLang="en-US" smtClean="0"/>
              <a:pPr>
                <a:spcBef>
                  <a:spcPct val="0"/>
                </a:spcBef>
              </a:pPr>
              <a:t>53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29982295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C666E2-3E33-4E8F-9F03-2050A875096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848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3096AC7-3E6A-490F-A42B-AADF0A8352BE}" type="slidenum">
              <a:rPr kumimoji="0" lang="en-US" altLang="en-US" smtClean="0"/>
              <a:pPr>
                <a:spcBef>
                  <a:spcPct val="0"/>
                </a:spcBef>
              </a:pPr>
              <a:t>55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12549215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B7EE715-3594-415C-9B4A-A6F752D62013}" type="slidenum">
              <a:rPr kumimoji="0" lang="en-US" altLang="en-US" smtClean="0"/>
              <a:pPr>
                <a:spcBef>
                  <a:spcPct val="0"/>
                </a:spcBef>
              </a:pPr>
              <a:t>56</a:t>
            </a:fld>
            <a:endParaRPr kumimoji="0"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4917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C666E2-3E33-4E8F-9F03-2050A875096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2234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58BBC55-3522-448E-8113-124CADF572AE}" type="slidenum">
              <a:rPr kumimoji="0" lang="en-US" altLang="en-US" smtClean="0"/>
              <a:pPr>
                <a:spcBef>
                  <a:spcPct val="0"/>
                </a:spcBef>
              </a:pPr>
              <a:t>58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133950045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F45C321-2C70-49D2-BEB2-EAFBBA8242C6}" type="slidenum">
              <a:rPr kumimoji="0" lang="en-US" altLang="en-US" smtClean="0"/>
              <a:pPr>
                <a:spcBef>
                  <a:spcPct val="0"/>
                </a:spcBef>
              </a:pPr>
              <a:t>59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2739694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50D905F-1D3B-4C54-B072-3470D9699FBB}" type="slidenum">
              <a:rPr kumimoji="0" lang="en-US" altLang="en-US" smtClean="0"/>
              <a:pPr>
                <a:spcBef>
                  <a:spcPct val="0"/>
                </a:spcBef>
              </a:pPr>
              <a:t>6</a:t>
            </a:fld>
            <a:endParaRPr kumimoji="0"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5304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C666E2-3E33-4E8F-9F03-2050A875096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2092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1C380F-5CC6-4C0B-A71D-440ADB3C98B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7386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094B278-44AD-4144-97E8-FECF36955696}" type="slidenum">
              <a:rPr kumimoji="0" lang="en-US" altLang="en-US" smtClean="0"/>
              <a:pPr>
                <a:spcBef>
                  <a:spcPct val="0"/>
                </a:spcBef>
              </a:pPr>
              <a:t>62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1810177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50D905F-1D3B-4C54-B072-3470D9699FBB}" type="slidenum">
              <a:rPr kumimoji="0" lang="en-US" altLang="en-US" smtClean="0"/>
              <a:pPr>
                <a:spcBef>
                  <a:spcPct val="0"/>
                </a:spcBef>
              </a:pPr>
              <a:t>7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1901834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50D905F-1D3B-4C54-B072-3470D9699FBB}" type="slidenum">
              <a:rPr kumimoji="0" lang="en-US" altLang="en-US" smtClean="0"/>
              <a:pPr>
                <a:spcBef>
                  <a:spcPct val="0"/>
                </a:spcBef>
              </a:pPr>
              <a:t>8</a:t>
            </a:fld>
            <a:endParaRPr kumimoji="0"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23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D1C380F-5CC6-4C0B-A71D-440ADB3C98BB}" type="slidenum">
              <a:rPr kumimoji="0" lang="en-US" altLang="en-US" smtClean="0"/>
              <a:pPr>
                <a:spcBef>
                  <a:spcPct val="0"/>
                </a:spcBef>
              </a:pPr>
              <a:t>9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27565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200"/>
          <p:cNvSpPr txBox="1">
            <a:spLocks noChangeArrowheads="1"/>
          </p:cNvSpPr>
          <p:nvPr userDrawn="1"/>
        </p:nvSpPr>
        <p:spPr bwMode="auto">
          <a:xfrm>
            <a:off x="76200" y="-930275"/>
            <a:ext cx="4724400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40000">
                <a:solidFill>
                  <a:srgbClr val="EAEAEA"/>
                </a:solidFill>
              </a:rPr>
              <a:t>A</a:t>
            </a:r>
          </a:p>
        </p:txBody>
      </p:sp>
      <p:sp>
        <p:nvSpPr>
          <p:cNvPr id="5" name="Text Box 2201"/>
          <p:cNvSpPr txBox="1">
            <a:spLocks noChangeArrowheads="1"/>
          </p:cNvSpPr>
          <p:nvPr userDrawn="1"/>
        </p:nvSpPr>
        <p:spPr bwMode="auto">
          <a:xfrm>
            <a:off x="990600" y="1203325"/>
            <a:ext cx="4724400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40000">
                <a:solidFill>
                  <a:srgbClr val="EAEAEA"/>
                </a:solidFill>
              </a:rPr>
              <a:t>U</a:t>
            </a:r>
          </a:p>
        </p:txBody>
      </p:sp>
      <p:pic>
        <p:nvPicPr>
          <p:cNvPr id="6" name="Picture 9" descr="Kogod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050" y="6324600"/>
            <a:ext cx="3765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8" name="Rectangle 103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7800" y="2819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AE9E077-D840-4773-A0C3-35A8EDBBD8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53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E01CB39-9F5F-46B5-963B-E53315F62E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045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457200"/>
            <a:ext cx="19431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57200"/>
            <a:ext cx="5676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B07558E9-2AC2-412E-8F46-837025BE00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8593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457200"/>
            <a:ext cx="77724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CF4127C7-AFAD-42FB-BC8D-35962BA3CB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449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533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600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0600" y="1600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00600" y="3733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8ECBA30-AF4A-4F22-BFB5-18C57F7B54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6819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533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600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52563ECD-96BD-423A-9F76-0254F5AFB9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704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533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600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600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51B12D5-9CCF-4607-81AF-DE02C87A06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329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533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600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E2BF7454-4DD1-41BA-8488-975E80060C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47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Kogod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5888"/>
            <a:ext cx="31242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610600" y="6553200"/>
            <a:ext cx="5334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4082EC3-E7E9-4C14-9FFE-890A620DA4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25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D33D29E-6635-4D20-9E16-39032F6DC3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938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AA1BB8F-FF93-40B0-8F7A-DD1B00AE95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60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50AB9A0D-B47E-4FA8-899B-A757543CE6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31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551BB96-F822-4F2B-8C9A-AE1256BEA2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662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07BCD24-9262-4521-8687-F0C4F1BB74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6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B2AF96DD-042D-4549-A540-EE05FAB773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9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5965E075-B51A-4BE8-912C-B6D7145875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76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81000"/>
            <a:ext cx="533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478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Text Box 2200"/>
          <p:cNvSpPr txBox="1">
            <a:spLocks noChangeArrowheads="1"/>
          </p:cNvSpPr>
          <p:nvPr/>
        </p:nvSpPr>
        <p:spPr bwMode="auto">
          <a:xfrm>
            <a:off x="0" y="6019800"/>
            <a:ext cx="533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3600">
                <a:solidFill>
                  <a:srgbClr val="EAEAEA"/>
                </a:solidFill>
              </a:rPr>
              <a:t>A</a:t>
            </a:r>
            <a:endParaRPr lang="en-US" sz="13400">
              <a:solidFill>
                <a:srgbClr val="EAEAEA"/>
              </a:solidFill>
            </a:endParaRPr>
          </a:p>
        </p:txBody>
      </p:sp>
      <p:sp>
        <p:nvSpPr>
          <p:cNvPr id="1029" name="Text Box 2201"/>
          <p:cNvSpPr txBox="1">
            <a:spLocks noChangeArrowheads="1"/>
          </p:cNvSpPr>
          <p:nvPr/>
        </p:nvSpPr>
        <p:spPr bwMode="auto">
          <a:xfrm>
            <a:off x="76200" y="6211888"/>
            <a:ext cx="533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3600">
                <a:solidFill>
                  <a:srgbClr val="EAEAEA"/>
                </a:solidFill>
              </a:rPr>
              <a:t>U</a:t>
            </a:r>
            <a:endParaRPr lang="en-US" sz="13400">
              <a:solidFill>
                <a:srgbClr val="EAEAE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37" r:id="rId1"/>
    <p:sldLayoutId id="2147486238" r:id="rId2"/>
    <p:sldLayoutId id="2147486239" r:id="rId3"/>
    <p:sldLayoutId id="2147486240" r:id="rId4"/>
    <p:sldLayoutId id="2147486241" r:id="rId5"/>
    <p:sldLayoutId id="2147486242" r:id="rId6"/>
    <p:sldLayoutId id="2147486243" r:id="rId7"/>
    <p:sldLayoutId id="2147486244" r:id="rId8"/>
    <p:sldLayoutId id="2147486245" r:id="rId9"/>
    <p:sldLayoutId id="2147486246" r:id="rId10"/>
    <p:sldLayoutId id="2147486247" r:id="rId11"/>
    <p:sldLayoutId id="2147486248" r:id="rId12"/>
    <p:sldLayoutId id="2147486249" r:id="rId13"/>
    <p:sldLayoutId id="2147486250" r:id="rId14"/>
    <p:sldLayoutId id="2147486251" r:id="rId15"/>
    <p:sldLayoutId id="2147486252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+mj-lt"/>
          <a:ea typeface="ＭＳ Ｐゴシック" pitchFamily="-65" charset="-128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ＭＳ Ｐゴシック" pitchFamily="-65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ＭＳ Ｐゴシック" pitchFamily="-65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ＭＳ Ｐゴシック" pitchFamily="-65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ＭＳ Ｐゴシック" pitchFamily="-65" charset="-128"/>
          <a:cs typeface="ＭＳ Ｐゴシック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400"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60000"/>
        <a:buChar char="o"/>
        <a:defRPr kumimoji="1" sz="2000"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notesSlide" Target="../notesSlides/notesSlide12.xml"/><Relationship Id="rId7" Type="http://schemas.openxmlformats.org/officeDocument/2006/relationships/slide" Target="slide3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6" Type="http://schemas.openxmlformats.org/officeDocument/2006/relationships/slide" Target="slide25.xml"/><Relationship Id="rId11" Type="http://schemas.openxmlformats.org/officeDocument/2006/relationships/slide" Target="slide47.xml"/><Relationship Id="rId5" Type="http://schemas.openxmlformats.org/officeDocument/2006/relationships/slide" Target="slide22.xml"/><Relationship Id="rId10" Type="http://schemas.openxmlformats.org/officeDocument/2006/relationships/slide" Target="slide41.xml"/><Relationship Id="rId4" Type="http://schemas.openxmlformats.org/officeDocument/2006/relationships/slide" Target="slide13.xml"/><Relationship Id="rId9" Type="http://schemas.openxmlformats.org/officeDocument/2006/relationships/slide" Target="slide3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6" Type="http://schemas.openxmlformats.org/officeDocument/2006/relationships/image" Target="../media/image10.png"/><Relationship Id="rId5" Type="http://schemas.openxmlformats.org/officeDocument/2006/relationships/image" Target="../media/image9.gif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Relationship Id="rId4" Type="http://schemas.openxmlformats.org/officeDocument/2006/relationships/slide" Target="slid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Relationship Id="rId6" Type="http://schemas.openxmlformats.org/officeDocument/2006/relationships/image" Target="../media/image15.png"/><Relationship Id="rId5" Type="http://schemas.openxmlformats.org/officeDocument/2006/relationships/image" Target="../media/image9.gif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Relationship Id="rId4" Type="http://schemas.openxmlformats.org/officeDocument/2006/relationships/slide" Target="slide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Relationship Id="rId6" Type="http://schemas.openxmlformats.org/officeDocument/2006/relationships/image" Target="../media/image20.png"/><Relationship Id="rId5" Type="http://schemas.openxmlformats.org/officeDocument/2006/relationships/image" Target="../media/image9.gif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Relationship Id="rId6" Type="http://schemas.openxmlformats.org/officeDocument/2006/relationships/image" Target="../media/image24.png"/><Relationship Id="rId5" Type="http://schemas.openxmlformats.org/officeDocument/2006/relationships/image" Target="../media/image9.gif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Relationship Id="rId5" Type="http://schemas.openxmlformats.org/officeDocument/2006/relationships/image" Target="../media/image5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Relationship Id="rId5" Type="http://schemas.openxmlformats.org/officeDocument/2006/relationships/image" Target="../media/image260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9.gif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30.png"/><Relationship Id="rId12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Relationship Id="rId6" Type="http://schemas.openxmlformats.org/officeDocument/2006/relationships/image" Target="../media/image29.png"/><Relationship Id="rId11" Type="http://schemas.openxmlformats.org/officeDocument/2006/relationships/image" Target="../media/image35.png"/><Relationship Id="rId5" Type="http://schemas.openxmlformats.org/officeDocument/2006/relationships/image" Target="../media/image27.png"/><Relationship Id="rId10" Type="http://schemas.openxmlformats.org/officeDocument/2006/relationships/image" Target="../media/image34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Relationship Id="rId4" Type="http://schemas.openxmlformats.org/officeDocument/2006/relationships/slide" Target="slide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Relationship Id="rId4" Type="http://schemas.openxmlformats.org/officeDocument/2006/relationships/slide" Target="slide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7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8.xml"/><Relationship Id="rId6" Type="http://schemas.openxmlformats.org/officeDocument/2006/relationships/image" Target="../media/image38.png"/><Relationship Id="rId5" Type="http://schemas.openxmlformats.org/officeDocument/2006/relationships/image" Target="../media/image9.gif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9.xml"/><Relationship Id="rId4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0.xml"/><Relationship Id="rId5" Type="http://schemas.openxmlformats.org/officeDocument/2006/relationships/image" Target="../media/image5.png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9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2.xml"/><Relationship Id="rId4" Type="http://schemas.openxmlformats.org/officeDocument/2006/relationships/slide" Target="slide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3.xml"/><Relationship Id="rId5" Type="http://schemas.openxmlformats.org/officeDocument/2006/relationships/image" Target="../media/image5.png"/><Relationship Id="rId4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4.xml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5.xml"/><Relationship Id="rId6" Type="http://schemas.openxmlformats.org/officeDocument/2006/relationships/image" Target="../media/image9.gif"/><Relationship Id="rId5" Type="http://schemas.openxmlformats.org/officeDocument/2006/relationships/image" Target="../media/image41.png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6.xml"/><Relationship Id="rId6" Type="http://schemas.openxmlformats.org/officeDocument/2006/relationships/image" Target="../media/image9.gif"/><Relationship Id="rId5" Type="http://schemas.openxmlformats.org/officeDocument/2006/relationships/image" Target="../media/image44.png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7.xml"/><Relationship Id="rId4" Type="http://schemas.openxmlformats.org/officeDocument/2006/relationships/slide" Target="slide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0.xml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1.xml"/><Relationship Id="rId4" Type="http://schemas.openxmlformats.org/officeDocument/2006/relationships/image" Target="../media/image4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4.xml"/><Relationship Id="rId6" Type="http://schemas.openxmlformats.org/officeDocument/2006/relationships/image" Target="../media/image9.gif"/><Relationship Id="rId5" Type="http://schemas.openxmlformats.org/officeDocument/2006/relationships/image" Target="../media/image53.png"/><Relationship Id="rId4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6.xml"/><Relationship Id="rId4" Type="http://schemas.openxmlformats.org/officeDocument/2006/relationships/image" Target="../media/image5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7" Type="http://schemas.openxmlformats.org/officeDocument/2006/relationships/image" Target="../media/image9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2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8.xml"/><Relationship Id="rId4" Type="http://schemas.openxmlformats.org/officeDocument/2006/relationships/image" Target="../media/image5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7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0.xml"/><Relationship Id="rId6" Type="http://schemas.openxmlformats.org/officeDocument/2006/relationships/image" Target="../media/image57.png"/><Relationship Id="rId5" Type="http://schemas.openxmlformats.org/officeDocument/2006/relationships/image" Target="../media/image9.gif"/><Relationship Id="rId4" Type="http://schemas.openxmlformats.org/officeDocument/2006/relationships/image" Target="../media/image2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2.xml"/><Relationship Id="rId4" Type="http://schemas.openxmlformats.org/officeDocument/2006/relationships/image" Target="../media/image5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276600"/>
            <a:ext cx="7999413" cy="2819400"/>
          </a:xfrm>
        </p:spPr>
        <p:txBody>
          <a:bodyPr lIns="92075" tIns="46038" rIns="92075" bIns="46038" anchor="b"/>
          <a:lstStyle/>
          <a:p>
            <a:pPr algn="ctr"/>
            <a:r>
              <a:rPr lang="en-US" altLang="en-US" sz="48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ITEC 621</a:t>
            </a:r>
            <a:br>
              <a:rPr lang="en-US" altLang="en-US" sz="48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48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Predictive Analytics</a:t>
            </a:r>
            <a:br>
              <a:rPr lang="en-US" altLang="en-US" sz="48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4800" b="1" dirty="0">
                <a:solidFill>
                  <a:srgbClr val="0070C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4. Data Pre-Processing</a:t>
            </a:r>
            <a:br>
              <a:rPr lang="en-US" altLang="en-US" sz="48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Use ITEC621_DataPreProcessing.R</a:t>
            </a:r>
            <a:br>
              <a:rPr lang="en-US" altLang="en-US" sz="24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br>
              <a:rPr lang="en-US" altLang="en-US" sz="24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Prof. J. Alberto Espinosa</a:t>
            </a:r>
            <a:b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Last updated 2/6/2023</a:t>
            </a:r>
            <a:endParaRPr lang="en-US" altLang="en-US" sz="2400" i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Picture 1" descr="Predictive analytics word clou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142" y="381000"/>
            <a:ext cx="2990728" cy="19812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523875" y="1905000"/>
            <a:ext cx="81724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defRPr/>
            </a:pP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Predictors:</a:t>
            </a:r>
          </a:p>
          <a:p>
            <a:pPr marL="230188" indent="-230188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Can be </a:t>
            </a:r>
            <a:r>
              <a:rPr kumimoji="1" lang="en-US" sz="2000" dirty="0">
                <a:solidFill>
                  <a:srgbClr val="0070C0"/>
                </a:solidFill>
                <a:latin typeface="Arial"/>
              </a:rPr>
              <a:t>continuous, discrete, binary, categorical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 or </a:t>
            </a:r>
            <a:r>
              <a:rPr kumimoji="1" lang="en-US" sz="2000" dirty="0">
                <a:solidFill>
                  <a:srgbClr val="0070C0"/>
                </a:solidFill>
                <a:latin typeface="Arial"/>
              </a:rPr>
              <a:t>ordina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l</a:t>
            </a:r>
          </a:p>
          <a:p>
            <a:pPr marL="230188" indent="-230188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With </a:t>
            </a:r>
            <a:r>
              <a:rPr kumimoji="1" lang="en-US" sz="2000" b="1" dirty="0">
                <a:solidFill>
                  <a:srgbClr val="0070C0"/>
                </a:solidFill>
                <a:latin typeface="Arial"/>
              </a:rPr>
              <a:t>large samples 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(50+ data points) predictors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don’t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 have to be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normally distributed</a:t>
            </a:r>
          </a:p>
          <a:p>
            <a:pPr marL="230188" indent="-230188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With </a:t>
            </a:r>
            <a:r>
              <a:rPr kumimoji="1" lang="en-US" sz="2000" b="1" dirty="0">
                <a:solidFill>
                  <a:srgbClr val="0070C0"/>
                </a:solidFill>
                <a:latin typeface="Arial"/>
              </a:rPr>
              <a:t>small samples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, they need to be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normal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 (for OLS, etc.)</a:t>
            </a:r>
          </a:p>
          <a:p>
            <a:pPr marL="2286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b="1" dirty="0">
                <a:solidFill>
                  <a:srgbClr val="C00000"/>
                </a:solidFill>
                <a:latin typeface="+mj-lt"/>
              </a:rPr>
              <a:t>Categorical (</a:t>
            </a:r>
            <a:r>
              <a:rPr kumimoji="1" lang="en-US" sz="2000" b="1" dirty="0">
                <a:solidFill>
                  <a:srgbClr val="0070C0"/>
                </a:solidFill>
                <a:latin typeface="+mj-lt"/>
              </a:rPr>
              <a:t>Factor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</a:rPr>
              <a:t>) variables </a:t>
            </a:r>
            <a:r>
              <a:rPr kumimoji="1" lang="en-US" sz="2000" dirty="0">
                <a:latin typeface="+mj-lt"/>
              </a:rPr>
              <a:t>need to be transformed into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</a:rPr>
              <a:t>dummy variables</a:t>
            </a:r>
            <a:r>
              <a:rPr kumimoji="1" lang="en-US" sz="2000" dirty="0">
                <a:latin typeface="+mj-lt"/>
              </a:rPr>
              <a:t>. </a:t>
            </a:r>
            <a:r>
              <a:rPr kumimoji="1" lang="en-US" sz="2000" b="1" dirty="0">
                <a:solidFill>
                  <a:srgbClr val="0070C0"/>
                </a:solidFill>
                <a:latin typeface="+mj-lt"/>
              </a:rPr>
              <a:t>R</a:t>
            </a:r>
            <a:r>
              <a:rPr kumimoji="1" lang="en-US" sz="2000" dirty="0">
                <a:latin typeface="+mj-lt"/>
              </a:rPr>
              <a:t> does this for you.</a:t>
            </a:r>
          </a:p>
          <a:p>
            <a:pPr marL="2286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b="1" dirty="0">
                <a:solidFill>
                  <a:srgbClr val="C00000"/>
                </a:solidFill>
                <a:latin typeface="+mj-lt"/>
              </a:rPr>
              <a:t>Categorical (</a:t>
            </a:r>
            <a:r>
              <a:rPr kumimoji="1" lang="en-US" sz="2000" b="1" dirty="0">
                <a:solidFill>
                  <a:srgbClr val="0070C0"/>
                </a:solidFill>
                <a:latin typeface="+mj-lt"/>
              </a:rPr>
              <a:t>Factor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</a:rPr>
              <a:t>) variables </a:t>
            </a:r>
            <a:r>
              <a:rPr kumimoji="1" lang="en-US" sz="2000" dirty="0">
                <a:latin typeface="+mj-lt"/>
              </a:rPr>
              <a:t>can also be used to aggregate data by categories (e.g., counts, sums, average)</a:t>
            </a:r>
          </a:p>
          <a:p>
            <a:pPr marL="2286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b="1" dirty="0">
                <a:solidFill>
                  <a:srgbClr val="C00000"/>
                </a:solidFill>
                <a:latin typeface="+mj-lt"/>
              </a:rPr>
              <a:t>Text data </a:t>
            </a:r>
            <a:r>
              <a:rPr kumimoji="1" lang="en-US" sz="2000" dirty="0">
                <a:latin typeface="+mj-lt"/>
              </a:rPr>
              <a:t>often needs to be pre-processed to create meta data (e.g., word counts, character counts, event counts, matching text, synonyms, etc.)</a:t>
            </a:r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419100" y="533400"/>
            <a:ext cx="8382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Key Modeling Data Issues:</a:t>
            </a:r>
            <a:b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</a:b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Independent </a:t>
            </a:r>
            <a:r>
              <a:rPr lang="en-US" altLang="en-US" sz="3600" b="1" dirty="0">
                <a:solidFill>
                  <a:srgbClr val="0070C0"/>
                </a:solidFill>
                <a:latin typeface="Comic Sans MS" panose="030F0702030302020204" pitchFamily="66" charset="0"/>
              </a:rPr>
              <a:t>(Predictor) </a:t>
            </a: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Variables</a:t>
            </a:r>
            <a:endParaRPr lang="en-US" altLang="en-US" sz="20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349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533400" y="1676400"/>
            <a:ext cx="8153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228600" lvl="0" indent="-22860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+mj-lt"/>
              </a:rPr>
              <a:t>For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 OLS</a:t>
            </a:r>
            <a:r>
              <a:rPr kumimoji="1" lang="en-US" sz="2000" dirty="0">
                <a:latin typeface="+mj-lt"/>
              </a:rPr>
              <a:t>, the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outcome </a:t>
            </a:r>
            <a:r>
              <a:rPr kumimoji="1" lang="en-US" sz="2000" dirty="0">
                <a:latin typeface="+mj-lt"/>
              </a:rPr>
              <a:t>variable needs to be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</a:rPr>
              <a:t>normally distributed</a:t>
            </a:r>
          </a:p>
          <a:p>
            <a:pPr marL="228600" lvl="0" indent="-22860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Note: </a:t>
            </a:r>
            <a:r>
              <a:rPr kumimoji="1" lang="en-US" sz="2000" dirty="0">
                <a:latin typeface="+mj-lt"/>
              </a:rPr>
              <a:t>what really matters is that the regression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</a:rPr>
              <a:t>residuals </a:t>
            </a:r>
            <a:r>
              <a:rPr kumimoji="1" lang="en-US" sz="2000" dirty="0">
                <a:latin typeface="+mj-lt"/>
              </a:rPr>
              <a:t>are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</a:rPr>
              <a:t>normally</a:t>
            </a:r>
            <a:r>
              <a:rPr kumimoji="1" lang="en-US" sz="2000" dirty="0">
                <a:latin typeface="+mj-lt"/>
              </a:rPr>
              <a:t> distributed. But if the outcome variable is normally distributed, the residuals will generally be normally distributed too. </a:t>
            </a:r>
          </a:p>
          <a:p>
            <a:pPr marL="228600" lvl="0" indent="-22860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+mj-lt"/>
              </a:rPr>
              <a:t>The type of</a:t>
            </a:r>
            <a:r>
              <a:rPr kumimoji="1" lang="en-US" sz="2000" dirty="0">
                <a:solidFill>
                  <a:srgbClr val="C00000"/>
                </a:solidFill>
                <a:latin typeface="+mj-lt"/>
              </a:rPr>
              <a:t>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</a:rPr>
              <a:t>dependent</a:t>
            </a:r>
            <a:r>
              <a:rPr kumimoji="1" lang="en-US" sz="2000" dirty="0">
                <a:solidFill>
                  <a:srgbClr val="C00000"/>
                </a:solidFill>
                <a:latin typeface="+mj-lt"/>
              </a:rPr>
              <a:t> </a:t>
            </a:r>
            <a:r>
              <a:rPr kumimoji="1" lang="en-US" sz="2000" dirty="0">
                <a:latin typeface="+mj-lt"/>
              </a:rPr>
              <a:t>(outcome or response)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</a:rPr>
              <a:t>variable</a:t>
            </a:r>
            <a:r>
              <a:rPr kumimoji="1" lang="en-US" sz="2000" dirty="0">
                <a:latin typeface="+mj-lt"/>
              </a:rPr>
              <a:t> determines what type of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</a:rPr>
              <a:t>modeling methods </a:t>
            </a:r>
            <a:r>
              <a:rPr kumimoji="1" lang="en-US" sz="2000" dirty="0">
                <a:latin typeface="+mj-lt"/>
              </a:rPr>
              <a:t>can be employed. If </a:t>
            </a:r>
            <a:r>
              <a:rPr kumimoji="1" lang="en-US" sz="20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kumimoji="1" lang="en-US" sz="2000" dirty="0">
                <a:latin typeface="+mj-lt"/>
              </a:rPr>
              <a:t> is 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</a:t>
            </a:r>
            <a:endParaRPr kumimoji="1" lang="en-US" sz="2000" dirty="0">
              <a:latin typeface="+mj-lt"/>
            </a:endParaRPr>
          </a:p>
          <a:p>
            <a:pPr marL="514350" lvl="1" indent="-285750"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kumimoji="1" lang="en-US" sz="1800" b="1" dirty="0">
                <a:solidFill>
                  <a:schemeClr val="accent2"/>
                </a:solidFill>
                <a:latin typeface="+mj-lt"/>
              </a:rPr>
              <a:t>Continuous</a:t>
            </a:r>
            <a:r>
              <a:rPr kumimoji="1" lang="en-US" sz="1800" dirty="0">
                <a:latin typeface="+mj-lt"/>
              </a:rPr>
              <a:t> </a:t>
            </a:r>
            <a:r>
              <a:rPr kumimoji="1" lang="en-US" sz="1800" dirty="0">
                <a:latin typeface="+mj-lt"/>
                <a:sym typeface="Wingdings" panose="05000000000000000000" pitchFamily="2" charset="2"/>
              </a:rPr>
              <a:t></a:t>
            </a:r>
            <a:r>
              <a:rPr kumimoji="1" lang="en-US" sz="1800" dirty="0">
                <a:latin typeface="+mj-lt"/>
              </a:rPr>
              <a:t> Regression and regression trees</a:t>
            </a:r>
          </a:p>
          <a:p>
            <a:pPr marL="514350" lvl="1" indent="-285750"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Font typeface="Wingdings" panose="05000000000000000000" pitchFamily="2" charset="2"/>
              <a:buChar char="ü"/>
              <a:defRPr/>
            </a:pPr>
            <a:r>
              <a:rPr kumimoji="1" lang="en-US" sz="1800" b="1" dirty="0">
                <a:solidFill>
                  <a:srgbClr val="3366CC"/>
                </a:solidFill>
                <a:latin typeface="Arial"/>
              </a:rPr>
              <a:t>Count </a:t>
            </a:r>
            <a:r>
              <a:rPr kumimoji="1" lang="en-US" sz="1800" dirty="0">
                <a:latin typeface="+mj-lt"/>
              </a:rPr>
              <a:t>(discrete, non-negative) </a:t>
            </a:r>
            <a:r>
              <a:rPr kumimoji="1" lang="en-US" sz="1800" dirty="0">
                <a:latin typeface="+mj-lt"/>
                <a:sym typeface="Wingdings" panose="05000000000000000000" pitchFamily="2" charset="2"/>
              </a:rPr>
              <a:t> GLM with Poisson distribution</a:t>
            </a:r>
            <a:endParaRPr kumimoji="1" lang="en-US" sz="1800" dirty="0">
              <a:latin typeface="+mj-lt"/>
            </a:endParaRPr>
          </a:p>
          <a:p>
            <a:pPr marL="514350" lvl="1" indent="-285750"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Font typeface="Wingdings" panose="05000000000000000000" pitchFamily="2" charset="2"/>
              <a:buChar char="ü"/>
              <a:defRPr/>
            </a:pPr>
            <a:r>
              <a:rPr kumimoji="1" lang="en-US" sz="1800" b="1" dirty="0">
                <a:solidFill>
                  <a:srgbClr val="3366CC"/>
                </a:solidFill>
                <a:latin typeface="Arial"/>
              </a:rPr>
              <a:t>Binary</a:t>
            </a:r>
            <a:r>
              <a:rPr kumimoji="1" lang="en-US" sz="1800" dirty="0">
                <a:solidFill>
                  <a:srgbClr val="000000"/>
                </a:solidFill>
                <a:latin typeface="Arial"/>
              </a:rPr>
              <a:t> </a:t>
            </a:r>
            <a:r>
              <a:rPr kumimoji="1" lang="en-US" sz="1800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</a:t>
            </a:r>
            <a:r>
              <a:rPr kumimoji="1" lang="en-US" sz="1800" dirty="0">
                <a:solidFill>
                  <a:srgbClr val="000000"/>
                </a:solidFill>
                <a:latin typeface="Arial"/>
              </a:rPr>
              <a:t> Classification models like, logistic regression, classification trees, discriminant analysis, etc..</a:t>
            </a:r>
          </a:p>
          <a:p>
            <a:pPr marL="514350" lvl="1" indent="-285750"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kumimoji="1" lang="en-US" sz="1800" b="1" dirty="0">
                <a:solidFill>
                  <a:schemeClr val="accent2"/>
                </a:solidFill>
                <a:latin typeface="+mj-lt"/>
              </a:rPr>
              <a:t>Categorical (Factor)</a:t>
            </a:r>
            <a:r>
              <a:rPr kumimoji="1" lang="en-US" sz="1800" dirty="0">
                <a:latin typeface="+mj-lt"/>
              </a:rPr>
              <a:t> </a:t>
            </a:r>
            <a:r>
              <a:rPr kumimoji="1" lang="en-US" sz="1800" dirty="0">
                <a:latin typeface="+mj-lt"/>
                <a:sym typeface="Wingdings" panose="05000000000000000000" pitchFamily="2" charset="2"/>
              </a:rPr>
              <a:t></a:t>
            </a:r>
            <a:r>
              <a:rPr kumimoji="1" lang="en-US" sz="1800" dirty="0">
                <a:latin typeface="+mj-lt"/>
              </a:rPr>
              <a:t> Multinomial logistic regression, multinomial discriminant analysis, classification trees</a:t>
            </a:r>
          </a:p>
          <a:p>
            <a:pPr marL="514350" lvl="1" indent="-285750"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kumimoji="1" lang="en-US" sz="1800" b="1" dirty="0">
                <a:solidFill>
                  <a:schemeClr val="accent2"/>
                </a:solidFill>
                <a:latin typeface="+mj-lt"/>
              </a:rPr>
              <a:t>Ordinal</a:t>
            </a:r>
            <a:r>
              <a:rPr kumimoji="1" lang="en-US" sz="1800" dirty="0">
                <a:latin typeface="+mj-lt"/>
              </a:rPr>
              <a:t> </a:t>
            </a:r>
            <a:r>
              <a:rPr kumimoji="1" lang="en-US" sz="1800" dirty="0">
                <a:latin typeface="+mj-lt"/>
                <a:sym typeface="Wingdings" panose="05000000000000000000" pitchFamily="2" charset="2"/>
              </a:rPr>
              <a:t></a:t>
            </a:r>
            <a:r>
              <a:rPr kumimoji="1" lang="en-US" sz="1800" dirty="0">
                <a:latin typeface="+mj-lt"/>
              </a:rPr>
              <a:t> Ordered Logistic</a:t>
            </a:r>
            <a:r>
              <a:rPr kumimoji="1" lang="en-US" sz="1800">
                <a:latin typeface="+mj-lt"/>
              </a:rPr>
              <a:t>, Ordered </a:t>
            </a:r>
            <a:r>
              <a:rPr kumimoji="1" lang="en-US" sz="1800" dirty="0">
                <a:latin typeface="+mj-lt"/>
              </a:rPr>
              <a:t>Probit regressions</a:t>
            </a:r>
          </a:p>
          <a:p>
            <a:pPr marL="514350" lvl="1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kumimoji="1" lang="en-US" sz="1800" b="1" dirty="0">
                <a:solidFill>
                  <a:schemeClr val="accent2"/>
                </a:solidFill>
                <a:latin typeface="+mj-lt"/>
              </a:rPr>
              <a:t>Time Sensitive </a:t>
            </a:r>
            <a:r>
              <a:rPr kumimoji="1" lang="en-US" sz="1800" dirty="0">
                <a:latin typeface="+mj-lt"/>
                <a:sym typeface="Wingdings" panose="05000000000000000000" pitchFamily="2" charset="2"/>
              </a:rPr>
              <a:t></a:t>
            </a:r>
            <a:r>
              <a:rPr kumimoji="1" lang="en-US" sz="1800" dirty="0">
                <a:latin typeface="+mj-lt"/>
              </a:rPr>
              <a:t> Forecasting or time-series regression models</a:t>
            </a:r>
            <a:endParaRPr kumimoji="1" lang="en-US" sz="1600" dirty="0">
              <a:latin typeface="+mj-lt"/>
            </a:endParaRPr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609600" y="685800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Key Modeling Data Issues: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Dependent </a:t>
            </a:r>
            <a:r>
              <a:rPr lang="en-US" altLang="en-US" sz="3600" b="1" dirty="0">
                <a:solidFill>
                  <a:srgbClr val="0070C0"/>
                </a:solidFill>
                <a:latin typeface="Comic Sans MS" panose="030F0702030302020204" pitchFamily="66" charset="0"/>
              </a:rPr>
              <a:t>(</a:t>
            </a:r>
            <a:r>
              <a:rPr lang="en-US" altLang="en-US" sz="3600" b="1" u="sng" dirty="0">
                <a:solidFill>
                  <a:srgbClr val="0070C0"/>
                </a:solidFill>
                <a:latin typeface="Comic Sans MS" panose="030F0702030302020204" pitchFamily="66" charset="0"/>
              </a:rPr>
              <a:t>Outcome</a:t>
            </a:r>
            <a:r>
              <a:rPr lang="en-US" altLang="en-US" sz="3600" b="1" dirty="0">
                <a:solidFill>
                  <a:srgbClr val="0070C0"/>
                </a:solidFill>
                <a:latin typeface="Comic Sans MS" panose="030F0702030302020204" pitchFamily="66" charset="0"/>
              </a:rPr>
              <a:t>) </a:t>
            </a: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Variables</a:t>
            </a:r>
            <a:endParaRPr lang="en-US" altLang="en-US" sz="20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070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AD14567-9810-4909-BCEB-BD9DCD11794A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152400" y="838200"/>
            <a:ext cx="8839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Aft>
                <a:spcPts val="1200"/>
              </a:spcAft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Overview</a:t>
            </a:r>
          </a:p>
          <a:p>
            <a:pPr marL="395288" indent="-395288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en-US" sz="2000" dirty="0">
                <a:latin typeface="+mj-lt"/>
              </a:rPr>
              <a:t>(</a:t>
            </a:r>
            <a:r>
              <a:rPr lang="en-US" altLang="en-US" sz="2000" dirty="0" err="1">
                <a:solidFill>
                  <a:srgbClr val="006600"/>
                </a:solidFill>
                <a:latin typeface="+mj-lt"/>
              </a:rPr>
              <a:t>Pred</a:t>
            </a:r>
            <a:r>
              <a:rPr lang="en-US" altLang="en-US" sz="2000" dirty="0">
                <a:latin typeface="+mj-lt"/>
              </a:rPr>
              <a:t>) </a:t>
            </a:r>
            <a:r>
              <a:rPr lang="en-US" altLang="en-US" sz="2000" dirty="0">
                <a:latin typeface="+mj-lt"/>
                <a:hlinkClick r:id="rId4" action="ppaction://hlinksldjump"/>
              </a:rPr>
              <a:t>Categorical to Dummy Variable</a:t>
            </a:r>
            <a:r>
              <a:rPr lang="en-US" altLang="en-US" sz="2000" dirty="0">
                <a:latin typeface="+mj-lt"/>
              </a:rPr>
              <a:t> </a:t>
            </a:r>
            <a:r>
              <a:rPr lang="en-US" altLang="en-US" sz="2000" dirty="0">
                <a:latin typeface="+mj-lt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latin typeface="+mj-lt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relevel( )</a:t>
            </a:r>
          </a:p>
          <a:p>
            <a:pPr marL="395288" indent="-395288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en-US" sz="2000" dirty="0">
                <a:latin typeface="+mj-lt"/>
              </a:rPr>
              <a:t>(</a:t>
            </a:r>
            <a:r>
              <a:rPr lang="en-US" altLang="en-US" sz="2000" dirty="0" err="1">
                <a:solidFill>
                  <a:srgbClr val="006600"/>
                </a:solidFill>
                <a:latin typeface="+mj-lt"/>
              </a:rPr>
              <a:t>Pred</a:t>
            </a:r>
            <a:r>
              <a:rPr lang="en-US" altLang="en-US" sz="2000" dirty="0">
                <a:latin typeface="+mj-lt"/>
              </a:rPr>
              <a:t>) </a:t>
            </a:r>
            <a:r>
              <a:rPr lang="en-US" altLang="en-US" sz="2000" dirty="0">
                <a:latin typeface="+mj-lt"/>
                <a:hlinkClick r:id="rId5" action="ppaction://hlinksldjump"/>
              </a:rPr>
              <a:t>Polynomials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Wingdings" panose="05000000000000000000" pitchFamily="2" charset="2"/>
              </a:rPr>
              <a:t> </a:t>
            </a:r>
            <a:r>
              <a:rPr lang="en-US" altLang="en-US" sz="2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I(x^2 ), I(x^3 ), etc. </a:t>
            </a:r>
          </a:p>
          <a:p>
            <a:pPr marL="569913" lvl="1" indent="-171450"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+mj-lt"/>
              </a:rPr>
              <a:t>Later in the semester </a:t>
            </a:r>
            <a:r>
              <a:rPr lang="en-US" altLang="en-US" dirty="0">
                <a:solidFill>
                  <a:srgbClr val="006600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alt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poly(x, n) </a:t>
            </a:r>
            <a:r>
              <a:rPr lang="en-US" altLang="en-US" dirty="0">
                <a:solidFill>
                  <a:srgbClr val="006600"/>
                </a:solidFill>
                <a:latin typeface="+mj-lt"/>
                <a:sym typeface="Wingdings" panose="05000000000000000000" pitchFamily="2" charset="2"/>
              </a:rPr>
              <a:t>function  </a:t>
            </a:r>
            <a:r>
              <a:rPr lang="en-US" alt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x</a:t>
            </a:r>
            <a:r>
              <a:rPr lang="en-US" altLang="en-US" baseline="30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1 </a:t>
            </a:r>
            <a:r>
              <a:rPr lang="en-US" alt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+ x</a:t>
            </a:r>
            <a:r>
              <a:rPr lang="en-US" altLang="en-US" baseline="30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2 </a:t>
            </a:r>
            <a:r>
              <a:rPr lang="en-US" alt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+ …. + </a:t>
            </a:r>
            <a:r>
              <a:rPr lang="en-US" altLang="en-US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x</a:t>
            </a:r>
            <a:r>
              <a:rPr lang="en-US" altLang="en-US" baseline="30000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n</a:t>
            </a:r>
            <a:endParaRPr lang="en-US" altLang="en-US" baseline="300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95288" indent="-395288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en-US" sz="2000" dirty="0">
                <a:latin typeface="+mj-lt"/>
              </a:rPr>
              <a:t>Log Transformations </a:t>
            </a:r>
            <a:r>
              <a:rPr lang="en-US" altLang="en-US" sz="2000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altLang="en-US" sz="2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log( )</a:t>
            </a:r>
            <a:endParaRPr lang="en-US" altLang="en-US" sz="2000" dirty="0">
              <a:latin typeface="+mj-lt"/>
            </a:endParaRPr>
          </a:p>
          <a:p>
            <a:pPr marL="574675" lvl="1" indent="-177800"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+mj-lt"/>
              </a:rPr>
              <a:t>(</a:t>
            </a:r>
            <a:r>
              <a:rPr lang="en-US" altLang="en-US" dirty="0" err="1">
                <a:solidFill>
                  <a:srgbClr val="C00000"/>
                </a:solidFill>
                <a:latin typeface="+mj-lt"/>
              </a:rPr>
              <a:t>Outc</a:t>
            </a:r>
            <a:r>
              <a:rPr lang="en-US" altLang="en-US" dirty="0">
                <a:latin typeface="+mj-lt"/>
              </a:rPr>
              <a:t> &amp; </a:t>
            </a:r>
            <a:r>
              <a:rPr lang="en-US" altLang="en-US" dirty="0" err="1">
                <a:solidFill>
                  <a:srgbClr val="006600"/>
                </a:solidFill>
                <a:latin typeface="+mj-lt"/>
              </a:rPr>
              <a:t>Pred</a:t>
            </a:r>
            <a:r>
              <a:rPr lang="en-US" altLang="en-US" dirty="0">
                <a:latin typeface="+mj-lt"/>
              </a:rPr>
              <a:t>) </a:t>
            </a:r>
            <a:r>
              <a:rPr lang="en-US" altLang="en-US" dirty="0">
                <a:latin typeface="+mj-lt"/>
                <a:hlinkClick r:id="rId6" action="ppaction://hlinksldjump"/>
              </a:rPr>
              <a:t>Linear-Log, Log-Linear, Log-Log (Elasticity) Models</a:t>
            </a:r>
            <a:endParaRPr lang="en-US" altLang="en-US" dirty="0">
              <a:latin typeface="+mj-lt"/>
            </a:endParaRPr>
          </a:p>
          <a:p>
            <a:pPr marL="574675" lvl="1" indent="-177800"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altLang="en-US" dirty="0"/>
              <a:t>(</a:t>
            </a:r>
            <a:r>
              <a:rPr lang="en-US" altLang="en-US" dirty="0" err="1">
                <a:solidFill>
                  <a:srgbClr val="C00000"/>
                </a:solidFill>
              </a:rPr>
              <a:t>Outc</a:t>
            </a:r>
            <a:r>
              <a:rPr lang="en-US" altLang="en-US" dirty="0"/>
              <a:t>) </a:t>
            </a:r>
            <a:r>
              <a:rPr lang="en-US" altLang="en-US" dirty="0">
                <a:latin typeface="+mj-lt"/>
                <a:hlinkClick r:id="rId7" action="ppaction://hlinksldjump"/>
              </a:rPr>
              <a:t>Logit Models</a:t>
            </a:r>
            <a:r>
              <a:rPr lang="en-US" altLang="en-US" dirty="0"/>
              <a:t>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glm</a:t>
            </a:r>
            <a:r>
              <a:rPr lang="en-US" alt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 ) </a:t>
            </a:r>
            <a:r>
              <a:rPr lang="en-US" alt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alt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family = binomial(link = “logit”) </a:t>
            </a:r>
            <a:endParaRPr lang="en-US" altLang="en-US" dirty="0">
              <a:solidFill>
                <a:srgbClr val="0070C0"/>
              </a:solidFill>
              <a:latin typeface="+mj-lt"/>
            </a:endParaRPr>
          </a:p>
          <a:p>
            <a:pPr marL="574675" lvl="1" indent="-177800"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+mj-lt"/>
              </a:rPr>
              <a:t>(</a:t>
            </a:r>
            <a:r>
              <a:rPr lang="en-US" altLang="en-US" dirty="0" err="1">
                <a:solidFill>
                  <a:srgbClr val="C00000"/>
                </a:solidFill>
                <a:latin typeface="+mj-lt"/>
              </a:rPr>
              <a:t>Outc</a:t>
            </a:r>
            <a:r>
              <a:rPr lang="en-US" altLang="en-US" dirty="0">
                <a:latin typeface="+mj-lt"/>
              </a:rPr>
              <a:t>) </a:t>
            </a:r>
            <a:r>
              <a:rPr lang="en-US" altLang="en-US" dirty="0">
                <a:latin typeface="+mj-lt"/>
                <a:hlinkClick r:id="rId8" action="ppaction://hlinksldjump"/>
              </a:rPr>
              <a:t>Count Data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>
                <a:latin typeface="+mj-lt"/>
                <a:sym typeface="Wingdings" panose="05000000000000000000" pitchFamily="2" charset="2"/>
              </a:rPr>
              <a:t>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glm</a:t>
            </a:r>
            <a:r>
              <a:rPr lang="en-US" alt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 ) </a:t>
            </a:r>
            <a:r>
              <a:rPr lang="en-US" alt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US" alt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family = </a:t>
            </a:r>
            <a:r>
              <a:rPr lang="en-US" altLang="en-US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poisson</a:t>
            </a:r>
            <a:r>
              <a:rPr lang="en-US" alt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(link = “log”)</a:t>
            </a:r>
            <a:endParaRPr lang="en-US" altLang="en-US" dirty="0">
              <a:latin typeface="+mj-lt"/>
            </a:endParaRPr>
          </a:p>
          <a:p>
            <a:pPr marL="395288" indent="-395288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en-US" sz="2000" dirty="0"/>
              <a:t>(</a:t>
            </a:r>
            <a:r>
              <a:rPr lang="en-US" altLang="en-US" sz="2000" dirty="0" err="1">
                <a:solidFill>
                  <a:srgbClr val="C00000"/>
                </a:solidFill>
              </a:rPr>
              <a:t>Outc</a:t>
            </a:r>
            <a:r>
              <a:rPr lang="en-US" altLang="en-US" sz="2000" dirty="0"/>
              <a:t> &amp; </a:t>
            </a:r>
            <a:r>
              <a:rPr lang="en-US" altLang="en-US" sz="2000" dirty="0" err="1">
                <a:solidFill>
                  <a:srgbClr val="006600"/>
                </a:solidFill>
              </a:rPr>
              <a:t>Pred</a:t>
            </a:r>
            <a:r>
              <a:rPr lang="en-US" altLang="en-US" sz="2000" dirty="0"/>
              <a:t>) </a:t>
            </a:r>
            <a:r>
              <a:rPr lang="en-US" altLang="en-US" sz="2000" dirty="0">
                <a:hlinkClick r:id="rId9" action="ppaction://hlinksldjump"/>
              </a:rPr>
              <a:t>Centering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scale(… , center = T, scale = F)</a:t>
            </a:r>
          </a:p>
          <a:p>
            <a:pPr marL="395288" indent="-395288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en-US" sz="2000" dirty="0"/>
              <a:t>(</a:t>
            </a:r>
            <a:r>
              <a:rPr lang="en-US" altLang="en-US" sz="2000" dirty="0" err="1">
                <a:solidFill>
                  <a:srgbClr val="C00000"/>
                </a:solidFill>
              </a:rPr>
              <a:t>Outc</a:t>
            </a:r>
            <a:r>
              <a:rPr lang="en-US" altLang="en-US" sz="2000" dirty="0"/>
              <a:t> &amp; </a:t>
            </a:r>
            <a:r>
              <a:rPr lang="en-US" altLang="en-US" sz="2000" dirty="0" err="1">
                <a:solidFill>
                  <a:srgbClr val="006600"/>
                </a:solidFill>
              </a:rPr>
              <a:t>Pred</a:t>
            </a:r>
            <a:r>
              <a:rPr lang="en-US" altLang="en-US" sz="2000" dirty="0"/>
              <a:t>) </a:t>
            </a:r>
            <a:r>
              <a:rPr lang="en-US" altLang="en-US" sz="2000" dirty="0">
                <a:hlinkClick r:id="rId10" action="ppaction://hlinksldjump"/>
              </a:rPr>
              <a:t>Standardization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scale(… , center = F, scale = T); </a:t>
            </a:r>
            <a:r>
              <a:rPr lang="en-US" altLang="en-US" sz="2000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lm.beta</a:t>
            </a:r>
            <a:r>
              <a:rPr lang="en-US" altLang="en-US" sz="2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 )</a:t>
            </a:r>
            <a:endParaRPr lang="en-US" altLang="en-US" sz="2000" dirty="0"/>
          </a:p>
          <a:p>
            <a:pPr marL="395288" indent="-395288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en-US" sz="2000" dirty="0"/>
              <a:t>(</a:t>
            </a:r>
            <a:r>
              <a:rPr lang="en-US" altLang="en-US" sz="2000" dirty="0" err="1">
                <a:solidFill>
                  <a:srgbClr val="C00000"/>
                </a:solidFill>
              </a:rPr>
              <a:t>Outc</a:t>
            </a:r>
            <a:r>
              <a:rPr lang="en-US" altLang="en-US" sz="2000" dirty="0"/>
              <a:t> &amp; </a:t>
            </a:r>
            <a:r>
              <a:rPr lang="en-US" altLang="en-US" sz="2000" dirty="0" err="1">
                <a:solidFill>
                  <a:srgbClr val="006600"/>
                </a:solidFill>
              </a:rPr>
              <a:t>Pred</a:t>
            </a:r>
            <a:r>
              <a:rPr lang="en-US" altLang="en-US" sz="2000" dirty="0"/>
              <a:t>) </a:t>
            </a:r>
            <a:r>
              <a:rPr lang="en-US" altLang="en-US" sz="2000" dirty="0">
                <a:hlinkClick r:id="rId11" action="ppaction://hlinksldjump"/>
              </a:rPr>
              <a:t>Lagging Data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</a:t>
            </a:r>
            <a:r>
              <a:rPr lang="en-US" altLang="en-US" sz="2000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dwtest</a:t>
            </a:r>
            <a:r>
              <a:rPr lang="en-US" altLang="en-US" sz="2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 ); slide( ){</a:t>
            </a:r>
            <a:r>
              <a:rPr lang="en-US" altLang="en-US" sz="2000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DataCombine</a:t>
            </a:r>
            <a:r>
              <a:rPr lang="en-US" altLang="en-US" sz="2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br>
              <a:rPr lang="en-US" altLang="en-US" sz="3600" dirty="0">
                <a:latin typeface="Comic Sans MS" panose="030F0702030302020204" pitchFamily="66" charset="0"/>
              </a:rPr>
            </a:b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4512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2B87FF-D51C-4727-9535-D72E10C4AA13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533400" y="2590800"/>
            <a:ext cx="8001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None/>
            </a:pPr>
            <a:r>
              <a:rPr lang="en-US" altLang="en-US" sz="1400" dirty="0">
                <a:latin typeface="+mn-lt"/>
              </a:rPr>
              <a:t>[</a:t>
            </a:r>
            <a:r>
              <a:rPr lang="en-US" altLang="en-US" sz="1400" dirty="0">
                <a:latin typeface="+mn-lt"/>
                <a:hlinkClick r:id="rId4" action="ppaction://hlinksldjump"/>
              </a:rPr>
              <a:t>Top</a:t>
            </a:r>
            <a:r>
              <a:rPr lang="en-US" altLang="en-US" sz="1400" dirty="0">
                <a:latin typeface="+mn-lt"/>
              </a:rPr>
              <a:t>] </a:t>
            </a: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Transformation #1:</a:t>
            </a:r>
            <a:b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</a:br>
            <a:r>
              <a:rPr lang="en-US" altLang="en-US" sz="3600" u="sng" dirty="0">
                <a:solidFill>
                  <a:srgbClr val="0070C0"/>
                </a:solidFill>
                <a:latin typeface="Comic Sans MS" panose="030F0702030302020204" pitchFamily="66" charset="0"/>
              </a:rPr>
              <a:t>Predictors</a:t>
            </a:r>
            <a:r>
              <a:rPr lang="en-US" altLang="en-US" sz="3600" dirty="0">
                <a:solidFill>
                  <a:srgbClr val="0070C0"/>
                </a:solidFill>
                <a:latin typeface="Comic Sans MS" panose="030F0702030302020204" pitchFamily="66" charset="0"/>
              </a:rPr>
              <a:t>:</a:t>
            </a:r>
            <a:br>
              <a:rPr lang="en-US" altLang="en-US" sz="3600" b="1" dirty="0">
                <a:solidFill>
                  <a:srgbClr val="0070C0"/>
                </a:solidFill>
                <a:latin typeface="Comic Sans MS" panose="030F0702030302020204" pitchFamily="66" charset="0"/>
              </a:rPr>
            </a:br>
            <a:r>
              <a:rPr lang="en-US" altLang="en-US" sz="3600" b="1" dirty="0">
                <a:solidFill>
                  <a:srgbClr val="0070C0"/>
                </a:solidFill>
                <a:latin typeface="Comic Sans MS" panose="030F0702030302020204" pitchFamily="66" charset="0"/>
              </a:rPr>
              <a:t>Categorical to Dummy Variables</a:t>
            </a:r>
          </a:p>
          <a:p>
            <a:pPr lvl="0" algn="ctr">
              <a:spcBef>
                <a:spcPct val="0"/>
              </a:spcBef>
              <a:buClrTx/>
              <a:buNone/>
            </a:pPr>
            <a:r>
              <a:rPr kumimoji="0"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OLS LI(</a:t>
            </a:r>
            <a:r>
              <a:rPr kumimoji="0" lang="en-US" altLang="en-US" dirty="0">
                <a:solidFill>
                  <a:srgbClr val="0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)</a:t>
            </a:r>
            <a:r>
              <a:rPr kumimoji="0"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– Relationship between Y and X’s are not linear</a:t>
            </a:r>
            <a:endParaRPr kumimoji="0" lang="en-US" altLang="en-US" sz="2000" b="1" dirty="0">
              <a:solidFill>
                <a:srgbClr val="3366CC"/>
              </a:solidFill>
              <a:latin typeface="Comic Sans MS" panose="030F0702030302020204" pitchFamily="66" charset="0"/>
            </a:endParaRPr>
          </a:p>
          <a:p>
            <a:pPr algn="ctr">
              <a:buNone/>
            </a:pPr>
            <a:endParaRPr lang="en-US" altLang="en-US" sz="2000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  <a:p>
            <a:pPr algn="ctr">
              <a:buFontTx/>
              <a:buNone/>
            </a:pPr>
            <a:br>
              <a:rPr lang="en-US" altLang="en-US" sz="3600" b="1" dirty="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40105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748371-444B-416F-903B-E818E40417C7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ChangeArrowheads="1"/>
          </p:cNvSpPr>
          <p:nvPr/>
        </p:nvSpPr>
        <p:spPr bwMode="auto">
          <a:xfrm>
            <a:off x="990600" y="533400"/>
            <a:ext cx="7315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Categorical Variables: </a:t>
            </a:r>
            <a:r>
              <a:rPr lang="en-US" altLang="en-US" sz="3600" b="1" dirty="0">
                <a:solidFill>
                  <a:srgbClr val="996633"/>
                </a:solidFill>
                <a:latin typeface="Comic Sans MS" panose="030F0702030302020204" pitchFamily="66" charset="0"/>
              </a:rPr>
              <a:t>Intuition</a:t>
            </a: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endParaRPr lang="en-US" altLang="en-US" sz="20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609600" y="1447800"/>
            <a:ext cx="7924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228600" indent="-2286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Categorical (i.e., </a:t>
            </a:r>
            <a:r>
              <a:rPr kumimoji="1" lang="en-US" sz="2000" b="1" dirty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factor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) variables are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not quantitative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, so the assumption of linearity does not hold. But a very simple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transformation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 using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dummy variables 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solves this problem.</a:t>
            </a:r>
          </a:p>
          <a:p>
            <a:pPr marL="228600" indent="-2286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For example, if you have a categorical variable called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State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, it will contain a text value of 2 upper case letters with a value corresponding to one of the 50 U.S. states.</a:t>
            </a:r>
          </a:p>
          <a:p>
            <a:pPr marL="228600" indent="-2286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If you want to predict housing prices, the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State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 where the house is located will probably make a difference. So, how do we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model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 the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effect 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of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 State 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location?</a:t>
            </a:r>
          </a:p>
          <a:p>
            <a:pPr marL="228600" indent="-2286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The answer is to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convert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 the categorical variable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State 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into 50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dummy variables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, each named after the corresponding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  <a:sym typeface="Wingdings" panose="05000000000000000000" pitchFamily="2" charset="2"/>
              </a:rPr>
              <a:t>State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, with a value of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1 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if the house is in that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  <a:sym typeface="Wingdings" panose="05000000000000000000" pitchFamily="2" charset="2"/>
              </a:rPr>
              <a:t>State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 and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0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 otherwise.</a:t>
            </a:r>
          </a:p>
          <a:p>
            <a:pPr marL="228600" indent="-2286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For example, the variable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MD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 would have a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1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 for all houses in the state of Maryland and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0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 for any of the other states.</a:t>
            </a:r>
          </a:p>
          <a:p>
            <a:pPr marL="228600" indent="-2286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This will yield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50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 dummy (</a:t>
            </a:r>
            <a:r>
              <a:rPr kumimoji="1" lang="en-US" sz="2000" b="1" dirty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quantitative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) variables to model</a:t>
            </a:r>
          </a:p>
        </p:txBody>
      </p:sp>
      <p:pic>
        <p:nvPicPr>
          <p:cNvPr id="6" name="Snagit_PPTD9D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77" y="208998"/>
            <a:ext cx="854893" cy="62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23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748371-444B-416F-903B-E818E40417C7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ChangeArrowheads="1"/>
          </p:cNvSpPr>
          <p:nvPr/>
        </p:nvSpPr>
        <p:spPr bwMode="auto">
          <a:xfrm>
            <a:off x="1143000" y="533400"/>
            <a:ext cx="6477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The Dummy Variable Trap</a:t>
            </a:r>
            <a:endParaRPr lang="en-US" altLang="en-US" sz="20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457200" y="1371600"/>
            <a:ext cx="8305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228600" indent="-2286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This is a well-known problem when you convert a categorical variable into various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“mutually exclusive” 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dummy variables.</a:t>
            </a:r>
          </a:p>
          <a:p>
            <a:pPr marL="228600" indent="-2286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For example, if you have a categorical variable called “</a:t>
            </a:r>
            <a:r>
              <a:rPr kumimoji="1" lang="en-US" sz="2000" dirty="0" err="1">
                <a:latin typeface="+mj-lt"/>
                <a:sym typeface="Wingdings" panose="05000000000000000000" pitchFamily="2" charset="2"/>
              </a:rPr>
              <a:t>LocationType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” and it has one of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three possible values 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(</a:t>
            </a:r>
            <a:r>
              <a:rPr kumimoji="1" lang="en-US" sz="2000" dirty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Urban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, </a:t>
            </a:r>
            <a:r>
              <a:rPr kumimoji="1" lang="en-US" sz="2000" dirty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Suburban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 and </a:t>
            </a:r>
            <a:r>
              <a:rPr kumimoji="1" lang="en-US" sz="2000" dirty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Rural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) we can create 3 dummy variables called Urban, Suburban and Rural, respectively.</a:t>
            </a:r>
          </a:p>
          <a:p>
            <a:pPr marL="228600" lvl="0" indent="-228600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If </a:t>
            </a:r>
            <a:r>
              <a:rPr kumimoji="1"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LocationType</a:t>
            </a:r>
            <a:r>
              <a:rPr kumimoji="1"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=“Urban”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  </a:t>
            </a:r>
            <a:r>
              <a:rPr kumimoji="1"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Urban = 1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;</a:t>
            </a:r>
            <a:r>
              <a:rPr kumimoji="1"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0 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otherwise</a:t>
            </a:r>
            <a:br>
              <a:rPr kumimoji="1" lang="en-US" sz="2000" dirty="0">
                <a:latin typeface="+mj-lt"/>
                <a:sym typeface="Wingdings" panose="05000000000000000000" pitchFamily="2" charset="2"/>
              </a:rPr>
            </a:br>
            <a:r>
              <a:rPr kumimoji="1" lang="en-US" sz="2000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If </a:t>
            </a:r>
            <a:r>
              <a:rPr kumimoji="1"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LocationType</a:t>
            </a:r>
            <a:r>
              <a:rPr kumimoji="1"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=“Suburban” </a:t>
            </a:r>
            <a:r>
              <a:rPr kumimoji="1" lang="en-US" sz="2000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 </a:t>
            </a:r>
            <a:r>
              <a:rPr kumimoji="1"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Suburban = 1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;</a:t>
            </a:r>
            <a:r>
              <a:rPr kumimoji="1"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0 </a:t>
            </a:r>
            <a:r>
              <a:rPr kumimoji="1" lang="en-US" sz="2000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otherwise</a:t>
            </a:r>
            <a:br>
              <a:rPr kumimoji="1" lang="en-US" sz="2000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</a:br>
            <a:r>
              <a:rPr kumimoji="1" lang="en-US" sz="2000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If </a:t>
            </a:r>
            <a:r>
              <a:rPr kumimoji="1"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LocationType</a:t>
            </a:r>
            <a:r>
              <a:rPr kumimoji="1"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=“Rural” </a:t>
            </a:r>
            <a:r>
              <a:rPr kumimoji="1" lang="en-US" sz="2000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 </a:t>
            </a:r>
            <a:r>
              <a:rPr kumimoji="1"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Rural = 1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;</a:t>
            </a:r>
            <a:r>
              <a:rPr kumimoji="1"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0 </a:t>
            </a:r>
            <a:r>
              <a:rPr kumimoji="1" lang="en-US" sz="2000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otherwise</a:t>
            </a:r>
          </a:p>
          <a:p>
            <a:pPr marL="228600" lvl="0" indent="-228600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However, these three dummy variables are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  <a:sym typeface="Wingdings" panose="05000000000000000000" pitchFamily="2" charset="2"/>
              </a:rPr>
              <a:t>mutually exclusive</a:t>
            </a:r>
            <a:r>
              <a:rPr kumimoji="1" lang="en-US" sz="2000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, so if </a:t>
            </a:r>
            <a:r>
              <a:rPr kumimoji="1"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Urban = Suburban = 0</a:t>
            </a:r>
            <a:r>
              <a:rPr kumimoji="1" lang="en-US" sz="2000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, then </a:t>
            </a:r>
            <a:r>
              <a:rPr kumimoji="1"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Rural</a:t>
            </a:r>
            <a:r>
              <a:rPr kumimoji="1" lang="en-US" sz="2000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has to be </a:t>
            </a:r>
            <a:r>
              <a:rPr kumimoji="1"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kumimoji="1" lang="en-US" sz="2000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, etc.</a:t>
            </a:r>
          </a:p>
          <a:p>
            <a:pPr marL="228600" lvl="0" indent="-228600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So, the value in any of these variables is dependent on the other 2</a:t>
            </a:r>
          </a:p>
          <a:p>
            <a:pPr marL="228600" lvl="0" indent="-228600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Including all 3 variables in a regression model will not only violate the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  <a:sym typeface="Wingdings" panose="05000000000000000000" pitchFamily="2" charset="2"/>
              </a:rPr>
              <a:t>assumption of independence</a:t>
            </a:r>
            <a:r>
              <a:rPr kumimoji="1" lang="en-US" sz="2000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, but will also create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  <a:sym typeface="Wingdings" panose="05000000000000000000" pitchFamily="2" charset="2"/>
              </a:rPr>
              <a:t>infinite multicollinearity</a:t>
            </a:r>
            <a:r>
              <a:rPr kumimoji="1" lang="en-US" sz="2000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and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  <a:sym typeface="Wingdings" panose="05000000000000000000" pitchFamily="2" charset="2"/>
              </a:rPr>
              <a:t>infinite standard errors</a:t>
            </a:r>
            <a:br>
              <a:rPr kumimoji="1" lang="en-US" sz="2000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</a:br>
            <a:endParaRPr kumimoji="1" lang="en-US" sz="2000" dirty="0">
              <a:solidFill>
                <a:srgbClr val="000000"/>
              </a:solidFill>
              <a:latin typeface="Arial"/>
              <a:sym typeface="Wingdings" panose="05000000000000000000" pitchFamily="2" charset="2"/>
            </a:endParaRPr>
          </a:p>
          <a:p>
            <a:pPr marL="228600" indent="-2286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endParaRPr kumimoji="1" lang="en-US" sz="2000" dirty="0"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2164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748371-444B-416F-903B-E818E40417C7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ChangeArrowheads="1"/>
          </p:cNvSpPr>
          <p:nvPr/>
        </p:nvSpPr>
        <p:spPr bwMode="auto">
          <a:xfrm>
            <a:off x="838200" y="533400"/>
            <a:ext cx="7315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Modeling Categorical Predictors</a:t>
            </a:r>
            <a:endParaRPr lang="en-US" altLang="en-US" sz="20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571500" y="1371600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2286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If an </a:t>
            </a:r>
            <a:r>
              <a:rPr kumimoji="1" lang="en-US" sz="2000" b="1" dirty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independent variable 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is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categorical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, you can convert it to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N dummy variables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, where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N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 is the number of categories in the data for that variable  </a:t>
            </a:r>
            <a:r>
              <a:rPr kumimoji="1" lang="en-US" sz="2000" b="1" dirty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R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 does this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automatically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 for you</a:t>
            </a:r>
          </a:p>
          <a:p>
            <a:pPr marL="2286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Due to the dummy variable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trap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, you can only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model N-1 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dummy variables.</a:t>
            </a:r>
          </a:p>
          <a:p>
            <a:pPr marL="2286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The variable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left out 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is called the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“baseline”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 or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“reference” 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variable (e.g., MD)</a:t>
            </a:r>
          </a:p>
          <a:p>
            <a:pPr marL="2286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The regression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intercept 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represents the effect of the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reference variable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, when all other variables are 0 (e.g., house value for houses in MD – i.e., all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included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 dummy variables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= 0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).</a:t>
            </a:r>
          </a:p>
          <a:p>
            <a:pPr marL="2286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A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coefficient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 for any of the other variables (e.g., VA) represents the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effect difference 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between that variable (e.g., VA) and the reference variable (e.g., MD), all else equal)</a:t>
            </a:r>
          </a:p>
          <a:p>
            <a:pPr marL="228600" indent="-2286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endParaRPr kumimoji="1" lang="en-US" sz="2000" dirty="0"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8076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748371-444B-416F-903B-E818E40417C7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kumimoji="0"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304800" y="1143000"/>
            <a:ext cx="85344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228600" indent="-2286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1800" dirty="0">
                <a:latin typeface="+mj-lt"/>
              </a:rPr>
              <a:t>If you wish to predict car seat sales, using shelve location and price as predictors, and there are 3 possible shelve locations, R creates 3 dummy variables: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en-US" sz="1800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If </a:t>
            </a:r>
            <a:r>
              <a:rPr kumimoji="1"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ShelveLoc</a:t>
            </a:r>
            <a:r>
              <a:rPr kumimoji="1"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=“Bad”</a:t>
            </a:r>
            <a:r>
              <a:rPr kumimoji="1" lang="en-US" sz="2000" dirty="0">
                <a:sym typeface="Wingdings" panose="05000000000000000000" pitchFamily="2" charset="2"/>
              </a:rPr>
              <a:t>  </a:t>
            </a:r>
            <a:r>
              <a:rPr kumimoji="1"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ShelveLocBad</a:t>
            </a:r>
            <a:r>
              <a:rPr kumimoji="1"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1</a:t>
            </a:r>
            <a:r>
              <a:rPr kumimoji="1" lang="en-US" sz="2000" dirty="0">
                <a:sym typeface="Wingdings" panose="05000000000000000000" pitchFamily="2" charset="2"/>
              </a:rPr>
              <a:t>;</a:t>
            </a:r>
            <a:r>
              <a:rPr kumimoji="1"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0 </a:t>
            </a:r>
            <a:r>
              <a:rPr kumimoji="1" lang="en-US" sz="2000" dirty="0">
                <a:sym typeface="Wingdings" panose="05000000000000000000" pitchFamily="2" charset="2"/>
              </a:rPr>
              <a:t>otherwise</a:t>
            </a:r>
            <a:br>
              <a:rPr kumimoji="1" lang="en-US" sz="2000" dirty="0">
                <a:sym typeface="Wingdings" panose="05000000000000000000" pitchFamily="2" charset="2"/>
              </a:rPr>
            </a:br>
            <a:r>
              <a:rPr kumimoji="1" lang="en-US" sz="1800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If </a:t>
            </a:r>
            <a:r>
              <a:rPr kumimoji="1"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ShelveLoc</a:t>
            </a:r>
            <a:r>
              <a:rPr kumimoji="1"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=“Medium”</a:t>
            </a:r>
            <a:r>
              <a:rPr kumimoji="1" lang="en-US" sz="2000" dirty="0">
                <a:sym typeface="Wingdings" panose="05000000000000000000" pitchFamily="2" charset="2"/>
              </a:rPr>
              <a:t>  </a:t>
            </a:r>
            <a:r>
              <a:rPr kumimoji="1"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ShelveLocMedium</a:t>
            </a:r>
            <a:r>
              <a:rPr kumimoji="1"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1</a:t>
            </a:r>
            <a:r>
              <a:rPr kumimoji="1" lang="en-US" sz="2000" dirty="0">
                <a:sym typeface="Wingdings" panose="05000000000000000000" pitchFamily="2" charset="2"/>
              </a:rPr>
              <a:t>;</a:t>
            </a:r>
            <a:r>
              <a:rPr kumimoji="1"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0 </a:t>
            </a:r>
            <a:r>
              <a:rPr kumimoji="1" lang="en-US" sz="2000" dirty="0">
                <a:sym typeface="Wingdings" panose="05000000000000000000" pitchFamily="2" charset="2"/>
              </a:rPr>
              <a:t>otherwise</a:t>
            </a:r>
            <a:br>
              <a:rPr kumimoji="1" lang="en-US" sz="2000" dirty="0">
                <a:sym typeface="Wingdings" panose="05000000000000000000" pitchFamily="2" charset="2"/>
              </a:rPr>
            </a:br>
            <a:r>
              <a:rPr kumimoji="1" lang="en-US" sz="1800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If </a:t>
            </a:r>
            <a:r>
              <a:rPr kumimoji="1"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ShelveLoc</a:t>
            </a:r>
            <a:r>
              <a:rPr kumimoji="1"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=“Good”</a:t>
            </a:r>
            <a:r>
              <a:rPr kumimoji="1" lang="en-US" sz="2000" dirty="0">
                <a:sym typeface="Wingdings" panose="05000000000000000000" pitchFamily="2" charset="2"/>
              </a:rPr>
              <a:t>  </a:t>
            </a:r>
            <a:r>
              <a:rPr kumimoji="1"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ShelveLocGood</a:t>
            </a:r>
            <a:r>
              <a:rPr kumimoji="1"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1</a:t>
            </a:r>
            <a:r>
              <a:rPr kumimoji="1" lang="en-US" sz="2000" dirty="0">
                <a:sym typeface="Wingdings" panose="05000000000000000000" pitchFamily="2" charset="2"/>
              </a:rPr>
              <a:t>;</a:t>
            </a:r>
            <a:r>
              <a:rPr kumimoji="1"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0 </a:t>
            </a:r>
            <a:r>
              <a:rPr kumimoji="1" lang="en-US" sz="2000" dirty="0">
                <a:sym typeface="Wingdings" panose="05000000000000000000" pitchFamily="2" charset="2"/>
              </a:rPr>
              <a:t>otherwise</a:t>
            </a:r>
            <a:endParaRPr kumimoji="1" lang="en-US" sz="1800" dirty="0">
              <a:latin typeface="+mj-lt"/>
            </a:endParaRPr>
          </a:p>
          <a:p>
            <a:pPr marL="228600" indent="-2286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1800" dirty="0">
                <a:latin typeface="+mj-lt"/>
              </a:rPr>
              <a:t>And </a:t>
            </a:r>
            <a:r>
              <a:rPr kumimoji="1" lang="en-US" sz="1800" b="1" dirty="0">
                <a:solidFill>
                  <a:srgbClr val="C00000"/>
                </a:solidFill>
                <a:latin typeface="+mj-lt"/>
              </a:rPr>
              <a:t>drops</a:t>
            </a:r>
            <a:r>
              <a:rPr kumimoji="1" lang="en-US" sz="1800" dirty="0">
                <a:latin typeface="+mj-lt"/>
              </a:rPr>
              <a:t> the first one alphabetically (</a:t>
            </a:r>
            <a:r>
              <a:rPr kumimoji="1"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ShelveLocBad</a:t>
            </a:r>
            <a:r>
              <a:rPr kumimoji="1" lang="en-US" sz="1800" dirty="0">
                <a:latin typeface="+mj-lt"/>
              </a:rPr>
              <a:t>) unless you </a:t>
            </a:r>
            <a:r>
              <a:rPr kumimoji="1"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relevel()</a:t>
            </a:r>
            <a:br>
              <a:rPr kumimoji="1" lang="en-US" sz="1800" dirty="0">
                <a:latin typeface="+mj-lt"/>
              </a:rPr>
            </a:br>
            <a:endParaRPr kumimoji="1" lang="en-US" sz="2000" b="1" i="1" dirty="0">
              <a:solidFill>
                <a:srgbClr val="C00000"/>
              </a:solidFill>
            </a:endParaRPr>
          </a:p>
        </p:txBody>
      </p:sp>
      <p:cxnSp>
        <p:nvCxnSpPr>
          <p:cNvPr id="44" name="Straight Connector 43" descr="Categorical predictor illustration"/>
          <p:cNvCxnSpPr>
            <a:cxnSpLocks noChangeShapeType="1"/>
          </p:cNvCxnSpPr>
          <p:nvPr/>
        </p:nvCxnSpPr>
        <p:spPr bwMode="auto">
          <a:xfrm>
            <a:off x="2865678" y="4213781"/>
            <a:ext cx="0" cy="2209800"/>
          </a:xfrm>
          <a:prstGeom prst="line">
            <a:avLst/>
          </a:prstGeom>
          <a:noFill/>
          <a:ln w="1905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Connector 44"/>
          <p:cNvCxnSpPr>
            <a:cxnSpLocks noChangeShapeType="1"/>
          </p:cNvCxnSpPr>
          <p:nvPr/>
        </p:nvCxnSpPr>
        <p:spPr bwMode="auto">
          <a:xfrm>
            <a:off x="2865678" y="6423581"/>
            <a:ext cx="2514600" cy="0"/>
          </a:xfrm>
          <a:prstGeom prst="line">
            <a:avLst/>
          </a:prstGeom>
          <a:noFill/>
          <a:ln w="1905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Box 75"/>
          <p:cNvSpPr txBox="1"/>
          <p:nvPr/>
        </p:nvSpPr>
        <p:spPr>
          <a:xfrm>
            <a:off x="2080370" y="4185206"/>
            <a:ext cx="887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800" dirty="0">
                <a:latin typeface="+mn-lt"/>
              </a:rPr>
              <a:t>Sales</a:t>
            </a:r>
            <a:endParaRPr lang="en-US" dirty="0">
              <a:latin typeface="+mn-lt"/>
            </a:endParaRPr>
          </a:p>
        </p:txBody>
      </p:sp>
      <p:cxnSp>
        <p:nvCxnSpPr>
          <p:cNvPr id="78" name="Straight Connector 77"/>
          <p:cNvCxnSpPr>
            <a:cxnSpLocks noChangeShapeType="1"/>
          </p:cNvCxnSpPr>
          <p:nvPr/>
        </p:nvCxnSpPr>
        <p:spPr bwMode="auto">
          <a:xfrm>
            <a:off x="2865677" y="4746594"/>
            <a:ext cx="2359418" cy="435006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Straight Connector 81"/>
          <p:cNvCxnSpPr>
            <a:cxnSpLocks noChangeShapeType="1"/>
          </p:cNvCxnSpPr>
          <p:nvPr/>
        </p:nvCxnSpPr>
        <p:spPr bwMode="auto">
          <a:xfrm>
            <a:off x="2877260" y="5181600"/>
            <a:ext cx="2347835" cy="437120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" name="TextBox 85"/>
          <p:cNvSpPr txBox="1"/>
          <p:nvPr/>
        </p:nvSpPr>
        <p:spPr>
          <a:xfrm>
            <a:off x="2057510" y="6120428"/>
            <a:ext cx="4572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l-GR" sz="1800" dirty="0">
                <a:solidFill>
                  <a:srgbClr val="C00000"/>
                </a:solidFill>
                <a:latin typeface="+mj-lt"/>
              </a:rPr>
              <a:t>β</a:t>
            </a:r>
            <a:r>
              <a:rPr kumimoji="1" lang="el-GR" sz="1800" baseline="-25000" dirty="0">
                <a:solidFill>
                  <a:srgbClr val="C00000"/>
                </a:solidFill>
                <a:latin typeface="+mj-lt"/>
              </a:rPr>
              <a:t>0</a:t>
            </a:r>
            <a:endParaRPr kumimoji="1" lang="en-US" sz="1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7" name="Left Brace 1"/>
          <p:cNvSpPr>
            <a:spLocks/>
          </p:cNvSpPr>
          <p:nvPr/>
        </p:nvSpPr>
        <p:spPr bwMode="auto">
          <a:xfrm>
            <a:off x="2637078" y="5638800"/>
            <a:ext cx="133350" cy="784781"/>
          </a:xfrm>
          <a:prstGeom prst="leftBrace">
            <a:avLst>
              <a:gd name="adj1" fmla="val 18285"/>
              <a:gd name="adj2" fmla="val 50000"/>
            </a:avLst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>
              <a:latin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 rot="604421">
            <a:off x="3816588" y="4587860"/>
            <a:ext cx="800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kumimoji="1" lang="el-GR" sz="1800" dirty="0">
                <a:solidFill>
                  <a:srgbClr val="C00000"/>
                </a:solidFill>
                <a:latin typeface="+mj-lt"/>
              </a:rPr>
              <a:t>β</a:t>
            </a:r>
            <a:r>
              <a:rPr kumimoji="1" lang="en-US" sz="1800" baseline="-25000" dirty="0">
                <a:solidFill>
                  <a:srgbClr val="C00000"/>
                </a:solidFill>
                <a:latin typeface="+mj-lt"/>
              </a:rPr>
              <a:t>Price</a:t>
            </a:r>
            <a:endParaRPr kumimoji="1" lang="en-US" sz="1800" baseline="-25000" dirty="0">
              <a:latin typeface="+mj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54129" y="5620395"/>
            <a:ext cx="163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kumimoji="1" lang="el-GR" sz="1800" dirty="0">
                <a:solidFill>
                  <a:srgbClr val="C00000"/>
                </a:solidFill>
                <a:latin typeface="+mj-lt"/>
              </a:rPr>
              <a:t>β</a:t>
            </a:r>
            <a:r>
              <a:rPr kumimoji="1" lang="en-US" sz="1800" baseline="-25000" dirty="0" err="1">
                <a:solidFill>
                  <a:srgbClr val="C00000"/>
                </a:solidFill>
                <a:latin typeface="+mj-lt"/>
              </a:rPr>
              <a:t>ShelveLocMedium</a:t>
            </a:r>
            <a:endParaRPr kumimoji="1" lang="en-US" sz="1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2" name="Left Brace 1"/>
          <p:cNvSpPr>
            <a:spLocks/>
          </p:cNvSpPr>
          <p:nvPr/>
        </p:nvSpPr>
        <p:spPr bwMode="auto">
          <a:xfrm>
            <a:off x="2628094" y="5181600"/>
            <a:ext cx="142334" cy="410110"/>
          </a:xfrm>
          <a:prstGeom prst="leftBrace">
            <a:avLst>
              <a:gd name="adj1" fmla="val 18290"/>
              <a:gd name="adj2" fmla="val 50000"/>
            </a:avLst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>
              <a:latin typeface="Times New Roman" panose="0202060305040502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61392" y="5911474"/>
            <a:ext cx="37267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kumimoji="1" lang="en-US" sz="1400" dirty="0" err="1">
                <a:solidFill>
                  <a:srgbClr val="C00000"/>
                </a:solidFill>
                <a:latin typeface="+mj-lt"/>
              </a:rPr>
              <a:t>ShelveLocBad</a:t>
            </a:r>
            <a:r>
              <a:rPr kumimoji="1" lang="en-US" sz="1400" dirty="0">
                <a:solidFill>
                  <a:srgbClr val="C00000"/>
                </a:solidFill>
                <a:latin typeface="+mj-lt"/>
              </a:rPr>
              <a:t> = 1 or</a:t>
            </a:r>
            <a:br>
              <a:rPr kumimoji="1" lang="en-US" sz="1400" dirty="0">
                <a:solidFill>
                  <a:srgbClr val="C00000"/>
                </a:solidFill>
                <a:latin typeface="+mj-lt"/>
              </a:rPr>
            </a:br>
            <a:r>
              <a:rPr kumimoji="1" lang="en-US" sz="1400" dirty="0" err="1">
                <a:solidFill>
                  <a:srgbClr val="C00000"/>
                </a:solidFill>
                <a:latin typeface="+mj-lt"/>
              </a:rPr>
              <a:t>ShelveLocGood</a:t>
            </a:r>
            <a:r>
              <a:rPr kumimoji="1" lang="en-US" sz="1400" dirty="0">
                <a:solidFill>
                  <a:srgbClr val="C00000"/>
                </a:solidFill>
                <a:latin typeface="+mj-lt"/>
              </a:rPr>
              <a:t> = </a:t>
            </a:r>
            <a:r>
              <a:rPr kumimoji="1" lang="en-US" sz="1400" dirty="0" err="1">
                <a:solidFill>
                  <a:srgbClr val="C00000"/>
                </a:solidFill>
                <a:latin typeface="+mj-lt"/>
              </a:rPr>
              <a:t>ShelveLocMedium</a:t>
            </a:r>
            <a:r>
              <a:rPr kumimoji="1" lang="en-US" sz="1400" dirty="0">
                <a:solidFill>
                  <a:srgbClr val="C00000"/>
                </a:solidFill>
                <a:latin typeface="+mj-lt"/>
              </a:rPr>
              <a:t> = 0</a:t>
            </a:r>
          </a:p>
          <a:p>
            <a:pPr eaLnBrk="1" hangingPunct="1">
              <a:defRPr/>
            </a:pPr>
            <a:endParaRPr kumimoji="1" lang="en-US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008678" y="6412468"/>
            <a:ext cx="1466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en-US" sz="1800" dirty="0">
                <a:latin typeface="+mn-lt"/>
              </a:rPr>
              <a:t>Price</a:t>
            </a:r>
            <a:endParaRPr lang="en-US" dirty="0">
              <a:latin typeface="+mn-l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62000" y="3522006"/>
            <a:ext cx="7436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en-US" dirty="0">
                <a:solidFill>
                  <a:srgbClr val="0070C0"/>
                </a:solidFill>
              </a:rPr>
              <a:t>lm(Sales ~ Price </a:t>
            </a:r>
            <a:r>
              <a:rPr kumimoji="1" lang="el-GR" dirty="0">
                <a:solidFill>
                  <a:srgbClr val="0070C0"/>
                </a:solidFill>
              </a:rPr>
              <a:t>+</a:t>
            </a:r>
            <a:r>
              <a:rPr kumimoji="1" lang="en-US" dirty="0">
                <a:solidFill>
                  <a:srgbClr val="0070C0"/>
                </a:solidFill>
              </a:rPr>
              <a:t> </a:t>
            </a:r>
            <a:r>
              <a:rPr kumimoji="1" lang="en-US" dirty="0" err="1">
                <a:solidFill>
                  <a:srgbClr val="0070C0"/>
                </a:solidFill>
              </a:rPr>
              <a:t>ShelveLoc</a:t>
            </a:r>
            <a:r>
              <a:rPr kumimoji="1" lang="en-US" dirty="0">
                <a:solidFill>
                  <a:srgbClr val="0070C0"/>
                </a:solidFill>
              </a:rPr>
              <a:t>, data = </a:t>
            </a:r>
            <a:r>
              <a:rPr kumimoji="1" lang="en-US" dirty="0" err="1">
                <a:solidFill>
                  <a:srgbClr val="0070C0"/>
                </a:solidFill>
              </a:rPr>
              <a:t>Carseats</a:t>
            </a:r>
            <a:r>
              <a:rPr kumimoji="1" lang="en-US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04" name="Rectangle 2"/>
          <p:cNvSpPr>
            <a:spLocks noChangeArrowheads="1"/>
          </p:cNvSpPr>
          <p:nvPr/>
        </p:nvSpPr>
        <p:spPr bwMode="auto">
          <a:xfrm>
            <a:off x="762000" y="457200"/>
            <a:ext cx="7696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Categorical Predictor Illustration</a:t>
            </a:r>
            <a:endParaRPr lang="en-US" altLang="en-US" sz="20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05" name="Straight Connector 104"/>
          <p:cNvCxnSpPr>
            <a:cxnSpLocks noChangeShapeType="1"/>
          </p:cNvCxnSpPr>
          <p:nvPr/>
        </p:nvCxnSpPr>
        <p:spPr bwMode="auto">
          <a:xfrm>
            <a:off x="2849086" y="5618720"/>
            <a:ext cx="2385862" cy="457200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" name="Left Brace 1"/>
          <p:cNvSpPr>
            <a:spLocks/>
          </p:cNvSpPr>
          <p:nvPr/>
        </p:nvSpPr>
        <p:spPr bwMode="auto">
          <a:xfrm>
            <a:off x="2053924" y="4745459"/>
            <a:ext cx="228600" cy="845116"/>
          </a:xfrm>
          <a:prstGeom prst="leftBrace">
            <a:avLst>
              <a:gd name="adj1" fmla="val 18290"/>
              <a:gd name="adj2" fmla="val 50000"/>
            </a:avLst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>
              <a:latin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85800" y="4902522"/>
            <a:ext cx="1736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kumimoji="1" lang="el-GR" sz="1800" dirty="0">
                <a:solidFill>
                  <a:srgbClr val="C00000"/>
                </a:solidFill>
                <a:latin typeface="+mj-lt"/>
              </a:rPr>
              <a:t>β</a:t>
            </a:r>
            <a:r>
              <a:rPr kumimoji="1" lang="en-US" sz="1800" baseline="-25000" dirty="0" err="1">
                <a:solidFill>
                  <a:srgbClr val="C00000"/>
                </a:solidFill>
                <a:latin typeface="+mj-lt"/>
              </a:rPr>
              <a:t>ShelveLocGood</a:t>
            </a:r>
            <a:endParaRPr kumimoji="1" lang="en-US" sz="1800" baseline="-250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422336" y="5486400"/>
            <a:ext cx="167117" cy="31866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8" name="Straight Arrow Connector 107"/>
          <p:cNvCxnSpPr/>
          <p:nvPr/>
        </p:nvCxnSpPr>
        <p:spPr bwMode="auto">
          <a:xfrm flipV="1">
            <a:off x="2434924" y="6075920"/>
            <a:ext cx="154193" cy="24868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1" name="TextBox 110"/>
          <p:cNvSpPr txBox="1"/>
          <p:nvPr/>
        </p:nvSpPr>
        <p:spPr>
          <a:xfrm>
            <a:off x="5254324" y="5486400"/>
            <a:ext cx="20503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kumimoji="1" lang="en-US" sz="1400" dirty="0" err="1">
                <a:solidFill>
                  <a:srgbClr val="C00000"/>
                </a:solidFill>
                <a:latin typeface="+mj-lt"/>
              </a:rPr>
              <a:t>ShelveLocMedium</a:t>
            </a:r>
            <a:r>
              <a:rPr kumimoji="1" lang="en-US" sz="1400" dirty="0">
                <a:solidFill>
                  <a:srgbClr val="C00000"/>
                </a:solidFill>
                <a:latin typeface="+mj-lt"/>
              </a:rPr>
              <a:t> = 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254324" y="5029200"/>
            <a:ext cx="20503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kumimoji="1" lang="en-US" sz="1400" dirty="0" err="1">
                <a:solidFill>
                  <a:srgbClr val="C00000"/>
                </a:solidFill>
                <a:latin typeface="+mj-lt"/>
              </a:rPr>
              <a:t>ShelveLocGood</a:t>
            </a:r>
            <a:r>
              <a:rPr kumimoji="1" lang="en-US" sz="1400" dirty="0">
                <a:solidFill>
                  <a:srgbClr val="C00000"/>
                </a:solidFill>
                <a:latin typeface="+mj-lt"/>
              </a:rPr>
              <a:t> = 1</a:t>
            </a:r>
          </a:p>
        </p:txBody>
      </p:sp>
      <p:sp>
        <p:nvSpPr>
          <p:cNvPr id="113" name="TextBox 112"/>
          <p:cNvSpPr txBox="1"/>
          <p:nvPr/>
        </p:nvSpPr>
        <p:spPr>
          <a:xfrm rot="604421">
            <a:off x="3832653" y="5049878"/>
            <a:ext cx="800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kumimoji="1" lang="el-GR" sz="1800" dirty="0">
                <a:solidFill>
                  <a:srgbClr val="C00000"/>
                </a:solidFill>
                <a:latin typeface="+mj-lt"/>
              </a:rPr>
              <a:t>β</a:t>
            </a:r>
            <a:r>
              <a:rPr kumimoji="1" lang="en-US" sz="1800" baseline="-25000" dirty="0">
                <a:solidFill>
                  <a:srgbClr val="C00000"/>
                </a:solidFill>
                <a:latin typeface="+mj-lt"/>
              </a:rPr>
              <a:t>Price</a:t>
            </a:r>
            <a:endParaRPr kumimoji="1" lang="en-US" sz="1800" baseline="-25000" dirty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 rot="604421">
            <a:off x="3817789" y="5507078"/>
            <a:ext cx="800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kumimoji="1" lang="el-GR" sz="1800" dirty="0">
                <a:solidFill>
                  <a:srgbClr val="C00000"/>
                </a:solidFill>
                <a:latin typeface="+mj-lt"/>
              </a:rPr>
              <a:t>β</a:t>
            </a:r>
            <a:r>
              <a:rPr kumimoji="1" lang="en-US" sz="1800" baseline="-25000" dirty="0">
                <a:solidFill>
                  <a:srgbClr val="C00000"/>
                </a:solidFill>
                <a:latin typeface="+mj-lt"/>
              </a:rPr>
              <a:t>Price</a:t>
            </a:r>
            <a:endParaRPr kumimoji="1" lang="en-US" sz="1800" baseline="-250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EBEC93-4C9F-464C-B654-ACC72A0453DD}"/>
              </a:ext>
            </a:extLst>
          </p:cNvPr>
          <p:cNvSpPr txBox="1"/>
          <p:nvPr/>
        </p:nvSpPr>
        <p:spPr>
          <a:xfrm>
            <a:off x="3814193" y="4197024"/>
            <a:ext cx="8008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kumimoji="1" lang="en-US" sz="1600" dirty="0">
                <a:latin typeface="+mj-lt"/>
              </a:rPr>
              <a:t>Same</a:t>
            </a:r>
            <a:endParaRPr kumimoji="1" lang="en-US" sz="1600" baseline="-25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400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86" grpId="0"/>
      <p:bldP spid="87" grpId="0" animBg="1"/>
      <p:bldP spid="89" grpId="0"/>
      <p:bldP spid="91" grpId="0"/>
      <p:bldP spid="92" grpId="0" animBg="1"/>
      <p:bldP spid="94" grpId="0"/>
      <p:bldP spid="101" grpId="0"/>
      <p:bldP spid="106" grpId="0" animBg="1"/>
      <p:bldP spid="107" grpId="0"/>
      <p:bldP spid="111" grpId="0"/>
      <p:bldP spid="112" grpId="0"/>
      <p:bldP spid="113" grpId="0"/>
      <p:bldP spid="114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748371-444B-416F-903B-E818E40417C7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ChangeArrowheads="1"/>
          </p:cNvSpPr>
          <p:nvPr/>
        </p:nvSpPr>
        <p:spPr bwMode="auto">
          <a:xfrm>
            <a:off x="533400" y="762000"/>
            <a:ext cx="807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Categorical </a:t>
            </a:r>
            <a:r>
              <a:rPr lang="en-US" altLang="en-US" sz="3600" b="1" dirty="0">
                <a:solidFill>
                  <a:srgbClr val="0070C0"/>
                </a:solidFill>
                <a:latin typeface="Comic Sans MS" panose="030F0702030302020204" pitchFamily="66" charset="0"/>
              </a:rPr>
              <a:t>(Factor) </a:t>
            </a: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Variables in R</a:t>
            </a:r>
            <a:endParaRPr lang="en-US" altLang="en-US" sz="20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876300" y="1676400"/>
            <a:ext cx="7391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defRPr/>
            </a:pP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Like most modern statistical software:</a:t>
            </a:r>
          </a:p>
          <a:p>
            <a:pPr marL="341313" lvl="1" indent="-341313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If you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include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 a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categorical variable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 in a model, </a:t>
            </a:r>
            <a:r>
              <a:rPr kumimoji="1" lang="en-US" sz="2000" b="1" dirty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R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 will automatically convert it into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N-1 dummy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 variables</a:t>
            </a:r>
          </a:p>
          <a:p>
            <a:pPr marL="341313" lvl="1" indent="-341313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By default, </a:t>
            </a:r>
            <a:r>
              <a:rPr kumimoji="1" lang="en-US" sz="2000" b="1" dirty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R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 will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leave out 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the dummy variable corresponding to the first category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alphabetically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 (to avoid the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dummy variable trap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)</a:t>
            </a:r>
          </a:p>
          <a:p>
            <a:pPr marL="341313" lvl="1" indent="-341313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But often, there is a different categorical value that makes more sense to use as a reference level.</a:t>
            </a:r>
          </a:p>
          <a:p>
            <a:pPr marL="341313" lvl="1" indent="-341313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In that case you can use the </a:t>
            </a:r>
            <a:r>
              <a:rPr kumimoji="1"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relevel() 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function to specify which dummy variable to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leave out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 as a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  <a:sym typeface="Wingdings" panose="05000000000000000000" pitchFamily="2" charset="2"/>
              </a:rPr>
              <a:t>reference</a:t>
            </a:r>
            <a:endParaRPr kumimoji="1" lang="en-US" sz="2000" dirty="0"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40355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09600" y="16002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231775" lvl="0" indent="-231775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Arial"/>
              </a:rPr>
              <a:t>As we discussed earlier, a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</a:rPr>
              <a:t>categorical</a:t>
            </a:r>
            <a:r>
              <a:rPr kumimoji="1" lang="en-US" sz="2000" dirty="0">
                <a:latin typeface="Arial"/>
              </a:rPr>
              <a:t> variable with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</a:rPr>
              <a:t>N</a:t>
            </a:r>
            <a:r>
              <a:rPr kumimoji="1" lang="en-US" sz="2000" dirty="0">
                <a:latin typeface="Arial"/>
              </a:rPr>
              <a:t> distinct categories can be transformed into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</a:rPr>
              <a:t>N dummy variables</a:t>
            </a:r>
          </a:p>
          <a:p>
            <a:pPr marL="231775" lvl="0" indent="-231775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Arial"/>
              </a:rPr>
              <a:t>For example, this model: </a:t>
            </a:r>
            <a:br>
              <a:rPr kumimoji="1" lang="en-US" sz="2000" dirty="0">
                <a:latin typeface="Arial"/>
              </a:rPr>
            </a:br>
            <a:r>
              <a:rPr kumimoji="1" lang="en-US" sz="2000" dirty="0" err="1">
                <a:latin typeface="Arial"/>
              </a:rPr>
              <a:t>StudentRetention</a:t>
            </a:r>
            <a:r>
              <a:rPr kumimoji="1" lang="en-US" sz="2000" dirty="0">
                <a:latin typeface="Arial"/>
              </a:rPr>
              <a:t> = f(GPA, </a:t>
            </a:r>
            <a:r>
              <a:rPr kumimoji="1" lang="en-US" sz="2000" dirty="0">
                <a:solidFill>
                  <a:srgbClr val="C00000"/>
                </a:solidFill>
                <a:latin typeface="+mj-lt"/>
              </a:rPr>
              <a:t>Major</a:t>
            </a:r>
            <a:r>
              <a:rPr kumimoji="1" lang="en-US" sz="2000" dirty="0">
                <a:latin typeface="Arial"/>
              </a:rPr>
              <a:t>, </a:t>
            </a:r>
            <a:r>
              <a:rPr kumimoji="1" lang="en-US" sz="2000" dirty="0">
                <a:solidFill>
                  <a:srgbClr val="C00000"/>
                </a:solidFill>
                <a:latin typeface="+mj-lt"/>
              </a:rPr>
              <a:t>Class</a:t>
            </a:r>
            <a:r>
              <a:rPr kumimoji="1" lang="en-US" sz="2000" dirty="0">
                <a:latin typeface="Arial"/>
              </a:rPr>
              <a:t>)</a:t>
            </a:r>
            <a:br>
              <a:rPr kumimoji="1" lang="en-US" sz="2000" dirty="0">
                <a:latin typeface="Arial"/>
              </a:rPr>
            </a:br>
            <a:r>
              <a:rPr kumimoji="1" lang="en-US" sz="2000" dirty="0">
                <a:latin typeface="Arial"/>
              </a:rPr>
              <a:t>Has </a:t>
            </a:r>
            <a:r>
              <a:rPr kumimoji="1" lang="en-US" sz="2000" dirty="0">
                <a:solidFill>
                  <a:srgbClr val="C00000"/>
                </a:solidFill>
                <a:latin typeface="Arial"/>
              </a:rPr>
              <a:t>1 continuous</a:t>
            </a:r>
            <a:r>
              <a:rPr kumimoji="1" lang="en-US" sz="2000" dirty="0">
                <a:latin typeface="Arial"/>
              </a:rPr>
              <a:t> and </a:t>
            </a:r>
            <a:r>
              <a:rPr kumimoji="1" lang="en-US" sz="2000" dirty="0">
                <a:solidFill>
                  <a:srgbClr val="C00000"/>
                </a:solidFill>
                <a:latin typeface="Arial"/>
              </a:rPr>
              <a:t>2 categorical </a:t>
            </a:r>
            <a:r>
              <a:rPr kumimoji="1" lang="en-US" sz="2000" dirty="0">
                <a:latin typeface="Arial"/>
              </a:rPr>
              <a:t>variables, for example</a:t>
            </a:r>
            <a:br>
              <a:rPr kumimoji="1" lang="en-US" sz="2000" dirty="0">
                <a:latin typeface="Arial"/>
              </a:rPr>
            </a:br>
            <a:r>
              <a:rPr kumimoji="1" lang="en-US" sz="2000" b="1" dirty="0">
                <a:solidFill>
                  <a:srgbClr val="C00000"/>
                </a:solidFill>
                <a:latin typeface="+mj-lt"/>
              </a:rPr>
              <a:t>Class</a:t>
            </a:r>
            <a:r>
              <a:rPr kumimoji="1" lang="en-US" sz="2000" dirty="0">
                <a:latin typeface="Arial"/>
              </a:rPr>
              <a:t> can be </a:t>
            </a:r>
            <a:r>
              <a:rPr kumimoji="1" lang="en-US" sz="2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Freshman, Sophomore, Junior, Senior</a:t>
            </a:r>
          </a:p>
          <a:p>
            <a:pPr marL="231775" lvl="0" indent="-231775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Arial"/>
              </a:rPr>
              <a:t>We can create a dummy variable </a:t>
            </a:r>
            <a:r>
              <a:rPr kumimoji="1" lang="en-US" sz="20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Junior = 1 </a:t>
            </a:r>
            <a:r>
              <a:rPr kumimoji="1" lang="en-US" sz="2000" dirty="0">
                <a:latin typeface="Arial"/>
              </a:rPr>
              <a:t>if the student is a Junior, </a:t>
            </a:r>
            <a:r>
              <a:rPr kumimoji="1" lang="en-US" sz="20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kumimoji="1" lang="en-US" sz="2000" dirty="0">
                <a:latin typeface="Arial"/>
              </a:rPr>
              <a:t> otherwise, etc. </a:t>
            </a:r>
          </a:p>
          <a:p>
            <a:pPr marL="231775" lvl="0" indent="-231775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Arial"/>
              </a:rPr>
              <a:t>Because of the </a:t>
            </a:r>
            <a:r>
              <a:rPr kumimoji="1" lang="en-US" sz="2000" dirty="0">
                <a:solidFill>
                  <a:srgbClr val="0070C0"/>
                </a:solidFill>
                <a:latin typeface="Arial"/>
              </a:rPr>
              <a:t>dummy</a:t>
            </a:r>
            <a:br>
              <a:rPr kumimoji="1" lang="en-US" sz="2000" dirty="0">
                <a:solidFill>
                  <a:srgbClr val="0070C0"/>
                </a:solidFill>
                <a:latin typeface="Arial"/>
              </a:rPr>
            </a:br>
            <a:r>
              <a:rPr kumimoji="1" lang="en-US" sz="2000" dirty="0">
                <a:solidFill>
                  <a:srgbClr val="0070C0"/>
                </a:solidFill>
                <a:latin typeface="Arial"/>
              </a:rPr>
              <a:t>variable trap</a:t>
            </a:r>
            <a:r>
              <a:rPr kumimoji="1" lang="en-US" sz="2000" dirty="0">
                <a:latin typeface="Arial"/>
              </a:rPr>
              <a:t>, we can only</a:t>
            </a:r>
            <a:br>
              <a:rPr kumimoji="1" lang="en-US" sz="2000" dirty="0">
                <a:latin typeface="Arial"/>
              </a:rPr>
            </a:br>
            <a:r>
              <a:rPr kumimoji="1" lang="en-US" sz="2000" dirty="0">
                <a:latin typeface="Arial"/>
              </a:rPr>
              <a:t>model 3 of the 4 variables</a:t>
            </a:r>
            <a:br>
              <a:rPr kumimoji="1" lang="en-US" sz="2000" dirty="0">
                <a:latin typeface="Arial"/>
              </a:rPr>
            </a:br>
            <a:r>
              <a:rPr kumimoji="1" lang="en-US" sz="2000" dirty="0">
                <a:latin typeface="Arial"/>
              </a:rPr>
              <a:t>(i.e., N-1 variables)</a:t>
            </a:r>
          </a:p>
          <a:p>
            <a:pPr marL="231775" lvl="0" indent="-231775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Arial"/>
              </a:rPr>
              <a:t>And leave one out as </a:t>
            </a:r>
            <a:br>
              <a:rPr kumimoji="1" lang="en-US" sz="2000" dirty="0">
                <a:latin typeface="Arial"/>
              </a:rPr>
            </a:br>
            <a:r>
              <a:rPr kumimoji="1" lang="en-US" sz="2000" dirty="0">
                <a:latin typeface="Arial"/>
              </a:rPr>
              <a:t>the reference level</a:t>
            </a:r>
            <a:br>
              <a:rPr kumimoji="1" lang="en-US" sz="2000" dirty="0">
                <a:latin typeface="Arial"/>
              </a:rPr>
            </a:br>
            <a:endParaRPr kumimoji="1" lang="en-US" sz="2000" dirty="0">
              <a:latin typeface="Arial"/>
            </a:endParaRPr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838200" y="762000"/>
            <a:ext cx="7543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Categorical to Dummy: </a:t>
            </a:r>
            <a:r>
              <a:rPr lang="en-US" altLang="en-US" sz="3600" b="1" dirty="0">
                <a:solidFill>
                  <a:srgbClr val="996633"/>
                </a:solidFill>
                <a:latin typeface="Comic Sans MS" panose="030F0702030302020204" pitchFamily="66" charset="0"/>
              </a:rPr>
              <a:t>Intuition</a:t>
            </a:r>
            <a:endParaRPr lang="en-US" altLang="en-US" sz="2000" b="1" dirty="0">
              <a:solidFill>
                <a:srgbClr val="996633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Snagit_PPT8D45" descr="Categorical to dummy variable illustratio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47" y="4038599"/>
            <a:ext cx="4929053" cy="2438401"/>
          </a:xfrm>
          <a:prstGeom prst="rect">
            <a:avLst/>
          </a:prstGeom>
        </p:spPr>
      </p:pic>
      <p:pic>
        <p:nvPicPr>
          <p:cNvPr id="5" name="Snagit_PPTD9D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77" y="208998"/>
            <a:ext cx="854893" cy="629202"/>
          </a:xfrm>
          <a:prstGeom prst="rect">
            <a:avLst/>
          </a:prstGeom>
        </p:spPr>
      </p:pic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029200" y="4724400"/>
            <a:ext cx="685800" cy="304800"/>
          </a:xfrm>
          <a:prstGeom prst="ellipse">
            <a:avLst/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>
              <a:latin typeface="Times New Roman" panose="02020603050405020304" pitchFamily="18" charset="0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rot="1109392">
            <a:off x="5832449" y="4079030"/>
            <a:ext cx="1974901" cy="1062142"/>
          </a:xfrm>
          <a:custGeom>
            <a:avLst/>
            <a:gdLst>
              <a:gd name="T0" fmla="*/ 0 w 2954215"/>
              <a:gd name="T1" fmla="*/ 435314 h 1856560"/>
              <a:gd name="T2" fmla="*/ 2165968 w 2954215"/>
              <a:gd name="T3" fmla="*/ 14756 h 1856560"/>
              <a:gd name="T4" fmla="*/ 2958397 w 2954215"/>
              <a:gd name="T5" fmla="*/ 95156 h 18565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54215" h="1856560">
                <a:moveTo>
                  <a:pt x="0" y="1856560"/>
                </a:moveTo>
                <a:cubicBezTo>
                  <a:pt x="835269" y="1080638"/>
                  <a:pt x="1670539" y="304717"/>
                  <a:pt x="2162908" y="62929"/>
                </a:cubicBezTo>
                <a:cubicBezTo>
                  <a:pt x="2655277" y="-178860"/>
                  <a:pt x="2817934" y="350144"/>
                  <a:pt x="2954215" y="405829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1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D14567-9810-4909-BCEB-BD9DCD11794A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533400" y="29718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Overview</a:t>
            </a:r>
            <a:b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</a:br>
            <a:endParaRPr kumimoji="1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9887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4BA754C5-2CC6-E68F-9BF1-064B5F4B9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688222"/>
              </p:ext>
            </p:extLst>
          </p:nvPr>
        </p:nvGraphicFramePr>
        <p:xfrm>
          <a:off x="1480894" y="3009900"/>
          <a:ext cx="2031017" cy="24384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19271">
                  <a:extLst>
                    <a:ext uri="{9D8B030D-6E8A-4147-A177-3AD203B41FA5}">
                      <a16:colId xmlns:a16="http://schemas.microsoft.com/office/drawing/2014/main" val="2768142733"/>
                    </a:ext>
                  </a:extLst>
                </a:gridCol>
                <a:gridCol w="1111746">
                  <a:extLst>
                    <a:ext uri="{9D8B030D-6E8A-4147-A177-3AD203B41FA5}">
                      <a16:colId xmlns:a16="http://schemas.microsoft.com/office/drawing/2014/main" val="2850384167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Income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11712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80,000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Urban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65818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90,000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Urban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0671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60,000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Suburban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14858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100,000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Urban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28276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45,000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Rural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12877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75,000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Suburban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04897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30,000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Rural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665774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DBE7E26-1EF3-7BB7-E8B1-4313BB49E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975441"/>
              </p:ext>
            </p:extLst>
          </p:nvPr>
        </p:nvGraphicFramePr>
        <p:xfrm>
          <a:off x="4095520" y="3048000"/>
          <a:ext cx="3862940" cy="243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40534515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436603088"/>
                    </a:ext>
                  </a:extLst>
                </a:gridCol>
                <a:gridCol w="1195940">
                  <a:extLst>
                    <a:ext uri="{9D8B030D-6E8A-4147-A177-3AD203B41FA5}">
                      <a16:colId xmlns:a16="http://schemas.microsoft.com/office/drawing/2014/main" val="357023266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LocUrban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LocSuburban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LocRural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92209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73079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20819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35592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96029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49157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9608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174572"/>
                  </a:ext>
                </a:extLst>
              </a:tr>
            </a:tbl>
          </a:graphicData>
        </a:graphic>
      </p:graphicFrame>
      <p:sp>
        <p:nvSpPr>
          <p:cNvPr id="1085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BD8558-B7BD-4410-899D-F2374FD377F8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8547" name="Rectangle 2"/>
          <p:cNvSpPr>
            <a:spLocks noChangeArrowheads="1"/>
          </p:cNvSpPr>
          <p:nvPr/>
        </p:nvSpPr>
        <p:spPr bwMode="auto">
          <a:xfrm>
            <a:off x="-76200" y="601225"/>
            <a:ext cx="861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Converting Categorical to Dummy in </a:t>
            </a:r>
            <a:endParaRPr kumimoji="1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Right Arrow 1"/>
          <p:cNvSpPr>
            <a:spLocks noChangeArrowheads="1"/>
          </p:cNvSpPr>
          <p:nvPr/>
        </p:nvSpPr>
        <p:spPr bwMode="auto">
          <a:xfrm>
            <a:off x="3687140" y="4391222"/>
            <a:ext cx="286251" cy="400050"/>
          </a:xfrm>
          <a:prstGeom prst="rightArrow">
            <a:avLst>
              <a:gd name="adj1" fmla="val 50000"/>
              <a:gd name="adj2" fmla="val 49996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614984" y="3611670"/>
            <a:ext cx="721235" cy="344374"/>
          </a:xfrm>
          <a:prstGeom prst="ellipse">
            <a:avLst/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Freeform 2"/>
          <p:cNvSpPr>
            <a:spLocks/>
          </p:cNvSpPr>
          <p:nvPr/>
        </p:nvSpPr>
        <p:spPr bwMode="auto">
          <a:xfrm rot="19153782" flipV="1">
            <a:off x="3466332" y="3174303"/>
            <a:ext cx="1444292" cy="935190"/>
          </a:xfrm>
          <a:custGeom>
            <a:avLst/>
            <a:gdLst>
              <a:gd name="T0" fmla="*/ 0 w 2954215"/>
              <a:gd name="T1" fmla="*/ 435314 h 1856560"/>
              <a:gd name="T2" fmla="*/ 2165968 w 2954215"/>
              <a:gd name="T3" fmla="*/ 14756 h 1856560"/>
              <a:gd name="T4" fmla="*/ 2958397 w 2954215"/>
              <a:gd name="T5" fmla="*/ 95156 h 18565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54215" h="1856560">
                <a:moveTo>
                  <a:pt x="0" y="1856560"/>
                </a:moveTo>
                <a:cubicBezTo>
                  <a:pt x="835269" y="1080638"/>
                  <a:pt x="1670539" y="304717"/>
                  <a:pt x="2162908" y="62929"/>
                </a:cubicBezTo>
                <a:cubicBezTo>
                  <a:pt x="2655277" y="-178860"/>
                  <a:pt x="2817934" y="350144"/>
                  <a:pt x="2954215" y="405829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990600" y="1322388"/>
            <a:ext cx="6934200" cy="10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Look at the categorical values you are interested in analyzing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And create one binary variable for each category of interest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R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does this for you. It creates dummy variables named using the factor 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variable name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, followed by the 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category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they represent</a:t>
            </a:r>
          </a:p>
        </p:txBody>
      </p:sp>
      <p:sp>
        <p:nvSpPr>
          <p:cNvPr id="108558" name="Freeform 8"/>
          <p:cNvSpPr>
            <a:spLocks/>
          </p:cNvSpPr>
          <p:nvPr/>
        </p:nvSpPr>
        <p:spPr bwMode="auto">
          <a:xfrm>
            <a:off x="493713" y="1495425"/>
            <a:ext cx="2121271" cy="1343059"/>
          </a:xfrm>
          <a:custGeom>
            <a:avLst/>
            <a:gdLst>
              <a:gd name="T0" fmla="*/ 607286 w 2872998"/>
              <a:gd name="T1" fmla="*/ 0 h 2206870"/>
              <a:gd name="T2" fmla="*/ 103897 w 2872998"/>
              <a:gd name="T3" fmla="*/ 52773 h 2206870"/>
              <a:gd name="T4" fmla="*/ 2400107 w 2872998"/>
              <a:gd name="T5" fmla="*/ 89346 h 2206870"/>
              <a:gd name="T6" fmla="*/ 2885842 w 2872998"/>
              <a:gd name="T7" fmla="*/ 116195 h 220687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72998" h="2206870">
                <a:moveTo>
                  <a:pt x="604582" y="0"/>
                </a:moveTo>
                <a:cubicBezTo>
                  <a:pt x="205265" y="359752"/>
                  <a:pt x="-194052" y="719504"/>
                  <a:pt x="103421" y="1002323"/>
                </a:cubicBezTo>
                <a:cubicBezTo>
                  <a:pt x="400894" y="1285142"/>
                  <a:pt x="1927825" y="1496158"/>
                  <a:pt x="2389421" y="1696916"/>
                </a:cubicBezTo>
                <a:cubicBezTo>
                  <a:pt x="2851017" y="1897674"/>
                  <a:pt x="2792402" y="2124809"/>
                  <a:pt x="2872998" y="2206870"/>
                </a:cubicBezTo>
              </a:path>
            </a:pathLst>
          </a:custGeom>
          <a:noFill/>
          <a:ln w="19050" cap="sq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rot="19306412">
            <a:off x="5024727" y="2603181"/>
            <a:ext cx="263583" cy="529005"/>
          </a:xfrm>
          <a:custGeom>
            <a:avLst/>
            <a:gdLst>
              <a:gd name="T0" fmla="*/ 377241 w 783733"/>
              <a:gd name="T1" fmla="*/ 0 h 2136340"/>
              <a:gd name="T2" fmla="*/ 790410 w 783733"/>
              <a:gd name="T3" fmla="*/ 1778301 h 2136340"/>
              <a:gd name="T4" fmla="*/ 0 w 783733"/>
              <a:gd name="T5" fmla="*/ 2089072 h 21363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83733" h="2136340">
                <a:moveTo>
                  <a:pt x="369277" y="0"/>
                </a:moveTo>
                <a:cubicBezTo>
                  <a:pt x="602273" y="728296"/>
                  <a:pt x="835269" y="1456592"/>
                  <a:pt x="773723" y="1811215"/>
                </a:cubicBezTo>
                <a:cubicBezTo>
                  <a:pt x="712177" y="2165838"/>
                  <a:pt x="356088" y="2146788"/>
                  <a:pt x="0" y="2127738"/>
                </a:cubicBezTo>
              </a:path>
            </a:pathLst>
          </a:custGeom>
          <a:noFill/>
          <a:ln w="19050" cap="sq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615394" y="3006722"/>
            <a:ext cx="685800" cy="304800"/>
          </a:xfrm>
          <a:prstGeom prst="ellipse">
            <a:avLst/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 rot="1766137">
            <a:off x="3350327" y="2517578"/>
            <a:ext cx="1091784" cy="815392"/>
          </a:xfrm>
          <a:custGeom>
            <a:avLst/>
            <a:gdLst>
              <a:gd name="T0" fmla="*/ 0 w 2954215"/>
              <a:gd name="T1" fmla="*/ 435314 h 1856560"/>
              <a:gd name="T2" fmla="*/ 2165968 w 2954215"/>
              <a:gd name="T3" fmla="*/ 14756 h 1856560"/>
              <a:gd name="T4" fmla="*/ 2958397 w 2954215"/>
              <a:gd name="T5" fmla="*/ 95156 h 18565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54215" h="1856560">
                <a:moveTo>
                  <a:pt x="0" y="1856560"/>
                </a:moveTo>
                <a:cubicBezTo>
                  <a:pt x="835269" y="1080638"/>
                  <a:pt x="1670539" y="304717"/>
                  <a:pt x="2162908" y="62929"/>
                </a:cubicBezTo>
                <a:cubicBezTo>
                  <a:pt x="2655277" y="-178860"/>
                  <a:pt x="2817934" y="350144"/>
                  <a:pt x="2954215" y="405829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4" name="Snagit_PPTDF1B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87" y="765495"/>
            <a:ext cx="474413" cy="357260"/>
          </a:xfrm>
          <a:prstGeom prst="rect">
            <a:avLst/>
          </a:prstGeom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8CFA274C-2735-4556-B8EA-E0EB7541E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599" y="5710262"/>
            <a:ext cx="7297987" cy="9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IMPORTANT !!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When working with categorical variables it is important to have a sufficient number of observations in each category. As a rule of thumb, I recommend merging categories with &lt;10 observations.</a:t>
            </a:r>
          </a:p>
        </p:txBody>
      </p:sp>
    </p:spTree>
    <p:extLst>
      <p:ext uri="{BB962C8B-B14F-4D97-AF65-F5344CB8AC3E}">
        <p14:creationId xmlns:p14="http://schemas.microsoft.com/office/powerpoint/2010/main" val="1928053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3" grpId="0" animBg="1"/>
      <p:bldP spid="12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FFFFCC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1ABD4A-20A8-4B3F-AEB5-34EF8A2C4D8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75983" y="457200"/>
            <a:ext cx="7934617" cy="685800"/>
            <a:chOff x="-2099015" y="222395"/>
            <a:chExt cx="7934617" cy="685800"/>
          </a:xfrm>
        </p:grpSpPr>
        <p:sp>
          <p:nvSpPr>
            <p:cNvPr id="49155" name="Rectangle 2"/>
            <p:cNvSpPr>
              <a:spLocks noChangeArrowheads="1"/>
            </p:cNvSpPr>
            <p:nvPr/>
          </p:nvSpPr>
          <p:spPr bwMode="auto">
            <a:xfrm>
              <a:off x="-1454990" y="222395"/>
              <a:ext cx="7290592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  <a:cs typeface="+mn-cs"/>
                </a:rPr>
                <a:t>Example: Categorical Variables</a:t>
              </a:r>
            </a:p>
          </p:txBody>
        </p:sp>
        <p:pic>
          <p:nvPicPr>
            <p:cNvPr id="3" name="Snagit_PPTDF1B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99015" y="285763"/>
              <a:ext cx="644025" cy="484987"/>
            </a:xfrm>
            <a:prstGeom prst="rect">
              <a:avLst/>
            </a:prstGeom>
          </p:spPr>
        </p:pic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38201" y="1257638"/>
            <a:ext cx="7619999" cy="20189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/>
          <a:p>
            <a:pPr>
              <a:spcBef>
                <a:spcPts val="0"/>
              </a:spcBef>
              <a:buClr>
                <a:srgbClr val="000000"/>
              </a:buClr>
              <a:defRPr/>
            </a:pPr>
            <a:r>
              <a:rPr kumimoji="1" lang="en-US" sz="1600" b="1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## Transformation 1: Categorical To Dummy Variable Predictors</a:t>
            </a:r>
            <a:br>
              <a:rPr kumimoji="1" lang="en-US" sz="1600" b="1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</a:b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library(ISLR) </a:t>
            </a:r>
            <a:r>
              <a:rPr kumimoji="1" lang="en-US" sz="16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Contains the "</a:t>
            </a:r>
            <a:r>
              <a:rPr kumimoji="1" lang="en-US" sz="1600" dirty="0" err="1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Carseats</a:t>
            </a:r>
            <a:r>
              <a:rPr kumimoji="1" lang="en-US" sz="16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" data set</a:t>
            </a:r>
            <a:br>
              <a:rPr kumimoji="1" lang="en-US" sz="16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class(</a:t>
            </a: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Carseats</a:t>
            </a:r>
            <a:r>
              <a:rPr kumimoji="1" lang="en-US" sz="1600" b="1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$ShelveLoc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kumimoji="1" lang="en-US" sz="16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It’s a factor (or categorical) variable</a:t>
            </a:r>
            <a:br>
              <a:rPr kumimoji="1" lang="en-US" sz="16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levels(</a:t>
            </a: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Carseats</a:t>
            </a:r>
            <a:r>
              <a:rPr kumimoji="1" lang="en-US" sz="1600" b="1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$ShelveLoc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b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lm.fit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lm(Sales ~ ., data = </a:t>
            </a: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Carseats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b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summary(</a:t>
            </a: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lm.fit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kumimoji="1" lang="en-US" sz="16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</a:t>
            </a:r>
            <a:r>
              <a:rPr kumimoji="1" lang="en-US" sz="1600" b="1" dirty="0" err="1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ShelveLocBad</a:t>
            </a:r>
            <a:r>
              <a:rPr kumimoji="1" lang="en-US" sz="16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is the default reference category</a:t>
            </a:r>
          </a:p>
          <a:p>
            <a:pPr>
              <a:spcBef>
                <a:spcPts val="0"/>
              </a:spcBef>
              <a:buClr>
                <a:srgbClr val="000000"/>
              </a:buClr>
              <a:defRPr/>
            </a:pP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Carseats$ShelveLoc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 </a:t>
            </a:r>
            <a:r>
              <a:rPr kumimoji="1"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 </a:t>
            </a:r>
            <a:r>
              <a:rPr kumimoji="1" lang="en-US" sz="1600" b="1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relevel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(</a:t>
            </a: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Carseats</a:t>
            </a:r>
            <a:r>
              <a:rPr kumimoji="1" lang="en-US" sz="1600" b="1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$ShelveLoc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, </a:t>
            </a:r>
            <a:r>
              <a:rPr kumimoji="1" lang="en-US" sz="1600" b="1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ref = </a:t>
            </a:r>
            <a:r>
              <a:rPr kumimoji="1" lang="en-US" sz="1600" b="1" dirty="0">
                <a:solidFill>
                  <a:srgbClr val="7030A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"Good"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) </a:t>
            </a:r>
            <a:r>
              <a:rPr kumimoji="1" lang="en-US" sz="16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# Change it to Good</a:t>
            </a:r>
            <a:br>
              <a:rPr kumimoji="1" lang="en-US" sz="16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</a:b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summary(lm(Sales ~ ., data = </a:t>
            </a: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Carseats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)) </a:t>
            </a:r>
            <a:r>
              <a:rPr kumimoji="1" lang="en-US" sz="16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# Compare the outputs</a:t>
            </a:r>
            <a:b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</a:b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475" y="1336055"/>
            <a:ext cx="847725" cy="847725"/>
          </a:xfrm>
          <a:prstGeom prst="rect">
            <a:avLst/>
          </a:prstGeom>
        </p:spPr>
      </p:pic>
      <p:pic>
        <p:nvPicPr>
          <p:cNvPr id="2" name="Snagit_PPT6AC7" descr="R outpu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6" y="3429000"/>
            <a:ext cx="4382920" cy="2989087"/>
          </a:xfrm>
          <a:prstGeom prst="rect">
            <a:avLst/>
          </a:prstGeom>
        </p:spPr>
      </p:pic>
      <p:pic>
        <p:nvPicPr>
          <p:cNvPr id="11" name="Snagit_PPTF2FC" descr="R output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048" y="3429000"/>
            <a:ext cx="4422211" cy="29890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76200" y="4648200"/>
            <a:ext cx="4408236" cy="304800"/>
          </a:xfrm>
          <a:prstGeom prst="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98599" y="4633245"/>
            <a:ext cx="4433659" cy="319755"/>
          </a:xfrm>
          <a:prstGeom prst="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" name="Snagit_PPT9DD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833896"/>
            <a:ext cx="906866" cy="185743"/>
          </a:xfrm>
          <a:prstGeom prst="rect">
            <a:avLst/>
          </a:prstGeom>
        </p:spPr>
      </p:pic>
      <p:pic>
        <p:nvPicPr>
          <p:cNvPr id="8" name="Snagit_PPTFAA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040" y="2060940"/>
            <a:ext cx="2354616" cy="1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2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2B87FF-D51C-4727-9535-D72E10C4AA13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533400" y="2362200"/>
            <a:ext cx="8001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None/>
            </a:pPr>
            <a:r>
              <a:rPr kumimoji="0" lang="en-US" altLang="en-US" sz="1400" dirty="0">
                <a:solidFill>
                  <a:srgbClr val="000000"/>
                </a:solidFill>
                <a:latin typeface="Arial"/>
              </a:rPr>
              <a:t>[</a:t>
            </a:r>
            <a:r>
              <a:rPr kumimoji="0" lang="en-US" altLang="en-US" sz="1400" dirty="0">
                <a:solidFill>
                  <a:srgbClr val="000000"/>
                </a:solidFill>
                <a:latin typeface="Arial"/>
                <a:hlinkClick r:id="rId4" action="ppaction://hlinksldjump"/>
              </a:rPr>
              <a:t>Top</a:t>
            </a:r>
            <a:r>
              <a:rPr kumimoji="0" lang="en-US" altLang="en-US" sz="1400" dirty="0">
                <a:solidFill>
                  <a:srgbClr val="000000"/>
                </a:solidFill>
                <a:latin typeface="Arial"/>
              </a:rPr>
              <a:t>] </a:t>
            </a: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Transformation #2:</a:t>
            </a:r>
            <a:b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</a:br>
            <a:r>
              <a:rPr lang="en-US" altLang="en-US" sz="3600" u="sng" dirty="0">
                <a:solidFill>
                  <a:srgbClr val="0070C0"/>
                </a:solidFill>
                <a:latin typeface="Comic Sans MS" panose="030F0702030302020204" pitchFamily="66" charset="0"/>
              </a:rPr>
              <a:t>Predictors</a:t>
            </a:r>
            <a:r>
              <a:rPr lang="en-US" altLang="en-US" sz="3600" dirty="0">
                <a:solidFill>
                  <a:srgbClr val="0070C0"/>
                </a:solidFill>
                <a:latin typeface="Comic Sans MS" panose="030F0702030302020204" pitchFamily="66" charset="0"/>
              </a:rPr>
              <a:t>:</a:t>
            </a:r>
            <a:br>
              <a:rPr lang="en-US" altLang="en-US" sz="3600" b="1" dirty="0">
                <a:solidFill>
                  <a:srgbClr val="0070C0"/>
                </a:solidFill>
                <a:latin typeface="Comic Sans MS" panose="030F0702030302020204" pitchFamily="66" charset="0"/>
              </a:rPr>
            </a:br>
            <a:r>
              <a:rPr lang="en-US" altLang="en-US" sz="3600" b="1" dirty="0">
                <a:solidFill>
                  <a:srgbClr val="0070C0"/>
                </a:solidFill>
                <a:latin typeface="Comic Sans MS" panose="030F0702030302020204" pitchFamily="66" charset="0"/>
              </a:rPr>
              <a:t>Polynomials</a:t>
            </a:r>
          </a:p>
          <a:p>
            <a:pPr lvl="0" algn="ctr">
              <a:spcBef>
                <a:spcPct val="0"/>
              </a:spcBef>
              <a:buClrTx/>
              <a:buNone/>
            </a:pPr>
            <a:r>
              <a:rPr kumimoji="0"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OLS LI(</a:t>
            </a:r>
            <a:r>
              <a:rPr kumimoji="0" lang="en-US" altLang="en-US" dirty="0">
                <a:solidFill>
                  <a:srgbClr val="0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)</a:t>
            </a:r>
            <a:r>
              <a:rPr kumimoji="0"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– Relationship between Y and X’s are not linear</a:t>
            </a:r>
            <a:endParaRPr kumimoji="0" lang="en-US" altLang="en-US" sz="2000" b="1" dirty="0">
              <a:solidFill>
                <a:srgbClr val="3366CC"/>
              </a:solidFill>
              <a:latin typeface="Comic Sans MS" panose="030F0702030302020204" pitchFamily="66" charset="0"/>
            </a:endParaRPr>
          </a:p>
          <a:p>
            <a:pPr algn="ctr">
              <a:buNone/>
            </a:pPr>
            <a:br>
              <a:rPr lang="en-US" altLang="en-US" sz="3600" b="1" dirty="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08735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/>
              <p:cNvSpPr>
                <a:spLocks noChangeArrowheads="1"/>
              </p:cNvSpPr>
              <p:nvPr/>
            </p:nvSpPr>
            <p:spPr bwMode="auto">
              <a:xfrm>
                <a:off x="653667" y="1238802"/>
                <a:ext cx="7848600" cy="5363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231775" lvl="0" indent="-231775">
                  <a:spcBef>
                    <a:spcPct val="20000"/>
                  </a:spcBef>
                  <a:spcAft>
                    <a:spcPts val="300"/>
                  </a:spcAft>
                  <a:buClr>
                    <a:srgbClr val="000000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dirty="0">
                    <a:latin typeface="Arial"/>
                  </a:rPr>
                  <a:t>More on this later on the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Non-Linear Models </a:t>
                </a:r>
                <a:r>
                  <a:rPr kumimoji="1" lang="en-US" sz="2000" dirty="0">
                    <a:latin typeface="Arial"/>
                  </a:rPr>
                  <a:t>lecture</a:t>
                </a:r>
              </a:p>
              <a:p>
                <a:pPr marL="231775" lvl="0" indent="-231775">
                  <a:spcBef>
                    <a:spcPct val="20000"/>
                  </a:spcBef>
                  <a:spcAft>
                    <a:spcPts val="300"/>
                  </a:spcAft>
                  <a:buClr>
                    <a:srgbClr val="000000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dirty="0">
                    <a:latin typeface="Arial"/>
                  </a:rPr>
                  <a:t>Polynomial transformations are very useful when the relationship between the </a:t>
                </a:r>
                <a:r>
                  <a:rPr kumimoji="1" lang="en-US" sz="2000" b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X’s</a:t>
                </a:r>
                <a:r>
                  <a:rPr kumimoji="1" lang="en-US" sz="2000" dirty="0">
                    <a:latin typeface="Arial"/>
                  </a:rPr>
                  <a:t> and </a:t>
                </a:r>
                <a:r>
                  <a:rPr kumimoji="1" lang="en-US" sz="2000" b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kumimoji="1" lang="en-US" sz="2000" dirty="0">
                    <a:latin typeface="Arial"/>
                  </a:rPr>
                  <a:t> are suspected to be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non-linear</a:t>
                </a:r>
              </a:p>
              <a:p>
                <a:pPr marL="231775" lvl="0" indent="-231775">
                  <a:spcBef>
                    <a:spcPct val="20000"/>
                  </a:spcBef>
                  <a:spcAft>
                    <a:spcPts val="300"/>
                  </a:spcAft>
                  <a:buClr>
                    <a:srgbClr val="000000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dirty="0">
                    <a:latin typeface="Arial"/>
                  </a:rPr>
                  <a:t>When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scatter plots </a:t>
                </a:r>
                <a:r>
                  <a:rPr kumimoji="1" lang="en-US" sz="2000" dirty="0">
                    <a:latin typeface="Arial"/>
                  </a:rPr>
                  <a:t>suggest a non-linear relationship between </a:t>
                </a:r>
                <a:r>
                  <a:rPr kumimoji="1" lang="en-US" sz="2000" b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kumimoji="1" lang="en-US" sz="2000" dirty="0">
                    <a:latin typeface="Arial"/>
                  </a:rPr>
                  <a:t> and </a:t>
                </a:r>
                <a:r>
                  <a:rPr kumimoji="1" lang="en-US" sz="2000" b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kumimoji="1" lang="en-US" sz="2000" dirty="0">
                    <a:latin typeface="Arial"/>
                  </a:rPr>
                  <a:t>, a quadratic model </a:t>
                </a:r>
                <a14:m>
                  <m:oMath xmlns:m="http://schemas.openxmlformats.org/officeDocument/2006/math">
                    <m:r>
                      <a:rPr kumimoji="1" lang="en-US" sz="20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kumimoji="1" lang="en-US" sz="20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sz="2000" b="1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𝛃</m:t>
                        </m:r>
                      </m:e>
                      <m:sub>
                        <m:r>
                          <a:rPr kumimoji="1" lang="en-US" sz="2000" b="1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kumimoji="1" lang="en-US" sz="2000" b="1" i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sz="2000" b="1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𝛃</m:t>
                        </m:r>
                      </m:e>
                      <m:sub>
                        <m:r>
                          <a:rPr kumimoji="1" lang="en-US" sz="2000" b="1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sz="2000" b="1" i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kumimoji="1" lang="en-US" sz="2000" b="1" i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sz="2000" b="1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𝛃</m:t>
                        </m:r>
                      </m:e>
                      <m:sub>
                        <m:r>
                          <a:rPr kumimoji="1" lang="en-US" sz="20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kumimoji="1"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sz="20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kumimoji="1" lang="en-US" sz="20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kumimoji="1" lang="en-US" sz="2000" b="1" i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sz="2000" b="1" i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𝛆</m:t>
                    </m:r>
                  </m:oMath>
                </a14:m>
                <a:r>
                  <a:rPr kumimoji="1" lang="en-US" sz="2000" dirty="0">
                    <a:solidFill>
                      <a:srgbClr val="0070C0"/>
                    </a:solidFill>
                    <a:latin typeface="Arial"/>
                  </a:rPr>
                  <a:t> </a:t>
                </a:r>
                <a:r>
                  <a:rPr kumimoji="1" lang="en-US" sz="2000" dirty="0">
                    <a:latin typeface="Arial"/>
                  </a:rPr>
                  <a:t>or higher polynomial transformations (with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sz="2000" b="1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𝛃</m:t>
                        </m:r>
                      </m:e>
                      <m:sub>
                        <m:r>
                          <a:rPr kumimoji="1" lang="en-US" sz="20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p>
                      <m:sSupPr>
                        <m:ctrlPr>
                          <a:rPr kumimoji="1"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sz="2000" b="1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kumimoji="1" lang="en-US" sz="20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kumimoji="1" lang="en-US" sz="2000" dirty="0">
                    <a:latin typeface="Arial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sz="2000" b="1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𝛃</m:t>
                        </m:r>
                      </m:e>
                      <m:sub>
                        <m:r>
                          <a:rPr kumimoji="1" lang="en-US" sz="20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p>
                      <m:sSupPr>
                        <m:ctrlPr>
                          <a:rPr kumimoji="1"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sz="2000" b="1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kumimoji="1" lang="en-US" sz="20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kumimoji="1" lang="en-US" sz="2000" dirty="0">
                    <a:latin typeface="Arial"/>
                  </a:rPr>
                  <a:t>, etc.) are preferred.</a:t>
                </a:r>
              </a:p>
              <a:p>
                <a:pPr marL="231775" lvl="0" indent="-231775">
                  <a:spcBef>
                    <a:spcPct val="20000"/>
                  </a:spcBef>
                  <a:spcAft>
                    <a:spcPts val="300"/>
                  </a:spcAft>
                  <a:buClr>
                    <a:srgbClr val="000000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dirty="0">
                    <a:latin typeface="Arial"/>
                  </a:rPr>
                  <a:t>A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quadratic</a:t>
                </a:r>
                <a:r>
                  <a:rPr kumimoji="1" lang="en-US" sz="2000" dirty="0">
                    <a:latin typeface="Arial"/>
                  </a:rPr>
                  <a:t> regression curve has at most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1 peak/valley</a:t>
                </a:r>
                <a:r>
                  <a:rPr kumimoji="1" lang="en-US" sz="2000" dirty="0">
                    <a:latin typeface="Arial"/>
                  </a:rPr>
                  <a:t>, a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cubic</a:t>
                </a:r>
                <a:r>
                  <a:rPr kumimoji="1" lang="en-US" sz="2000" dirty="0">
                    <a:latin typeface="Arial"/>
                  </a:rPr>
                  <a:t> has at most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2</a:t>
                </a:r>
                <a:r>
                  <a:rPr kumimoji="1" lang="en-US" sz="2000" dirty="0">
                    <a:latin typeface="Arial"/>
                  </a:rPr>
                  <a:t>, etc.</a:t>
                </a:r>
              </a:p>
              <a:p>
                <a:pPr marL="231775" lvl="0" indent="-231775">
                  <a:spcBef>
                    <a:spcPct val="20000"/>
                  </a:spcBef>
                  <a:spcAft>
                    <a:spcPts val="300"/>
                  </a:spcAft>
                  <a:buClr>
                    <a:srgbClr val="000000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dirty="0">
                    <a:latin typeface="Arial"/>
                  </a:rPr>
                  <a:t>The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higher</a:t>
                </a:r>
                <a:r>
                  <a:rPr kumimoji="1" lang="en-US" sz="2000" dirty="0">
                    <a:latin typeface="Arial"/>
                  </a:rPr>
                  <a:t> the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polynomial</a:t>
                </a:r>
                <a:r>
                  <a:rPr kumimoji="1" lang="en-US" sz="2000" dirty="0">
                    <a:latin typeface="Arial"/>
                  </a:rPr>
                  <a:t> the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wavier</a:t>
                </a:r>
                <a:r>
                  <a:rPr kumimoji="1" lang="en-US" sz="2000" dirty="0">
                    <a:latin typeface="Arial"/>
                  </a:rPr>
                  <a:t> the regression curve</a:t>
                </a:r>
                <a:endParaRPr kumimoji="1" lang="en-US" sz="2000" b="1" dirty="0">
                  <a:solidFill>
                    <a:srgbClr val="C00000"/>
                  </a:solidFill>
                  <a:latin typeface="Arial"/>
                </a:endParaRPr>
              </a:p>
              <a:p>
                <a:pPr marL="231775" lvl="0" indent="-231775">
                  <a:spcBef>
                    <a:spcPct val="20000"/>
                  </a:spcBef>
                  <a:spcAft>
                    <a:spcPts val="300"/>
                  </a:spcAft>
                  <a:buClr>
                    <a:srgbClr val="000000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dirty="0">
                    <a:latin typeface="Arial"/>
                  </a:rPr>
                  <a:t>The problem is that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high degree polynomials </a:t>
                </a:r>
                <a:r>
                  <a:rPr kumimoji="1" lang="en-US" sz="2000" dirty="0">
                    <a:latin typeface="Arial"/>
                  </a:rPr>
                  <a:t>are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difficult to interpret </a:t>
                </a:r>
                <a:r>
                  <a:rPr kumimoji="1" lang="en-US" sz="2000" dirty="0">
                    <a:latin typeface="Arial"/>
                  </a:rPr>
                  <a:t>and can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“over-identify” </a:t>
                </a:r>
                <a:r>
                  <a:rPr kumimoji="1" lang="en-US" sz="2000" dirty="0">
                    <a:latin typeface="Arial"/>
                  </a:rPr>
                  <a:t>the model and do not generally perform well with new data, especially at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both ends </a:t>
                </a:r>
                <a:r>
                  <a:rPr kumimoji="1" lang="en-US" sz="2000" dirty="0">
                    <a:latin typeface="Arial"/>
                  </a:rPr>
                  <a:t>of the curve</a:t>
                </a:r>
              </a:p>
              <a:p>
                <a:pPr marL="231775" lvl="0" indent="-231775">
                  <a:spcBef>
                    <a:spcPct val="20000"/>
                  </a:spcBef>
                  <a:spcAft>
                    <a:spcPts val="300"/>
                  </a:spcAft>
                  <a:buClr>
                    <a:srgbClr val="000000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Spline</a:t>
                </a:r>
                <a:r>
                  <a:rPr kumimoji="1" lang="en-US" sz="2000" dirty="0">
                    <a:latin typeface="Arial"/>
                  </a:rPr>
                  <a:t> and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piecewise </a:t>
                </a:r>
                <a:r>
                  <a:rPr kumimoji="1" lang="en-US" sz="2000" dirty="0">
                    <a:latin typeface="Arial"/>
                  </a:rPr>
                  <a:t>models (</a:t>
                </a:r>
                <a:r>
                  <a:rPr kumimoji="1" lang="en-US" sz="2000" dirty="0">
                    <a:solidFill>
                      <a:srgbClr val="C00000"/>
                    </a:solidFill>
                    <a:latin typeface="Arial"/>
                  </a:rPr>
                  <a:t>covered later </a:t>
                </a:r>
                <a:r>
                  <a:rPr kumimoji="1" lang="en-US" sz="2000" dirty="0">
                    <a:latin typeface="Arial"/>
                  </a:rPr>
                  <a:t>in the class) generally perform better than high polynomials.</a:t>
                </a:r>
              </a:p>
            </p:txBody>
          </p:sp>
        </mc:Choice>
        <mc:Fallback xmlns="">
          <p:sp>
            <p:nvSpPr>
              <p:cNvPr id="27651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3667" y="1238802"/>
                <a:ext cx="7848600" cy="5363378"/>
              </a:xfrm>
              <a:prstGeom prst="rect">
                <a:avLst/>
              </a:prstGeom>
              <a:blipFill>
                <a:blip r:embed="rId4"/>
                <a:stretch>
                  <a:fillRect l="-699" t="-455" r="-13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653667" y="4953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Polynomials: </a:t>
            </a:r>
            <a:r>
              <a:rPr lang="en-US" altLang="en-US" sz="3600" b="1" dirty="0">
                <a:solidFill>
                  <a:srgbClr val="996633"/>
                </a:solidFill>
                <a:latin typeface="Comic Sans MS" panose="030F0702030302020204" pitchFamily="66" charset="0"/>
              </a:rPr>
              <a:t>Intuition</a:t>
            </a:r>
          </a:p>
        </p:txBody>
      </p:sp>
      <p:pic>
        <p:nvPicPr>
          <p:cNvPr id="4" name="Snagit_PPTD9D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77" y="208998"/>
            <a:ext cx="854893" cy="62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15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FFFFCC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1ABD4A-20A8-4B3F-AEB5-34EF8A2C4D8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29825" y="381000"/>
            <a:ext cx="6747375" cy="685800"/>
            <a:chOff x="-1454990" y="222395"/>
            <a:chExt cx="6747375" cy="685800"/>
          </a:xfrm>
        </p:grpSpPr>
        <p:sp>
          <p:nvSpPr>
            <p:cNvPr id="49155" name="Rectangle 2"/>
            <p:cNvSpPr>
              <a:spLocks noChangeArrowheads="1"/>
            </p:cNvSpPr>
            <p:nvPr/>
          </p:nvSpPr>
          <p:spPr bwMode="auto">
            <a:xfrm>
              <a:off x="-1454990" y="222395"/>
              <a:ext cx="6747375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  <a:cs typeface="+mn-cs"/>
                </a:rPr>
                <a:t>Example: Polynomials</a:t>
              </a:r>
            </a:p>
          </p:txBody>
        </p:sp>
        <p:pic>
          <p:nvPicPr>
            <p:cNvPr id="3" name="Snagit_PPTDF1B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4615" y="322801"/>
              <a:ext cx="644025" cy="484987"/>
            </a:xfrm>
            <a:prstGeom prst="rect">
              <a:avLst/>
            </a:prstGeom>
          </p:spPr>
        </p:pic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329825" y="1143000"/>
            <a:ext cx="6518775" cy="20331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sz="1600" b="1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## Transformation 2: Polynomials </a:t>
            </a:r>
            <a:br>
              <a:rPr kumimoji="1" lang="en-US" sz="1600" b="1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library(MASS) </a:t>
            </a:r>
            <a:r>
              <a:rPr kumimoji="1" lang="en-US" sz="16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Contains the Boston housing data set</a:t>
            </a:r>
            <a:br>
              <a:rPr kumimoji="1" lang="en-US" sz="16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lm.fit1 </a:t>
            </a:r>
            <a:r>
              <a:rPr kumimoji="1"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lm(</a:t>
            </a: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medv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~ </a:t>
            </a: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lstat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, data = Boston) </a:t>
            </a:r>
            <a:r>
              <a:rPr kumimoji="1" lang="en-US" sz="16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Linear</a:t>
            </a:r>
            <a:b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lm.fit2 </a:t>
            </a:r>
            <a:r>
              <a:rPr kumimoji="1"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lm(</a:t>
            </a: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medv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~ </a:t>
            </a: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lstat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+ I(lstat^2), data = Boston) </a:t>
            </a:r>
            <a:r>
              <a:rPr kumimoji="1" lang="en-US" sz="16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Quadratic</a:t>
            </a:r>
            <a:b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lm.fit3 </a:t>
            </a:r>
            <a:r>
              <a:rPr kumimoji="1"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lm(</a:t>
            </a: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medv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~ </a:t>
            </a: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lstat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+ I(lstat^2) + I(lstat^3), data = Boston) </a:t>
            </a:r>
            <a:r>
              <a:rPr kumimoji="1" lang="en-US" sz="16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Cubic</a:t>
            </a:r>
            <a:br>
              <a:rPr kumimoji="1" lang="en-US" sz="16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Later in the semester we will try poly(x, n)  x + x</a:t>
            </a:r>
            <a:r>
              <a:rPr kumimoji="1" lang="en-US" sz="1600" baseline="300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1" lang="en-US" sz="16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+ x</a:t>
            </a:r>
            <a:r>
              <a:rPr kumimoji="1" lang="en-US" sz="1600" baseline="300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kumimoji="1" lang="en-US" sz="16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+ … + </a:t>
            </a:r>
            <a:r>
              <a:rPr kumimoji="1" lang="en-US" sz="1600" dirty="0" err="1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kumimoji="1" lang="en-US" sz="1600" baseline="30000" dirty="0" err="1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endParaRPr kumimoji="1" lang="en-US" sz="1600" baseline="30000" dirty="0">
              <a:solidFill>
                <a:srgbClr val="000000"/>
              </a:solidFill>
              <a:ea typeface="Times New Roman Uni" panose="02020603050405020304" pitchFamily="18" charset="-128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defRPr/>
            </a:pPr>
            <a:r>
              <a:rPr kumimoji="1" lang="en-US" sz="1600" b="1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summary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(lm.fit1);  </a:t>
            </a:r>
            <a:r>
              <a:rPr kumimoji="1" lang="en-US" sz="1600" b="1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summary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(lm.fit2);  </a:t>
            </a:r>
            <a:r>
              <a:rPr kumimoji="1" lang="en-US" sz="1600" b="1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summary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(lm.fit2)</a:t>
            </a:r>
          </a:p>
          <a:p>
            <a:pPr>
              <a:spcBef>
                <a:spcPts val="0"/>
              </a:spcBef>
              <a:buClr>
                <a:srgbClr val="000000"/>
              </a:buClr>
              <a:defRPr/>
            </a:pPr>
            <a:r>
              <a:rPr kumimoji="1" lang="en-US" sz="1600" b="1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anova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(lm.fit1, lm.fit2, lm.fit3) </a:t>
            </a:r>
            <a:r>
              <a:rPr kumimoji="1" lang="en-US" sz="16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Compare the models</a:t>
            </a:r>
            <a:b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b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 Uni" panose="02020603050405020304" pitchFamily="18" charset="-128"/>
                <a:ea typeface="Times New Roman Uni" panose="02020603050405020304" pitchFamily="18" charset="-128"/>
                <a:cs typeface="Times New Roman Uni" panose="02020603050405020304" pitchFamily="18" charset="-128"/>
                <a:sym typeface="Wingdings" panose="05000000000000000000" pitchFamily="2" charset="2"/>
              </a:rPr>
            </a:b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586" y="1189307"/>
            <a:ext cx="847725" cy="847725"/>
          </a:xfrm>
          <a:prstGeom prst="rect">
            <a:avLst/>
          </a:prstGeom>
        </p:spPr>
      </p:pic>
      <p:pic>
        <p:nvPicPr>
          <p:cNvPr id="13" name="Snagit_PPT16FB" descr="R outpu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20" y="3276600"/>
            <a:ext cx="4532958" cy="1507273"/>
          </a:xfrm>
          <a:prstGeom prst="rect">
            <a:avLst/>
          </a:prstGeom>
        </p:spPr>
      </p:pic>
      <p:pic>
        <p:nvPicPr>
          <p:cNvPr id="14" name="Snagit_PPT7BE6" descr="R output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936" y="3276599"/>
            <a:ext cx="4255664" cy="1616245"/>
          </a:xfrm>
          <a:prstGeom prst="rect">
            <a:avLst/>
          </a:prstGeom>
        </p:spPr>
      </p:pic>
      <p:pic>
        <p:nvPicPr>
          <p:cNvPr id="5" name="Snagit_PPTE1D8" descr="R output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20" y="4853786"/>
            <a:ext cx="4557155" cy="1775614"/>
          </a:xfrm>
          <a:prstGeom prst="rect">
            <a:avLst/>
          </a:prstGeom>
        </p:spPr>
      </p:pic>
      <p:pic>
        <p:nvPicPr>
          <p:cNvPr id="6" name="Snagit_PPTCFC0" descr="R output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936" y="4953000"/>
            <a:ext cx="4255664" cy="11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75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2B87FF-D51C-4727-9535-D72E10C4AA13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381000" y="2286000"/>
            <a:ext cx="836899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None/>
            </a:pPr>
            <a:r>
              <a:rPr kumimoji="0" lang="en-US" altLang="en-US" sz="1400" dirty="0">
                <a:solidFill>
                  <a:srgbClr val="000000"/>
                </a:solidFill>
                <a:latin typeface="Arial"/>
              </a:rPr>
              <a:t>[</a:t>
            </a:r>
            <a:r>
              <a:rPr kumimoji="0" lang="en-US" altLang="en-US" sz="1400" dirty="0">
                <a:solidFill>
                  <a:srgbClr val="000000"/>
                </a:solidFill>
                <a:latin typeface="Arial"/>
                <a:hlinkClick r:id="rId4" action="ppaction://hlinksldjump"/>
              </a:rPr>
              <a:t>Top</a:t>
            </a:r>
            <a:r>
              <a:rPr kumimoji="0" lang="en-US" altLang="en-US" sz="1400" dirty="0">
                <a:solidFill>
                  <a:srgbClr val="000000"/>
                </a:solidFill>
                <a:latin typeface="Arial"/>
              </a:rPr>
              <a:t>] </a:t>
            </a: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Transformation #3:</a:t>
            </a:r>
            <a:b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</a:br>
            <a:r>
              <a:rPr lang="en-US" altLang="en-US" sz="3600" u="sng" dirty="0">
                <a:solidFill>
                  <a:srgbClr val="0070C0"/>
                </a:solidFill>
                <a:latin typeface="Comic Sans MS" panose="030F0702030302020204" pitchFamily="66" charset="0"/>
              </a:rPr>
              <a:t>Predictors</a:t>
            </a:r>
            <a:r>
              <a:rPr lang="en-US" altLang="en-US" sz="3600" dirty="0">
                <a:solidFill>
                  <a:srgbClr val="0070C0"/>
                </a:solidFill>
                <a:latin typeface="Comic Sans MS" panose="030F0702030302020204" pitchFamily="66" charset="0"/>
              </a:rPr>
              <a:t> &amp; </a:t>
            </a:r>
            <a:r>
              <a:rPr lang="en-US" altLang="en-US" sz="3600" u="sng" dirty="0">
                <a:solidFill>
                  <a:srgbClr val="0070C0"/>
                </a:solidFill>
                <a:latin typeface="Comic Sans MS" panose="030F0702030302020204" pitchFamily="66" charset="0"/>
              </a:rPr>
              <a:t>Outcome</a:t>
            </a:r>
            <a:r>
              <a:rPr lang="en-US" altLang="en-US" sz="3600" dirty="0">
                <a:solidFill>
                  <a:srgbClr val="0070C0"/>
                </a:solidFill>
                <a:latin typeface="Comic Sans MS" panose="030F0702030302020204" pitchFamily="66" charset="0"/>
              </a:rPr>
              <a:t>:</a:t>
            </a:r>
            <a:br>
              <a:rPr lang="en-US" altLang="en-US" sz="3600" dirty="0">
                <a:solidFill>
                  <a:srgbClr val="0070C0"/>
                </a:solidFill>
                <a:latin typeface="Comic Sans MS" panose="030F0702030302020204" pitchFamily="66" charset="0"/>
              </a:rPr>
            </a:br>
            <a:r>
              <a:rPr lang="en-US" altLang="en-US" sz="3600" b="1" dirty="0">
                <a:solidFill>
                  <a:srgbClr val="0070C0"/>
                </a:solidFill>
                <a:latin typeface="Comic Sans MS" panose="030F0702030302020204" pitchFamily="66" charset="0"/>
              </a:rPr>
              <a:t>Log Models</a:t>
            </a:r>
          </a:p>
          <a:p>
            <a:pPr lvl="0" algn="ctr">
              <a:spcBef>
                <a:spcPct val="0"/>
              </a:spcBef>
              <a:buClrTx/>
              <a:buNone/>
            </a:pPr>
            <a:endParaRPr kumimoji="0" lang="en-US" altLang="en-US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0" algn="ctr">
              <a:spcBef>
                <a:spcPct val="0"/>
              </a:spcBef>
              <a:buClrTx/>
              <a:buNone/>
            </a:pPr>
            <a:r>
              <a:rPr kumimoji="0"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OLS LI(</a:t>
            </a:r>
            <a:r>
              <a:rPr kumimoji="0" lang="en-US" altLang="en-US" dirty="0">
                <a:solidFill>
                  <a:srgbClr val="0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)</a:t>
            </a:r>
            <a:r>
              <a:rPr kumimoji="0"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– Relationship between Y and X’s not linear, or</a:t>
            </a:r>
          </a:p>
          <a:p>
            <a:pPr lvl="0" algn="ctr">
              <a:spcBef>
                <a:spcPct val="0"/>
              </a:spcBef>
              <a:buClrTx/>
              <a:buNone/>
            </a:pPr>
            <a:r>
              <a:rPr kumimoji="0"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OLS YN(</a:t>
            </a:r>
            <a:r>
              <a:rPr kumimoji="0" lang="en-US" altLang="en-US" dirty="0">
                <a:solidFill>
                  <a:srgbClr val="0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)</a:t>
            </a:r>
            <a:r>
              <a:rPr kumimoji="0"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– Y is not normally distributed</a:t>
            </a:r>
          </a:p>
          <a:p>
            <a:pPr algn="ctr">
              <a:buNone/>
            </a:pPr>
            <a:br>
              <a:rPr lang="en-US" altLang="en-US" sz="3600" b="1" dirty="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97164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781050" y="1828800"/>
            <a:ext cx="7429500" cy="460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231775" lvl="0" indent="-231775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Arial"/>
              </a:rPr>
              <a:t>You can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log</a:t>
            </a:r>
            <a:r>
              <a:rPr kumimoji="1" lang="en-US" sz="2000" dirty="0">
                <a:latin typeface="Arial"/>
              </a:rPr>
              <a:t> the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response</a:t>
            </a:r>
            <a:r>
              <a:rPr kumimoji="1" lang="en-US" sz="2000" dirty="0">
                <a:latin typeface="Arial"/>
              </a:rPr>
              <a:t> variable </a:t>
            </a:r>
            <a:r>
              <a:rPr kumimoji="1" lang="en-US" sz="2000" b="1" i="1" dirty="0">
                <a:solidFill>
                  <a:srgbClr val="0070C0"/>
                </a:solidFill>
                <a:cs typeface="Times New Roman" panose="02020603050405020304" pitchFamily="18" charset="0"/>
              </a:rPr>
              <a:t>Y</a:t>
            </a:r>
            <a:r>
              <a:rPr kumimoji="1" lang="en-US" sz="2000" dirty="0">
                <a:latin typeface="Arial"/>
              </a:rPr>
              <a:t> or any of the quantitative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predictors </a:t>
            </a:r>
            <a:r>
              <a:rPr kumimoji="1" lang="en-US" sz="2000" b="1" i="1" dirty="0">
                <a:solidFill>
                  <a:srgbClr val="0070C0"/>
                </a:solidFill>
                <a:cs typeface="Times New Roman" panose="02020603050405020304" pitchFamily="18" charset="0"/>
              </a:rPr>
              <a:t>X’s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 </a:t>
            </a:r>
            <a:r>
              <a:rPr kumimoji="1" lang="en-US" sz="2000" dirty="0">
                <a:latin typeface="Arial"/>
              </a:rPr>
              <a:t>that can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never</a:t>
            </a:r>
            <a:r>
              <a:rPr kumimoji="1" lang="en-US" sz="2000" dirty="0">
                <a:latin typeface="Arial"/>
              </a:rPr>
              <a:t> be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negative</a:t>
            </a:r>
            <a:r>
              <a:rPr kumimoji="1" lang="en-US" sz="2000" dirty="0">
                <a:latin typeface="Arial"/>
              </a:rPr>
              <a:t> (i.e., salaries, enrollments, miles per gallon, etc.)</a:t>
            </a:r>
          </a:p>
          <a:p>
            <a:pPr marL="231775" lvl="0" indent="-231775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Arial"/>
              </a:rPr>
              <a:t>If the response variable </a:t>
            </a:r>
            <a:r>
              <a:rPr kumimoji="1" lang="en-US" sz="2000" b="1" i="1" dirty="0">
                <a:solidFill>
                  <a:srgbClr val="0070C0"/>
                </a:solidFill>
                <a:cs typeface="Times New Roman" panose="02020603050405020304" pitchFamily="18" charset="0"/>
              </a:rPr>
              <a:t>Y</a:t>
            </a:r>
            <a:r>
              <a:rPr kumimoji="1" lang="en-US" sz="2000" dirty="0">
                <a:latin typeface="Arial"/>
              </a:rPr>
              <a:t> is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not normal </a:t>
            </a:r>
            <a:r>
              <a:rPr kumimoji="1" lang="en-US" sz="2000" dirty="0">
                <a:latin typeface="Arial"/>
              </a:rPr>
              <a:t>(OLS assumption), logging may (or may not) solve the problem, but no need to do this when the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residuals</a:t>
            </a:r>
            <a:r>
              <a:rPr kumimoji="1" lang="en-US" sz="2000" dirty="0">
                <a:latin typeface="Arial"/>
              </a:rPr>
              <a:t> are normally distributed</a:t>
            </a:r>
          </a:p>
          <a:p>
            <a:pPr marL="231775" lvl="0" indent="-231775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Arial"/>
              </a:rPr>
              <a:t>Both, the response </a:t>
            </a:r>
            <a:r>
              <a:rPr kumimoji="1" lang="en-US" sz="2000" b="1" i="1" dirty="0">
                <a:solidFill>
                  <a:srgbClr val="0070C0"/>
                </a:solidFill>
                <a:cs typeface="Times New Roman" panose="02020603050405020304" pitchFamily="18" charset="0"/>
              </a:rPr>
              <a:t>Y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 </a:t>
            </a:r>
            <a:r>
              <a:rPr kumimoji="1" lang="en-US" sz="2000" dirty="0">
                <a:latin typeface="Arial"/>
              </a:rPr>
              <a:t>and some predictors </a:t>
            </a:r>
            <a:r>
              <a:rPr kumimoji="1" lang="en-US" sz="2000" b="1" i="1" dirty="0">
                <a:solidFill>
                  <a:srgbClr val="0070C0"/>
                </a:solidFill>
                <a:cs typeface="Times New Roman" panose="02020603050405020304" pitchFamily="18" charset="0"/>
              </a:rPr>
              <a:t>X</a:t>
            </a:r>
            <a:r>
              <a:rPr kumimoji="1" lang="en-US" sz="2000" dirty="0">
                <a:latin typeface="Arial"/>
              </a:rPr>
              <a:t> are sometimes logged for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convenience</a:t>
            </a:r>
            <a:r>
              <a:rPr kumimoji="1" lang="en-US" sz="2000" dirty="0">
                <a:latin typeface="Arial"/>
              </a:rPr>
              <a:t> (e.g., to improve interpretation, statistical power, elasticity models).</a:t>
            </a:r>
          </a:p>
          <a:p>
            <a:pPr marL="231775" lvl="0" indent="-231775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Arial"/>
              </a:rPr>
              <a:t>But </a:t>
            </a:r>
            <a:r>
              <a:rPr kumimoji="1" lang="en-US" sz="2000" dirty="0">
                <a:latin typeface="Arial"/>
                <a:sym typeface="Wingdings" panose="05000000000000000000" pitchFamily="2" charset="2"/>
              </a:rPr>
              <a:t></a:t>
            </a:r>
            <a:r>
              <a:rPr kumimoji="1" lang="en-US" sz="2000" dirty="0">
                <a:latin typeface="Arial"/>
              </a:rPr>
              <a:t> logging </a:t>
            </a:r>
            <a:r>
              <a:rPr kumimoji="1" lang="en-US" sz="2000" dirty="0">
                <a:solidFill>
                  <a:srgbClr val="C00000"/>
                </a:solidFill>
                <a:latin typeface="Arial"/>
              </a:rPr>
              <a:t>changes</a:t>
            </a:r>
            <a:r>
              <a:rPr kumimoji="1" lang="en-US" sz="2000" dirty="0">
                <a:latin typeface="Arial"/>
              </a:rPr>
              <a:t> the </a:t>
            </a:r>
            <a:r>
              <a:rPr kumimoji="1" lang="en-US" sz="2000" dirty="0">
                <a:solidFill>
                  <a:srgbClr val="C00000"/>
                </a:solidFill>
                <a:latin typeface="Arial"/>
              </a:rPr>
              <a:t>interpretation</a:t>
            </a:r>
            <a:r>
              <a:rPr kumimoji="1" lang="en-US" sz="2000" dirty="0">
                <a:latin typeface="Arial"/>
              </a:rPr>
              <a:t> of the coefficients.</a:t>
            </a:r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571500" y="914400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Importance of Log Models</a:t>
            </a:r>
            <a:endParaRPr lang="en-US" altLang="en-US" sz="2000" b="1" dirty="0">
              <a:solidFill>
                <a:srgbClr val="996633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Snagit_PPTD9D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77" y="208998"/>
            <a:ext cx="854893" cy="62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56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04800" y="1217789"/>
            <a:ext cx="8534400" cy="5636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231775" lvl="0" indent="-231775"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Arial"/>
              </a:rPr>
              <a:t>Log transformations are useful when the distribution of the data is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skewed</a:t>
            </a:r>
            <a:r>
              <a:rPr kumimoji="1" lang="en-US" sz="2000" dirty="0">
                <a:latin typeface="Arial"/>
              </a:rPr>
              <a:t> to the right </a:t>
            </a:r>
            <a:r>
              <a:rPr kumimoji="1" lang="en-US" sz="2000" dirty="0">
                <a:latin typeface="Arial"/>
                <a:sym typeface="Wingdings" panose="05000000000000000000" pitchFamily="2" charset="2"/>
              </a:rPr>
              <a:t> the distribution </a:t>
            </a:r>
            <a:r>
              <a:rPr kumimoji="1" lang="en-US" sz="2000" dirty="0">
                <a:latin typeface="Arial"/>
              </a:rPr>
              <a:t>usually becomes more normal</a:t>
            </a:r>
          </a:p>
          <a:p>
            <a:pPr marL="231775" lvl="0" indent="-231775"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Arial"/>
              </a:rPr>
              <a:t>You can inspect a variable for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normality visually </a:t>
            </a:r>
            <a:r>
              <a:rPr kumimoji="1" lang="en-US" sz="2000" dirty="0">
                <a:latin typeface="Arial"/>
              </a:rPr>
              <a:t>with: </a:t>
            </a:r>
          </a:p>
          <a:p>
            <a:pPr marL="800100" lvl="1" indent="-342900"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QQ-Plots</a:t>
            </a:r>
            <a:r>
              <a:rPr kumimoji="1" lang="en-US" sz="2000" dirty="0">
                <a:latin typeface="Arial"/>
              </a:rPr>
              <a:t> – shows data departures from perfect normality.</a:t>
            </a:r>
          </a:p>
          <a:p>
            <a:pPr marL="800100" lvl="1" indent="-342900"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Histograms</a:t>
            </a:r>
            <a:r>
              <a:rPr kumimoji="1" lang="en-US" sz="2000" dirty="0">
                <a:latin typeface="Arial"/>
              </a:rPr>
              <a:t> – curve should be bell-shaped </a:t>
            </a:r>
          </a:p>
          <a:p>
            <a:pPr marL="231775" lvl="0" indent="-231775"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Arial"/>
              </a:rPr>
              <a:t>You can also test for normality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quantitatively</a:t>
            </a:r>
            <a:r>
              <a:rPr kumimoji="1" lang="en-US" sz="2000" dirty="0">
                <a:latin typeface="Arial"/>
              </a:rPr>
              <a:t> with tests like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Shapiro-Wilks</a:t>
            </a:r>
            <a:r>
              <a:rPr kumimoji="1" lang="en-US" sz="2000" dirty="0">
                <a:latin typeface="Arial"/>
              </a:rPr>
              <a:t>, but there are 2 caveats:</a:t>
            </a:r>
          </a:p>
          <a:p>
            <a:pPr marL="800100" lvl="1" indent="-342900"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kumimoji="1" lang="en-US" sz="2000" dirty="0">
                <a:latin typeface="Arial"/>
              </a:rPr>
              <a:t>This test is useful with small samples, but it is notorious for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rejecting normality </a:t>
            </a:r>
            <a:r>
              <a:rPr kumimoji="1" lang="en-US" sz="2000" dirty="0">
                <a:latin typeface="Arial"/>
              </a:rPr>
              <a:t>with large samples </a:t>
            </a:r>
            <a:r>
              <a:rPr kumimoji="1" lang="en-US" sz="2000" dirty="0">
                <a:latin typeface="Arial"/>
                <a:sym typeface="Wingdings" panose="05000000000000000000" pitchFamily="2" charset="2"/>
              </a:rPr>
              <a:t></a:t>
            </a:r>
            <a:r>
              <a:rPr kumimoji="1" lang="en-US" sz="2000" dirty="0">
                <a:latin typeface="Arial"/>
              </a:rPr>
              <a:t> always inspect visually</a:t>
            </a:r>
          </a:p>
          <a:p>
            <a:pPr marL="800100" lvl="1" indent="-342900"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kumimoji="1" lang="en-US" sz="2000" dirty="0">
                <a:latin typeface="Arial"/>
              </a:rPr>
              <a:t>For this reason, the </a:t>
            </a:r>
            <a:r>
              <a:rPr kumimoji="1" lang="en-US" sz="2000" b="1" dirty="0" err="1">
                <a:solidFill>
                  <a:srgbClr val="0070C0"/>
                </a:solidFill>
                <a:cs typeface="Times New Roman" panose="02020603050405020304" pitchFamily="18" charset="0"/>
              </a:rPr>
              <a:t>shapiro.test</a:t>
            </a:r>
            <a:r>
              <a:rPr kumimoji="1" lang="en-US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(){stats}</a:t>
            </a:r>
            <a:r>
              <a:rPr kumimoji="1" lang="en-US" sz="2000" i="1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kumimoji="1" lang="en-US" sz="2000" dirty="0">
                <a:latin typeface="Arial"/>
              </a:rPr>
              <a:t>function does not allow samples larger than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5,000 </a:t>
            </a:r>
            <a:r>
              <a:rPr kumimoji="1" lang="en-US" sz="2000" dirty="0">
                <a:latin typeface="Arial"/>
              </a:rPr>
              <a:t>(you can take a smaller random sample)</a:t>
            </a:r>
          </a:p>
          <a:p>
            <a:pPr marL="231775" lvl="0" indent="-231775"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Cannot log </a:t>
            </a:r>
            <a:r>
              <a:rPr kumimoji="1" lang="en-US" sz="2000" dirty="0">
                <a:latin typeface="Arial"/>
              </a:rPr>
              <a:t>variables with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negative values </a:t>
            </a:r>
            <a:r>
              <a:rPr kumimoji="1" lang="en-US" sz="2000" dirty="0">
                <a:latin typeface="Arial"/>
              </a:rPr>
              <a:t>(no logs for negatives)</a:t>
            </a:r>
          </a:p>
          <a:p>
            <a:pPr marL="231775" lvl="0" indent="-231775"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Arial"/>
              </a:rPr>
              <a:t>Useful with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truncated data</a:t>
            </a:r>
            <a:r>
              <a:rPr kumimoji="1" lang="en-US" sz="2000" dirty="0">
                <a:latin typeface="Arial"/>
              </a:rPr>
              <a:t> (e.g., count data – truncated at 0)</a:t>
            </a:r>
          </a:p>
          <a:p>
            <a:pPr marL="231775" lvl="0" indent="-231775"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Arial"/>
              </a:rPr>
              <a:t>Useful to model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elasticity (%) effects </a:t>
            </a:r>
            <a:r>
              <a:rPr kumimoji="1" lang="en-US" sz="2000" dirty="0">
                <a:latin typeface="Arial"/>
              </a:rPr>
              <a:t>(explained shortly)</a:t>
            </a:r>
            <a:br>
              <a:rPr kumimoji="1" lang="en-US" sz="2000" dirty="0">
                <a:latin typeface="Arial"/>
              </a:rPr>
            </a:br>
            <a:br>
              <a:rPr kumimoji="1" lang="en-US" sz="2000" dirty="0">
                <a:latin typeface="Arial"/>
              </a:rPr>
            </a:br>
            <a:endParaRPr kumimoji="1" lang="en-US" sz="2000" dirty="0">
              <a:latin typeface="Arial"/>
            </a:endParaRPr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533400" y="495300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Log Models: </a:t>
            </a:r>
            <a:r>
              <a:rPr lang="en-US" altLang="en-US" sz="3600" b="1" dirty="0">
                <a:solidFill>
                  <a:srgbClr val="996633"/>
                </a:solidFill>
                <a:latin typeface="Comic Sans MS" panose="030F0702030302020204" pitchFamily="66" charset="0"/>
              </a:rPr>
              <a:t>Intuition</a:t>
            </a:r>
            <a:endParaRPr lang="en-US" altLang="en-US" sz="2000" b="1" dirty="0">
              <a:solidFill>
                <a:srgbClr val="996633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Snagit_PPTD9D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77" y="208998"/>
            <a:ext cx="854893" cy="62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24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FFFFCC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1ABD4A-20A8-4B3F-AEB5-34EF8A2C4D8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57201" y="267266"/>
            <a:ext cx="8458199" cy="685800"/>
            <a:chOff x="-1454990" y="209385"/>
            <a:chExt cx="6290175" cy="685800"/>
          </a:xfrm>
        </p:grpSpPr>
        <p:sp>
          <p:nvSpPr>
            <p:cNvPr id="49155" name="Rectangle 2"/>
            <p:cNvSpPr>
              <a:spLocks noChangeArrowheads="1"/>
            </p:cNvSpPr>
            <p:nvPr/>
          </p:nvSpPr>
          <p:spPr bwMode="auto">
            <a:xfrm>
              <a:off x="-1454990" y="209385"/>
              <a:ext cx="6290175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  <a:cs typeface="+mn-cs"/>
                </a:rPr>
                <a:t>Example: Checking</a:t>
              </a:r>
              <a:r>
                <a:rPr kumimoji="1" lang="en-US" altLang="en-US" sz="3600" b="1" i="0" u="none" strike="noStrike" kern="1200" cap="none" spc="0" normalizeH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  <a:cs typeface="+mn-cs"/>
                </a:rPr>
                <a:t> Normality</a:t>
              </a:r>
              <a:endPara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pic>
          <p:nvPicPr>
            <p:cNvPr id="3" name="Snagit_PPTDF1B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28317" y="309791"/>
              <a:ext cx="427077" cy="484987"/>
            </a:xfrm>
            <a:prstGeom prst="rect">
              <a:avLst/>
            </a:prstGeom>
          </p:spPr>
        </p:pic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14401" y="945493"/>
            <a:ext cx="7215224" cy="17678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/>
          <a:p>
            <a:pPr lvl="0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sz="1600" b="1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Inspecting for Normality</a:t>
            </a:r>
            <a:br>
              <a:rPr lang="en-US" sz="1600" b="1" dirty="0">
                <a:cs typeface="Times New Roman" panose="02020603050405020304" pitchFamily="18" charset="0"/>
              </a:rPr>
            </a:br>
            <a:r>
              <a:rPr lang="en-US" sz="1600" dirty="0">
                <a:cs typeface="Times New Roman" panose="02020603050405020304" pitchFamily="18" charset="0"/>
              </a:rPr>
              <a:t>library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(ggplot2) </a:t>
            </a:r>
            <a:r>
              <a:rPr kumimoji="1" lang="en-US" sz="16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Contains the "diamonds" data set</a:t>
            </a:r>
            <a:br>
              <a:rPr kumimoji="1" lang="en-US" sz="16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b="1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hist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diamonds$price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, main = </a:t>
            </a:r>
            <a:r>
              <a:rPr kumimoji="1" lang="en-US" sz="1600" dirty="0">
                <a:solidFill>
                  <a:srgbClr val="7030A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"Diamond Price"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xlab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kumimoji="1" lang="en-US" sz="1600" dirty="0">
                <a:solidFill>
                  <a:srgbClr val="7030A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"Price"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kumimoji="1" lang="en-US" sz="1600" b="1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qqnorm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diamonds$price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, main = "Diamond Price")</a:t>
            </a:r>
            <a:b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b="1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qqline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diamonds$price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kumimoji="1" lang="en-US" sz="1600" b="1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shapiro.test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diamonds$price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kumimoji="1" lang="en-US" sz="16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Will fail because sample&gt;5,000, Try a smaller sample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kumimoji="1" lang="en-US" sz="1600" b="1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shapiro.test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(diamonds[sample(</a:t>
            </a: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nrow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(diamonds), 5000), ]$price)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207430"/>
            <a:ext cx="847725" cy="847725"/>
          </a:xfrm>
          <a:prstGeom prst="rect">
            <a:avLst/>
          </a:prstGeom>
        </p:spPr>
      </p:pic>
      <p:pic>
        <p:nvPicPr>
          <p:cNvPr id="5" name="Snagit_PPT3B3E" descr="R outpu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73517"/>
            <a:ext cx="3429000" cy="2563059"/>
          </a:xfrm>
          <a:prstGeom prst="rect">
            <a:avLst/>
          </a:prstGeom>
        </p:spPr>
      </p:pic>
      <p:pic>
        <p:nvPicPr>
          <p:cNvPr id="11" name="Snagit_PPT4A6" descr="R output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966" y="5410200"/>
            <a:ext cx="4352964" cy="423532"/>
          </a:xfrm>
          <a:prstGeom prst="rect">
            <a:avLst/>
          </a:prstGeom>
        </p:spPr>
      </p:pic>
      <p:pic>
        <p:nvPicPr>
          <p:cNvPr id="12" name="Snagit_PPTBD4B" descr="R output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966" y="5898491"/>
            <a:ext cx="4376434" cy="730909"/>
          </a:xfrm>
          <a:prstGeom prst="rect">
            <a:avLst/>
          </a:prstGeom>
        </p:spPr>
      </p:pic>
      <p:pic>
        <p:nvPicPr>
          <p:cNvPr id="17" name="Snagit_PPT41E" descr="R output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184" y="2773517"/>
            <a:ext cx="3688440" cy="255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76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FFFFCC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1ABD4A-20A8-4B3F-AEB5-34EF8A2C4D8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8600" y="648266"/>
            <a:ext cx="8839200" cy="685800"/>
            <a:chOff x="-1738332" y="209385"/>
            <a:chExt cx="6573517" cy="685800"/>
          </a:xfrm>
        </p:grpSpPr>
        <p:sp>
          <p:nvSpPr>
            <p:cNvPr id="49155" name="Rectangle 2"/>
            <p:cNvSpPr>
              <a:spLocks noChangeArrowheads="1"/>
            </p:cNvSpPr>
            <p:nvPr/>
          </p:nvSpPr>
          <p:spPr bwMode="auto">
            <a:xfrm>
              <a:off x="-1454990" y="209385"/>
              <a:ext cx="6290175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  <a:cs typeface="+mn-cs"/>
                </a:rPr>
                <a:t>Example: Correcting Non-Normality</a:t>
              </a:r>
            </a:p>
          </p:txBody>
        </p:sp>
        <p:pic>
          <p:nvPicPr>
            <p:cNvPr id="3" name="Snagit_PPTDF1B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38332" y="282005"/>
              <a:ext cx="427077" cy="484987"/>
            </a:xfrm>
            <a:prstGeom prst="rect">
              <a:avLst/>
            </a:prstGeom>
          </p:spPr>
        </p:pic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7200" y="1447800"/>
            <a:ext cx="8183373" cy="106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/>
          <a:p>
            <a:pPr>
              <a:spcBef>
                <a:spcPts val="0"/>
              </a:spcBef>
              <a:buClr>
                <a:srgbClr val="000000"/>
              </a:buClr>
              <a:defRPr/>
            </a:pPr>
            <a:r>
              <a:rPr kumimoji="1" lang="en-US" sz="1600" b="1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Inspecting for Normality </a:t>
            </a:r>
            <a:r>
              <a:rPr kumimoji="1" lang="en-US" sz="16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(Cont’d.)</a:t>
            </a:r>
            <a:br>
              <a:rPr kumimoji="1" lang="en-US" sz="16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</a:b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hist(log(</a:t>
            </a: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diamonds$price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), main = "Diamond (Log) Price", </a:t>
            </a: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xlab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 = </a:t>
            </a:r>
            <a:r>
              <a:rPr kumimoji="1" lang="en-US" sz="1600" dirty="0">
                <a:solidFill>
                  <a:srgbClr val="7030A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"Log Price"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buClr>
                <a:srgbClr val="000000"/>
              </a:buClr>
              <a:defRPr/>
            </a:pP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qqnorm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(log(</a:t>
            </a: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diamonds$price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), main = </a:t>
            </a:r>
            <a:r>
              <a:rPr kumimoji="1" lang="en-US" sz="1600" dirty="0">
                <a:solidFill>
                  <a:srgbClr val="7030A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"Diamond (Log) Price"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)</a:t>
            </a:r>
            <a:b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</a:b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qqline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(log(</a:t>
            </a: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diamonds$price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))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437" y="5638800"/>
            <a:ext cx="847725" cy="847725"/>
          </a:xfrm>
          <a:prstGeom prst="rect">
            <a:avLst/>
          </a:prstGeom>
        </p:spPr>
      </p:pic>
      <p:pic>
        <p:nvPicPr>
          <p:cNvPr id="2" name="Snagit_PPT7FD0" descr="R outpu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1582"/>
            <a:ext cx="4010438" cy="2808618"/>
          </a:xfrm>
          <a:prstGeom prst="rect">
            <a:avLst/>
          </a:prstGeom>
        </p:spPr>
      </p:pic>
      <p:pic>
        <p:nvPicPr>
          <p:cNvPr id="7" name="Snagit_PPT58D3" descr="R output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00" y="2601582"/>
            <a:ext cx="4081273" cy="280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78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AD14567-9810-4909-BCEB-BD9DCD11794A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533400" y="2819400"/>
            <a:ext cx="8001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Variable Types</a:t>
            </a:r>
            <a:br>
              <a:rPr lang="en-US" altLang="en-US" sz="3600" b="1" dirty="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29083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/>
              <p:cNvSpPr>
                <a:spLocks noChangeArrowheads="1"/>
              </p:cNvSpPr>
              <p:nvPr/>
            </p:nvSpPr>
            <p:spPr bwMode="auto">
              <a:xfrm>
                <a:off x="609600" y="1522168"/>
                <a:ext cx="8001000" cy="4189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231775" lvl="0" indent="-231775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dirty="0">
                    <a:latin typeface="Arial"/>
                  </a:rPr>
                  <a:t>In some models (popular in </a:t>
                </a:r>
                <a:r>
                  <a:rPr kumimoji="1" lang="en-US" sz="2000" b="1" dirty="0">
                    <a:solidFill>
                      <a:srgbClr val="0070C0"/>
                    </a:solidFill>
                    <a:latin typeface="Arial"/>
                  </a:rPr>
                  <a:t>economics</a:t>
                </a:r>
                <a:r>
                  <a:rPr kumimoji="1" lang="en-US" sz="2000" dirty="0">
                    <a:latin typeface="Arial"/>
                  </a:rPr>
                  <a:t>) the predictor effects are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not linear</a:t>
                </a:r>
                <a:r>
                  <a:rPr kumimoji="1" lang="en-US" sz="2000" dirty="0">
                    <a:latin typeface="Arial"/>
                  </a:rPr>
                  <a:t> but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multiplicative</a:t>
                </a:r>
              </a:p>
              <a:p>
                <a:pPr marL="231775" lvl="0" indent="-231775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dirty="0">
                    <a:latin typeface="Arial"/>
                  </a:rPr>
                  <a:t>For example, take this multiplicative model specification:</a:t>
                </a:r>
                <a:endParaRPr kumimoji="1" lang="en-US" sz="2000" dirty="0">
                  <a:latin typeface="Cambria Math" panose="02040503050406030204" pitchFamily="18" charset="0"/>
                </a:endParaRPr>
              </a:p>
              <a:p>
                <a:pPr lvl="0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kumimoji="1" lang="en-US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kumimoji="1"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kumimoji="1"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kumimoji="1"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𝐜</m:t>
                    </m:r>
                    <m:sSubSup>
                      <m:sSubSupPr>
                        <m:ctrlPr>
                          <a:rPr kumimoji="1"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kumimoji="1" lang="en-US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sSub>
                          <m:sSubPr>
                            <m:ctrlPr>
                              <a:rPr kumimoji="1"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𝛃</m:t>
                            </m:r>
                          </m:e>
                          <m:sub>
                            <m:r>
                              <a:rPr kumimoji="1" lang="en-US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p>
                    </m:sSubSup>
                    <m:r>
                      <a:rPr kumimoji="1"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kumimoji="1"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b="1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kumimoji="1" lang="en-US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sSub>
                          <m:sSubPr>
                            <m:ctrlPr>
                              <a:rPr kumimoji="1"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𝛃</m:t>
                            </m:r>
                          </m:e>
                          <m:sub>
                            <m:r>
                              <a:rPr kumimoji="1" lang="en-US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kumimoji="1"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b="1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kumimoji="1" lang="en-US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sSub>
                          <m:sSubPr>
                            <m:ctrlPr>
                              <a:rPr kumimoji="1"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𝛃</m:t>
                            </m:r>
                          </m:e>
                          <m:sub>
                            <m:r>
                              <a:rPr kumimoji="1" lang="en-US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sup>
                    </m:sSubSup>
                  </m:oMath>
                </a14:m>
                <a:r>
                  <a:rPr kumimoji="1" lang="en-US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kumimoji="1" lang="en-US" b="1" dirty="0">
                    <a:solidFill>
                      <a:srgbClr val="0070C0"/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  <a:t>  </a:t>
                </a:r>
                <a:r>
                  <a:rPr kumimoji="1" lang="en-US" sz="2000" dirty="0">
                    <a:latin typeface="Arial"/>
                    <a:sym typeface="Wingdings" panose="05000000000000000000" pitchFamily="2" charset="2"/>
                  </a:rPr>
                  <a:t>now, take logs on both sides</a:t>
                </a:r>
              </a:p>
              <a:p>
                <a:pPr lvl="0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kumimoji="1" lang="en-US" b="1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kumimoji="1"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𝐋𝐨𝐠</m:t>
                    </m:r>
                    <m:d>
                      <m:dPr>
                        <m:ctrlPr>
                          <a:rPr kumimoji="1"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kumimoji="1"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𝐋𝐨𝐠</m:t>
                    </m:r>
                    <m:d>
                      <m:dPr>
                        <m:ctrlPr>
                          <a:rPr kumimoji="1"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b="1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  <m:r>
                          <a:rPr kumimoji="1" lang="en-US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kumimoji="1"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kumimoji="1" lang="en-US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kumimoji="1"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b="1" i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e>
                              <m:sub>
                                <m:r>
                                  <a:rPr kumimoji="1" lang="en-US" b="1" i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p>
                        </m:sSubSup>
                        <m:r>
                          <a:rPr kumimoji="1" lang="en-US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kumimoji="1"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kumimoji="1" lang="en-US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sSub>
                              <m:sSubPr>
                                <m:ctrlPr>
                                  <a:rPr kumimoji="1"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b="1" i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e>
                              <m:sub>
                                <m:r>
                                  <a:rPr kumimoji="1" lang="en-US" b="1" i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p>
                        </m:sSubSup>
                        <m:r>
                          <a:rPr kumimoji="1" lang="en-US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kumimoji="1"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kumimoji="1" lang="en-US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  <m:sup>
                            <m:sSub>
                              <m:sSubPr>
                                <m:ctrlPr>
                                  <a:rPr kumimoji="1"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b="1" i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e>
                              <m:sub>
                                <m:r>
                                  <a:rPr kumimoji="1" lang="en-US" b="1" i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p>
                        </m:sSubSup>
                      </m:e>
                    </m:d>
                  </m:oMath>
                </a14:m>
                <a:endParaRPr kumimoji="1" lang="en-US" b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lvl="0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kumimoji="1" lang="en-US" b="1" dirty="0">
                    <a:solidFill>
                      <a:srgbClr val="0070C0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kumimoji="1"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𝐋𝐨𝐠</m:t>
                    </m:r>
                    <m:d>
                      <m:dPr>
                        <m:ctrlPr>
                          <a:rPr kumimoji="1"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</m:d>
                    <m:r>
                      <a:rPr kumimoji="1"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𝐋𝐨𝐠</m:t>
                    </m:r>
                    <m:d>
                      <m:dPr>
                        <m:ctrlPr>
                          <a:rPr kumimoji="1"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kumimoji="1" lang="en-US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kumimoji="1"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b="1" i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e>
                              <m:sub>
                                <m:r>
                                  <a:rPr kumimoji="1" lang="en-US" b="1" i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kumimoji="1"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b="1" i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𝐋𝐨𝐠</m:t>
                    </m:r>
                    <m:d>
                      <m:dPr>
                        <m:ctrlPr>
                          <a:rPr kumimoji="1"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kumimoji="1" lang="en-US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sSub>
                              <m:sSubPr>
                                <m:ctrlPr>
                                  <a:rPr kumimoji="1"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b="1" i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e>
                              <m:sub>
                                <m:r>
                                  <a:rPr kumimoji="1" lang="en-US" b="1" i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kumimoji="1"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b="1" i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𝐋𝐨𝐠</m:t>
                    </m:r>
                    <m:d>
                      <m:dPr>
                        <m:ctrlPr>
                          <a:rPr kumimoji="1"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kumimoji="1" lang="en-US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  <m:sup>
                            <m:sSub>
                              <m:sSubPr>
                                <m:ctrlPr>
                                  <a:rPr kumimoji="1"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b="1" i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e>
                              <m:sub>
                                <m:r>
                                  <a:rPr kumimoji="1" lang="en-US" b="1" i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p>
                        </m:sSubSup>
                      </m:e>
                    </m:d>
                  </m:oMath>
                </a14:m>
                <a:endParaRPr kumimoji="1" lang="en-US" b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lvl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defRPr/>
                </a:pPr>
                <a:r>
                  <a:rPr kumimoji="1" lang="en-US" b="1" dirty="0">
                    <a:solidFill>
                      <a:srgbClr val="0070C0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kumimoji="1"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b="1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𝛃</m:t>
                        </m:r>
                      </m:e>
                      <m:sub>
                        <m:r>
                          <a:rPr kumimoji="1" lang="en-US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kumimoji="1" lang="en-US" b="1" i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b="1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𝛃</m:t>
                        </m:r>
                      </m:e>
                      <m:sub>
                        <m:r>
                          <a:rPr kumimoji="1" lang="en-US" b="1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b="1" i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𝐋𝐨𝐠</m:t>
                    </m:r>
                    <m:d>
                      <m:dPr>
                        <m:ctrlPr>
                          <a:rPr kumimoji="1"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kumimoji="1" lang="en-US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kumimoji="1" lang="en-US" b="1" i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b="1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𝛃</m:t>
                        </m:r>
                      </m:e>
                      <m:sub>
                        <m:r>
                          <a:rPr kumimoji="1" lang="en-US" b="1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b="1" i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𝐋𝐨𝐠</m:t>
                    </m:r>
                    <m:d>
                      <m:dPr>
                        <m:ctrlPr>
                          <a:rPr kumimoji="1"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kumimoji="1" lang="en-US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kumimoji="1" lang="en-US" b="1" i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b="1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𝛃</m:t>
                        </m:r>
                      </m:e>
                      <m:sub>
                        <m:r>
                          <a:rPr kumimoji="1" lang="en-US" b="1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kumimoji="1" lang="en-US" b="1" i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𝐋𝐨𝐠</m:t>
                    </m:r>
                    <m:d>
                      <m:dPr>
                        <m:ctrlPr>
                          <a:rPr kumimoji="1"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kumimoji="1" lang="en-US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endParaRPr kumimoji="1" lang="en-US" sz="2000" b="1" dirty="0">
                  <a:latin typeface="Arial"/>
                </a:endParaRPr>
              </a:p>
              <a:p>
                <a:pPr marL="342900" indent="-342900">
                  <a:spcBef>
                    <a:spcPct val="20000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000" dirty="0">
                    <a:latin typeface="Arial"/>
                  </a:rPr>
                  <a:t>Elasticity models have a simple, intuitive explanation, which is useful for certain economic models: </a:t>
                </a:r>
                <a:br>
                  <a:rPr kumimoji="1" lang="en-US" sz="2000" dirty="0">
                    <a:latin typeface="Arial"/>
                  </a:rPr>
                </a:br>
                <a:r>
                  <a:rPr kumimoji="1" lang="en-US" sz="2000" dirty="0">
                    <a:latin typeface="Arial"/>
                    <a:sym typeface="Wingdings" panose="05000000000000000000" pitchFamily="2" charset="2"/>
                  </a:rPr>
                  <a:t>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b="1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kumimoji="1" lang="en-US" b="1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en-US" sz="2000" dirty="0">
                    <a:latin typeface="Arial"/>
                    <a:sym typeface="Wingdings" panose="05000000000000000000" pitchFamily="2" charset="2"/>
                  </a:rPr>
                  <a:t> goes up by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  <a:sym typeface="Wingdings" panose="05000000000000000000" pitchFamily="2" charset="2"/>
                  </a:rPr>
                  <a:t>1%</a:t>
                </a:r>
                <a:r>
                  <a:rPr kumimoji="1" lang="en-US" sz="2000" dirty="0">
                    <a:latin typeface="Arial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b="1" i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kumimoji="1" lang="en-US" sz="2000" dirty="0">
                    <a:latin typeface="Arial"/>
                    <a:sym typeface="Wingdings" panose="05000000000000000000" pitchFamily="2" charset="2"/>
                  </a:rPr>
                  <a:t> changes up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sz="2000" b="1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𝛃</m:t>
                        </m:r>
                      </m:e>
                      <m:sub>
                        <m:r>
                          <a:rPr kumimoji="1" lang="en-US" sz="2000" b="1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en-US" sz="20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%</a:t>
                </a:r>
                <a:endParaRPr kumimoji="1" lang="en-US" sz="20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651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522168"/>
                <a:ext cx="8001000" cy="4189168"/>
              </a:xfrm>
              <a:prstGeom prst="rect">
                <a:avLst/>
              </a:prstGeom>
              <a:blipFill>
                <a:blip r:embed="rId4"/>
                <a:stretch>
                  <a:fillRect l="-685" t="-728" b="-183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495300" y="685800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Elasticity (Log-Log) Models</a:t>
            </a:r>
            <a:endParaRPr lang="en-US" altLang="en-US" sz="2000" b="1" dirty="0">
              <a:solidFill>
                <a:srgbClr val="996633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Snagit_PPTD9D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77" y="208998"/>
            <a:ext cx="854893" cy="62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17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5257800" y="3505200"/>
            <a:ext cx="35052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828800" y="4800599"/>
            <a:ext cx="3429000" cy="132588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5257800" y="4800600"/>
            <a:ext cx="3505200" cy="132588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1828800" y="3505200"/>
            <a:ext cx="3429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7568665"/>
                  </p:ext>
                </p:extLst>
              </p:nvPr>
            </p:nvGraphicFramePr>
            <p:xfrm>
              <a:off x="457200" y="2362201"/>
              <a:ext cx="8305800" cy="3764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429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48641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Outcome</a:t>
                          </a:r>
                          <a:br>
                            <a:rPr kumimoji="0" lang="en-US" sz="2000" b="1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kumimoji="0" lang="en-US" sz="2000" b="1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Variable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Predictor Variable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94359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000" b="1" u="none" strike="noStrike" kern="1200" cap="none" spc="0" normalizeH="0" baseline="0" noProof="0" dirty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𝑳𝒐𝒈</m:t>
                                </m:r>
                                <m:r>
                                  <a:rPr kumimoji="1"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kumimoji="1"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defTabSz="858838"/>
                          <a:r>
                            <a:rPr kumimoji="1" lang="en-US" sz="2000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Linear Model</a:t>
                          </a:r>
                        </a:p>
                        <a:p>
                          <a:pPr marL="0" marR="0" lvl="0" indent="0" algn="ctr" defTabSz="85883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1"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kumimoji="1" lang="en-US" sz="2000" b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kumimoji="1"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kumimoji="1"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kumimoji="1" lang="en-US" sz="2000" b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kumimoji="1"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kumimoji="1"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kumimoji="1" lang="en-US" sz="2000" b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𝛆</m:t>
                                </m:r>
                              </m:oMath>
                            </m:oMathPara>
                          </a14:m>
                          <a:br>
                            <a:rPr kumimoji="1" lang="en-US" sz="2000" b="1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r>
                                <a:rPr kumimoji="1"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oMath>
                          </a14:m>
                          <a:r>
                            <a:rPr kumimoji="1" lang="en-US" sz="20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↑ </a:t>
                          </a:r>
                          <a:r>
                            <a:rPr kumimoji="1" lang="en-US" sz="2000" baseline="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unit </a:t>
                          </a:r>
                          <a:r>
                            <a:rPr kumimoji="1" lang="en-US" sz="20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r>
                            <a:rPr kumimoji="1" lang="en-US" sz="20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kumimoji="1" lang="en-US" sz="20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↑</a:t>
                          </a:r>
                          <a:r>
                            <a:rPr kumimoji="1" lang="en-US" sz="20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kumimoji="1" lang="el-GR" sz="2000" baseline="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β</a:t>
                          </a:r>
                          <a:r>
                            <a:rPr kumimoji="1" lang="en-US" sz="2000" baseline="-25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kumimoji="1" lang="en-US" sz="2000" baseline="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units</a:t>
                          </a:r>
                          <a:r>
                            <a:rPr kumimoji="1" lang="en-US" sz="2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2000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sz="2000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Linear-Log Model</a:t>
                          </a:r>
                          <a:br>
                            <a:rPr kumimoji="1" lang="en-US" sz="2000" dirty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kumimoji="1" lang="en-US" sz="2000" b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kumimoji="1"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kumimoji="1"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kumimoji="1" lang="en-US" sz="2000" b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kumimoji="1"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kumimoji="1"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𝑳𝒐𝒈</m:t>
                                </m:r>
                                <m:r>
                                  <a:rPr kumimoji="1"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kumimoji="1"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kumimoji="1" lang="en-US" sz="2000" b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𝛆</m:t>
                                </m:r>
                              </m:oMath>
                            </m:oMathPara>
                          </a14:m>
                          <a:endParaRPr kumimoji="1" lang="en-US" sz="2000" b="1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kumimoji="1" lang="en-US" sz="2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1% (1/100) </a:t>
                          </a:r>
                          <a:r>
                            <a:rPr kumimoji="1" lang="en-US" sz="20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↑ in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oMath>
                          </a14:m>
                          <a:r>
                            <a:rPr kumimoji="1" lang="en-US" sz="20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kumimoji="1" lang="en-US" sz="20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</a:t>
                          </a:r>
                          <a:br>
                            <a:rPr kumimoji="1" lang="en-US" sz="20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a:br>
                          <a14:m>
                            <m:oMath xmlns:m="http://schemas.openxmlformats.org/officeDocument/2006/math">
                              <m:r>
                                <a:rPr kumimoji="1"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r>
                            <a:rPr kumimoji="1" lang="en-US" sz="20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kumimoji="1" lang="en-US" sz="20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↑ </a:t>
                          </a:r>
                          <a:r>
                            <a:rPr kumimoji="1" lang="el-GR" sz="2000" baseline="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β</a:t>
                          </a:r>
                          <a:r>
                            <a:rPr kumimoji="1" lang="en-US" sz="2000" baseline="-25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kumimoji="1" lang="en-US" sz="2000" baseline="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/100 units</a:t>
                          </a:r>
                          <a:r>
                            <a:rPr kumimoji="1" lang="en-US" sz="2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:endParaRPr lang="en-US" sz="2000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𝑳𝒐𝒈</m:t>
                                </m:r>
                                <m:d>
                                  <m:dPr>
                                    <m:ctrlPr>
                                      <a:rPr kumimoji="1"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1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sz="2000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Log-Linear Model</a:t>
                          </a:r>
                          <a:br>
                            <a:rPr kumimoji="1" lang="en-US" sz="2000" dirty="0"/>
                          </a:br>
                          <a14:m>
                            <m:oMath xmlns:m="http://schemas.openxmlformats.org/officeDocument/2006/math">
                              <m:r>
                                <a:rPr kumimoji="1"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𝑳𝒐𝒈</m:t>
                              </m:r>
                              <m:d>
                                <m:dPr>
                                  <m:ctrlPr>
                                    <a:rPr kumimoji="1"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kumimoji="1"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kumimoji="1"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kumimoji="1"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kumimoji="1"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kumimoji="1"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oMath>
                          </a14:m>
                          <a:r>
                            <a:rPr kumimoji="1" lang="en-US" sz="2000" b="1" i="1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br>
                            <a:rPr kumimoji="1" lang="en-US" sz="2000" b="1" i="1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r>
                                <a:rPr kumimoji="1"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oMath>
                          </a14:m>
                          <a:r>
                            <a:rPr kumimoji="1" lang="en-US" sz="20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↑ </a:t>
                          </a:r>
                          <a:r>
                            <a:rPr kumimoji="1" lang="en-US" sz="2000" baseline="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unit </a:t>
                          </a:r>
                          <a:r>
                            <a:rPr kumimoji="1" lang="en-US" sz="20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</a:t>
                          </a:r>
                          <a:br>
                            <a:rPr kumimoji="1" lang="en-US" sz="20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a:br>
                          <a14:m>
                            <m:oMath xmlns:m="http://schemas.openxmlformats.org/officeDocument/2006/math">
                              <m:r>
                                <a:rPr kumimoji="1"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r>
                            <a:rPr kumimoji="1" lang="en-US" sz="20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kumimoji="1" lang="en-US" sz="20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↑</a:t>
                          </a:r>
                          <a:r>
                            <a:rPr kumimoji="1" lang="en-US" sz="20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kumimoji="1" lang="en-US" sz="2000" baseline="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100*</a:t>
                          </a:r>
                          <a:r>
                            <a:rPr kumimoji="1" lang="el-GR" sz="2000" baseline="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β</a:t>
                          </a:r>
                          <a:r>
                            <a:rPr kumimoji="1" lang="en-US" sz="2000" baseline="-25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kumimoji="1" lang="en-US" sz="2000" baseline="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%</a:t>
                          </a:r>
                          <a:r>
                            <a:rPr kumimoji="1" lang="en-US" sz="20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(i.e., </a:t>
                          </a:r>
                          <a:r>
                            <a:rPr kumimoji="1" lang="el-GR" sz="20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β</a:t>
                          </a:r>
                          <a:r>
                            <a:rPr kumimoji="1" lang="en-US" sz="20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 </a:t>
                          </a:r>
                          <a:r>
                            <a:rPr kumimoji="1" lang="en-US" sz="20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fraction)</a:t>
                          </a:r>
                          <a:r>
                            <a:rPr kumimoji="1"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sz="2000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Log-Log (Elasticity)</a:t>
                          </a:r>
                          <a:r>
                            <a:rPr kumimoji="1" lang="en-US" sz="2000" b="1" baseline="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Model</a:t>
                          </a:r>
                          <a:br>
                            <a:rPr kumimoji="1" lang="en-US" sz="2000" dirty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𝑳𝒐𝒈</m:t>
                                </m:r>
                                <m:r>
                                  <a:rPr kumimoji="1"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kumimoji="1"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kumimoji="1" lang="en-US" sz="2000" b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kumimoji="1"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kumimoji="1"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kumimoji="1" lang="en-US" sz="2000" b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kumimoji="1"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kumimoji="1"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𝐋𝐨𝐠</m:t>
                                </m:r>
                                <m:r>
                                  <a:rPr kumimoji="1" lang="en-US" sz="2000" b="1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sz="2000" b="1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kumimoji="1" lang="en-US" sz="2000" b="1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kumimoji="1"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𝛆</m:t>
                                </m:r>
                              </m:oMath>
                            </m:oMathPara>
                          </a14:m>
                          <a:br>
                            <a:rPr kumimoji="1" lang="en-US" sz="2000" b="1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kumimoji="1"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kumimoji="1" lang="en-US" sz="2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1%</a:t>
                          </a:r>
                          <a:r>
                            <a:rPr kumimoji="1"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kumimoji="1" lang="en-US" sz="20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↑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oMath>
                          </a14:m>
                          <a:r>
                            <a:rPr kumimoji="1" lang="en-US" sz="20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kumimoji="1" lang="en-US" sz="20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r>
                            <a:rPr kumimoji="1" lang="en-US" sz="20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kumimoji="1" lang="en-US" sz="20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↑</a:t>
                          </a:r>
                          <a:r>
                            <a:rPr kumimoji="1" lang="en-US" sz="20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kumimoji="1" lang="el-GR" sz="2000" baseline="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β</a:t>
                          </a:r>
                          <a:r>
                            <a:rPr kumimoji="1" lang="en-US" sz="2000" baseline="-25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kumimoji="1" lang="en-US" sz="2000" baseline="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%</a:t>
                          </a:r>
                          <a:r>
                            <a:rPr kumimoji="1"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7568665"/>
                  </p:ext>
                </p:extLst>
              </p:nvPr>
            </p:nvGraphicFramePr>
            <p:xfrm>
              <a:off x="457200" y="2362201"/>
              <a:ext cx="8305800" cy="3764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429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48641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u="none" strike="noStrike" kern="1200" cap="none" spc="0" normalizeH="0" baseline="0" noProof="0" dirty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Outcome</a:t>
                          </a:r>
                          <a:br>
                            <a:rPr kumimoji="0" lang="en-US" sz="2000" b="1" u="none" strike="noStrike" kern="1200" cap="none" spc="0" normalizeH="0" baseline="0" noProof="0" dirty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kumimoji="0" lang="en-US" sz="2000" b="1" u="none" strike="noStrike" kern="1200" cap="none" spc="0" normalizeH="0" baseline="0" noProof="0" dirty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Variable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u="none" strike="noStrike" kern="1200" cap="none" spc="0" normalizeH="0" baseline="0" noProof="0" dirty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Predictor Variable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94359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000" b="1" u="none" strike="noStrike" kern="1200" cap="none" spc="0" normalizeH="0" baseline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320" t="-92857" r="-102487" b="-4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7391" t="-92857" r="-348" b="-4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89" t="-87907" r="-506667" b="-1083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320" t="-87907" r="-102487" b="-1083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7391" t="-87907" r="-348" b="-1083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89" t="-187037" r="-506667" b="-7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320" t="-187037" r="-102487" b="-7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7391" t="-187037" r="-348" b="-7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/>
              <p:cNvSpPr>
                <a:spLocks noChangeArrowheads="1"/>
              </p:cNvSpPr>
              <p:nvPr/>
            </p:nvSpPr>
            <p:spPr bwMode="auto">
              <a:xfrm>
                <a:off x="457200" y="1447800"/>
                <a:ext cx="83058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lvl="0" algn="ctr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kumimoji="1" lang="en-US" dirty="0">
                    <a:latin typeface="Arial"/>
                  </a:rPr>
                  <a:t>A model </a:t>
                </a:r>
                <a14:m>
                  <m:oMath xmlns:m="http://schemas.openxmlformats.org/officeDocument/2006/math">
                    <m:r>
                      <a:rPr kumimoji="1"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1"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kumimoji="1"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kumimoji="1"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kumimoji="1"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kumimoji="1" lang="en-US" b="1" dirty="0">
                    <a:solidFill>
                      <a:srgbClr val="C00000"/>
                    </a:solidFill>
                    <a:latin typeface="Arial"/>
                  </a:rPr>
                  <a:t> </a:t>
                </a:r>
                <a:r>
                  <a:rPr kumimoji="1" lang="en-US" dirty="0">
                    <a:latin typeface="Arial"/>
                  </a:rPr>
                  <a:t>has </a:t>
                </a:r>
                <a:r>
                  <a:rPr kumimoji="1" lang="en-US" b="1" dirty="0">
                    <a:solidFill>
                      <a:srgbClr val="C00000"/>
                    </a:solidFill>
                    <a:latin typeface="Arial"/>
                  </a:rPr>
                  <a:t>4 possible </a:t>
                </a:r>
                <a:r>
                  <a:rPr kumimoji="1" lang="en-US" dirty="0">
                    <a:latin typeface="Arial"/>
                  </a:rPr>
                  <a:t>linear-log models </a:t>
                </a:r>
                <a:r>
                  <a:rPr kumimoji="1" lang="en-US" sz="2000" dirty="0">
                    <a:latin typeface="Arial"/>
                  </a:rPr>
                  <a:t>(more than one x variable can be logged)</a:t>
                </a:r>
                <a:r>
                  <a:rPr kumimoji="1" lang="en-US" dirty="0">
                    <a:latin typeface="Arial"/>
                  </a:rPr>
                  <a:t>:</a:t>
                </a:r>
                <a:br>
                  <a:rPr kumimoji="1" lang="en-US" dirty="0">
                    <a:latin typeface="Arial"/>
                  </a:rPr>
                </a:br>
                <a:br>
                  <a:rPr kumimoji="1" lang="en-US" dirty="0">
                    <a:latin typeface="Arial"/>
                  </a:rPr>
                </a:br>
                <a:br>
                  <a:rPr kumimoji="1" lang="en-US" sz="2000" dirty="0">
                    <a:latin typeface="Arial"/>
                  </a:rPr>
                </a:br>
                <a:endParaRPr kumimoji="1" lang="en-US" sz="2000" dirty="0">
                  <a:latin typeface="Arial"/>
                </a:endParaRPr>
              </a:p>
            </p:txBody>
          </p:sp>
        </mc:Choice>
        <mc:Fallback xmlns="">
          <p:sp>
            <p:nvSpPr>
              <p:cNvPr id="27651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447800"/>
                <a:ext cx="8305800" cy="533400"/>
              </a:xfrm>
              <a:prstGeom prst="rect">
                <a:avLst/>
              </a:prstGeom>
              <a:blipFill>
                <a:blip r:embed="rId5"/>
                <a:stretch>
                  <a:fillRect l="-880" t="-8046" r="-1908" b="-827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457200" y="609600"/>
            <a:ext cx="830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Log Models: Interpreting Effects</a:t>
            </a:r>
            <a:endParaRPr lang="en-US" altLang="en-US" sz="20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142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2" grpId="0" animBg="1"/>
      <p:bldP spid="2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FFFFCC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1ABD4A-20A8-4B3F-AEB5-34EF8A2C4D8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47755" y="438540"/>
            <a:ext cx="7758045" cy="685800"/>
            <a:chOff x="-2050976" y="209385"/>
            <a:chExt cx="6886161" cy="685800"/>
          </a:xfrm>
        </p:grpSpPr>
        <p:sp>
          <p:nvSpPr>
            <p:cNvPr id="49155" name="Rectangle 2"/>
            <p:cNvSpPr>
              <a:spLocks noChangeArrowheads="1"/>
            </p:cNvSpPr>
            <p:nvPr/>
          </p:nvSpPr>
          <p:spPr bwMode="auto">
            <a:xfrm>
              <a:off x="-1454990" y="209385"/>
              <a:ext cx="6290175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  <a:cs typeface="+mn-cs"/>
                </a:rPr>
                <a:t>Example: Log Transformations</a:t>
              </a:r>
            </a:p>
          </p:txBody>
        </p:sp>
        <p:pic>
          <p:nvPicPr>
            <p:cNvPr id="3" name="Snagit_PPTDF1B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50976" y="282897"/>
              <a:ext cx="644025" cy="484987"/>
            </a:xfrm>
            <a:prstGeom prst="rect">
              <a:avLst/>
            </a:prstGeom>
          </p:spPr>
        </p:pic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120340" y="1147627"/>
            <a:ext cx="4800600" cy="12513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sz="1600" b="1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Log-Transformed Models</a:t>
            </a:r>
            <a:br>
              <a:rPr kumimoji="1" lang="en-US" sz="1600" b="1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summary(lm(price ~ carat, data = diamonds))</a:t>
            </a:r>
            <a:b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summary(lm(</a:t>
            </a:r>
            <a:r>
              <a:rPr kumimoji="1" lang="en-US" sz="1600" b="1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log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(price) ~ carat, data = diamonds))</a:t>
            </a:r>
            <a:b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summary(lm(price ~ </a:t>
            </a:r>
            <a:r>
              <a:rPr kumimoji="1" lang="en-US" sz="1600" b="1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log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(carat), data = diamonds))</a:t>
            </a:r>
            <a:b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summary(lm(</a:t>
            </a:r>
            <a:r>
              <a:rPr kumimoji="1" lang="en-US" sz="1600" b="1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log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(price) ~ </a:t>
            </a:r>
            <a:r>
              <a:rPr kumimoji="1" lang="en-US" sz="1600" b="1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log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(carat), data = diamonds))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pic>
        <p:nvPicPr>
          <p:cNvPr id="5" name="Snagit_PPTB99D" descr="R outpu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0" y="2780020"/>
            <a:ext cx="4419600" cy="1470879"/>
          </a:xfrm>
          <a:prstGeom prst="rect">
            <a:avLst/>
          </a:prstGeom>
        </p:spPr>
      </p:pic>
      <p:pic>
        <p:nvPicPr>
          <p:cNvPr id="9" name="Snagit_PPT4FF4" descr="R outpu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0" y="4683888"/>
            <a:ext cx="4419600" cy="1488312"/>
          </a:xfrm>
          <a:prstGeom prst="rect">
            <a:avLst/>
          </a:prstGeom>
        </p:spPr>
      </p:pic>
      <p:pic>
        <p:nvPicPr>
          <p:cNvPr id="11" name="Snagit_PPTA95A" descr="R output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099" y="2780020"/>
            <a:ext cx="4444440" cy="1492177"/>
          </a:xfrm>
          <a:prstGeom prst="rect">
            <a:avLst/>
          </a:prstGeom>
        </p:spPr>
      </p:pic>
      <p:pic>
        <p:nvPicPr>
          <p:cNvPr id="12" name="Snagit_PPT4AD8" descr="R output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099" y="4683887"/>
            <a:ext cx="4481201" cy="1488312"/>
          </a:xfrm>
          <a:prstGeom prst="rect">
            <a:avLst/>
          </a:prstGeom>
        </p:spPr>
      </p:pic>
      <p:pic>
        <p:nvPicPr>
          <p:cNvPr id="13" name="Snagit_PPTD4B0" descr="R output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4" y="2542499"/>
            <a:ext cx="3055885" cy="190517"/>
          </a:xfrm>
          <a:prstGeom prst="rect">
            <a:avLst/>
          </a:prstGeom>
        </p:spPr>
      </p:pic>
      <p:pic>
        <p:nvPicPr>
          <p:cNvPr id="14" name="Snagit_PPT5A16" descr="R output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4" y="4465475"/>
            <a:ext cx="3414056" cy="133350"/>
          </a:xfrm>
          <a:prstGeom prst="rect">
            <a:avLst/>
          </a:prstGeom>
        </p:spPr>
      </p:pic>
      <p:pic>
        <p:nvPicPr>
          <p:cNvPr id="15" name="Snagit_PPTE9B8" descr="R output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860" y="2534375"/>
            <a:ext cx="3414056" cy="190517"/>
          </a:xfrm>
          <a:prstGeom prst="rect">
            <a:avLst/>
          </a:prstGeom>
        </p:spPr>
      </p:pic>
      <p:pic>
        <p:nvPicPr>
          <p:cNvPr id="17" name="Snagit_PPT5CE5" descr="R output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840" y="4440702"/>
            <a:ext cx="3734124" cy="1828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075" y="1206473"/>
            <a:ext cx="847725" cy="8477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6096000" y="2534375"/>
            <a:ext cx="685800" cy="190517"/>
          </a:xfrm>
          <a:prstGeom prst="rect">
            <a:avLst/>
          </a:prstGeom>
          <a:noFill/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990600" y="4436891"/>
            <a:ext cx="762000" cy="195009"/>
          </a:xfrm>
          <a:prstGeom prst="rect">
            <a:avLst/>
          </a:prstGeom>
          <a:noFill/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486400" y="4436891"/>
            <a:ext cx="685800" cy="186707"/>
          </a:xfrm>
          <a:prstGeom prst="rect">
            <a:avLst/>
          </a:prstGeom>
          <a:noFill/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379667" y="4436891"/>
            <a:ext cx="682093" cy="216307"/>
          </a:xfrm>
          <a:prstGeom prst="rect">
            <a:avLst/>
          </a:prstGeom>
          <a:noFill/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367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2B87FF-D51C-4727-9535-D72E10C4AA13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533400" y="1676400"/>
            <a:ext cx="8077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Aft>
                <a:spcPts val="1200"/>
              </a:spcAft>
              <a:buNone/>
            </a:pPr>
            <a:r>
              <a:rPr kumimoji="0" lang="en-US" altLang="en-US" sz="1400" dirty="0">
                <a:solidFill>
                  <a:srgbClr val="000000"/>
                </a:solidFill>
                <a:latin typeface="Arial"/>
              </a:rPr>
              <a:t>[</a:t>
            </a:r>
            <a:r>
              <a:rPr kumimoji="0" lang="en-US" altLang="en-US" sz="1400" dirty="0">
                <a:solidFill>
                  <a:srgbClr val="000000"/>
                </a:solidFill>
                <a:latin typeface="Arial"/>
                <a:hlinkClick r:id="rId4" action="ppaction://hlinksldjump"/>
              </a:rPr>
              <a:t>Top</a:t>
            </a:r>
            <a:r>
              <a:rPr kumimoji="0" lang="en-US" altLang="en-US" sz="1400" dirty="0">
                <a:solidFill>
                  <a:srgbClr val="000000"/>
                </a:solidFill>
                <a:latin typeface="Arial"/>
              </a:rPr>
              <a:t>] </a:t>
            </a: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Transformation #3.1:</a:t>
            </a:r>
            <a:b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</a:br>
            <a:r>
              <a:rPr lang="en-US" altLang="en-US" sz="3600" u="sng" dirty="0">
                <a:solidFill>
                  <a:srgbClr val="0070C0"/>
                </a:solidFill>
                <a:latin typeface="Comic Sans MS" panose="030F0702030302020204" pitchFamily="66" charset="0"/>
              </a:rPr>
              <a:t>Outcome</a:t>
            </a:r>
            <a:r>
              <a:rPr lang="en-US" altLang="en-US" sz="3600" dirty="0">
                <a:solidFill>
                  <a:srgbClr val="0070C0"/>
                </a:solidFill>
                <a:latin typeface="Comic Sans MS" panose="030F0702030302020204" pitchFamily="66" charset="0"/>
              </a:rPr>
              <a:t>:</a:t>
            </a:r>
            <a:br>
              <a:rPr lang="en-US" altLang="en-US" sz="3600" b="1" dirty="0">
                <a:solidFill>
                  <a:srgbClr val="0070C0"/>
                </a:solidFill>
                <a:latin typeface="Comic Sans MS" panose="030F0702030302020204" pitchFamily="66" charset="0"/>
              </a:rPr>
            </a:br>
            <a:r>
              <a:rPr lang="en-US" altLang="en-US" sz="3600" b="1" dirty="0">
                <a:solidFill>
                  <a:srgbClr val="0070C0"/>
                </a:solidFill>
                <a:latin typeface="Comic Sans MS" panose="030F0702030302020204" pitchFamily="66" charset="0"/>
              </a:rPr>
              <a:t>Logit-Transformed Models</a:t>
            </a:r>
            <a:r>
              <a:rPr lang="en-US" alt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 </a:t>
            </a:r>
            <a:br>
              <a:rPr lang="en-US" alt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(already covered in the Regression lecture)</a:t>
            </a:r>
            <a:br>
              <a:rPr lang="en-US" altLang="en-US" dirty="0">
                <a:solidFill>
                  <a:srgbClr val="0070C0"/>
                </a:solidFill>
                <a:latin typeface="Comic Sans MS" panose="030F0702030302020204" pitchFamily="66" charset="0"/>
              </a:rPr>
            </a:b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See: </a:t>
            </a:r>
            <a:r>
              <a:rPr lang="en-US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Logit-Transformed Models (Binary Y) </a:t>
            </a: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script</a:t>
            </a:r>
            <a:b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OLS LI(</a:t>
            </a:r>
            <a:r>
              <a:rPr kumimoji="0" lang="en-US" altLang="en-US" dirty="0">
                <a:solidFill>
                  <a:srgbClr val="0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)</a:t>
            </a:r>
            <a:r>
              <a:rPr kumimoji="0"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– Relationship between Y and X’s not linear,</a:t>
            </a:r>
          </a:p>
          <a:p>
            <a:pPr lvl="0" algn="ctr">
              <a:spcBef>
                <a:spcPct val="0"/>
              </a:spcBef>
              <a:spcAft>
                <a:spcPts val="600"/>
              </a:spcAft>
              <a:buClrTx/>
              <a:buNone/>
            </a:pPr>
            <a:r>
              <a:rPr kumimoji="0"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OLS YN(</a:t>
            </a:r>
            <a:r>
              <a:rPr kumimoji="0" lang="en-US" altLang="en-US" dirty="0">
                <a:solidFill>
                  <a:srgbClr val="0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)</a:t>
            </a:r>
            <a:r>
              <a:rPr kumimoji="0"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– Y is not normally distributed, or</a:t>
            </a:r>
          </a:p>
          <a:p>
            <a:pPr lvl="0" algn="ctr">
              <a:spcBef>
                <a:spcPct val="0"/>
              </a:spcBef>
              <a:spcAft>
                <a:spcPts val="600"/>
              </a:spcAft>
              <a:buClrTx/>
              <a:buNone/>
            </a:pPr>
            <a:r>
              <a:rPr kumimoji="0"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OLS YC (</a:t>
            </a:r>
            <a:r>
              <a:rPr kumimoji="0" lang="en-US" altLang="en-US" dirty="0">
                <a:solidFill>
                  <a:srgbClr val="0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)</a:t>
            </a:r>
            <a:r>
              <a:rPr kumimoji="0"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– Y is not continuous </a:t>
            </a:r>
            <a:r>
              <a:rPr kumimoji="0" lang="en-US" altLang="en-US" dirty="0">
                <a:solidFill>
                  <a:srgbClr val="0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</a:t>
            </a:r>
            <a:br>
              <a:rPr kumimoji="0" lang="en-US" altLang="en-US" dirty="0">
                <a:solidFill>
                  <a:srgbClr val="0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</a:br>
            <a:r>
              <a:rPr kumimoji="0" lang="en-US" altLang="en-US" dirty="0">
                <a:solidFill>
                  <a:srgbClr val="0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binary: </a:t>
            </a:r>
            <a:r>
              <a:rPr kumimoji="0" lang="en-US" altLang="en-US" b="1" dirty="0">
                <a:solidFill>
                  <a:srgbClr val="C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0,1</a:t>
            </a:r>
            <a:r>
              <a:rPr kumimoji="0" lang="en-US" altLang="en-US" dirty="0">
                <a:solidFill>
                  <a:srgbClr val="0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; yes/no; success/failure, etc.</a:t>
            </a:r>
            <a:endParaRPr kumimoji="0" lang="en-US" altLang="en-US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ctr">
              <a:buNone/>
            </a:pPr>
            <a:br>
              <a:rPr lang="en-US" altLang="en-US" sz="3600" b="1" dirty="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54608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2B87FF-D51C-4727-9535-D72E10C4AA13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533400" y="1600200"/>
            <a:ext cx="8077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None/>
            </a:pPr>
            <a:r>
              <a:rPr kumimoji="0" lang="en-US" altLang="en-US" sz="1400" dirty="0">
                <a:solidFill>
                  <a:srgbClr val="000000"/>
                </a:solidFill>
                <a:latin typeface="Arial"/>
              </a:rPr>
              <a:t>[</a:t>
            </a:r>
            <a:r>
              <a:rPr kumimoji="0" lang="en-US" altLang="en-US" sz="1400" dirty="0">
                <a:solidFill>
                  <a:srgbClr val="000000"/>
                </a:solidFill>
                <a:latin typeface="Arial"/>
                <a:hlinkClick r:id="rId4" action="ppaction://hlinksldjump"/>
              </a:rPr>
              <a:t>Top</a:t>
            </a:r>
            <a:r>
              <a:rPr kumimoji="0" lang="en-US" altLang="en-US" sz="1400" dirty="0">
                <a:solidFill>
                  <a:srgbClr val="000000"/>
                </a:solidFill>
                <a:latin typeface="Arial"/>
              </a:rPr>
              <a:t>] </a:t>
            </a: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Transformation #3.2:</a:t>
            </a:r>
            <a:b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</a:br>
            <a:r>
              <a:rPr lang="en-US" altLang="en-US" sz="3600" u="sng" dirty="0">
                <a:solidFill>
                  <a:srgbClr val="0070C0"/>
                </a:solidFill>
                <a:latin typeface="Comic Sans MS" panose="030F0702030302020204" pitchFamily="66" charset="0"/>
              </a:rPr>
              <a:t>Outcome</a:t>
            </a:r>
            <a:r>
              <a:rPr lang="en-US" altLang="en-US" sz="3600" dirty="0">
                <a:solidFill>
                  <a:srgbClr val="0070C0"/>
                </a:solidFill>
                <a:latin typeface="Comic Sans MS" panose="030F0702030302020204" pitchFamily="66" charset="0"/>
              </a:rPr>
              <a:t>:</a:t>
            </a:r>
            <a:br>
              <a:rPr lang="en-US" altLang="en-US" sz="3600" b="1" dirty="0">
                <a:solidFill>
                  <a:srgbClr val="0070C0"/>
                </a:solidFill>
                <a:latin typeface="Comic Sans MS" panose="030F0702030302020204" pitchFamily="66" charset="0"/>
              </a:rPr>
            </a:br>
            <a:r>
              <a:rPr lang="en-US" altLang="en-US" sz="3600" b="1" dirty="0">
                <a:solidFill>
                  <a:srgbClr val="0070C0"/>
                </a:solidFill>
                <a:latin typeface="Comic Sans MS" panose="030F0702030302020204" pitchFamily="66" charset="0"/>
              </a:rPr>
              <a:t>Log-Transformed Models for</a:t>
            </a:r>
            <a:br>
              <a:rPr lang="en-US" altLang="en-US" sz="3600" b="1" dirty="0">
                <a:solidFill>
                  <a:srgbClr val="0070C0"/>
                </a:solidFill>
                <a:latin typeface="Comic Sans MS" panose="030F0702030302020204" pitchFamily="66" charset="0"/>
              </a:rPr>
            </a:br>
            <a:r>
              <a:rPr lang="en-US" altLang="en-US" sz="3600" b="1" dirty="0">
                <a:solidFill>
                  <a:srgbClr val="0070C0"/>
                </a:solidFill>
                <a:latin typeface="Comic Sans MS" panose="030F0702030302020204" pitchFamily="66" charset="0"/>
              </a:rPr>
              <a:t>Count Data</a:t>
            </a:r>
          </a:p>
          <a:p>
            <a:pPr algn="ctr">
              <a:buFontTx/>
              <a:buNone/>
            </a:pPr>
            <a:endParaRPr kumimoji="0" lang="en-US" altLang="en-US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ctr">
              <a:buFontTx/>
              <a:buNone/>
            </a:pPr>
            <a:r>
              <a:rPr kumimoji="0"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OLS YC(</a:t>
            </a:r>
            <a:r>
              <a:rPr kumimoji="0" lang="en-US" altLang="en-US" dirty="0">
                <a:solidFill>
                  <a:srgbClr val="0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)</a:t>
            </a:r>
            <a:r>
              <a:rPr kumimoji="0"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– Y is not continuous, but integer counts, truncated at 0</a:t>
            </a:r>
            <a:br>
              <a:rPr kumimoji="0"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</a:br>
            <a:r>
              <a:rPr kumimoji="0"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OLS EV(</a:t>
            </a:r>
            <a:r>
              <a:rPr kumimoji="0" lang="en-US" altLang="en-US" dirty="0">
                <a:solidFill>
                  <a:srgbClr val="0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</a:t>
            </a:r>
            <a:r>
              <a:rPr kumimoji="0"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) - The error variance is not constant </a:t>
            </a:r>
            <a:endParaRPr kumimoji="0" lang="en-US" altLang="en-US" sz="18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algn="ctr">
              <a:buNone/>
            </a:pPr>
            <a:endParaRPr lang="en-US" altLang="en-US" sz="3600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881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5AB462-04A1-44CA-8F22-A7B77D8F6BA6}" type="slidenum">
              <a:rPr kumimoji="0"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762000" y="914400"/>
            <a:ext cx="7543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Count Data Models: </a:t>
            </a:r>
            <a:r>
              <a:rPr lang="en-US" altLang="en-US" sz="3600" b="1" dirty="0">
                <a:solidFill>
                  <a:srgbClr val="996633"/>
                </a:solidFill>
                <a:latin typeface="Comic Sans MS" panose="030F0702030302020204" pitchFamily="66" charset="0"/>
              </a:rPr>
              <a:t>Intuition</a:t>
            </a:r>
            <a:endParaRPr lang="en-US" altLang="en-US" sz="2000" b="1" dirty="0">
              <a:solidFill>
                <a:srgbClr val="996633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304800" y="1752600"/>
            <a:ext cx="8458200" cy="3886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285750" lvl="0" indent="-285750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Predicting counts is a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common problem 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in analytics – e.g., number of students enrolled, number of customers in a store, number of votes in an election, number of days to sell a house</a:t>
            </a:r>
          </a:p>
          <a:p>
            <a:pPr marL="285750" lvl="0" indent="-285750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It is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not uncommon 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to see predictive models with counts as an </a:t>
            </a:r>
            <a:r>
              <a:rPr kumimoji="1" lang="en-US" sz="2000">
                <a:solidFill>
                  <a:srgbClr val="000000"/>
                </a:solidFill>
                <a:latin typeface="Arial"/>
              </a:rPr>
              <a:t>outcome variable 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using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OLS</a:t>
            </a:r>
          </a:p>
          <a:p>
            <a:pPr marL="285750" lvl="0" indent="-285750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But this is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incorrect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 for a number of reasons, including</a:t>
            </a:r>
          </a:p>
          <a:p>
            <a:pPr marL="571500" lvl="1" indent="-280988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Counts are </a:t>
            </a:r>
            <a:r>
              <a:rPr kumimoji="1" lang="en-US" sz="2000" b="1" dirty="0">
                <a:solidFill>
                  <a:srgbClr val="0070C0"/>
                </a:solidFill>
                <a:latin typeface="Arial"/>
              </a:rPr>
              <a:t>discrete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, not continuous (i.e., no decimals)</a:t>
            </a:r>
          </a:p>
          <a:p>
            <a:pPr marL="571500" lvl="1" indent="-280988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Counts are </a:t>
            </a:r>
            <a:r>
              <a:rPr kumimoji="1" lang="en-US" sz="2000" b="1" dirty="0">
                <a:solidFill>
                  <a:srgbClr val="0070C0"/>
                </a:solidFill>
                <a:latin typeface="Arial"/>
              </a:rPr>
              <a:t>positive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 – i.e., can’t be less than 0 (i.e., data is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“truncated” 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at 0.</a:t>
            </a:r>
          </a:p>
          <a:p>
            <a:pPr marL="571500" lvl="1" indent="-280988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The </a:t>
            </a:r>
            <a:r>
              <a:rPr kumimoji="1" lang="en-US" sz="2000" b="1" dirty="0">
                <a:solidFill>
                  <a:srgbClr val="0070C0"/>
                </a:solidFill>
                <a:latin typeface="Arial"/>
              </a:rPr>
              <a:t>distribution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 of count data is </a:t>
            </a:r>
            <a:r>
              <a:rPr kumimoji="1" lang="en-US" sz="2000" b="1" dirty="0">
                <a:solidFill>
                  <a:srgbClr val="0070C0"/>
                </a:solidFill>
                <a:latin typeface="Arial"/>
              </a:rPr>
              <a:t>not normal</a:t>
            </a:r>
          </a:p>
          <a:p>
            <a:pPr marL="571500" lvl="1" indent="-280988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The </a:t>
            </a:r>
            <a:r>
              <a:rPr kumimoji="1" lang="en-US" sz="2000" b="1" dirty="0">
                <a:solidFill>
                  <a:srgbClr val="0070C0"/>
                </a:solidFill>
                <a:latin typeface="Arial"/>
              </a:rPr>
              <a:t>error variance 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is </a:t>
            </a:r>
            <a:r>
              <a:rPr kumimoji="1" lang="en-US" sz="2000" b="1" dirty="0">
                <a:solidFill>
                  <a:srgbClr val="0070C0"/>
                </a:solidFill>
                <a:latin typeface="Arial"/>
              </a:rPr>
              <a:t>not constant 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– relatively low near 0 and increasing as counts get larger</a:t>
            </a:r>
          </a:p>
          <a:p>
            <a:pPr marL="571500" lvl="1" indent="-280988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In many count data sets, there is a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disproportionate 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amount of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0’s</a:t>
            </a:r>
          </a:p>
          <a:p>
            <a:pPr marL="571500" lvl="1" indent="-280988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endParaRPr kumimoji="1" lang="en-US" sz="2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Snagit_PPTD9D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2599"/>
            <a:ext cx="854893" cy="62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9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nagit_PPT4FFC" descr="Poisson distribution illustration with count dat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971800"/>
            <a:ext cx="4746173" cy="3524810"/>
          </a:xfrm>
          <a:prstGeom prst="rect">
            <a:avLst/>
          </a:prstGeom>
        </p:spPr>
      </p:pic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5AB462-04A1-44CA-8F22-A7B77D8F6BA6}" type="slidenum">
              <a:rPr kumimoji="0"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800100" y="457200"/>
            <a:ext cx="7543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The Poisson Distribution</a:t>
            </a:r>
            <a:endParaRPr lang="en-US" altLang="en-US" sz="2000" b="1" dirty="0">
              <a:solidFill>
                <a:srgbClr val="996633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457200" y="1143000"/>
            <a:ext cx="8077200" cy="2286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285750" lvl="0" indent="-285750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The </a:t>
            </a:r>
            <a:r>
              <a:rPr kumimoji="1" lang="en-US" sz="2000" b="1" dirty="0">
                <a:solidFill>
                  <a:srgbClr val="0070C0"/>
                </a:solidFill>
                <a:latin typeface="Arial"/>
              </a:rPr>
              <a:t>Normal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 distribution: is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symmetrical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 around the mean; it’s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tails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 extend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indefinitely 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at both ends; and it is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continuous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285750" lvl="0" indent="-285750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The </a:t>
            </a:r>
            <a:r>
              <a:rPr kumimoji="1" lang="en-US" sz="2000" b="1" dirty="0">
                <a:solidFill>
                  <a:srgbClr val="0070C0"/>
                </a:solidFill>
                <a:latin typeface="Arial"/>
              </a:rPr>
              <a:t>Poisson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 distribution: is bounded at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0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; is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asymmetrical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;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varies 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in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shape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 as the mean increases (it approaches a normal distribution when counts have very wide ranges)</a:t>
            </a:r>
          </a:p>
          <a:p>
            <a:pPr marL="285750" lvl="0" indent="-285750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As it turns out, </a:t>
            </a:r>
            <a:r>
              <a:rPr kumimoji="1" lang="en-US" sz="2000" b="1" dirty="0">
                <a:solidFill>
                  <a:srgbClr val="0070C0"/>
                </a:solidFill>
                <a:latin typeface="Arial"/>
              </a:rPr>
              <a:t>count </a:t>
            </a:r>
            <a:br>
              <a:rPr kumimoji="1" lang="en-US" sz="2000" b="1" dirty="0">
                <a:solidFill>
                  <a:srgbClr val="0070C0"/>
                </a:solidFill>
                <a:latin typeface="Arial"/>
              </a:rPr>
            </a:br>
            <a:r>
              <a:rPr kumimoji="1" lang="en-US" sz="2000" b="1" dirty="0">
                <a:solidFill>
                  <a:srgbClr val="0070C0"/>
                </a:solidFill>
                <a:latin typeface="Arial"/>
              </a:rPr>
              <a:t>data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 follow a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Poisson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 </a:t>
            </a:r>
            <a:br>
              <a:rPr kumimoji="1" lang="en-US" sz="2000" dirty="0">
                <a:solidFill>
                  <a:srgbClr val="000000"/>
                </a:solidFill>
                <a:latin typeface="Arial"/>
              </a:rPr>
            </a:b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distribution</a:t>
            </a:r>
          </a:p>
          <a:p>
            <a:pPr marL="285750" lvl="0" indent="-285750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Notice in the diagram </a:t>
            </a:r>
            <a:br>
              <a:rPr kumimoji="1" lang="en-US" sz="2000" dirty="0">
                <a:solidFill>
                  <a:srgbClr val="000000"/>
                </a:solidFill>
                <a:latin typeface="Arial"/>
              </a:rPr>
            </a:b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how the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shape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 of the </a:t>
            </a:r>
            <a:br>
              <a:rPr kumimoji="1" lang="en-US" sz="2000" dirty="0">
                <a:solidFill>
                  <a:srgbClr val="000000"/>
                </a:solidFill>
                <a:latin typeface="Arial"/>
              </a:rPr>
            </a:b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distribution curve </a:t>
            </a:r>
            <a:br>
              <a:rPr kumimoji="1" lang="en-US" sz="2000" dirty="0">
                <a:solidFill>
                  <a:srgbClr val="000000"/>
                </a:solidFill>
                <a:latin typeface="Arial"/>
              </a:rPr>
            </a:b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changes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 with the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count </a:t>
            </a:r>
            <a:br>
              <a:rPr kumimoji="1" lang="en-US" sz="2000" b="1" dirty="0">
                <a:solidFill>
                  <a:srgbClr val="C00000"/>
                </a:solidFill>
                <a:latin typeface="Arial"/>
              </a:rPr>
            </a:b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mean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 and how it </a:t>
            </a:r>
            <a:br>
              <a:rPr kumimoji="1" lang="en-US" sz="2000" dirty="0">
                <a:solidFill>
                  <a:srgbClr val="000000"/>
                </a:solidFill>
                <a:latin typeface="Arial"/>
              </a:rPr>
            </a:b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becomes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more normal </a:t>
            </a:r>
            <a:br>
              <a:rPr kumimoji="1" lang="en-US" sz="2000" dirty="0">
                <a:solidFill>
                  <a:srgbClr val="000000"/>
                </a:solidFill>
                <a:latin typeface="Arial"/>
              </a:rPr>
            </a:b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with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large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 means.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3167390"/>
            <a:ext cx="10668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+mn-lt"/>
              </a:rPr>
              <a:t>Mean(count)</a:t>
            </a:r>
          </a:p>
        </p:txBody>
      </p:sp>
    </p:spTree>
    <p:extLst>
      <p:ext uri="{BB962C8B-B14F-4D97-AF65-F5344CB8AC3E}">
        <p14:creationId xmlns:p14="http://schemas.microsoft.com/office/powerpoint/2010/main" val="1447194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5AB462-04A1-44CA-8F22-A7B77D8F6BA6}" type="slidenum">
              <a:rPr kumimoji="0"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838200" y="457200"/>
            <a:ext cx="7543800" cy="954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Count Data Models: Details</a:t>
            </a:r>
            <a:endParaRPr lang="en-US" altLang="en-US" sz="2000" b="1" dirty="0">
              <a:solidFill>
                <a:srgbClr val="996633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3"/>
              <p:cNvSpPr>
                <a:spLocks noChangeArrowheads="1"/>
              </p:cNvSpPr>
              <p:nvPr/>
            </p:nvSpPr>
            <p:spPr bwMode="auto">
              <a:xfrm>
                <a:off x="685800" y="1219200"/>
                <a:ext cx="7848600" cy="541020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285750" lvl="0" indent="-285750">
                  <a:spcBef>
                    <a:spcPct val="20000"/>
                  </a:spcBef>
                  <a:buClr>
                    <a:srgbClr val="000000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Log-transforming </a:t>
                </a:r>
                <a:r>
                  <a:rPr kumimoji="1" lang="en-US" sz="2000" dirty="0">
                    <a:solidFill>
                      <a:srgbClr val="000000"/>
                    </a:solidFill>
                    <a:latin typeface="Arial"/>
                  </a:rPr>
                  <a:t>the count data (i.e., outcome variable) and assuming a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Poisson distribution </a:t>
                </a:r>
                <a:r>
                  <a:rPr kumimoji="1" lang="en-US" sz="2000" dirty="0">
                    <a:solidFill>
                      <a:srgbClr val="000000"/>
                    </a:solidFill>
                    <a:latin typeface="Arial"/>
                  </a:rPr>
                  <a:t>for the counts yields more suitable regression models to predict count data:</a:t>
                </a:r>
              </a:p>
              <a:p>
                <a:pPr lvl="0" algn="ctr"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defRPr/>
                </a:pPr>
                <a14:m>
                  <m:oMath xmlns:m="http://schemas.openxmlformats.org/officeDocument/2006/math">
                    <m:r>
                      <a:rPr kumimoji="1" lang="en-US" sz="20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𝐋𝐨𝐠</m:t>
                    </m:r>
                    <m:d>
                      <m:dPr>
                        <m:ctrlPr>
                          <a:rPr kumimoji="1"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0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kumimoji="1" lang="en-US" sz="20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sz="20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  <m:sub>
                        <m:r>
                          <a:rPr kumimoji="1" lang="en-US" sz="20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kumimoji="1" lang="en-US" sz="20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sz="20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  <m:sub>
                        <m:r>
                          <a:rPr kumimoji="1" lang="en-US" sz="20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kumimoji="1"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sz="20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kumimoji="1" lang="en-US" sz="20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sz="20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sz="20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  <m:sub>
                        <m:r>
                          <a:rPr kumimoji="1" lang="en-US" sz="20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kumimoji="1"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sz="20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kumimoji="1" lang="en-US" sz="20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sz="20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+… +</m:t>
                    </m:r>
                    <m:r>
                      <a:rPr kumimoji="1" lang="en-US" sz="20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𝛆</m:t>
                    </m:r>
                  </m:oMath>
                </a14:m>
                <a:r>
                  <a:rPr kumimoji="1" lang="en-US" sz="20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</a:t>
                </a:r>
              </a:p>
              <a:p>
                <a:pPr marL="285750" lvl="0" indent="-285750">
                  <a:spcBef>
                    <a:spcPct val="20000"/>
                  </a:spcBef>
                  <a:buClr>
                    <a:srgbClr val="000000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dirty="0">
                    <a:solidFill>
                      <a:srgbClr val="000000"/>
                    </a:solidFill>
                    <a:latin typeface="Arial"/>
                  </a:rPr>
                  <a:t>This type of regression is called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“Poisson”</a:t>
                </a:r>
                <a:r>
                  <a:rPr kumimoji="1" lang="en-US" sz="2000" dirty="0">
                    <a:solidFill>
                      <a:srgbClr val="000000"/>
                    </a:solidFill>
                    <a:latin typeface="Arial"/>
                  </a:rPr>
                  <a:t> model</a:t>
                </a:r>
              </a:p>
              <a:p>
                <a:pPr marL="285750" indent="-285750">
                  <a:spcBef>
                    <a:spcPct val="20000"/>
                  </a:spcBef>
                  <a:buClr>
                    <a:srgbClr val="000000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dirty="0">
                    <a:solidFill>
                      <a:srgbClr val="000000"/>
                    </a:solidFill>
                    <a:latin typeface="Arial"/>
                  </a:rPr>
                  <a:t>The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interpretation</a:t>
                </a:r>
                <a:r>
                  <a:rPr kumimoji="1" lang="en-US" sz="2000" dirty="0">
                    <a:solidFill>
                      <a:srgbClr val="000000"/>
                    </a:solidFill>
                    <a:latin typeface="Arial"/>
                  </a:rPr>
                  <a:t> of the coefficients is the same as the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Log-Linear</a:t>
                </a:r>
                <a:r>
                  <a:rPr kumimoji="1" lang="en-US" sz="2000" dirty="0">
                    <a:solidFill>
                      <a:srgbClr val="000000"/>
                    </a:solidFill>
                    <a:latin typeface="Arial"/>
                  </a:rPr>
                  <a:t> model explained before: </a:t>
                </a:r>
              </a:p>
              <a:p>
                <a:pPr algn="ctr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kumimoji="1" lang="en-US" sz="2000" b="1" dirty="0">
                    <a:solidFill>
                      <a:srgbClr val="0070C0"/>
                    </a:solidFill>
                    <a:latin typeface="+mn-lt"/>
                    <a:cs typeface="Times New Roman" panose="02020603050405020304" pitchFamily="18" charset="0"/>
                  </a:rPr>
                  <a:t>x ↑ 1 unit </a:t>
                </a:r>
                <a:r>
                  <a:rPr kumimoji="1" lang="en-US" sz="2000" b="1" dirty="0">
                    <a:solidFill>
                      <a:srgbClr val="0070C0"/>
                    </a:solidFill>
                    <a:latin typeface="+mn-lt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y </a:t>
                </a:r>
                <a:r>
                  <a:rPr kumimoji="1" lang="en-US" sz="2000" b="1" dirty="0">
                    <a:solidFill>
                      <a:srgbClr val="0070C0"/>
                    </a:solidFill>
                    <a:latin typeface="+mn-lt"/>
                    <a:cs typeface="Times New Roman" panose="02020603050405020304" pitchFamily="18" charset="0"/>
                  </a:rPr>
                  <a:t>↑</a:t>
                </a:r>
                <a:r>
                  <a:rPr kumimoji="1" lang="en-US" sz="2000" b="1" dirty="0">
                    <a:solidFill>
                      <a:srgbClr val="0070C0"/>
                    </a:solidFill>
                    <a:latin typeface="+mn-lt"/>
                    <a:cs typeface="Times New Roman" panose="02020603050405020304" pitchFamily="18" charset="0"/>
                    <a:sym typeface="Wingdings" panose="05000000000000000000" pitchFamily="2" charset="2"/>
                  </a:rPr>
                  <a:t> 100*</a:t>
                </a:r>
                <a:r>
                  <a:rPr kumimoji="1" lang="el-GR" sz="2000" b="1" dirty="0">
                    <a:solidFill>
                      <a:srgbClr val="0070C0"/>
                    </a:solidFill>
                    <a:latin typeface="+mn-lt"/>
                    <a:cs typeface="Times New Roman" panose="02020603050405020304" pitchFamily="18" charset="0"/>
                    <a:sym typeface="Wingdings" panose="05000000000000000000" pitchFamily="2" charset="2"/>
                  </a:rPr>
                  <a:t>β</a:t>
                </a:r>
                <a:r>
                  <a:rPr kumimoji="1" lang="en-US" sz="2000" b="1" baseline="-25000" dirty="0">
                    <a:solidFill>
                      <a:srgbClr val="0070C0"/>
                    </a:solidFill>
                    <a:latin typeface="+mn-lt"/>
                    <a:cs typeface="Times New Roman" panose="02020603050405020304" pitchFamily="18" charset="0"/>
                    <a:sym typeface="Wingdings" panose="05000000000000000000" pitchFamily="2" charset="2"/>
                  </a:rPr>
                  <a:t>1</a:t>
                </a:r>
                <a:r>
                  <a:rPr kumimoji="1" lang="en-US" sz="2000" b="1" dirty="0">
                    <a:solidFill>
                      <a:srgbClr val="0070C0"/>
                    </a:solidFill>
                    <a:latin typeface="+mn-lt"/>
                    <a:cs typeface="Times New Roman" panose="02020603050405020304" pitchFamily="18" charset="0"/>
                    <a:sym typeface="Wingdings" panose="05000000000000000000" pitchFamily="2" charset="2"/>
                  </a:rPr>
                  <a:t>% (or </a:t>
                </a:r>
                <a:r>
                  <a:rPr kumimoji="1" lang="el-GR" sz="2000" b="1" dirty="0">
                    <a:solidFill>
                      <a:srgbClr val="0070C0"/>
                    </a:solidFill>
                    <a:latin typeface="+mn-lt"/>
                    <a:cs typeface="Times New Roman" panose="02020603050405020304" pitchFamily="18" charset="0"/>
                    <a:sym typeface="Wingdings" panose="05000000000000000000" pitchFamily="2" charset="2"/>
                  </a:rPr>
                  <a:t>β</a:t>
                </a:r>
                <a:r>
                  <a:rPr kumimoji="1" lang="en-US" sz="2000" b="1" baseline="-25000" dirty="0">
                    <a:solidFill>
                      <a:srgbClr val="0070C0"/>
                    </a:solidFill>
                    <a:latin typeface="+mn-lt"/>
                    <a:cs typeface="Times New Roman" panose="02020603050405020304" pitchFamily="18" charset="0"/>
                    <a:sym typeface="Wingdings" panose="05000000000000000000" pitchFamily="2" charset="2"/>
                  </a:rPr>
                  <a:t>1 </a:t>
                </a:r>
                <a:r>
                  <a:rPr kumimoji="1" lang="en-US" sz="2000" b="1" dirty="0">
                    <a:solidFill>
                      <a:srgbClr val="0070C0"/>
                    </a:solidFill>
                    <a:latin typeface="+mn-lt"/>
                    <a:cs typeface="Times New Roman" panose="02020603050405020304" pitchFamily="18" charset="0"/>
                    <a:sym typeface="Wingdings" panose="05000000000000000000" pitchFamily="2" charset="2"/>
                  </a:rPr>
                  <a:t>as a fraction)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+mn-lt"/>
                    <a:cs typeface="Times New Roman" panose="02020603050405020304" pitchFamily="18" charset="0"/>
                  </a:rPr>
                  <a:t> </a:t>
                </a:r>
                <a:endParaRPr lang="en-US" sz="2000" b="1" dirty="0">
                  <a:solidFill>
                    <a:srgbClr val="C00000"/>
                  </a:solidFill>
                  <a:latin typeface="+mn-lt"/>
                  <a:cs typeface="Times New Roman" panose="02020603050405020304" pitchFamily="18" charset="0"/>
                </a:endParaRPr>
              </a:p>
              <a:p>
                <a:pPr marL="285750" lvl="0" indent="-285750">
                  <a:spcBef>
                    <a:spcPct val="20000"/>
                  </a:spcBef>
                  <a:buClr>
                    <a:srgbClr val="000000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dirty="0">
                    <a:solidFill>
                      <a:srgbClr val="000000"/>
                    </a:solidFill>
                    <a:latin typeface="Arial"/>
                  </a:rPr>
                  <a:t>This model can be estimated with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OLS</a:t>
                </a:r>
              </a:p>
              <a:p>
                <a:pPr marL="285750" lvl="0" indent="-285750">
                  <a:spcBef>
                    <a:spcPct val="20000"/>
                  </a:spcBef>
                  <a:buClr>
                    <a:srgbClr val="000000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dirty="0">
                    <a:solidFill>
                      <a:srgbClr val="000000"/>
                    </a:solidFill>
                    <a:latin typeface="Arial"/>
                  </a:rPr>
                  <a:t>But it is customary to estimate it using a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“Generalized Linear Model”</a:t>
                </a:r>
                <a:r>
                  <a:rPr kumimoji="1" lang="en-US" sz="2000" dirty="0">
                    <a:solidFill>
                      <a:srgbClr val="000000"/>
                    </a:solidFill>
                    <a:latin typeface="Arial"/>
                  </a:rPr>
                  <a:t> (GLM) regression using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Maximum Likelihood Estimation </a:t>
                </a:r>
                <a:r>
                  <a:rPr kumimoji="1" lang="en-US" sz="2000" dirty="0">
                    <a:solidFill>
                      <a:srgbClr val="000000"/>
                    </a:solidFill>
                    <a:latin typeface="Arial"/>
                  </a:rPr>
                  <a:t>(MLE), which we explain later in the chapter.</a:t>
                </a:r>
              </a:p>
              <a:p>
                <a:pPr marL="285750" indent="-285750">
                  <a:spcBef>
                    <a:spcPct val="20000"/>
                  </a:spcBef>
                  <a:buClr>
                    <a:srgbClr val="000000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dirty="0">
                    <a:solidFill>
                      <a:srgbClr val="000000"/>
                    </a:solidFill>
                    <a:latin typeface="Arial"/>
                  </a:rPr>
                  <a:t>It sounds complicated, but as we will explain later (see the binary logistic lecture), it can be fit in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R </a:t>
                </a:r>
                <a:r>
                  <a:rPr kumimoji="1" lang="en-US" sz="2000" dirty="0">
                    <a:solidFill>
                      <a:srgbClr val="000000"/>
                    </a:solidFill>
                    <a:latin typeface="Arial"/>
                  </a:rPr>
                  <a:t>using the </a:t>
                </a:r>
                <a:r>
                  <a:rPr kumimoji="1" lang="en-US" sz="2000" b="1" dirty="0" err="1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glm</a:t>
                </a:r>
                <a:r>
                  <a:rPr kumimoji="1" lang="en-US" sz="20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kumimoji="1" lang="en-US" sz="14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kumimoji="1" lang="en-US" sz="20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)</a:t>
                </a:r>
                <a:r>
                  <a:rPr kumimoji="1" lang="en-US" sz="20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kumimoji="1" lang="en-US" sz="2000" dirty="0">
                    <a:solidFill>
                      <a:srgbClr val="000000"/>
                    </a:solidFill>
                    <a:latin typeface="Arial"/>
                  </a:rPr>
                  <a:t>function by specifying the attribute </a:t>
                </a:r>
                <a:r>
                  <a:rPr kumimoji="1" lang="en-US" sz="20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family = </a:t>
                </a:r>
                <a:r>
                  <a:rPr kumimoji="1" lang="en-US" sz="2000" b="1" dirty="0" err="1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poisson</a:t>
                </a:r>
                <a:r>
                  <a:rPr kumimoji="1" lang="en-US" sz="20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(link = "log")</a:t>
                </a:r>
              </a:p>
              <a:p>
                <a:pPr marL="285750" lvl="0" indent="-285750">
                  <a:spcBef>
                    <a:spcPct val="20000"/>
                  </a:spcBef>
                  <a:buClr>
                    <a:srgbClr val="000000"/>
                  </a:buClr>
                  <a:buFont typeface="Arial" pitchFamily="34" charset="0"/>
                  <a:buChar char="•"/>
                  <a:defRPr/>
                </a:pPr>
                <a:endParaRPr kumimoji="1" lang="en-US" sz="2000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219200"/>
                <a:ext cx="7848600" cy="5410200"/>
              </a:xfrm>
              <a:prstGeom prst="rect">
                <a:avLst/>
              </a:prstGeom>
              <a:blipFill>
                <a:blip r:embed="rId4"/>
                <a:stretch>
                  <a:fillRect l="-699" t="-450" r="-622"/>
                </a:stretch>
              </a:blipFill>
              <a:ln w="12700" cap="sq">
                <a:noFill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223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FFFFCC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1ABD4A-20A8-4B3F-AEB5-34EF8A2C4D8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19201" y="514740"/>
            <a:ext cx="7086599" cy="685800"/>
            <a:chOff x="-1454990" y="209385"/>
            <a:chExt cx="6290175" cy="685800"/>
          </a:xfrm>
        </p:grpSpPr>
        <p:sp>
          <p:nvSpPr>
            <p:cNvPr id="49155" name="Rectangle 2"/>
            <p:cNvSpPr>
              <a:spLocks noChangeArrowheads="1"/>
            </p:cNvSpPr>
            <p:nvPr/>
          </p:nvSpPr>
          <p:spPr bwMode="auto">
            <a:xfrm>
              <a:off x="-1454990" y="209385"/>
              <a:ext cx="6290175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  <a:cs typeface="+mn-cs"/>
                </a:rPr>
                <a:t>Example: Count Data</a:t>
              </a:r>
            </a:p>
          </p:txBody>
        </p:sp>
        <p:pic>
          <p:nvPicPr>
            <p:cNvPr id="3" name="Snagit_PPTDF1B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19718" y="309791"/>
              <a:ext cx="644025" cy="484987"/>
            </a:xfrm>
            <a:prstGeom prst="rect">
              <a:avLst/>
            </a:prstGeom>
          </p:spPr>
        </p:pic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600200" y="1352940"/>
            <a:ext cx="5943600" cy="164704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defRPr/>
            </a:pPr>
            <a:r>
              <a:rPr kumimoji="1" lang="en-US" sz="1600" b="1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Log-Transformed Models (Count Y)</a:t>
            </a:r>
            <a:br>
              <a:rPr lang="en-US" sz="1600" dirty="0">
                <a:cs typeface="Times New Roman" panose="02020603050405020304" pitchFamily="18" charset="0"/>
              </a:rPr>
            </a:b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lm.fit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lm(Apps ~ Outstate + PhD + </a:t>
            </a: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S.F.Ratio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, data = College)</a:t>
            </a:r>
            <a:b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summary(</a:t>
            </a: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lm.fit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>
              <a:spcBef>
                <a:spcPts val="0"/>
              </a:spcBef>
              <a:buClr>
                <a:srgbClr val="000000"/>
              </a:buClr>
              <a:defRPr/>
            </a:pP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glm.count.fit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glm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(Apps ~ Outstate + PhD + </a:t>
            </a: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S.F.Ratio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b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   </a:t>
            </a:r>
            <a:r>
              <a:rPr kumimoji="1" lang="en-US" sz="1600" b="1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family = </a:t>
            </a:r>
            <a:r>
              <a:rPr kumimoji="1" lang="en-US" sz="1600" b="1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poisson</a:t>
            </a:r>
            <a:r>
              <a:rPr kumimoji="1" lang="en-US" sz="1600" b="1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(link = </a:t>
            </a:r>
            <a:r>
              <a:rPr kumimoji="1" lang="en-US" sz="1600" b="1" dirty="0">
                <a:solidFill>
                  <a:srgbClr val="7030A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"log"</a:t>
            </a:r>
            <a:r>
              <a:rPr kumimoji="1" lang="en-US" sz="1600" b="1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),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data = College))</a:t>
            </a:r>
            <a:b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summary(</a:t>
            </a: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glm.count.fit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>
              <a:spcBef>
                <a:spcPct val="20000"/>
              </a:spcBef>
              <a:buClr>
                <a:srgbClr val="000000"/>
              </a:buClr>
              <a:defRPr/>
            </a:pPr>
            <a:endParaRPr kumimoji="1" lang="en-US" sz="1800" dirty="0">
              <a:solidFill>
                <a:srgbClr val="000000"/>
              </a:solidFill>
              <a:latin typeface="Times New Roman Uni" panose="02020603050405020304" pitchFamily="18" charset="-128"/>
              <a:ea typeface="Times New Roman Uni" panose="02020603050405020304" pitchFamily="18" charset="-128"/>
              <a:cs typeface="Times New Roman Uni" panose="02020603050405020304" pitchFamily="18" charset="-128"/>
              <a:sym typeface="Wingdings" panose="05000000000000000000" pitchFamily="2" charset="2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5476875"/>
            <a:ext cx="847725" cy="847725"/>
          </a:xfrm>
          <a:prstGeom prst="rect">
            <a:avLst/>
          </a:prstGeom>
        </p:spPr>
      </p:pic>
      <p:pic>
        <p:nvPicPr>
          <p:cNvPr id="5" name="Snagit_PPTC2E3" descr="R outpu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5" y="3130312"/>
            <a:ext cx="4760255" cy="2127488"/>
          </a:xfrm>
          <a:prstGeom prst="rect">
            <a:avLst/>
          </a:prstGeom>
        </p:spPr>
      </p:pic>
      <p:pic>
        <p:nvPicPr>
          <p:cNvPr id="8" name="Snagit_PPT1069" descr="R output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124092"/>
            <a:ext cx="4086327" cy="213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33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2B87FF-D51C-4727-9535-D72E10C4AA13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533400" y="2590800"/>
            <a:ext cx="8077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None/>
            </a:pPr>
            <a:r>
              <a:rPr kumimoji="0" lang="en-US" altLang="en-US" sz="1400" dirty="0">
                <a:solidFill>
                  <a:srgbClr val="000000"/>
                </a:solidFill>
                <a:latin typeface="Arial"/>
              </a:rPr>
              <a:t>[</a:t>
            </a:r>
            <a:r>
              <a:rPr kumimoji="0" lang="en-US" altLang="en-US" sz="1400" dirty="0">
                <a:solidFill>
                  <a:srgbClr val="000000"/>
                </a:solidFill>
                <a:latin typeface="Arial"/>
                <a:hlinkClick r:id="rId4" action="ppaction://hlinksldjump"/>
              </a:rPr>
              <a:t>Top</a:t>
            </a:r>
            <a:r>
              <a:rPr kumimoji="0" lang="en-US" altLang="en-US" sz="1400" dirty="0">
                <a:solidFill>
                  <a:srgbClr val="000000"/>
                </a:solidFill>
                <a:latin typeface="Arial"/>
              </a:rPr>
              <a:t>] </a:t>
            </a: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Transformations #4: Centering</a:t>
            </a:r>
            <a:b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</a:br>
            <a:r>
              <a:rPr lang="en-US" altLang="en-US" sz="3600" u="sng" dirty="0">
                <a:solidFill>
                  <a:srgbClr val="0070C0"/>
                </a:solidFill>
                <a:latin typeface="Comic Sans MS" panose="030F0702030302020204" pitchFamily="66" charset="0"/>
              </a:rPr>
              <a:t>Outcome</a:t>
            </a:r>
            <a:r>
              <a:rPr lang="en-US" altLang="en-US" sz="3600" dirty="0">
                <a:solidFill>
                  <a:srgbClr val="0070C0"/>
                </a:solidFill>
                <a:latin typeface="Comic Sans MS" panose="030F0702030302020204" pitchFamily="66" charset="0"/>
              </a:rPr>
              <a:t> and </a:t>
            </a:r>
            <a:r>
              <a:rPr lang="en-US" altLang="en-US" sz="3600" u="sng" dirty="0">
                <a:solidFill>
                  <a:srgbClr val="0070C0"/>
                </a:solidFill>
                <a:latin typeface="Comic Sans MS" panose="030F0702030302020204" pitchFamily="66" charset="0"/>
              </a:rPr>
              <a:t>Predictors</a:t>
            </a:r>
            <a:r>
              <a:rPr lang="en-US" altLang="en-US" sz="3600" dirty="0">
                <a:solidFill>
                  <a:srgbClr val="0070C0"/>
                </a:solidFill>
                <a:latin typeface="Comic Sans MS" panose="030F0702030302020204" pitchFamily="66" charset="0"/>
              </a:rPr>
              <a:t>:</a:t>
            </a:r>
          </a:p>
          <a:p>
            <a:pPr algn="ctr">
              <a:buNone/>
            </a:pPr>
            <a:r>
              <a:rPr kumimoji="0"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Same as OLS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67517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6AC2EF2-CC72-49E7-B98C-345F877F6BC4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76200" y="1295400"/>
            <a:ext cx="8915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228600" indent="-2286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+mj-lt"/>
              </a:rPr>
              <a:t>Understanding variable types is the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</a:rPr>
              <a:t>first step </a:t>
            </a:r>
            <a:r>
              <a:rPr kumimoji="1" lang="en-US" sz="2000" dirty="0">
                <a:latin typeface="+mj-lt"/>
              </a:rPr>
              <a:t>in pre-processing</a:t>
            </a:r>
          </a:p>
          <a:p>
            <a:pPr marL="228600" indent="-2286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b="1" dirty="0">
                <a:solidFill>
                  <a:srgbClr val="C00000"/>
                </a:solidFill>
                <a:latin typeface="+mj-lt"/>
              </a:rPr>
              <a:t>Dependent</a:t>
            </a:r>
            <a:r>
              <a:rPr kumimoji="1" lang="en-US" sz="2000" dirty="0">
                <a:latin typeface="+mj-lt"/>
              </a:rPr>
              <a:t> </a:t>
            </a:r>
            <a:r>
              <a:rPr kumimoji="1" lang="en-US" sz="1800" dirty="0">
                <a:latin typeface="+mj-lt"/>
              </a:rPr>
              <a:t>(predicted or response) </a:t>
            </a:r>
            <a:r>
              <a:rPr kumimoji="1" lang="en-US" sz="2000" dirty="0">
                <a:latin typeface="+mj-lt"/>
              </a:rPr>
              <a:t>vs.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</a:rPr>
              <a:t>Independent</a:t>
            </a:r>
            <a:r>
              <a:rPr kumimoji="1" lang="en-US" sz="2000" dirty="0">
                <a:latin typeface="+mj-lt"/>
              </a:rPr>
              <a:t> </a:t>
            </a:r>
            <a:r>
              <a:rPr kumimoji="1" lang="en-US" sz="1800" dirty="0">
                <a:latin typeface="+mj-lt"/>
              </a:rPr>
              <a:t>(predictor) </a:t>
            </a:r>
            <a:r>
              <a:rPr kumimoji="1" lang="en-US" sz="2000" dirty="0">
                <a:latin typeface="+mj-lt"/>
              </a:rPr>
              <a:t>variables</a:t>
            </a:r>
          </a:p>
          <a:p>
            <a:pPr marL="228600" indent="-2286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endParaRPr kumimoji="1" lang="en-US" sz="2000" dirty="0">
              <a:solidFill>
                <a:srgbClr val="800000"/>
              </a:solidFill>
              <a:latin typeface="+mj-lt"/>
            </a:endParaRPr>
          </a:p>
          <a:p>
            <a:pPr marL="53975" lvl="1" indent="-53975" algn="ctr"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en-US" sz="2000" dirty="0">
                <a:solidFill>
                  <a:srgbClr val="C00000"/>
                </a:solidFill>
                <a:latin typeface="+mj-lt"/>
              </a:rPr>
              <a:t>Ex: </a:t>
            </a:r>
            <a:r>
              <a:rPr kumimoji="1" lang="en-US" sz="2000" dirty="0">
                <a:solidFill>
                  <a:srgbClr val="0070C0"/>
                </a:solidFill>
                <a:latin typeface="+mj-lt"/>
              </a:rPr>
              <a:t>Income </a:t>
            </a:r>
            <a:r>
              <a:rPr kumimoji="1"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kumimoji="1" lang="en-US" sz="2000" dirty="0">
                <a:solidFill>
                  <a:srgbClr val="0070C0"/>
                </a:solidFill>
                <a:latin typeface="+mj-lt"/>
              </a:rPr>
              <a:t> f (Age + Education Level + School + City)</a:t>
            </a:r>
          </a:p>
          <a:p>
            <a:pPr marL="228600" indent="-2286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b="1" dirty="0">
                <a:solidFill>
                  <a:srgbClr val="800000"/>
                </a:solidFill>
                <a:latin typeface="+mj-lt"/>
              </a:rPr>
              <a:t>Variable Content Types:</a:t>
            </a:r>
          </a:p>
          <a:p>
            <a:pPr lvl="1" indent="-228600">
              <a:spcBef>
                <a:spcPct val="20000"/>
              </a:spcBef>
              <a:buClr>
                <a:schemeClr val="tx1"/>
              </a:buClr>
              <a:buFont typeface="Courier New" pitchFamily="49" charset="0"/>
              <a:buChar char="o"/>
              <a:defRPr/>
            </a:pPr>
            <a:r>
              <a:rPr kumimoji="1" lang="en-US" sz="2000" b="1" dirty="0">
                <a:latin typeface="+mj-lt"/>
              </a:rPr>
              <a:t>Numeric:</a:t>
            </a:r>
          </a:p>
          <a:p>
            <a:pPr marL="685800" lvl="2" indent="-2286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kumimoji="1" lang="en-US" sz="2000" b="1" dirty="0">
                <a:solidFill>
                  <a:schemeClr val="accent2"/>
                </a:solidFill>
                <a:latin typeface="+mj-lt"/>
              </a:rPr>
              <a:t>Continuous </a:t>
            </a:r>
            <a:r>
              <a:rPr kumimoji="1" lang="en-US" sz="2000" dirty="0">
                <a:latin typeface="+mj-lt"/>
              </a:rPr>
              <a:t>– e.g., 4.32, 0.48 – can do math</a:t>
            </a:r>
          </a:p>
          <a:p>
            <a:pPr marL="685800" lvl="2" indent="-2286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kumimoji="1" lang="en-US" sz="2000" b="1" dirty="0">
                <a:solidFill>
                  <a:schemeClr val="accent2"/>
                </a:solidFill>
                <a:latin typeface="+mj-lt"/>
              </a:rPr>
              <a:t>Discrete</a:t>
            </a:r>
            <a:r>
              <a:rPr kumimoji="1" lang="en-US" sz="2000" dirty="0">
                <a:solidFill>
                  <a:schemeClr val="accent2"/>
                </a:solidFill>
                <a:latin typeface="+mj-lt"/>
              </a:rPr>
              <a:t> </a:t>
            </a:r>
            <a:r>
              <a:rPr kumimoji="1" lang="en-US" sz="2000" dirty="0">
                <a:latin typeface="+mj-lt"/>
              </a:rPr>
              <a:t>– e.g., 10, 20, 30, etc. – no decimals, can do math</a:t>
            </a:r>
          </a:p>
          <a:p>
            <a:pPr marL="685800" lvl="2" indent="-2286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kumimoji="1" lang="en-US" sz="2000" b="1" dirty="0">
                <a:solidFill>
                  <a:schemeClr val="accent2"/>
                </a:solidFill>
                <a:latin typeface="+mj-lt"/>
              </a:rPr>
              <a:t>Binary</a:t>
            </a:r>
            <a:r>
              <a:rPr kumimoji="1" lang="en-US" sz="2000" dirty="0">
                <a:solidFill>
                  <a:schemeClr val="accent2"/>
                </a:solidFill>
                <a:latin typeface="+mj-lt"/>
              </a:rPr>
              <a:t> – </a:t>
            </a:r>
            <a:r>
              <a:rPr kumimoji="1" lang="en-US" sz="2000" dirty="0">
                <a:latin typeface="+mj-lt"/>
              </a:rPr>
              <a:t>0, 1 (e.g., no/yes; approved/declined; sold/not)</a:t>
            </a:r>
          </a:p>
          <a:p>
            <a:pPr lvl="1" indent="-228600">
              <a:spcBef>
                <a:spcPct val="20000"/>
              </a:spcBef>
              <a:buClr>
                <a:schemeClr val="tx1"/>
              </a:buClr>
              <a:buFont typeface="Courier New" pitchFamily="49" charset="0"/>
              <a:buChar char="o"/>
              <a:defRPr/>
            </a:pPr>
            <a:r>
              <a:rPr kumimoji="1" lang="en-US" sz="2000" b="1" dirty="0">
                <a:latin typeface="+mj-lt"/>
              </a:rPr>
              <a:t>Character:</a:t>
            </a:r>
          </a:p>
          <a:p>
            <a:pPr marL="685800" lvl="2" indent="-2286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kumimoji="1" lang="en-US" sz="2000" b="1" dirty="0">
                <a:solidFill>
                  <a:schemeClr val="accent2"/>
                </a:solidFill>
                <a:latin typeface="+mj-lt"/>
              </a:rPr>
              <a:t>Ordinal</a:t>
            </a:r>
            <a:r>
              <a:rPr kumimoji="1" lang="en-US" sz="2000" dirty="0">
                <a:solidFill>
                  <a:schemeClr val="accent2"/>
                </a:solidFill>
                <a:latin typeface="+mj-lt"/>
              </a:rPr>
              <a:t> </a:t>
            </a:r>
            <a:r>
              <a:rPr kumimoji="1" lang="en-US" sz="2000" dirty="0">
                <a:latin typeface="+mj-lt"/>
              </a:rPr>
              <a:t>– e.g., 1-7 survey scale (can’t do math, e.g., SET’s)</a:t>
            </a:r>
          </a:p>
          <a:p>
            <a:pPr marL="685800" lvl="2" indent="-2286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kumimoji="1" lang="en-US" sz="2000" b="1" dirty="0">
                <a:solidFill>
                  <a:schemeClr val="accent2"/>
                </a:solidFill>
                <a:latin typeface="+mj-lt"/>
              </a:rPr>
              <a:t>Categorical </a:t>
            </a:r>
            <a:r>
              <a:rPr kumimoji="1" lang="en-US" sz="2000" dirty="0">
                <a:latin typeface="+mj-lt"/>
              </a:rPr>
              <a:t>or</a:t>
            </a:r>
            <a:r>
              <a:rPr kumimoji="1" lang="en-US" sz="2000" b="1" dirty="0">
                <a:solidFill>
                  <a:schemeClr val="accent2"/>
                </a:solidFill>
                <a:latin typeface="+mj-lt"/>
              </a:rPr>
              <a:t> Factor </a:t>
            </a:r>
            <a:r>
              <a:rPr kumimoji="1" lang="en-US" sz="2000" dirty="0">
                <a:latin typeface="+mj-lt"/>
              </a:rPr>
              <a:t>– e.g., Foreign/Domestic; Urban/Suburban/Rural</a:t>
            </a:r>
          </a:p>
          <a:p>
            <a:pPr marL="685800" lvl="2" indent="-2286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kumimoji="1" lang="en-US" sz="2000" b="1" dirty="0">
                <a:solidFill>
                  <a:schemeClr val="accent2"/>
                </a:solidFill>
                <a:latin typeface="+mj-lt"/>
              </a:rPr>
              <a:t>Text </a:t>
            </a:r>
            <a:r>
              <a:rPr kumimoji="1" lang="en-US" sz="2000" dirty="0">
                <a:latin typeface="+mj-lt"/>
              </a:rPr>
              <a:t>– e.g., E-mail subject or content, speech transcriptions</a:t>
            </a:r>
          </a:p>
        </p:txBody>
      </p:sp>
      <p:sp>
        <p:nvSpPr>
          <p:cNvPr id="100356" name="Rectangle 2"/>
          <p:cNvSpPr>
            <a:spLocks noChangeArrowheads="1"/>
          </p:cNvSpPr>
          <p:nvPr/>
        </p:nvSpPr>
        <p:spPr bwMode="auto">
          <a:xfrm>
            <a:off x="381000" y="4572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Variable Types</a:t>
            </a:r>
          </a:p>
        </p:txBody>
      </p:sp>
      <p:sp>
        <p:nvSpPr>
          <p:cNvPr id="100357" name="Down Arrow 2"/>
          <p:cNvSpPr>
            <a:spLocks noChangeArrowheads="1"/>
          </p:cNvSpPr>
          <p:nvPr/>
        </p:nvSpPr>
        <p:spPr bwMode="auto">
          <a:xfrm rot="-2215220">
            <a:off x="1895278" y="2093445"/>
            <a:ext cx="222570" cy="295633"/>
          </a:xfrm>
          <a:prstGeom prst="downArrow">
            <a:avLst>
              <a:gd name="adj1" fmla="val 50000"/>
              <a:gd name="adj2" fmla="val 50003"/>
            </a:avLst>
          </a:prstGeom>
          <a:solidFill>
            <a:srgbClr val="C000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>
              <a:latin typeface="Times New Roman" panose="02020603050405020304" pitchFamily="18" charset="0"/>
            </a:endParaRPr>
          </a:p>
        </p:txBody>
      </p:sp>
      <p:sp>
        <p:nvSpPr>
          <p:cNvPr id="100358" name="Down Arrow 2"/>
          <p:cNvSpPr>
            <a:spLocks noChangeArrowheads="1"/>
          </p:cNvSpPr>
          <p:nvPr/>
        </p:nvSpPr>
        <p:spPr bwMode="auto">
          <a:xfrm rot="2200424">
            <a:off x="5326927" y="2086039"/>
            <a:ext cx="243238" cy="310449"/>
          </a:xfrm>
          <a:prstGeom prst="downArrow">
            <a:avLst>
              <a:gd name="adj1" fmla="val 50000"/>
              <a:gd name="adj2" fmla="val 50003"/>
            </a:avLst>
          </a:prstGeom>
          <a:solidFill>
            <a:srgbClr val="C000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120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/>
              <p:cNvSpPr>
                <a:spLocks noChangeArrowheads="1"/>
              </p:cNvSpPr>
              <p:nvPr/>
            </p:nvSpPr>
            <p:spPr bwMode="auto">
              <a:xfrm>
                <a:off x="762000" y="1339082"/>
                <a:ext cx="7929996" cy="4985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231775" lvl="0" indent="-231775">
                  <a:spcBef>
                    <a:spcPct val="20000"/>
                  </a:spcBef>
                  <a:buClr>
                    <a:srgbClr val="000000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dirty="0">
                    <a:latin typeface="Arial"/>
                  </a:rPr>
                  <a:t>Centering is generally useful when the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intercept is meaningless </a:t>
                </a:r>
                <a:r>
                  <a:rPr kumimoji="1" lang="en-US" sz="2000" dirty="0">
                    <a:latin typeface="Arial"/>
                  </a:rPr>
                  <a:t>because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x cannot be 0 </a:t>
                </a:r>
                <a:r>
                  <a:rPr kumimoji="1" lang="en-US" sz="2000" dirty="0">
                    <a:latin typeface="Arial"/>
                  </a:rPr>
                  <a:t>(e.g., predicting cholesterol based on weight </a:t>
                </a:r>
                <a:r>
                  <a:rPr kumimoji="1" lang="en-US" sz="2000" dirty="0">
                    <a:latin typeface="Arial"/>
                    <a:sym typeface="Wingdings" panose="05000000000000000000" pitchFamily="2" charset="2"/>
                  </a:rPr>
                  <a:t> nobody has 0 weight). Centering the variable shows the effect of x when x is at its mean value (not zero).</a:t>
                </a:r>
              </a:p>
              <a:p>
                <a:pPr marL="231775" lvl="0" indent="-231775"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Centering </a:t>
                </a:r>
                <a:r>
                  <a:rPr kumimoji="1" lang="en-US" b="1" i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kumimoji="1" lang="en-US" b="1" i="1" baseline="-250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kumimoji="1" lang="en-US" sz="2000" dirty="0">
                    <a:latin typeface="Arial"/>
                  </a:rPr>
                  <a:t>, </a:t>
                </a:r>
                <a:r>
                  <a:rPr kumimoji="1" lang="en-US" b="1" i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kumimoji="1" lang="en-US" b="1" i="1" baseline="-250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2</a:t>
                </a:r>
                <a:r>
                  <a:rPr kumimoji="1" lang="en-US" sz="2000" baseline="-25000" dirty="0">
                    <a:latin typeface="Arial"/>
                  </a:rPr>
                  <a:t> </a:t>
                </a:r>
                <a:r>
                  <a:rPr kumimoji="1" lang="en-US" sz="2000" dirty="0">
                    <a:latin typeface="Arial"/>
                  </a:rPr>
                  <a:t>and </a:t>
                </a:r>
                <a:r>
                  <a:rPr kumimoji="1" lang="en-US" b="1" i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y</a:t>
                </a:r>
                <a:r>
                  <a:rPr kumimoji="1" lang="en-US" sz="2000" dirty="0">
                    <a:latin typeface="Arial"/>
                  </a:rPr>
                  <a:t> with respect to </a:t>
                </a:r>
                <a:br>
                  <a:rPr kumimoji="1" lang="en-US" sz="2000" dirty="0">
                    <a:latin typeface="Arial"/>
                  </a:rPr>
                </a:br>
                <a:r>
                  <a:rPr kumimoji="1" lang="en-US" sz="2000" dirty="0">
                    <a:latin typeface="Arial"/>
                  </a:rPr>
                  <a:t>their means helps </a:t>
                </a:r>
                <a:r>
                  <a:rPr kumimoji="1" lang="en-US" sz="2000" dirty="0">
                    <a:latin typeface="Arial"/>
                    <a:sym typeface="Wingdings" panose="05000000000000000000" pitchFamily="2" charset="2"/>
                  </a:rPr>
                  <a:t></a:t>
                </a:r>
                <a:br>
                  <a:rPr kumimoji="1" lang="en-US" sz="2000" dirty="0">
                    <a:latin typeface="Arial"/>
                    <a:sym typeface="Wingdings" panose="05000000000000000000" pitchFamily="2" charset="2"/>
                  </a:rPr>
                </a:br>
                <a:r>
                  <a:rPr kumimoji="1" lang="en-US" sz="2000" dirty="0">
                    <a:latin typeface="Arial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kumimoji="1"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kumimoji="1"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1"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kumimoji="1"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Sup>
                      <m:sSubSupPr>
                        <m:ctrlPr>
                          <a:rPr kumimoji="1"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kumimoji="1"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kumimoji="1"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1"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kumimoji="1"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en-US" sz="2000" b="1" dirty="0">
                  <a:solidFill>
                    <a:srgbClr val="C00000"/>
                  </a:solidFill>
                  <a:latin typeface="Arial"/>
                </a:endParaRPr>
              </a:p>
              <a:p>
                <a:pPr marL="231775" lvl="0" indent="-231775">
                  <a:spcBef>
                    <a:spcPct val="20000"/>
                  </a:spcBef>
                  <a:buClr>
                    <a:srgbClr val="000000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dirty="0">
                    <a:latin typeface="Arial"/>
                  </a:rPr>
                  <a:t>This is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equivalent</a:t>
                </a:r>
                <a:r>
                  <a:rPr kumimoji="1" lang="en-US" sz="2000" dirty="0">
                    <a:latin typeface="Arial"/>
                  </a:rPr>
                  <a:t> to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shifting</a:t>
                </a:r>
                <a:r>
                  <a:rPr kumimoji="1" lang="en-US" sz="2000" dirty="0">
                    <a:latin typeface="Arial"/>
                  </a:rPr>
                  <a:t> the </a:t>
                </a:r>
                <a:br>
                  <a:rPr kumimoji="1" lang="en-US" sz="2000" dirty="0">
                    <a:latin typeface="Arial"/>
                  </a:rPr>
                </a:br>
                <a:r>
                  <a:rPr kumimoji="1" lang="en-US" i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y</a:t>
                </a:r>
                <a:r>
                  <a:rPr kumimoji="1" lang="en-US" sz="2000" dirty="0">
                    <a:latin typeface="Arial"/>
                  </a:rPr>
                  <a:t> and </a:t>
                </a:r>
                <a:r>
                  <a:rPr kumimoji="1" lang="en-US" i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kumimoji="1" lang="en-US" sz="2000" dirty="0">
                    <a:latin typeface="Arial"/>
                  </a:rPr>
                  <a:t>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axes</a:t>
                </a:r>
                <a:r>
                  <a:rPr kumimoji="1" lang="en-US" sz="2000" dirty="0">
                    <a:latin typeface="Arial"/>
                  </a:rPr>
                  <a:t> to their respective means</a:t>
                </a:r>
              </a:p>
              <a:p>
                <a:pPr marL="231775" lvl="0" indent="-231775"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dirty="0">
                    <a:solidFill>
                      <a:srgbClr val="000000"/>
                    </a:solidFill>
                    <a:latin typeface="Arial"/>
                    <a:sym typeface="Wingdings" panose="05000000000000000000" pitchFamily="2" charset="2"/>
                  </a:rPr>
                  <a:t>If you only center some </a:t>
                </a:r>
                <a:r>
                  <a:rPr kumimoji="1" lang="en-US" b="1" i="1" dirty="0">
                    <a:solidFill>
                      <a:srgbClr val="0070C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x’s</a:t>
                </a:r>
                <a:r>
                  <a:rPr kumimoji="1" lang="en-US" sz="2000" dirty="0">
                    <a:solidFill>
                      <a:srgbClr val="000000"/>
                    </a:solidFill>
                    <a:latin typeface="Arial"/>
                    <a:sym typeface="Wingdings" panose="05000000000000000000" pitchFamily="2" charset="2"/>
                  </a:rPr>
                  <a:t>, then, the </a:t>
                </a:r>
                <a:br>
                  <a:rPr kumimoji="1" lang="en-US" sz="2000" dirty="0">
                    <a:solidFill>
                      <a:srgbClr val="000000"/>
                    </a:solidFill>
                    <a:latin typeface="Arial"/>
                    <a:sym typeface="Wingdings" panose="05000000000000000000" pitchFamily="2" charset="2"/>
                  </a:rPr>
                </a:br>
                <a:r>
                  <a:rPr kumimoji="1" lang="en-US" sz="2000" dirty="0">
                    <a:solidFill>
                      <a:srgbClr val="000000"/>
                    </a:solidFill>
                    <a:latin typeface="Arial"/>
                    <a:sym typeface="Wingdings" panose="05000000000000000000" pitchFamily="2" charset="2"/>
                  </a:rPr>
                  <a:t>intercept is the effect when these </a:t>
                </a:r>
                <a:r>
                  <a:rPr kumimoji="1" lang="en-US" b="1" i="1" dirty="0">
                    <a:solidFill>
                      <a:srgbClr val="0070C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x’s</a:t>
                </a:r>
                <a:r>
                  <a:rPr kumimoji="1" lang="en-US" sz="2000" dirty="0">
                    <a:solidFill>
                      <a:srgbClr val="000000"/>
                    </a:solidFill>
                    <a:latin typeface="Arial"/>
                    <a:sym typeface="Wingdings" panose="05000000000000000000" pitchFamily="2" charset="2"/>
                  </a:rPr>
                  <a:t> are </a:t>
                </a:r>
                <a:br>
                  <a:rPr kumimoji="1" lang="en-US" sz="2000" dirty="0">
                    <a:solidFill>
                      <a:srgbClr val="000000"/>
                    </a:solidFill>
                    <a:latin typeface="Arial"/>
                    <a:sym typeface="Wingdings" panose="05000000000000000000" pitchFamily="2" charset="2"/>
                  </a:rPr>
                </a:br>
                <a:r>
                  <a:rPr kumimoji="1" lang="en-US" sz="2000" dirty="0">
                    <a:solidFill>
                      <a:srgbClr val="000000"/>
                    </a:solidFill>
                    <a:latin typeface="Arial"/>
                    <a:sym typeface="Wingdings" panose="05000000000000000000" pitchFamily="2" charset="2"/>
                  </a:rPr>
                  <a:t>at their means.</a:t>
                </a:r>
              </a:p>
              <a:p>
                <a:pPr marL="231775" lvl="0" indent="-231775">
                  <a:spcBef>
                    <a:spcPct val="20000"/>
                  </a:spcBef>
                  <a:buClr>
                    <a:srgbClr val="000000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dirty="0">
                    <a:solidFill>
                      <a:srgbClr val="000000"/>
                    </a:solidFill>
                    <a:latin typeface="Arial"/>
                    <a:sym typeface="Wingdings" panose="05000000000000000000" pitchFamily="2" charset="2"/>
                  </a:rPr>
                  <a:t>Only the intercept changes  </a:t>
                </a:r>
                <a:r>
                  <a:rPr kumimoji="1" lang="el-GR" sz="2000" b="1" dirty="0">
                    <a:solidFill>
                      <a:srgbClr val="0070C0"/>
                    </a:solidFill>
                    <a:latin typeface="Arial"/>
                    <a:sym typeface="Wingdings" panose="05000000000000000000" pitchFamily="2" charset="2"/>
                  </a:rPr>
                  <a:t>β</a:t>
                </a:r>
                <a:r>
                  <a:rPr kumimoji="1" lang="en-US" sz="2000" b="1" dirty="0">
                    <a:solidFill>
                      <a:srgbClr val="0070C0"/>
                    </a:solidFill>
                    <a:latin typeface="Arial"/>
                    <a:sym typeface="Wingdings" panose="05000000000000000000" pitchFamily="2" charset="2"/>
                  </a:rPr>
                  <a:t> </a:t>
                </a:r>
                <a:r>
                  <a:rPr kumimoji="1" lang="en-US" sz="2000" dirty="0">
                    <a:solidFill>
                      <a:srgbClr val="000000"/>
                    </a:solidFill>
                    <a:latin typeface="Arial"/>
                    <a:sym typeface="Wingdings" panose="05000000000000000000" pitchFamily="2" charset="2"/>
                  </a:rPr>
                  <a:t>coefficients, </a:t>
                </a:r>
                <a:r>
                  <a:rPr kumimoji="1" lang="en-US" sz="2000" b="1" dirty="0">
                    <a:solidFill>
                      <a:srgbClr val="0070C0"/>
                    </a:solidFill>
                    <a:latin typeface="Arial"/>
                    <a:sym typeface="Wingdings" panose="05000000000000000000" pitchFamily="2" charset="2"/>
                  </a:rPr>
                  <a:t>R</a:t>
                </a:r>
                <a:r>
                  <a:rPr kumimoji="1" lang="en-US" sz="2000" b="1" baseline="30000" dirty="0">
                    <a:solidFill>
                      <a:srgbClr val="0070C0"/>
                    </a:solidFill>
                    <a:latin typeface="Arial"/>
                    <a:sym typeface="Wingdings" panose="05000000000000000000" pitchFamily="2" charset="2"/>
                  </a:rPr>
                  <a:t>2</a:t>
                </a:r>
                <a:r>
                  <a:rPr kumimoji="1" lang="en-US" sz="2000" dirty="0">
                    <a:solidFill>
                      <a:srgbClr val="000000"/>
                    </a:solidFill>
                    <a:latin typeface="Arial"/>
                    <a:sym typeface="Wingdings" panose="05000000000000000000" pitchFamily="2" charset="2"/>
                  </a:rPr>
                  <a:t> and </a:t>
                </a:r>
                <a:r>
                  <a:rPr kumimoji="1" lang="en-US" sz="2000" b="1" dirty="0">
                    <a:solidFill>
                      <a:srgbClr val="0070C0"/>
                    </a:solidFill>
                    <a:latin typeface="Arial"/>
                    <a:sym typeface="Wingdings" panose="05000000000000000000" pitchFamily="2" charset="2"/>
                  </a:rPr>
                  <a:t>p-values</a:t>
                </a:r>
                <a:r>
                  <a:rPr kumimoji="1" lang="en-US" sz="2000" dirty="0">
                    <a:solidFill>
                      <a:srgbClr val="000000"/>
                    </a:solidFill>
                    <a:latin typeface="Arial"/>
                    <a:sym typeface="Wingdings" panose="05000000000000000000" pitchFamily="2" charset="2"/>
                  </a:rPr>
                  <a:t>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  <a:sym typeface="Wingdings" panose="05000000000000000000" pitchFamily="2" charset="2"/>
                  </a:rPr>
                  <a:t>do not change</a:t>
                </a:r>
                <a:endParaRPr kumimoji="1" lang="en-US" sz="2000" b="1" dirty="0">
                  <a:solidFill>
                    <a:srgbClr val="C00000"/>
                  </a:solidFill>
                  <a:latin typeface="Arial"/>
                </a:endParaRPr>
              </a:p>
              <a:p>
                <a:pPr marL="231775" lvl="0" indent="-231775">
                  <a:spcBef>
                    <a:spcPct val="20000"/>
                  </a:spcBef>
                  <a:buClr>
                    <a:srgbClr val="000000"/>
                  </a:buClr>
                  <a:buFont typeface="Arial" pitchFamily="34" charset="0"/>
                  <a:buChar char="•"/>
                  <a:defRPr/>
                </a:pPr>
                <a:endParaRPr kumimoji="1" lang="en-US" sz="2000" dirty="0">
                  <a:latin typeface="Arial"/>
                </a:endParaRPr>
              </a:p>
            </p:txBody>
          </p:sp>
        </mc:Choice>
        <mc:Fallback xmlns="">
          <p:sp>
            <p:nvSpPr>
              <p:cNvPr id="27651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339082"/>
                <a:ext cx="7929996" cy="4985518"/>
              </a:xfrm>
              <a:prstGeom prst="rect">
                <a:avLst/>
              </a:prstGeom>
              <a:blipFill>
                <a:blip r:embed="rId4"/>
                <a:stretch>
                  <a:fillRect l="-692" t="-611" b="-30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495300" y="685800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Centering: </a:t>
            </a:r>
            <a:r>
              <a:rPr lang="en-US" altLang="en-US" sz="3600" b="1" dirty="0">
                <a:solidFill>
                  <a:srgbClr val="996633"/>
                </a:solidFill>
                <a:latin typeface="Comic Sans MS" panose="030F0702030302020204" pitchFamily="66" charset="0"/>
              </a:rPr>
              <a:t>Intuition</a:t>
            </a:r>
            <a:endParaRPr lang="en-US" altLang="en-US" sz="2000" b="1" dirty="0">
              <a:solidFill>
                <a:srgbClr val="996633"/>
              </a:solidFill>
              <a:latin typeface="Comic Sans MS" panose="030F0702030302020204" pitchFamily="66" charset="0"/>
            </a:endParaRPr>
          </a:p>
        </p:txBody>
      </p:sp>
      <p:pic>
        <p:nvPicPr>
          <p:cNvPr id="20" name="Snagit_PPTD9D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77" y="208998"/>
            <a:ext cx="854893" cy="629202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 bwMode="auto">
          <a:xfrm>
            <a:off x="5943600" y="3352800"/>
            <a:ext cx="0" cy="6096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943600" y="3962400"/>
            <a:ext cx="762000" cy="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5943600" y="3505200"/>
            <a:ext cx="762000" cy="3048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400800" y="39140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38800" y="32766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7886700" y="3390900"/>
            <a:ext cx="0" cy="6096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7505700" y="3657600"/>
            <a:ext cx="762000" cy="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V="1">
            <a:off x="7505700" y="3505200"/>
            <a:ext cx="762000" cy="3048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8001000" y="36473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X*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43800" y="32663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Y*</a:t>
            </a:r>
          </a:p>
        </p:txBody>
      </p:sp>
      <p:sp>
        <p:nvSpPr>
          <p:cNvPr id="27" name="Right Arrow 26"/>
          <p:cNvSpPr/>
          <p:nvPr/>
        </p:nvSpPr>
        <p:spPr bwMode="auto">
          <a:xfrm>
            <a:off x="7010400" y="3571101"/>
            <a:ext cx="228600" cy="266700"/>
          </a:xfrm>
          <a:prstGeom prst="rightArrow">
            <a:avLst/>
          </a:prstGeom>
          <a:solidFill>
            <a:srgbClr val="C00000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5943600" y="4648200"/>
            <a:ext cx="0" cy="6096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5943600" y="5257800"/>
            <a:ext cx="762000" cy="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V="1">
            <a:off x="5943600" y="4800600"/>
            <a:ext cx="762000" cy="3048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400800" y="5209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7886700" y="4648200"/>
            <a:ext cx="0" cy="6096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7505700" y="5257800"/>
            <a:ext cx="762000" cy="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7505700" y="4800600"/>
            <a:ext cx="762000" cy="3048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8001000" y="5209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X*</a:t>
            </a:r>
          </a:p>
        </p:txBody>
      </p:sp>
      <p:sp>
        <p:nvSpPr>
          <p:cNvPr id="37" name="Right Arrow 36"/>
          <p:cNvSpPr/>
          <p:nvPr/>
        </p:nvSpPr>
        <p:spPr bwMode="auto">
          <a:xfrm>
            <a:off x="7010400" y="4866501"/>
            <a:ext cx="228600" cy="266700"/>
          </a:xfrm>
          <a:prstGeom prst="rightArrow">
            <a:avLst/>
          </a:prstGeom>
          <a:solidFill>
            <a:srgbClr val="C00000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38800" y="45998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43800" y="45998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536062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5" grpId="0"/>
      <p:bldP spid="26" grpId="0"/>
      <p:bldP spid="27" grpId="0" animBg="1"/>
      <p:bldP spid="31" grpId="0"/>
      <p:bldP spid="35" grpId="0"/>
      <p:bldP spid="37" grpId="0" animBg="1"/>
      <p:bldP spid="38" grpId="0"/>
      <p:bldP spid="3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FFFFCC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1ABD4A-20A8-4B3F-AEB5-34EF8A2C4D8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19201" y="514740"/>
            <a:ext cx="7086599" cy="685800"/>
            <a:chOff x="-1454990" y="209385"/>
            <a:chExt cx="6290175" cy="685800"/>
          </a:xfrm>
        </p:grpSpPr>
        <p:sp>
          <p:nvSpPr>
            <p:cNvPr id="49155" name="Rectangle 2"/>
            <p:cNvSpPr>
              <a:spLocks noChangeArrowheads="1"/>
            </p:cNvSpPr>
            <p:nvPr/>
          </p:nvSpPr>
          <p:spPr bwMode="auto">
            <a:xfrm>
              <a:off x="-1454990" y="209385"/>
              <a:ext cx="6290175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  <a:cs typeface="+mn-cs"/>
                </a:rPr>
                <a:t>Centering</a:t>
              </a:r>
            </a:p>
          </p:txBody>
        </p:sp>
        <p:pic>
          <p:nvPicPr>
            <p:cNvPr id="3" name="Snagit_PPTDF1B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91" y="309791"/>
              <a:ext cx="644025" cy="484987"/>
            </a:xfrm>
            <a:prstGeom prst="rect">
              <a:avLst/>
            </a:prstGeom>
          </p:spPr>
        </p:pic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52399" y="1488182"/>
            <a:ext cx="8839201" cy="15438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sz="1600" b="1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## Transformation 5: Centering Data</a:t>
            </a:r>
            <a:br>
              <a:rPr lang="en-US" sz="1600" dirty="0">
                <a:cs typeface="Times New Roman" panose="02020603050405020304" pitchFamily="18" charset="0"/>
              </a:rPr>
            </a:b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library(MASS) </a:t>
            </a:r>
            <a:r>
              <a:rPr kumimoji="1" lang="en-US" sz="16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Contains the Boston housing data set</a:t>
            </a:r>
            <a:br>
              <a:rPr kumimoji="1" lang="en-US" sz="16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b="1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Boston.centered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data.frame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600" b="1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scale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(Boston, </a:t>
            </a:r>
            <a:r>
              <a:rPr kumimoji="1" lang="en-US" sz="1600" b="1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center = </a:t>
            </a:r>
            <a:r>
              <a:rPr kumimoji="1" lang="en-US" sz="1600" b="1" dirty="0">
                <a:solidFill>
                  <a:srgbClr val="FFC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kumimoji="1" lang="en-US" sz="1600" b="1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scale = </a:t>
            </a:r>
            <a:r>
              <a:rPr kumimoji="1" lang="en-US" sz="1600" b="1" dirty="0">
                <a:solidFill>
                  <a:srgbClr val="E287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))</a:t>
            </a:r>
            <a:b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summary(lm(</a:t>
            </a: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medv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~ </a:t>
            </a: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lstat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+ age, data = Boston))</a:t>
            </a:r>
          </a:p>
          <a:p>
            <a:pPr>
              <a:spcBef>
                <a:spcPts val="0"/>
              </a:spcBef>
              <a:buClr>
                <a:srgbClr val="000000"/>
              </a:buClr>
              <a:defRPr/>
            </a:pP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summary(lm(</a:t>
            </a: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medv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~ </a:t>
            </a: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lstat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+ age </a:t>
            </a:r>
            <a:r>
              <a:rPr kumimoji="1" lang="en-US" sz="1600" b="1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-1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, data = </a:t>
            </a:r>
            <a:r>
              <a:rPr kumimoji="1" lang="en-US" sz="1600" b="1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Boston.centered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)) </a:t>
            </a:r>
            <a:r>
              <a:rPr kumimoji="1" lang="en-US" sz="16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-1 removes the intercept</a:t>
            </a:r>
            <a:br>
              <a:rPr kumimoji="1" lang="en-US" sz="16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See R script to see how to </a:t>
            </a:r>
            <a:r>
              <a:rPr kumimoji="1" lang="en-US" sz="1600" b="1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center specific variables</a:t>
            </a:r>
            <a:r>
              <a:rPr kumimoji="1" lang="en-US" sz="16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, rather than the entire data frame</a:t>
            </a:r>
            <a:endParaRPr kumimoji="1" lang="en-US" sz="1800" dirty="0">
              <a:solidFill>
                <a:srgbClr val="006600"/>
              </a:solidFill>
              <a:ea typeface="Times New Roman Uni" panose="02020603050405020304" pitchFamily="18" charset="-128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0">
              <a:spcBef>
                <a:spcPct val="20000"/>
              </a:spcBef>
              <a:buClr>
                <a:srgbClr val="000000"/>
              </a:buClr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 Uni" panose="02020603050405020304" pitchFamily="18" charset="-128"/>
              <a:ea typeface="Times New Roman Uni" panose="02020603050405020304" pitchFamily="18" charset="-128"/>
              <a:cs typeface="Times New Roman Uni" panose="02020603050405020304" pitchFamily="18" charset="-128"/>
              <a:sym typeface="Wingdings" panose="05000000000000000000" pitchFamily="2" charset="2"/>
            </a:endParaRPr>
          </a:p>
        </p:txBody>
      </p:sp>
      <p:pic>
        <p:nvPicPr>
          <p:cNvPr id="6" name="Snagit_PPT4477" descr="R outpu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69" y="3143178"/>
            <a:ext cx="4227828" cy="1613975"/>
          </a:xfrm>
          <a:prstGeom prst="rect">
            <a:avLst/>
          </a:prstGeom>
        </p:spPr>
      </p:pic>
      <p:pic>
        <p:nvPicPr>
          <p:cNvPr id="7" name="Snagit_PPTFCDD" descr="R outpu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492" y="3143178"/>
            <a:ext cx="4557109" cy="1613975"/>
          </a:xfrm>
          <a:prstGeom prst="rect">
            <a:avLst/>
          </a:prstGeom>
        </p:spPr>
      </p:pic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67267" y="4885385"/>
            <a:ext cx="4227830" cy="3724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/>
          <a:p>
            <a:pPr lvl="0" algn="ctr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sz="1800" b="1" dirty="0">
                <a:solidFill>
                  <a:srgbClr val="0070C0"/>
                </a:solidFill>
                <a:latin typeface="+mn-lt"/>
                <a:ea typeface="Times New Roman Uni" panose="02020603050405020304" pitchFamily="18" charset="-128"/>
                <a:cs typeface="Times New Roman Uni" panose="02020603050405020304" pitchFamily="18" charset="-128"/>
                <a:sym typeface="Wingdings" panose="05000000000000000000" pitchFamily="2" charset="2"/>
              </a:rPr>
              <a:t>Un-Centered Model</a:t>
            </a:r>
            <a:endParaRPr kumimoji="1" 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Times New Roman Uni" panose="02020603050405020304" pitchFamily="18" charset="-128"/>
              <a:cs typeface="Times New Roman Uni" panose="02020603050405020304" pitchFamily="18" charset="-128"/>
              <a:sym typeface="Wingdings" panose="05000000000000000000" pitchFamily="2" charset="2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434492" y="4885385"/>
            <a:ext cx="4557108" cy="3724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/>
          <a:p>
            <a:pPr lvl="0" algn="ctr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sz="1800" b="1" dirty="0">
                <a:solidFill>
                  <a:srgbClr val="0070C0"/>
                </a:solidFill>
                <a:latin typeface="+mn-lt"/>
                <a:ea typeface="Times New Roman Uni" panose="02020603050405020304" pitchFamily="18" charset="-128"/>
                <a:cs typeface="Times New Roman Uni" panose="02020603050405020304" pitchFamily="18" charset="-128"/>
                <a:sym typeface="Wingdings" panose="05000000000000000000" pitchFamily="2" charset="2"/>
              </a:rPr>
              <a:t>Centered Model</a:t>
            </a:r>
            <a:endParaRPr kumimoji="1" 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Times New Roman Uni" panose="02020603050405020304" pitchFamily="18" charset="-128"/>
              <a:cs typeface="Times New Roman Uni" panose="02020603050405020304" pitchFamily="18" charset="-128"/>
              <a:sym typeface="Wingdings" panose="05000000000000000000" pitchFamily="2" charset="2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628" y="5486400"/>
            <a:ext cx="8477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10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2B87FF-D51C-4727-9535-D72E10C4AA13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533400" y="2590800"/>
            <a:ext cx="8077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[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hlinkClick r:id="rId4" action="ppaction://hlinksldjump"/>
              </a:rPr>
              <a:t>Top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] </a:t>
            </a: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Transformations #5: Standardization</a:t>
            </a:r>
            <a:b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</a:br>
            <a:r>
              <a:rPr kumimoji="1" lang="en-US" altLang="en-US" sz="36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Outcome</a:t>
            </a:r>
            <a:r>
              <a:rPr kumimoji="1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 and </a:t>
            </a:r>
            <a:r>
              <a:rPr kumimoji="1" lang="en-US" altLang="en-US" sz="36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Predictors</a:t>
            </a:r>
            <a:r>
              <a:rPr kumimoji="1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Same as OLS</a:t>
            </a:r>
            <a:endParaRPr kumimoji="1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0892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/>
              <p:cNvSpPr>
                <a:spLocks noChangeArrowheads="1"/>
              </p:cNvSpPr>
              <p:nvPr/>
            </p:nvSpPr>
            <p:spPr bwMode="auto">
              <a:xfrm>
                <a:off x="495300" y="1600200"/>
                <a:ext cx="8153400" cy="47276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231775" lvl="0" indent="-231775"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dirty="0">
                    <a:latin typeface="Arial"/>
                  </a:rPr>
                  <a:t>If you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divide</a:t>
                </a:r>
                <a:r>
                  <a:rPr kumimoji="1" lang="en-US" sz="2000" dirty="0">
                    <a:latin typeface="Arial"/>
                  </a:rPr>
                  <a:t> a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centered</a:t>
                </a:r>
                <a:r>
                  <a:rPr kumimoji="1" lang="en-US" sz="2000" dirty="0">
                    <a:latin typeface="Arial"/>
                  </a:rPr>
                  <a:t> variable by its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standard deviation </a:t>
                </a:r>
                <a:r>
                  <a:rPr kumimoji="1" lang="en-US" sz="2000" dirty="0">
                    <a:latin typeface="Arial"/>
                    <a:sym typeface="Wingdings" panose="05000000000000000000" pitchFamily="2" charset="2"/>
                  </a:rPr>
                  <a:t>the result is a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“standardized”</a:t>
                </a:r>
                <a:r>
                  <a:rPr kumimoji="1" lang="en-US" sz="2000" dirty="0">
                    <a:latin typeface="Arial"/>
                  </a:rPr>
                  <a:t> variable or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“z-score”</a:t>
                </a:r>
                <a:r>
                  <a:rPr kumimoji="1" lang="en-US" sz="2000" dirty="0">
                    <a:latin typeface="Arial"/>
                  </a:rPr>
                  <a:t>:</a:t>
                </a:r>
                <a:endParaRPr kumimoji="1" lang="en-US" b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lvl="0"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p>
                          <m:r>
                            <a:rPr kumimoji="1" lang="en-US" sz="2000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sz="2000" b="1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kumimoji="1" lang="en-US" sz="2000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1" 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sz="2000" b="1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kumimoji="1"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kumimoji="1" lang="en-US" sz="2000" b="1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</m:t>
                              </m:r>
                            </m:e>
                            <m:sub>
                              <m:r>
                                <a:rPr kumimoji="1" lang="en-US" sz="2000" b="1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𝐲</m:t>
                              </m:r>
                            </m:sub>
                          </m:sSub>
                        </m:den>
                      </m:f>
                      <m:r>
                        <a:rPr kumimoji="1" lang="en-US" sz="2000" b="0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 </m:t>
                      </m:r>
                      <m:r>
                        <a:rPr kumimoji="1" lang="en-US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kumimoji="1" lang="en-US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sz="2000" b="1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kumimoji="1" lang="en-US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1"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sz="2000" b="1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kumimoji="1" 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kumimoji="1" lang="en-US" sz="2000" b="1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</m:t>
                              </m:r>
                            </m:e>
                            <m:sub>
                              <m:r>
                                <a:rPr kumimoji="1" lang="en-US" sz="2000" b="1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𝐱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sz="2000" dirty="0">
                  <a:latin typeface="Arial"/>
                </a:endParaRPr>
              </a:p>
              <a:p>
                <a:pPr marL="231775" lvl="0" indent="-231775">
                  <a:spcBef>
                    <a:spcPct val="20000"/>
                  </a:spcBef>
                  <a:buClr>
                    <a:srgbClr val="000000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dirty="0">
                    <a:latin typeface="Arial"/>
                  </a:rPr>
                  <a:t>Such that </a:t>
                </a:r>
                <a14:m>
                  <m:oMath xmlns:m="http://schemas.openxmlformats.org/officeDocument/2006/math">
                    <m:r>
                      <a:rPr kumimoji="1" lang="en-US" sz="20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𝐦𝐞𝐚𝐧</m:t>
                    </m:r>
                    <m:d>
                      <m:dPr>
                        <m:ctrlPr>
                          <a:rPr kumimoji="1"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sz="2000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p>
                            <m:r>
                              <a:rPr kumimoji="1" lang="en-US" sz="2000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kumimoji="1" lang="en-US" sz="20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sz="2000" b="1" i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𝐦𝐞𝐚𝐧</m:t>
                    </m:r>
                    <m:d>
                      <m:dPr>
                        <m:ctrlPr>
                          <a:rPr kumimoji="1"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sz="2000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kumimoji="1" lang="en-US" sz="2000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kumimoji="1" lang="en-US" sz="20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sz="20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en-US" sz="2000" dirty="0">
                    <a:latin typeface="Arial"/>
                  </a:rPr>
                  <a:t>; and </a:t>
                </a:r>
                <a14:m>
                  <m:oMath xmlns:m="http://schemas.openxmlformats.org/officeDocument/2006/math">
                    <m:r>
                      <a:rPr kumimoji="1" lang="en-US" sz="20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𝛔</m:t>
                    </m:r>
                    <m:d>
                      <m:dPr>
                        <m:ctrlPr>
                          <a:rPr kumimoji="1"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sz="2000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p>
                            <m:r>
                              <a:rPr kumimoji="1" lang="en-US" sz="2000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kumimoji="1" lang="en-US" sz="20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sz="2000" b="1" i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𝛔</m:t>
                    </m:r>
                    <m:d>
                      <m:dPr>
                        <m:ctrlPr>
                          <a:rPr kumimoji="1"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sz="2000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kumimoji="1" lang="en-US" sz="2000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kumimoji="1" lang="en-US" sz="20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sz="20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sz="2000" b="1" dirty="0">
                    <a:solidFill>
                      <a:srgbClr val="0070C0"/>
                    </a:solidFill>
                    <a:latin typeface="Arial"/>
                  </a:rPr>
                  <a:t> </a:t>
                </a:r>
              </a:p>
              <a:p>
                <a:pPr marL="231775" lvl="0" indent="-231775">
                  <a:spcBef>
                    <a:spcPct val="20000"/>
                  </a:spcBef>
                  <a:buClr>
                    <a:srgbClr val="000000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dirty="0">
                    <a:latin typeface="Arial"/>
                  </a:rPr>
                  <a:t>This is useful when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comparing dissimilar scales </a:t>
                </a:r>
                <a:r>
                  <a:rPr kumimoji="1" lang="en-US" sz="2000" dirty="0">
                    <a:latin typeface="Arial"/>
                  </a:rPr>
                  <a:t>(e.g., is the weight effect larger than engine size effect?); and when the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effect size </a:t>
                </a:r>
                <a:r>
                  <a:rPr kumimoji="1" lang="en-US" sz="2000" dirty="0">
                    <a:latin typeface="Arial"/>
                  </a:rPr>
                  <a:t>of an unstandardized variable has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no meaning</a:t>
                </a:r>
                <a:r>
                  <a:rPr kumimoji="1" lang="en-US" sz="2000" dirty="0">
                    <a:latin typeface="Arial"/>
                  </a:rPr>
                  <a:t> (e.g., survey 1-7 scale responses).</a:t>
                </a:r>
              </a:p>
              <a:p>
                <a:pPr marL="231775" lvl="0" indent="-231775">
                  <a:spcBef>
                    <a:spcPct val="20000"/>
                  </a:spcBef>
                  <a:buClr>
                    <a:srgbClr val="000000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dirty="0">
                    <a:latin typeface="Arial"/>
                  </a:rPr>
                  <a:t>Also, some modeling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methods</a:t>
                </a:r>
                <a:r>
                  <a:rPr kumimoji="1" lang="en-US" sz="2000" dirty="0">
                    <a:latin typeface="Arial"/>
                  </a:rPr>
                  <a:t>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standardize</a:t>
                </a:r>
                <a:r>
                  <a:rPr kumimoji="1" lang="en-US" sz="2000" dirty="0">
                    <a:latin typeface="Arial"/>
                  </a:rPr>
                  <a:t> variables (e.g., Ridge, LASSO) automatically, so it is important to understand what it means</a:t>
                </a:r>
              </a:p>
              <a:p>
                <a:pPr lvl="0" algn="ctr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endParaRPr kumimoji="1" lang="en-US" sz="2000" b="1" dirty="0">
                  <a:latin typeface="Arial"/>
                </a:endParaRPr>
              </a:p>
            </p:txBody>
          </p:sp>
        </mc:Choice>
        <mc:Fallback xmlns="">
          <p:sp>
            <p:nvSpPr>
              <p:cNvPr id="27651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" y="1600200"/>
                <a:ext cx="8153400" cy="4727643"/>
              </a:xfrm>
              <a:prstGeom prst="rect">
                <a:avLst/>
              </a:prstGeom>
              <a:blipFill>
                <a:blip r:embed="rId4"/>
                <a:stretch>
                  <a:fillRect l="-673" t="-645" r="-3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228600" y="762000"/>
            <a:ext cx="868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Standardization: </a:t>
            </a:r>
            <a:r>
              <a:rPr lang="en-US" altLang="en-US" sz="3600" b="1" dirty="0">
                <a:solidFill>
                  <a:srgbClr val="996633"/>
                </a:solidFill>
                <a:latin typeface="Comic Sans MS" panose="030F0702030302020204" pitchFamily="66" charset="0"/>
              </a:rPr>
              <a:t>Intuition</a:t>
            </a:r>
            <a:endParaRPr lang="en-US" altLang="en-US" sz="2000" b="1" dirty="0">
              <a:solidFill>
                <a:srgbClr val="996633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Snagit_PPTD9D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77" y="208998"/>
            <a:ext cx="854893" cy="62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20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/>
              <p:cNvSpPr>
                <a:spLocks noChangeArrowheads="1"/>
              </p:cNvSpPr>
              <p:nvPr/>
            </p:nvSpPr>
            <p:spPr bwMode="auto">
              <a:xfrm>
                <a:off x="560676" y="1524000"/>
                <a:ext cx="8022648" cy="495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231775" indent="-231775">
                  <a:spcBef>
                    <a:spcPts val="0"/>
                  </a:spcBef>
                  <a:spcAft>
                    <a:spcPts val="1200"/>
                  </a:spcAft>
                  <a:buClr>
                    <a:srgbClr val="000000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b="1" dirty="0">
                    <a:solidFill>
                      <a:srgbClr val="0070C0"/>
                    </a:solidFill>
                    <a:latin typeface="Arial"/>
                  </a:rPr>
                  <a:t>Fun Fact 1: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 </a:t>
                </a:r>
                <a:r>
                  <a:rPr kumimoji="1" lang="en-US" sz="2000" dirty="0">
                    <a:latin typeface="Arial"/>
                  </a:rPr>
                  <a:t>in a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simple regression</a:t>
                </a:r>
                <a:r>
                  <a:rPr kumimoji="1" lang="en-US" sz="2000" dirty="0">
                    <a:latin typeface="Arial"/>
                  </a:rPr>
                  <a:t> model with one predictor, the resulting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standardized coefficient </a:t>
                </a:r>
                <a:r>
                  <a:rPr kumimoji="1" lang="en-US" sz="2000" dirty="0">
                    <a:latin typeface="Arial"/>
                  </a:rPr>
                  <a:t>is </a:t>
                </a:r>
                <a:r>
                  <a:rPr kumimoji="1" lang="en-US" sz="2000" b="1" u="sng" dirty="0">
                    <a:solidFill>
                      <a:srgbClr val="0070C0"/>
                    </a:solidFill>
                    <a:latin typeface="Arial"/>
                  </a:rPr>
                  <a:t>identical</a:t>
                </a:r>
                <a:r>
                  <a:rPr kumimoji="1" lang="en-US" sz="2000" dirty="0">
                    <a:latin typeface="Arial"/>
                  </a:rPr>
                  <a:t> to the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correlation</a:t>
                </a:r>
                <a:r>
                  <a:rPr kumimoji="1" lang="en-US" sz="2000" dirty="0">
                    <a:latin typeface="Arial"/>
                  </a:rPr>
                  <a:t> between </a:t>
                </a:r>
                <a:r>
                  <a:rPr kumimoji="1" lang="en-US" sz="2000" b="1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y</a:t>
                </a:r>
                <a:r>
                  <a:rPr kumimoji="1" lang="en-US" sz="2000" dirty="0">
                    <a:latin typeface="Arial"/>
                  </a:rPr>
                  <a:t> and </a:t>
                </a:r>
                <a:r>
                  <a:rPr kumimoji="1" lang="en-US" sz="2000" b="1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x</a:t>
                </a:r>
              </a:p>
              <a:p>
                <a:pPr marL="231775" lvl="0" indent="-231775">
                  <a:spcBef>
                    <a:spcPts val="0"/>
                  </a:spcBef>
                  <a:spcAft>
                    <a:spcPts val="1200"/>
                  </a:spcAft>
                  <a:buClr>
                    <a:srgbClr val="000000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b="1" dirty="0">
                    <a:solidFill>
                      <a:srgbClr val="0070C0"/>
                    </a:solidFill>
                    <a:latin typeface="Arial"/>
                  </a:rPr>
                  <a:t>Fun Fact 2: </a:t>
                </a:r>
                <a:r>
                  <a:rPr kumimoji="1" lang="en-US" sz="2000" dirty="0">
                    <a:latin typeface="Arial"/>
                    <a:sym typeface="Wingdings" panose="05000000000000000000" pitchFamily="2" charset="2"/>
                  </a:rPr>
                  <a:t>if you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  <a:sym typeface="Wingdings" panose="05000000000000000000" pitchFamily="2" charset="2"/>
                  </a:rPr>
                  <a:t>standardize</a:t>
                </a:r>
                <a:r>
                  <a:rPr kumimoji="1" lang="en-US" sz="2000" dirty="0">
                    <a:latin typeface="Arial"/>
                    <a:sym typeface="Wingdings" panose="05000000000000000000" pitchFamily="2" charset="2"/>
                  </a:rPr>
                  <a:t> all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  <a:sym typeface="Wingdings" panose="05000000000000000000" pitchFamily="2" charset="2"/>
                  </a:rPr>
                  <a:t>variables</a:t>
                </a:r>
                <a:r>
                  <a:rPr kumimoji="1" lang="en-US" sz="2000" dirty="0">
                    <a:latin typeface="Arial"/>
                    <a:sym typeface="Wingdings" panose="05000000000000000000" pitchFamily="2" charset="2"/>
                  </a:rPr>
                  <a:t> or if you standardize the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  <a:sym typeface="Wingdings" panose="05000000000000000000" pitchFamily="2" charset="2"/>
                  </a:rPr>
                  <a:t>raw</a:t>
                </a:r>
                <a:r>
                  <a:rPr kumimoji="1" lang="en-US" sz="2000" dirty="0">
                    <a:latin typeface="Arial"/>
                    <a:sym typeface="Wingdings" panose="05000000000000000000" pitchFamily="2" charset="2"/>
                  </a:rPr>
                  <a:t> </a:t>
                </a:r>
                <a:r>
                  <a:rPr kumimoji="1" lang="el-GR" sz="2000" b="1" dirty="0">
                    <a:solidFill>
                      <a:srgbClr val="0070C0"/>
                    </a:solidFill>
                    <a:latin typeface="Arial"/>
                  </a:rPr>
                  <a:t>β</a:t>
                </a:r>
                <a:r>
                  <a:rPr kumimoji="1" lang="el-GR" sz="2000" dirty="0">
                    <a:latin typeface="Arial"/>
                  </a:rPr>
                  <a:t>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  <a:sym typeface="Wingdings" panose="05000000000000000000" pitchFamily="2" charset="2"/>
                  </a:rPr>
                  <a:t>coefficients</a:t>
                </a:r>
                <a:r>
                  <a:rPr kumimoji="1" lang="en-US" sz="2000" dirty="0">
                    <a:latin typeface="Arial"/>
                    <a:sym typeface="Wingdings" panose="05000000000000000000" pitchFamily="2" charset="2"/>
                  </a:rPr>
                  <a:t> you get the exact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  <a:sym typeface="Wingdings" panose="05000000000000000000" pitchFamily="2" charset="2"/>
                  </a:rPr>
                  <a:t>same results</a:t>
                </a:r>
                <a:endParaRPr kumimoji="1" lang="en-US" sz="2000" b="1" dirty="0">
                  <a:solidFill>
                    <a:srgbClr val="C00000"/>
                  </a:solidFill>
                  <a:latin typeface="Arial"/>
                </a:endParaRPr>
              </a:p>
              <a:p>
                <a:pPr marL="231775" lvl="0" indent="-231775"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b="1" dirty="0">
                    <a:solidFill>
                      <a:srgbClr val="0070C0"/>
                    </a:solidFill>
                    <a:latin typeface="Arial"/>
                  </a:rPr>
                  <a:t>Fun Fact 3: </a:t>
                </a:r>
                <a:r>
                  <a:rPr kumimoji="1" lang="en-US" sz="2000" dirty="0">
                    <a:latin typeface="Arial"/>
                  </a:rPr>
                  <a:t>If you fit an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unstandardized</a:t>
                </a:r>
                <a:r>
                  <a:rPr kumimoji="1" lang="en-US" sz="2000" dirty="0">
                    <a:latin typeface="Arial"/>
                  </a:rPr>
                  <a:t> regression model, you can extract standardized </a:t>
                </a:r>
                <a:r>
                  <a:rPr kumimoji="1" lang="el-GR" sz="2000" b="1" dirty="0">
                    <a:solidFill>
                      <a:srgbClr val="0070C0"/>
                    </a:solidFill>
                    <a:latin typeface="Arial"/>
                  </a:rPr>
                  <a:t>β</a:t>
                </a:r>
                <a:r>
                  <a:rPr kumimoji="1" lang="en-US" sz="2000" dirty="0">
                    <a:latin typeface="Arial"/>
                  </a:rPr>
                  <a:t>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coefficients</a:t>
                </a:r>
                <a:r>
                  <a:rPr kumimoji="1" lang="en-US" sz="2000" dirty="0">
                    <a:latin typeface="Arial"/>
                  </a:rPr>
                  <a:t> (</a:t>
                </a:r>
                <a:r>
                  <a:rPr kumimoji="1" lang="en-US" sz="2000" b="1" dirty="0">
                    <a:solidFill>
                      <a:srgbClr val="0070C0"/>
                    </a:solidFill>
                    <a:latin typeface="Arial"/>
                  </a:rPr>
                  <a:t>R</a:t>
                </a:r>
                <a:r>
                  <a:rPr kumimoji="1" lang="en-US" sz="2000" dirty="0">
                    <a:latin typeface="Arial"/>
                  </a:rPr>
                  <a:t> does this for you):</a:t>
                </a:r>
              </a:p>
              <a:p>
                <a:pPr marL="233363" lvl="1"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kumimoji="1"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kumimoji="1"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kumimoji="1" 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kumimoji="1"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f>
                        <m:fPr>
                          <m:ctrlPr>
                            <a:rPr kumimoji="1"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kumimoji="1"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kumimoji="1"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sz="2000" dirty="0">
                  <a:latin typeface="Arial"/>
                </a:endParaRPr>
              </a:p>
              <a:p>
                <a:pPr marL="233363" lvl="0" indent="-233363"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000" dirty="0">
                    <a:latin typeface="Arial"/>
                  </a:rPr>
                  <a:t>The </a:t>
                </a:r>
                <a:r>
                  <a:rPr kumimoji="1" lang="en-US" sz="2000" b="1" dirty="0">
                    <a:solidFill>
                      <a:srgbClr val="0070C0"/>
                    </a:solidFill>
                    <a:latin typeface="Arial"/>
                  </a:rPr>
                  <a:t>p-values</a:t>
                </a:r>
                <a:r>
                  <a:rPr kumimoji="1" lang="en-US" sz="2000" dirty="0">
                    <a:latin typeface="Arial"/>
                  </a:rPr>
                  <a:t> and </a:t>
                </a:r>
                <a:r>
                  <a:rPr kumimoji="1" lang="en-US" sz="2000" b="1" dirty="0">
                    <a:solidFill>
                      <a:srgbClr val="0070C0"/>
                    </a:solidFill>
                    <a:latin typeface="Arial"/>
                  </a:rPr>
                  <a:t>R</a:t>
                </a:r>
                <a:r>
                  <a:rPr kumimoji="1" lang="en-US" sz="2000" b="1" baseline="30000" dirty="0">
                    <a:solidFill>
                      <a:srgbClr val="0070C0"/>
                    </a:solidFill>
                    <a:latin typeface="Arial"/>
                  </a:rPr>
                  <a:t>2</a:t>
                </a:r>
                <a:r>
                  <a:rPr kumimoji="1" lang="en-US" sz="2000" dirty="0">
                    <a:latin typeface="Arial"/>
                  </a:rPr>
                  <a:t> remain of a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standardized</a:t>
                </a:r>
                <a:r>
                  <a:rPr kumimoji="1" lang="en-US" sz="2000" dirty="0">
                    <a:latin typeface="Arial"/>
                  </a:rPr>
                  <a:t> regression are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identical</a:t>
                </a:r>
                <a:r>
                  <a:rPr kumimoji="1" lang="en-US" sz="2000" dirty="0">
                    <a:latin typeface="Arial"/>
                  </a:rPr>
                  <a:t> to those of a regular regression, but the coefficients’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value</a:t>
                </a:r>
                <a:r>
                  <a:rPr kumimoji="1" lang="en-US" sz="2000" dirty="0">
                    <a:latin typeface="Arial"/>
                  </a:rPr>
                  <a:t> and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interpretation</a:t>
                </a:r>
                <a:r>
                  <a:rPr kumimoji="1" lang="en-US" sz="2000" dirty="0">
                    <a:latin typeface="Arial"/>
                  </a:rPr>
                  <a:t> change </a:t>
                </a:r>
                <a:r>
                  <a:rPr kumimoji="1" lang="en-US" sz="2000" dirty="0">
                    <a:latin typeface="Arial"/>
                    <a:sym typeface="Wingdings" panose="05000000000000000000" pitchFamily="2" charset="2"/>
                  </a:rPr>
                  <a:t></a:t>
                </a:r>
                <a:r>
                  <a:rPr kumimoji="1" lang="en-US" sz="2000" dirty="0">
                    <a:latin typeface="Arial"/>
                  </a:rPr>
                  <a:t> </a:t>
                </a:r>
              </a:p>
              <a:p>
                <a:pPr lvl="0" algn="ctr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kumimoji="1" lang="en-US" sz="2200" b="1" i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kumimoji="1" lang="en-US" sz="2200" b="1" i="1" baseline="300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*</a:t>
                </a:r>
                <a:r>
                  <a:rPr kumimoji="1" lang="en-US" sz="2200" b="1" i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kumimoji="1" lang="en-US" sz="2200" i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↑</a:t>
                </a:r>
                <a:r>
                  <a:rPr kumimoji="1" lang="en-US" sz="2200" i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1 standard deviation </a:t>
                </a:r>
                <a:r>
                  <a:rPr kumimoji="1" lang="en-US" sz="2200" b="1" i="1" dirty="0">
                    <a:solidFill>
                      <a:srgbClr val="0070C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  y</a:t>
                </a:r>
                <a:r>
                  <a:rPr kumimoji="1" lang="en-US" sz="2200" b="1" i="1" baseline="30000" dirty="0">
                    <a:solidFill>
                      <a:srgbClr val="0070C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*</a:t>
                </a:r>
                <a:r>
                  <a:rPr kumimoji="1" lang="en-US" sz="2200" b="1" i="1" dirty="0">
                    <a:solidFill>
                      <a:srgbClr val="0070C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kumimoji="1" lang="en-US" sz="2200" b="1" i="1" dirty="0">
                    <a:solidFill>
                      <a:srgbClr val="C000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changes</a:t>
                </a:r>
                <a:r>
                  <a:rPr kumimoji="1" lang="en-US" sz="2200" b="1" i="1" dirty="0">
                    <a:solidFill>
                      <a:srgbClr val="0070C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kumimoji="1" lang="el-GR" sz="2200" b="1" i="1" dirty="0">
                    <a:solidFill>
                      <a:srgbClr val="0070C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β</a:t>
                </a:r>
                <a:r>
                  <a:rPr kumimoji="1" lang="en-US" sz="2200" b="1" i="1" baseline="-25000" dirty="0">
                    <a:solidFill>
                      <a:srgbClr val="0070C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1</a:t>
                </a:r>
                <a:r>
                  <a:rPr kumimoji="1" lang="en-US" sz="2200" b="1" i="1" dirty="0">
                    <a:solidFill>
                      <a:srgbClr val="0070C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kumimoji="1" lang="en-US" sz="2200" i="1" dirty="0">
                    <a:solidFill>
                      <a:srgbClr val="0000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standard deviations</a:t>
                </a:r>
              </a:p>
            </p:txBody>
          </p:sp>
        </mc:Choice>
        <mc:Fallback xmlns="">
          <p:sp>
            <p:nvSpPr>
              <p:cNvPr id="27651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0676" y="1524000"/>
                <a:ext cx="8022648" cy="4953000"/>
              </a:xfrm>
              <a:prstGeom prst="rect">
                <a:avLst/>
              </a:prstGeom>
              <a:blipFill>
                <a:blip r:embed="rId4"/>
                <a:stretch>
                  <a:fillRect l="-684" t="-492" b="-22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228600" y="685799"/>
            <a:ext cx="8686800" cy="71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Standardized Regression: </a:t>
            </a:r>
            <a:r>
              <a:rPr lang="en-US" altLang="en-US" sz="3600" b="1" dirty="0">
                <a:solidFill>
                  <a:srgbClr val="996633"/>
                </a:solidFill>
                <a:latin typeface="Comic Sans MS" panose="030F0702030302020204" pitchFamily="66" charset="0"/>
              </a:rPr>
              <a:t>Details</a:t>
            </a:r>
            <a:endParaRPr lang="en-US" altLang="en-US" sz="20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31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FFFFCC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1ABD4A-20A8-4B3F-AEB5-34EF8A2C4D8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3400" y="514739"/>
            <a:ext cx="8345567" cy="685800"/>
            <a:chOff x="-2063714" y="209384"/>
            <a:chExt cx="7407654" cy="685800"/>
          </a:xfrm>
        </p:grpSpPr>
        <p:sp>
          <p:nvSpPr>
            <p:cNvPr id="49155" name="Rectangle 2"/>
            <p:cNvSpPr>
              <a:spLocks noChangeArrowheads="1"/>
            </p:cNvSpPr>
            <p:nvPr/>
          </p:nvSpPr>
          <p:spPr bwMode="auto">
            <a:xfrm>
              <a:off x="-1419689" y="209384"/>
              <a:ext cx="6763629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  <a:cs typeface="+mn-cs"/>
                </a:rPr>
                <a:t>Example: Standardizing (Scaling)</a:t>
              </a:r>
            </a:p>
          </p:txBody>
        </p:sp>
        <p:pic>
          <p:nvPicPr>
            <p:cNvPr id="3" name="Snagit_PPTDF1B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14" y="309791"/>
              <a:ext cx="644025" cy="484987"/>
            </a:xfrm>
            <a:prstGeom prst="rect">
              <a:avLst/>
            </a:prstGeom>
          </p:spPr>
        </p:pic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81000" y="1336342"/>
            <a:ext cx="8305800" cy="152567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sz="1600" b="1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## Transformation 5: Standardizing Data</a:t>
            </a:r>
            <a:br>
              <a:rPr lang="en-US" sz="1600" dirty="0">
                <a:cs typeface="Times New Roman" panose="02020603050405020304" pitchFamily="18" charset="0"/>
              </a:rPr>
            </a:b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library(MASS) 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Contains the Boston housing </a:t>
            </a:r>
            <a:r>
              <a:rPr kumimoji="1" lang="en-US" sz="16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data set</a:t>
            </a:r>
            <a:br>
              <a:rPr kumimoji="1" lang="en-US" sz="16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b="1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Boston.standardized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data.frame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600" b="1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scale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(Boston, </a:t>
            </a:r>
            <a:r>
              <a:rPr kumimoji="1" lang="en-US" sz="1600" b="1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center = </a:t>
            </a:r>
            <a:r>
              <a:rPr kumimoji="1" lang="en-US" sz="1600" b="1" dirty="0">
                <a:solidFill>
                  <a:srgbClr val="E287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kumimoji="1" lang="en-US" sz="1600" b="1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scale = </a:t>
            </a:r>
            <a:r>
              <a:rPr kumimoji="1" lang="en-US" sz="1600" b="1" dirty="0">
                <a:solidFill>
                  <a:srgbClr val="E287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))</a:t>
            </a:r>
            <a:b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summary(lm(</a:t>
            </a: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medv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~ </a:t>
            </a: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lstat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+ age, data = Boston))</a:t>
            </a:r>
          </a:p>
          <a:p>
            <a:pPr>
              <a:spcBef>
                <a:spcPts val="0"/>
              </a:spcBef>
              <a:buClr>
                <a:srgbClr val="000000"/>
              </a:buClr>
              <a:defRPr/>
            </a:pP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summary(lm(</a:t>
            </a: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medv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~ </a:t>
            </a: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lstat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+ age -1, data = </a:t>
            </a:r>
            <a:r>
              <a:rPr kumimoji="1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Boston.standardized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)) </a:t>
            </a:r>
            <a:b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8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See R script to see how to </a:t>
            </a:r>
            <a:r>
              <a:rPr kumimoji="1" lang="en-US" sz="1800" b="1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standardize some variables</a:t>
            </a:r>
            <a:r>
              <a:rPr kumimoji="1" lang="en-US" sz="18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, rather than the entire data frame</a:t>
            </a:r>
            <a:endParaRPr kumimoji="1" lang="en-US" sz="2000" dirty="0">
              <a:solidFill>
                <a:srgbClr val="006600"/>
              </a:solidFill>
              <a:ea typeface="Times New Roman Uni" panose="02020603050405020304" pitchFamily="18" charset="-128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spcBef>
                <a:spcPct val="20000"/>
              </a:spcBef>
              <a:buClr>
                <a:srgbClr val="000000"/>
              </a:buClr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Times New Roman Uni" panose="02020603050405020304" pitchFamily="18" charset="-128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 Uni" panose="02020603050405020304" pitchFamily="18" charset="-128"/>
              <a:ea typeface="Times New Roman Uni" panose="02020603050405020304" pitchFamily="18" charset="-128"/>
              <a:cs typeface="Times New Roman Uni" panose="02020603050405020304" pitchFamily="18" charset="-128"/>
              <a:sym typeface="Wingdings" panose="05000000000000000000" pitchFamily="2" charset="2"/>
            </a:endParaRPr>
          </a:p>
        </p:txBody>
      </p:sp>
      <p:pic>
        <p:nvPicPr>
          <p:cNvPr id="6" name="Snagit_PPT4477" descr="R outpu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997823"/>
            <a:ext cx="4497840" cy="1717052"/>
          </a:xfrm>
          <a:prstGeom prst="rect">
            <a:avLst/>
          </a:prstGeom>
        </p:spPr>
      </p:pic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6200" y="4794897"/>
            <a:ext cx="4497840" cy="3724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 Uni" panose="02020603050405020304" pitchFamily="18" charset="-128"/>
                <a:ea typeface="Times New Roman Uni" panose="02020603050405020304" pitchFamily="18" charset="-128"/>
                <a:cs typeface="Times New Roman Uni" panose="02020603050405020304" pitchFamily="18" charset="-128"/>
                <a:sym typeface="Wingdings" panose="05000000000000000000" pitchFamily="2" charset="2"/>
              </a:rPr>
              <a:t>Un-Standardized Model</a:t>
            </a:r>
            <a:endParaRPr kumimoji="1" 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 Uni" panose="02020603050405020304" pitchFamily="18" charset="-128"/>
              <a:ea typeface="Times New Roman Uni" panose="02020603050405020304" pitchFamily="18" charset="-128"/>
              <a:cs typeface="Times New Roman Uni" panose="02020603050405020304" pitchFamily="18" charset="-128"/>
              <a:sym typeface="Wingdings" panose="05000000000000000000" pitchFamily="2" charset="2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648200" y="4794897"/>
            <a:ext cx="4367922" cy="3724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sz="1800" b="1" dirty="0">
                <a:solidFill>
                  <a:srgbClr val="0070C0"/>
                </a:solidFill>
                <a:latin typeface="Times New Roman Uni" panose="02020603050405020304" pitchFamily="18" charset="-128"/>
                <a:ea typeface="Times New Roman Uni" panose="02020603050405020304" pitchFamily="18" charset="-128"/>
                <a:cs typeface="Times New Roman Uni" panose="02020603050405020304" pitchFamily="18" charset="-128"/>
                <a:sym typeface="Wingdings" panose="05000000000000000000" pitchFamily="2" charset="2"/>
              </a:rPr>
              <a:t>Standardized 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 Uni" panose="02020603050405020304" pitchFamily="18" charset="-128"/>
                <a:ea typeface="Times New Roman Uni" panose="02020603050405020304" pitchFamily="18" charset="-128"/>
                <a:cs typeface="Times New Roman Uni" panose="02020603050405020304" pitchFamily="18" charset="-128"/>
                <a:sym typeface="Wingdings" panose="05000000000000000000" pitchFamily="2" charset="2"/>
              </a:rPr>
              <a:t>Model</a:t>
            </a:r>
            <a:endParaRPr kumimoji="1" 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 Uni" panose="02020603050405020304" pitchFamily="18" charset="-128"/>
              <a:ea typeface="Times New Roman Uni" panose="02020603050405020304" pitchFamily="18" charset="-128"/>
              <a:cs typeface="Times New Roman Uni" panose="02020603050405020304" pitchFamily="18" charset="-128"/>
              <a:sym typeface="Wingdings" panose="05000000000000000000" pitchFamily="2" charset="2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5581120"/>
            <a:ext cx="847725" cy="847725"/>
          </a:xfrm>
          <a:prstGeom prst="rect">
            <a:avLst/>
          </a:prstGeom>
        </p:spPr>
      </p:pic>
      <p:pic>
        <p:nvPicPr>
          <p:cNvPr id="15" name="Snagit_PPTC1C4" descr="R output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133416"/>
            <a:ext cx="4367922" cy="1581459"/>
          </a:xfrm>
          <a:prstGeom prst="rect">
            <a:avLst/>
          </a:prstGeom>
        </p:spPr>
      </p:pic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352799" y="5540258"/>
            <a:ext cx="5105401" cy="784342"/>
          </a:xfrm>
          <a:prstGeom prst="rect">
            <a:avLst/>
          </a:prstGeom>
          <a:solidFill>
            <a:srgbClr val="FFE7E7"/>
          </a:solidFill>
          <a:ln>
            <a:noFill/>
          </a:ln>
        </p:spPr>
        <p:txBody>
          <a:bodyPr lIns="92075" tIns="46038" rIns="92075" bIns="46038"/>
          <a:lstStyle/>
          <a:p>
            <a:pPr lvl="0">
              <a:spcBef>
                <a:spcPts val="600"/>
              </a:spcBef>
              <a:buClr>
                <a:srgbClr val="000000"/>
              </a:buClr>
              <a:defRPr/>
            </a:pPr>
            <a:r>
              <a:rPr kumimoji="1" lang="en-US" sz="1600" dirty="0">
                <a:solidFill>
                  <a:srgbClr val="000000"/>
                </a:solidFill>
                <a:latin typeface="Times New Roman Uni" panose="02020603050405020304" pitchFamily="18" charset="-128"/>
                <a:ea typeface="Times New Roman Uni" panose="02020603050405020304" pitchFamily="18" charset="-128"/>
                <a:cs typeface="Times New Roman Uni" panose="02020603050405020304" pitchFamily="18" charset="-128"/>
                <a:sym typeface="Wingdings" panose="05000000000000000000" pitchFamily="2" charset="2"/>
              </a:rPr>
              <a:t>You can run an unstandardized model and then extract standardized coefficients with the </a:t>
            </a:r>
            <a:r>
              <a:rPr kumimoji="1" lang="en-US" sz="1600" b="1" dirty="0" err="1">
                <a:solidFill>
                  <a:srgbClr val="0070C0"/>
                </a:solidFill>
                <a:latin typeface="Times New Roman Uni" panose="02020603050405020304" pitchFamily="18" charset="-128"/>
                <a:ea typeface="Times New Roman Uni" panose="02020603050405020304" pitchFamily="18" charset="-128"/>
                <a:cs typeface="Times New Roman Uni" panose="02020603050405020304" pitchFamily="18" charset="-128"/>
                <a:sym typeface="Wingdings" panose="05000000000000000000" pitchFamily="2" charset="2"/>
              </a:rPr>
              <a:t>lm.beta</a:t>
            </a:r>
            <a:r>
              <a:rPr kumimoji="1" lang="en-US" sz="1600" b="1" dirty="0">
                <a:solidFill>
                  <a:srgbClr val="0070C0"/>
                </a:solidFill>
                <a:latin typeface="Times New Roman Uni" panose="02020603050405020304" pitchFamily="18" charset="-128"/>
                <a:ea typeface="Times New Roman Uni" panose="02020603050405020304" pitchFamily="18" charset="-128"/>
                <a:cs typeface="Times New Roman Uni" panose="02020603050405020304" pitchFamily="18" charset="-128"/>
                <a:sym typeface="Wingdings" panose="05000000000000000000" pitchFamily="2" charset="2"/>
              </a:rPr>
              <a:t>() </a:t>
            </a:r>
            <a:r>
              <a:rPr kumimoji="1" lang="en-US" sz="1600" dirty="0">
                <a:solidFill>
                  <a:srgbClr val="000000"/>
                </a:solidFill>
                <a:latin typeface="Times New Roman Uni" panose="02020603050405020304" pitchFamily="18" charset="-128"/>
                <a:ea typeface="Times New Roman Uni" panose="02020603050405020304" pitchFamily="18" charset="-128"/>
                <a:cs typeface="Times New Roman Uni" panose="02020603050405020304" pitchFamily="18" charset="-128"/>
                <a:sym typeface="Wingdings" panose="05000000000000000000" pitchFamily="2" charset="2"/>
              </a:rPr>
              <a:t>function in one fitting, as shown in the next slide:</a:t>
            </a:r>
          </a:p>
          <a:p>
            <a:pPr lvl="0" algn="r">
              <a:spcBef>
                <a:spcPts val="600"/>
              </a:spcBef>
              <a:buClr>
                <a:srgbClr val="000000"/>
              </a:buClr>
              <a:defRPr/>
            </a:pPr>
            <a:r>
              <a:rPr kumimoji="1" lang="en-US" sz="1800" b="1" dirty="0">
                <a:solidFill>
                  <a:srgbClr val="C00000"/>
                </a:solidFill>
                <a:latin typeface="Times New Roman Uni" panose="02020603050405020304" pitchFamily="18" charset="-128"/>
                <a:ea typeface="Times New Roman Uni" panose="02020603050405020304" pitchFamily="18" charset="-128"/>
                <a:cs typeface="Times New Roman Uni" panose="02020603050405020304" pitchFamily="18" charset="-128"/>
                <a:sym typeface="Wingdings" panose="05000000000000000000" pitchFamily="2" charset="2"/>
              </a:rPr>
              <a:t></a:t>
            </a:r>
            <a:endParaRPr kumimoji="1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 Uni" panose="02020603050405020304" pitchFamily="18" charset="-128"/>
              <a:ea typeface="Times New Roman Uni" panose="02020603050405020304" pitchFamily="18" charset="-128"/>
              <a:cs typeface="Times New Roman Uni" panose="02020603050405020304" pitchFamily="18" charset="-128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 Uni" panose="02020603050405020304" pitchFamily="18" charset="-128"/>
              <a:ea typeface="Times New Roman Uni" panose="02020603050405020304" pitchFamily="18" charset="-128"/>
              <a:cs typeface="Times New Roman Uni" panose="02020603050405020304" pitchFamily="18" charset="-128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7935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FFFFCC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1ABD4A-20A8-4B3F-AEB5-34EF8A2C4D8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3400" y="609600"/>
            <a:ext cx="8345567" cy="685800"/>
            <a:chOff x="-2063714" y="209384"/>
            <a:chExt cx="7407654" cy="685800"/>
          </a:xfrm>
        </p:grpSpPr>
        <p:sp>
          <p:nvSpPr>
            <p:cNvPr id="49155" name="Rectangle 2"/>
            <p:cNvSpPr>
              <a:spLocks noChangeArrowheads="1"/>
            </p:cNvSpPr>
            <p:nvPr/>
          </p:nvSpPr>
          <p:spPr bwMode="auto">
            <a:xfrm>
              <a:off x="-1419689" y="209384"/>
              <a:ext cx="6763629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  <a:cs typeface="+mn-cs"/>
                </a:rPr>
                <a:t>Example: Standard Coefficients</a:t>
              </a:r>
            </a:p>
          </p:txBody>
        </p:sp>
        <p:pic>
          <p:nvPicPr>
            <p:cNvPr id="3" name="Snagit_PPTDF1B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14" y="309791"/>
              <a:ext cx="644025" cy="484987"/>
            </a:xfrm>
            <a:prstGeom prst="rect">
              <a:avLst/>
            </a:prstGeom>
          </p:spPr>
        </p:pic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66802" y="1521986"/>
            <a:ext cx="7686635" cy="15780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sz="1600" b="1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# Standardized regression</a:t>
            </a:r>
            <a:br>
              <a:rPr lang="en-US" sz="1600" dirty="0">
                <a:cs typeface="Times New Roman" panose="02020603050405020304" pitchFamily="18" charset="0"/>
              </a:rPr>
            </a:b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library(MASS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Contains the Boston housing data set</a:t>
            </a:r>
            <a:b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b="1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library(</a:t>
            </a:r>
            <a:r>
              <a:rPr kumimoji="1" lang="en-US" sz="1600" b="1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lm.beta</a:t>
            </a:r>
            <a:r>
              <a:rPr kumimoji="1" lang="en-US" sz="1600" b="1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6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Contains the </a:t>
            </a:r>
            <a:r>
              <a:rPr kumimoji="1" lang="en-US" sz="1600" dirty="0" err="1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lm.beta</a:t>
            </a:r>
            <a:r>
              <a:rPr kumimoji="1" lang="en-US" sz="16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() function to extract standardized coefficients</a:t>
            </a:r>
            <a:b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lm.fit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lm(</a:t>
            </a: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medv~lstat+age,data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=Boston)</a:t>
            </a:r>
            <a:b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lm.standardized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600" b="1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lm.beta</a:t>
            </a:r>
            <a:r>
              <a:rPr kumimoji="1" lang="en-US" sz="1600" b="1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600" b="1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lm.fit</a:t>
            </a:r>
            <a:r>
              <a:rPr kumimoji="1" lang="en-US" sz="1600" b="1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b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summary(</a:t>
            </a: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lm.standardized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5" name="Snagit_PPT7CD9" descr="R outpu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2" y="3200400"/>
            <a:ext cx="7686635" cy="263907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5" y="5476875"/>
            <a:ext cx="847725" cy="847725"/>
          </a:xfrm>
          <a:prstGeom prst="rect">
            <a:avLst/>
          </a:prstGeom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58FB641A-E158-D29C-3AFC-B0DB71EBE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158" y="5895831"/>
            <a:ext cx="4367922" cy="3724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sz="1800" b="1" dirty="0">
                <a:solidFill>
                  <a:srgbClr val="0070C0"/>
                </a:solidFill>
                <a:latin typeface="Times New Roman Uni" panose="02020603050405020304" pitchFamily="18" charset="-128"/>
                <a:ea typeface="Times New Roman Uni" panose="02020603050405020304" pitchFamily="18" charset="-128"/>
                <a:cs typeface="Times New Roman Uni" panose="02020603050405020304" pitchFamily="18" charset="-128"/>
                <a:sym typeface="Wingdings" panose="05000000000000000000" pitchFamily="2" charset="2"/>
              </a:rPr>
              <a:t>Both 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 Uni" panose="02020603050405020304" pitchFamily="18" charset="-128"/>
                <a:ea typeface="Times New Roman Uni" panose="02020603050405020304" pitchFamily="18" charset="-128"/>
                <a:cs typeface="Times New Roman Uni" panose="02020603050405020304" pitchFamily="18" charset="-128"/>
                <a:sym typeface="Wingdings" panose="05000000000000000000" pitchFamily="2" charset="2"/>
              </a:rPr>
              <a:t>Models</a:t>
            </a:r>
            <a:endParaRPr kumimoji="1" 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 Uni" panose="02020603050405020304" pitchFamily="18" charset="-128"/>
              <a:ea typeface="Times New Roman Uni" panose="02020603050405020304" pitchFamily="18" charset="-128"/>
              <a:cs typeface="Times New Roman Uni" panose="02020603050405020304" pitchFamily="18" charset="-128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2867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2B87FF-D51C-4727-9535-D72E10C4AA13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533400" y="2590800"/>
            <a:ext cx="8077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None/>
            </a:pPr>
            <a:r>
              <a:rPr kumimoji="0" lang="en-US" altLang="en-US" sz="1400" dirty="0">
                <a:solidFill>
                  <a:srgbClr val="000000"/>
                </a:solidFill>
                <a:latin typeface="Arial"/>
              </a:rPr>
              <a:t>[</a:t>
            </a:r>
            <a:r>
              <a:rPr kumimoji="0" lang="en-US" altLang="en-US" sz="1400" dirty="0">
                <a:solidFill>
                  <a:srgbClr val="000000"/>
                </a:solidFill>
                <a:latin typeface="Arial"/>
                <a:hlinkClick r:id="rId4" action="ppaction://hlinksldjump"/>
              </a:rPr>
              <a:t>Top</a:t>
            </a:r>
            <a:r>
              <a:rPr kumimoji="0" lang="en-US" altLang="en-US" sz="1400" dirty="0">
                <a:solidFill>
                  <a:srgbClr val="000000"/>
                </a:solidFill>
                <a:latin typeface="Arial"/>
              </a:rPr>
              <a:t>] </a:t>
            </a: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Transformation #6:</a:t>
            </a:r>
            <a:b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</a:br>
            <a:r>
              <a:rPr lang="en-US" altLang="en-US" sz="3600" u="sng" dirty="0">
                <a:solidFill>
                  <a:srgbClr val="0070C0"/>
                </a:solidFill>
                <a:latin typeface="Comic Sans MS" panose="030F0702030302020204" pitchFamily="66" charset="0"/>
              </a:rPr>
              <a:t>Predictors</a:t>
            </a:r>
            <a:r>
              <a:rPr lang="en-US" altLang="en-US" sz="3600" dirty="0">
                <a:solidFill>
                  <a:srgbClr val="0070C0"/>
                </a:solidFill>
                <a:latin typeface="Comic Sans MS" panose="030F0702030302020204" pitchFamily="66" charset="0"/>
              </a:rPr>
              <a:t>:</a:t>
            </a:r>
            <a:br>
              <a:rPr lang="en-US" altLang="en-US" sz="3600" b="1" dirty="0">
                <a:solidFill>
                  <a:srgbClr val="0070C0"/>
                </a:solidFill>
                <a:latin typeface="Comic Sans MS" panose="030F0702030302020204" pitchFamily="66" charset="0"/>
              </a:rPr>
            </a:br>
            <a:r>
              <a:rPr lang="en-US" altLang="en-US" sz="3600" b="1" dirty="0">
                <a:solidFill>
                  <a:srgbClr val="0070C0"/>
                </a:solidFill>
                <a:latin typeface="Comic Sans MS" panose="030F0702030302020204" pitchFamily="66" charset="0"/>
              </a:rPr>
              <a:t>Lagging Data</a:t>
            </a:r>
          </a:p>
          <a:p>
            <a:pPr algn="ctr">
              <a:buNone/>
            </a:pPr>
            <a:r>
              <a:rPr kumimoji="0"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EI(</a:t>
            </a:r>
            <a:r>
              <a:rPr kumimoji="0" lang="en-US" altLang="en-US" dirty="0">
                <a:solidFill>
                  <a:srgbClr val="0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)</a:t>
            </a:r>
            <a:r>
              <a:rPr kumimoji="0"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– Errors are not independent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20863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AC11C9A-C339-43F9-B0BA-9C85BAA95A66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276161"/>
            <a:ext cx="7924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+mn-lt"/>
              </a:rPr>
              <a:t>Models aimed at making predictions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outside the existing data range </a:t>
            </a:r>
            <a:r>
              <a:rPr kumimoji="1" lang="en-US" sz="2000" dirty="0">
                <a:latin typeface="+mn-lt"/>
              </a:rPr>
              <a:t>are called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forecasting models</a:t>
            </a:r>
            <a:r>
              <a:rPr kumimoji="1" lang="en-US" sz="2000" dirty="0">
                <a:latin typeface="+mn-lt"/>
              </a:rPr>
              <a:t>. Like any forecasting (e.g., the economy, the weather), the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prediction confidence </a:t>
            </a:r>
            <a:r>
              <a:rPr kumimoji="1" lang="en-US" sz="2000" dirty="0">
                <a:latin typeface="+mn-lt"/>
              </a:rPr>
              <a:t>declines as you get farther away from the existing data range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+mn-lt"/>
              </a:rPr>
              <a:t>The difficulty with forecasting, is that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present values of the dependent variable</a:t>
            </a:r>
            <a:r>
              <a:rPr kumimoji="1" lang="en-US" sz="2000" dirty="0">
                <a:latin typeface="+mn-lt"/>
              </a:rPr>
              <a:t> (e.g., your height today) are sometimes highly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correlated</a:t>
            </a:r>
            <a:r>
              <a:rPr kumimoji="1" lang="en-US" sz="2000" dirty="0">
                <a:latin typeface="+mn-lt"/>
              </a:rPr>
              <a:t> with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prior values </a:t>
            </a:r>
            <a:r>
              <a:rPr kumimoji="1" lang="en-US" sz="2000" dirty="0">
                <a:latin typeface="+mn-lt"/>
              </a:rPr>
              <a:t>(e.g., your height yesterday), which violates a key OLS assumption of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data independence </a:t>
            </a:r>
            <a:r>
              <a:rPr kumimoji="1" lang="en-US" sz="2000" dirty="0">
                <a:latin typeface="+mn-lt"/>
              </a:rPr>
              <a:t>or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 error independence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+mn-lt"/>
              </a:rPr>
              <a:t>This problem is known as </a:t>
            </a:r>
            <a:r>
              <a:rPr kumimoji="1" lang="en-US" sz="2000" b="1" dirty="0">
                <a:solidFill>
                  <a:srgbClr val="0070C0"/>
                </a:solidFill>
                <a:latin typeface="Comic Sans MS" panose="030F0702030302020204" pitchFamily="66" charset="0"/>
              </a:rPr>
              <a:t>serial correlation </a:t>
            </a:r>
            <a:r>
              <a:rPr kumimoji="1" lang="en-US" sz="2000" dirty="0">
                <a:latin typeface="+mn-lt"/>
              </a:rPr>
              <a:t>or </a:t>
            </a:r>
            <a:r>
              <a:rPr kumimoji="1" lang="en-US" sz="2000" b="1" dirty="0">
                <a:solidFill>
                  <a:srgbClr val="0070C0"/>
                </a:solidFill>
                <a:latin typeface="Comic Sans MS" panose="030F0702030302020204" pitchFamily="66" charset="0"/>
              </a:rPr>
              <a:t>auto correlation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Lagging</a:t>
            </a:r>
            <a:r>
              <a:rPr kumimoji="1" lang="en-US" sz="2000" dirty="0">
                <a:latin typeface="+mn-lt"/>
              </a:rPr>
              <a:t> can help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reduce serial correlation</a:t>
            </a:r>
            <a:r>
              <a:rPr kumimoji="1" lang="en-US" sz="2000" dirty="0">
                <a:latin typeface="+mn-lt"/>
              </a:rPr>
              <a:t>, although there are more sophisticated and robust forecasting models (outside our scope)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+mn-lt"/>
              </a:rPr>
              <a:t>Most lagged models predict over time </a:t>
            </a:r>
            <a:r>
              <a:rPr kumimoji="1" lang="en-US" sz="2000" dirty="0">
                <a:latin typeface="+mn-lt"/>
                <a:sym typeface="Wingdings" panose="05000000000000000000" pitchFamily="2" charset="2"/>
              </a:rPr>
              <a:t>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  <a:sym typeface="Wingdings" panose="05000000000000000000" pitchFamily="2" charset="2"/>
              </a:rPr>
              <a:t>Time Series Models</a:t>
            </a:r>
            <a:endParaRPr kumimoji="1" lang="en-US" sz="2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8600" y="533400"/>
            <a:ext cx="868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Forecasting Models</a:t>
            </a:r>
            <a:endParaRPr lang="en-US" altLang="en-US" sz="20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635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AC11C9A-C339-43F9-B0BA-9C85BAA95A66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500" y="1545157"/>
            <a:ext cx="8001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defRPr/>
            </a:pP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Time series</a:t>
            </a:r>
            <a:r>
              <a:rPr kumimoji="1" lang="en-US" sz="2000" dirty="0">
                <a:latin typeface="+mn-lt"/>
              </a:rPr>
              <a:t> models come in different flavors of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three main types</a:t>
            </a:r>
          </a:p>
          <a:p>
            <a:pPr marL="225425" lvl="1" indent="-225425"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sz="2000" b="1" dirty="0">
                <a:solidFill>
                  <a:srgbClr val="0070C0"/>
                </a:solidFill>
                <a:latin typeface="+mn-lt"/>
              </a:rPr>
              <a:t>(Univariate) Time Series </a:t>
            </a:r>
            <a:r>
              <a:rPr kumimoji="1" lang="en-US" sz="2000" dirty="0">
                <a:latin typeface="+mn-lt"/>
              </a:rPr>
              <a:t>– predicting future values of a variable based on its prior historical values (e.g., predict tomorrow’s weather)</a:t>
            </a:r>
          </a:p>
          <a:p>
            <a:pPr marL="684212" lvl="2" indent="-342900"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kumimoji="1" lang="en-US" sz="1800" dirty="0">
                <a:solidFill>
                  <a:srgbClr val="0070C0"/>
                </a:solidFill>
                <a:latin typeface="+mn-lt"/>
              </a:rPr>
              <a:t>Forecasting methods </a:t>
            </a:r>
            <a:r>
              <a:rPr kumimoji="1" lang="en-US" sz="1800" dirty="0">
                <a:solidFill>
                  <a:srgbClr val="0070C0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kumimoji="1" lang="en-US" sz="1800" dirty="0">
                <a:solidFill>
                  <a:srgbClr val="0070C0"/>
                </a:solidFill>
                <a:latin typeface="+mn-lt"/>
              </a:rPr>
              <a:t>moving averages, exponential smoothing, etc.</a:t>
            </a:r>
          </a:p>
          <a:p>
            <a:pPr marL="227013" lvl="1" indent="-227013"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sz="2000" b="1" dirty="0">
                <a:solidFill>
                  <a:srgbClr val="0070C0"/>
                </a:solidFill>
                <a:latin typeface="+mn-lt"/>
              </a:rPr>
              <a:t>Multivariate Time Series </a:t>
            </a:r>
            <a:r>
              <a:rPr kumimoji="1" lang="en-US" sz="2000" dirty="0">
                <a:latin typeface="+mn-lt"/>
              </a:rPr>
              <a:t>– like time series, but also include other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predictors</a:t>
            </a:r>
            <a:r>
              <a:rPr kumimoji="1" lang="en-US" sz="2000" dirty="0">
                <a:latin typeface="+mn-lt"/>
              </a:rPr>
              <a:t> and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control</a:t>
            </a:r>
            <a:r>
              <a:rPr kumimoji="1" lang="en-US" sz="2000" dirty="0">
                <a:latin typeface="+mn-lt"/>
              </a:rPr>
              <a:t> variables</a:t>
            </a:r>
          </a:p>
          <a:p>
            <a:pPr marL="684212" lvl="2" indent="-342900"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kumimoji="1" lang="en-US" sz="1800" dirty="0">
                <a:solidFill>
                  <a:srgbClr val="0070C0"/>
                </a:solidFill>
                <a:latin typeface="+mn-lt"/>
              </a:rPr>
              <a:t>Predictive models </a:t>
            </a:r>
            <a:r>
              <a:rPr kumimoji="1" lang="en-US" sz="1800" dirty="0">
                <a:solidFill>
                  <a:srgbClr val="0070C0"/>
                </a:solidFill>
                <a:latin typeface="+mn-lt"/>
                <a:sym typeface="Wingdings" panose="05000000000000000000" pitchFamily="2" charset="2"/>
              </a:rPr>
              <a:t> C</a:t>
            </a:r>
            <a:r>
              <a:rPr kumimoji="1" lang="en-US" sz="1800" dirty="0">
                <a:solidFill>
                  <a:srgbClr val="0070C0"/>
                </a:solidFill>
                <a:latin typeface="+mn-lt"/>
              </a:rPr>
              <a:t>heck for dependencies between observations, like serial correlation, time effects, etc.</a:t>
            </a:r>
          </a:p>
          <a:p>
            <a:pPr marL="227013" lvl="1" indent="-227013"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sz="2000" dirty="0">
                <a:latin typeface="+mn-lt"/>
              </a:rPr>
              <a:t>In depth analysis of forecasting and panel data models is </a:t>
            </a:r>
            <a:r>
              <a:rPr kumimoji="1" lang="en-US" sz="2000" dirty="0">
                <a:solidFill>
                  <a:srgbClr val="C00000"/>
                </a:solidFill>
                <a:latin typeface="+mn-lt"/>
              </a:rPr>
              <a:t>beyond the scope</a:t>
            </a:r>
            <a:r>
              <a:rPr kumimoji="1" lang="en-US" sz="2000" dirty="0">
                <a:latin typeface="+mn-lt"/>
              </a:rPr>
              <a:t> of this course, but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time effects </a:t>
            </a:r>
            <a:r>
              <a:rPr kumimoji="1" lang="en-US" sz="2000" dirty="0">
                <a:latin typeface="+mn-lt"/>
              </a:rPr>
              <a:t>need to be tested and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lagging</a:t>
            </a:r>
            <a:r>
              <a:rPr kumimoji="1" lang="en-US" sz="2000" dirty="0">
                <a:latin typeface="+mn-lt"/>
              </a:rPr>
              <a:t> outcome or predictors may overcome some issues.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8600" y="609600"/>
            <a:ext cx="868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Time Series Models: </a:t>
            </a:r>
            <a:r>
              <a:rPr lang="en-US" altLang="en-US" sz="3600" b="1" dirty="0">
                <a:solidFill>
                  <a:srgbClr val="996633"/>
                </a:solidFill>
                <a:latin typeface="Comic Sans MS" panose="030F0702030302020204" pitchFamily="66" charset="0"/>
              </a:rPr>
              <a:t>Intuition</a:t>
            </a:r>
            <a:endParaRPr lang="en-US" altLang="en-US" sz="2000" b="1" dirty="0">
              <a:solidFill>
                <a:srgbClr val="996633"/>
              </a:solidFill>
              <a:latin typeface="Comic Sans MS" panose="030F0702030302020204" pitchFamily="66" charset="0"/>
            </a:endParaRPr>
          </a:p>
        </p:txBody>
      </p:sp>
      <p:pic>
        <p:nvPicPr>
          <p:cNvPr id="7" name="Snagit_PPTD9D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77" y="208998"/>
            <a:ext cx="854893" cy="62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33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AD14567-9810-4909-BCEB-BD9DCD11794A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533400" y="30480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Why Pre-Process Data?</a:t>
            </a:r>
            <a:br>
              <a:rPr lang="en-US" altLang="en-US" sz="3600" b="1" dirty="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95695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F08A9C0-2FC2-4B08-BE34-B7328372C5E9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381000" y="533400"/>
            <a:ext cx="830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Multivariate Time Series Models</a:t>
            </a:r>
          </a:p>
          <a:p>
            <a:pPr algn="ctr">
              <a:buFontTx/>
              <a:buNone/>
            </a:pPr>
            <a:br>
              <a:rPr lang="en-US" altLang="en-US" sz="3600" b="1" dirty="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endParaRPr lang="en-US" altLang="en-US" sz="1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1059" y="1295400"/>
            <a:ext cx="8382000" cy="2912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227013" indent="-227013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+mn-lt"/>
              </a:rPr>
              <a:t>Say, we want to forecast monthly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house starts </a:t>
            </a:r>
            <a:r>
              <a:rPr kumimoji="1" lang="en-US" sz="2000" dirty="0">
                <a:latin typeface="+mn-lt"/>
              </a:rPr>
              <a:t>(in thousands; </a:t>
            </a:r>
            <a:r>
              <a:rPr kumimoji="1" lang="en-US" sz="2000" b="1" dirty="0" err="1">
                <a:solidFill>
                  <a:srgbClr val="0070C0"/>
                </a:solidFill>
                <a:latin typeface="+mn-lt"/>
              </a:rPr>
              <a:t>KUnits</a:t>
            </a:r>
            <a:r>
              <a:rPr kumimoji="1" lang="en-US" sz="2000" dirty="0">
                <a:latin typeface="+mn-lt"/>
              </a:rPr>
              <a:t>)</a:t>
            </a:r>
          </a:p>
          <a:p>
            <a:pPr marL="227013" indent="-227013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Because </a:t>
            </a:r>
            <a:r>
              <a:rPr kumimoji="1" lang="en-US" sz="2000" b="1" dirty="0" err="1">
                <a:solidFill>
                  <a:srgbClr val="0070C0"/>
                </a:solidFill>
                <a:latin typeface="+mn-lt"/>
              </a:rPr>
              <a:t>KUnits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 in one month may be highly correlated with </a:t>
            </a:r>
            <a:r>
              <a:rPr kumimoji="1" lang="en-US" sz="2000" b="1" dirty="0" err="1">
                <a:solidFill>
                  <a:srgbClr val="0070C0"/>
                </a:solidFill>
                <a:latin typeface="+mn-lt"/>
              </a:rPr>
              <a:t>KUnits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 in prior months </a:t>
            </a:r>
            <a:r>
              <a:rPr kumimoji="1" lang="en-US" sz="2000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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serial correlation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 is a concern </a:t>
            </a:r>
            <a:endParaRPr kumimoji="1" lang="en-US" sz="2000" dirty="0">
              <a:latin typeface="+mn-lt"/>
            </a:endParaRPr>
          </a:p>
          <a:p>
            <a:pPr marL="227013" indent="-227013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+mn-lt"/>
              </a:rPr>
              <a:t>Lagging the </a:t>
            </a:r>
            <a:r>
              <a:rPr kumimoji="1" lang="en-US" sz="2000" b="1" dirty="0" err="1">
                <a:solidFill>
                  <a:srgbClr val="0070C0"/>
                </a:solidFill>
                <a:latin typeface="+mn-lt"/>
              </a:rPr>
              <a:t>KUnits</a:t>
            </a:r>
            <a:r>
              <a:rPr kumimoji="1" lang="en-US" sz="2000" dirty="0">
                <a:latin typeface="+mn-lt"/>
              </a:rPr>
              <a:t> (the outcome variable) may help correct for this </a:t>
            </a:r>
            <a:r>
              <a:rPr kumimoji="1" lang="en-US" sz="2000" b="1" dirty="0">
                <a:solidFill>
                  <a:srgbClr val="0070C0"/>
                </a:solidFill>
                <a:latin typeface="+mn-lt"/>
                <a:sym typeface="Wingdings" panose="05000000000000000000" pitchFamily="2" charset="2"/>
              </a:rPr>
              <a:t> Univariate Time Series</a:t>
            </a:r>
            <a:endParaRPr kumimoji="1" lang="en-US" sz="2000" b="1" dirty="0">
              <a:solidFill>
                <a:srgbClr val="0070C0"/>
              </a:solidFill>
              <a:latin typeface="+mn-lt"/>
            </a:endParaRPr>
          </a:p>
          <a:p>
            <a:pPr marL="227013" lvl="0" indent="-227013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The table below shows </a:t>
            </a:r>
            <a:r>
              <a:rPr kumimoji="1" lang="en-US" sz="2000" b="1" dirty="0" err="1">
                <a:solidFill>
                  <a:srgbClr val="0070C0"/>
                </a:solidFill>
                <a:latin typeface="Arial"/>
              </a:rPr>
              <a:t>KUnits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 lagged 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by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1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 to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4 months</a:t>
            </a:r>
            <a:endParaRPr kumimoji="1" lang="en-US" sz="2000" dirty="0">
              <a:solidFill>
                <a:srgbClr val="000000"/>
              </a:solidFill>
              <a:latin typeface="Arial"/>
            </a:endParaRPr>
          </a:p>
          <a:p>
            <a:pPr marL="227013" indent="-227013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Based on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business knowledge 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you may want to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include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 additional variables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model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 (e.g., S&amp;P, quarters) </a:t>
            </a:r>
            <a:r>
              <a:rPr kumimoji="1" lang="en-US" sz="2000" b="1" dirty="0">
                <a:solidFill>
                  <a:srgbClr val="0070C0"/>
                </a:solidFill>
                <a:latin typeface="+mn-lt"/>
                <a:sym typeface="Wingdings" panose="05000000000000000000" pitchFamily="2" charset="2"/>
              </a:rPr>
              <a:t> Multivariate Time Series</a:t>
            </a:r>
            <a:endParaRPr kumimoji="1" lang="en-US" sz="20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4" name="Snagit_PPTE063" descr="R outpu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73" y="4343400"/>
            <a:ext cx="8477454" cy="198120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 bwMode="auto">
          <a:xfrm>
            <a:off x="2485016" y="4671210"/>
            <a:ext cx="634702" cy="126701"/>
          </a:xfrm>
          <a:custGeom>
            <a:avLst/>
            <a:gdLst>
              <a:gd name="connsiteX0" fmla="*/ 0 w 634702"/>
              <a:gd name="connsiteY0" fmla="*/ 19124 h 126701"/>
              <a:gd name="connsiteX1" fmla="*/ 462579 w 634702"/>
              <a:gd name="connsiteY1" fmla="*/ 8366 h 126701"/>
              <a:gd name="connsiteX2" fmla="*/ 634702 w 634702"/>
              <a:gd name="connsiteY2" fmla="*/ 126701 h 126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702" h="126701">
                <a:moveTo>
                  <a:pt x="0" y="19124"/>
                </a:moveTo>
                <a:cubicBezTo>
                  <a:pt x="178397" y="4780"/>
                  <a:pt x="356795" y="-9563"/>
                  <a:pt x="462579" y="8366"/>
                </a:cubicBezTo>
                <a:cubicBezTo>
                  <a:pt x="568363" y="26295"/>
                  <a:pt x="601532" y="76498"/>
                  <a:pt x="634702" y="126701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3352800" y="4902499"/>
            <a:ext cx="634702" cy="126701"/>
          </a:xfrm>
          <a:custGeom>
            <a:avLst/>
            <a:gdLst>
              <a:gd name="connsiteX0" fmla="*/ 0 w 634702"/>
              <a:gd name="connsiteY0" fmla="*/ 19124 h 126701"/>
              <a:gd name="connsiteX1" fmla="*/ 462579 w 634702"/>
              <a:gd name="connsiteY1" fmla="*/ 8366 h 126701"/>
              <a:gd name="connsiteX2" fmla="*/ 634702 w 634702"/>
              <a:gd name="connsiteY2" fmla="*/ 126701 h 126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702" h="126701">
                <a:moveTo>
                  <a:pt x="0" y="19124"/>
                </a:moveTo>
                <a:cubicBezTo>
                  <a:pt x="178397" y="4780"/>
                  <a:pt x="356795" y="-9563"/>
                  <a:pt x="462579" y="8366"/>
                </a:cubicBezTo>
                <a:cubicBezTo>
                  <a:pt x="568363" y="26295"/>
                  <a:pt x="601532" y="76498"/>
                  <a:pt x="634702" y="126701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191000" y="5131099"/>
            <a:ext cx="634702" cy="126701"/>
          </a:xfrm>
          <a:custGeom>
            <a:avLst/>
            <a:gdLst>
              <a:gd name="connsiteX0" fmla="*/ 0 w 634702"/>
              <a:gd name="connsiteY0" fmla="*/ 19124 h 126701"/>
              <a:gd name="connsiteX1" fmla="*/ 462579 w 634702"/>
              <a:gd name="connsiteY1" fmla="*/ 8366 h 126701"/>
              <a:gd name="connsiteX2" fmla="*/ 634702 w 634702"/>
              <a:gd name="connsiteY2" fmla="*/ 126701 h 126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702" h="126701">
                <a:moveTo>
                  <a:pt x="0" y="19124"/>
                </a:moveTo>
                <a:cubicBezTo>
                  <a:pt x="178397" y="4780"/>
                  <a:pt x="356795" y="-9563"/>
                  <a:pt x="462579" y="8366"/>
                </a:cubicBezTo>
                <a:cubicBezTo>
                  <a:pt x="568363" y="26295"/>
                  <a:pt x="601532" y="76498"/>
                  <a:pt x="634702" y="126701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5105400" y="5359699"/>
            <a:ext cx="634702" cy="126701"/>
          </a:xfrm>
          <a:custGeom>
            <a:avLst/>
            <a:gdLst>
              <a:gd name="connsiteX0" fmla="*/ 0 w 634702"/>
              <a:gd name="connsiteY0" fmla="*/ 19124 h 126701"/>
              <a:gd name="connsiteX1" fmla="*/ 462579 w 634702"/>
              <a:gd name="connsiteY1" fmla="*/ 8366 h 126701"/>
              <a:gd name="connsiteX2" fmla="*/ 634702 w 634702"/>
              <a:gd name="connsiteY2" fmla="*/ 126701 h 126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702" h="126701">
                <a:moveTo>
                  <a:pt x="0" y="19124"/>
                </a:moveTo>
                <a:cubicBezTo>
                  <a:pt x="178397" y="4780"/>
                  <a:pt x="356795" y="-9563"/>
                  <a:pt x="462579" y="8366"/>
                </a:cubicBezTo>
                <a:cubicBezTo>
                  <a:pt x="568363" y="26295"/>
                  <a:pt x="601532" y="76498"/>
                  <a:pt x="634702" y="126701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" name="Snagit_PPTE063" descr="R output">
            <a:extLst>
              <a:ext uri="{FF2B5EF4-FFF2-40B4-BE49-F238E27FC236}">
                <a16:creationId xmlns:a16="http://schemas.microsoft.com/office/drawing/2014/main" id="{90B268BB-FBBD-4E03-9E16-F382040C11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20"/>
          <a:stretch/>
        </p:blipFill>
        <p:spPr>
          <a:xfrm>
            <a:off x="311483" y="4343400"/>
            <a:ext cx="2219427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80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nagit_SNG838">
            <a:extLst>
              <a:ext uri="{FF2B5EF4-FFF2-40B4-BE49-F238E27FC236}">
                <a16:creationId xmlns:a16="http://schemas.microsoft.com/office/drawing/2014/main" id="{8AFF6276-2E68-4AE2-AE38-30200D1D36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82"/>
          <a:stretch/>
        </p:blipFill>
        <p:spPr>
          <a:xfrm>
            <a:off x="1255459" y="2915739"/>
            <a:ext cx="4535741" cy="3778375"/>
          </a:xfrm>
          <a:prstGeom prst="rect">
            <a:avLst/>
          </a:prstGeom>
        </p:spPr>
      </p:pic>
      <p:pic>
        <p:nvPicPr>
          <p:cNvPr id="13" name="Snagit_SNG838">
            <a:extLst>
              <a:ext uri="{FF2B5EF4-FFF2-40B4-BE49-F238E27FC236}">
                <a16:creationId xmlns:a16="http://schemas.microsoft.com/office/drawing/2014/main" id="{210B86BC-FF2E-4DCD-8EB4-2AB81C133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361" y="2915738"/>
            <a:ext cx="6629400" cy="3778375"/>
          </a:xfrm>
          <a:prstGeom prst="rect">
            <a:avLst/>
          </a:prstGeom>
        </p:spPr>
      </p:pic>
      <p:sp>
        <p:nvSpPr>
          <p:cNvPr id="169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F08A9C0-2FC2-4B08-BE34-B7328372C5E9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341059" y="300857"/>
            <a:ext cx="845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Multivariate Time Series &amp; Lags</a:t>
            </a:r>
          </a:p>
          <a:p>
            <a:pPr algn="ctr">
              <a:buFontTx/>
              <a:buNone/>
            </a:pPr>
            <a:br>
              <a:rPr lang="en-US" altLang="en-US" sz="3600" b="1" dirty="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endParaRPr lang="en-US" altLang="en-US" sz="1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699" y="904252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en-US" sz="20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economics</a:t>
            </a:r>
            <a:r>
              <a:rPr kumimoji="1" lang="en-US" sz="2000" dirty="0">
                <a:latin typeface="+mn-lt"/>
              </a:rPr>
              <a:t> dataset in </a:t>
            </a:r>
            <a:r>
              <a:rPr kumimoji="1" lang="en-US" sz="20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{ggplot2} </a:t>
            </a:r>
            <a:r>
              <a:rPr kumimoji="1" lang="en-US" sz="2000" dirty="0">
                <a:latin typeface="+mn-lt"/>
              </a:rPr>
              <a:t>package </a:t>
            </a:r>
          </a:p>
          <a:p>
            <a:pPr marL="227013" indent="-227013"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b="1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pce</a:t>
            </a:r>
            <a:r>
              <a:rPr kumimoji="1" lang="en-US" sz="2000" dirty="0">
                <a:latin typeface="+mn-lt"/>
              </a:rPr>
              <a:t> </a:t>
            </a:r>
            <a:r>
              <a:rPr kumimoji="1" lang="en-US" sz="2000" dirty="0">
                <a:latin typeface="+mn-lt"/>
                <a:sym typeface="Wingdings" panose="05000000000000000000" pitchFamily="2" charset="2"/>
              </a:rPr>
              <a:t> personal consumption expenditures ($ billons)</a:t>
            </a:r>
          </a:p>
          <a:p>
            <a:pPr marL="227013" indent="-227013"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pop </a:t>
            </a:r>
            <a:r>
              <a:rPr kumimoji="1" lang="en-US" sz="2000" dirty="0">
                <a:latin typeface="+mn-lt"/>
                <a:sym typeface="Wingdings" panose="05000000000000000000" pitchFamily="2" charset="2"/>
              </a:rPr>
              <a:t> total population (thousands)</a:t>
            </a:r>
          </a:p>
          <a:p>
            <a:pPr marL="227013" indent="-227013"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b="1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psavert</a:t>
            </a:r>
            <a:r>
              <a:rPr kumimoji="1" lang="en-US" sz="2000" dirty="0">
                <a:latin typeface="+mn-lt"/>
                <a:sym typeface="Wingdings" panose="05000000000000000000" pitchFamily="2" charset="2"/>
              </a:rPr>
              <a:t>  personal savings rate</a:t>
            </a:r>
          </a:p>
          <a:p>
            <a:pPr marL="227013" indent="-227013"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b="1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uempmed</a:t>
            </a:r>
            <a:r>
              <a:rPr kumimoji="1" lang="en-US" sz="2000" dirty="0">
                <a:latin typeface="+mn-lt"/>
              </a:rPr>
              <a:t> </a:t>
            </a:r>
            <a:r>
              <a:rPr kumimoji="1" lang="en-US" sz="2000" dirty="0">
                <a:latin typeface="+mn-lt"/>
                <a:sym typeface="Wingdings" panose="05000000000000000000" pitchFamily="2" charset="2"/>
              </a:rPr>
              <a:t> median duration of unemployment in weeks</a:t>
            </a:r>
          </a:p>
          <a:p>
            <a:pPr marL="227013" indent="-227013"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b="1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unemploy</a:t>
            </a:r>
            <a:r>
              <a:rPr kumimoji="1" lang="en-US" sz="20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sz="2000" dirty="0">
                <a:latin typeface="+mn-lt"/>
                <a:sym typeface="Wingdings" panose="05000000000000000000" pitchFamily="2" charset="2"/>
              </a:rPr>
              <a:t> number of people unemployed (thousands)</a:t>
            </a:r>
            <a:endParaRPr kumimoji="1" lang="en-US" sz="2000" dirty="0">
              <a:latin typeface="+mn-lt"/>
            </a:endParaRPr>
          </a:p>
        </p:txBody>
      </p:sp>
      <p:sp>
        <p:nvSpPr>
          <p:cNvPr id="2" name="Freeform 1"/>
          <p:cNvSpPr/>
          <p:nvPr/>
        </p:nvSpPr>
        <p:spPr bwMode="auto">
          <a:xfrm>
            <a:off x="5795581" y="3290580"/>
            <a:ext cx="634702" cy="126701"/>
          </a:xfrm>
          <a:custGeom>
            <a:avLst/>
            <a:gdLst>
              <a:gd name="connsiteX0" fmla="*/ 0 w 634702"/>
              <a:gd name="connsiteY0" fmla="*/ 19124 h 126701"/>
              <a:gd name="connsiteX1" fmla="*/ 462579 w 634702"/>
              <a:gd name="connsiteY1" fmla="*/ 8366 h 126701"/>
              <a:gd name="connsiteX2" fmla="*/ 634702 w 634702"/>
              <a:gd name="connsiteY2" fmla="*/ 126701 h 126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702" h="126701">
                <a:moveTo>
                  <a:pt x="0" y="19124"/>
                </a:moveTo>
                <a:cubicBezTo>
                  <a:pt x="178397" y="4780"/>
                  <a:pt x="356795" y="-9563"/>
                  <a:pt x="462579" y="8366"/>
                </a:cubicBezTo>
                <a:cubicBezTo>
                  <a:pt x="568363" y="26295"/>
                  <a:pt x="601532" y="76498"/>
                  <a:pt x="634702" y="126701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418D0CA-6E2F-45AD-BE41-8E10A628E3E0}"/>
              </a:ext>
            </a:extLst>
          </p:cNvPr>
          <p:cNvSpPr/>
          <p:nvPr/>
        </p:nvSpPr>
        <p:spPr bwMode="auto">
          <a:xfrm>
            <a:off x="5795581" y="3200400"/>
            <a:ext cx="1824419" cy="2667000"/>
          </a:xfrm>
          <a:custGeom>
            <a:avLst/>
            <a:gdLst>
              <a:gd name="connsiteX0" fmla="*/ 0 w 1981200"/>
              <a:gd name="connsiteY0" fmla="*/ 1382 h 2825862"/>
              <a:gd name="connsiteX1" fmla="*/ 1270000 w 1981200"/>
              <a:gd name="connsiteY1" fmla="*/ 72502 h 2825862"/>
              <a:gd name="connsiteX2" fmla="*/ 1666240 w 1981200"/>
              <a:gd name="connsiteY2" fmla="*/ 468742 h 2825862"/>
              <a:gd name="connsiteX3" fmla="*/ 1828800 w 1981200"/>
              <a:gd name="connsiteY3" fmla="*/ 1129142 h 2825862"/>
              <a:gd name="connsiteX4" fmla="*/ 1981200 w 1981200"/>
              <a:gd name="connsiteY4" fmla="*/ 2825862 h 2825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1200" h="2825862">
                <a:moveTo>
                  <a:pt x="0" y="1382"/>
                </a:moveTo>
                <a:cubicBezTo>
                  <a:pt x="496146" y="-2005"/>
                  <a:pt x="992293" y="-5391"/>
                  <a:pt x="1270000" y="72502"/>
                </a:cubicBezTo>
                <a:cubicBezTo>
                  <a:pt x="1547707" y="150395"/>
                  <a:pt x="1573107" y="292635"/>
                  <a:pt x="1666240" y="468742"/>
                </a:cubicBezTo>
                <a:cubicBezTo>
                  <a:pt x="1759373" y="644849"/>
                  <a:pt x="1776307" y="736289"/>
                  <a:pt x="1828800" y="1129142"/>
                </a:cubicBezTo>
                <a:cubicBezTo>
                  <a:pt x="1881293" y="1521995"/>
                  <a:pt x="1962573" y="2553235"/>
                  <a:pt x="1981200" y="2825862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79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2B87FF-D51C-4727-9535-D72E10C4AA13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533400" y="3086100"/>
            <a:ext cx="807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Serial Correlation</a:t>
            </a:r>
            <a:b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</a:br>
            <a:endParaRPr kumimoji="1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645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17BCFD-7F0B-432A-A54D-0EC6315AB6F1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47459" name="Rectangle 3"/>
          <p:cNvSpPr>
            <a:spLocks noChangeArrowheads="1"/>
          </p:cNvSpPr>
          <p:nvPr/>
        </p:nvSpPr>
        <p:spPr bwMode="auto">
          <a:xfrm>
            <a:off x="1219200" y="381000"/>
            <a:ext cx="685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Serial Correlation</a:t>
            </a:r>
          </a:p>
          <a:p>
            <a:pPr algn="ctr">
              <a:buFontTx/>
              <a:buNone/>
            </a:pPr>
            <a:br>
              <a:rPr lang="en-US" altLang="en-US" sz="3600" b="1" dirty="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endParaRPr lang="en-US" altLang="en-US" sz="1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5950" y="1154113"/>
            <a:ext cx="8001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+mn-lt"/>
              </a:rPr>
              <a:t>One important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OLS regression assumption </a:t>
            </a:r>
            <a:r>
              <a:rPr kumimoji="1" lang="en-US" sz="2000" dirty="0">
                <a:latin typeface="+mn-lt"/>
              </a:rPr>
              <a:t>is that the errors between various observations are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not systematically correlated</a:t>
            </a:r>
            <a:r>
              <a:rPr kumimoji="1" lang="en-US" sz="2000" dirty="0">
                <a:latin typeface="+mn-lt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+mn-lt"/>
              </a:rPr>
              <a:t>When errors are correlated, this provides an indication that we are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missing something </a:t>
            </a:r>
            <a:r>
              <a:rPr kumimoji="1" lang="en-US" sz="2000" dirty="0">
                <a:latin typeface="+mn-lt"/>
              </a:rPr>
              <a:t>in our model that makes the errors exhibit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systematic</a:t>
            </a:r>
            <a:r>
              <a:rPr kumimoji="1" lang="en-US" sz="2000" dirty="0">
                <a:latin typeface="+mn-lt"/>
              </a:rPr>
              <a:t> patterns (errors should look like a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“cloud”</a:t>
            </a:r>
            <a:r>
              <a:rPr kumimoji="1" lang="en-US" sz="2000" dirty="0">
                <a:latin typeface="+mn-lt"/>
              </a:rPr>
              <a:t>).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+mn-lt"/>
              </a:rPr>
              <a:t>This can be observed visually by plotting the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sequence variable </a:t>
            </a:r>
            <a:r>
              <a:rPr kumimoji="1" lang="en-US" sz="2000" dirty="0">
                <a:latin typeface="+mn-lt"/>
              </a:rPr>
              <a:t>(e.g.,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time</a:t>
            </a:r>
            <a:r>
              <a:rPr kumimoji="1" lang="en-US" sz="2000" dirty="0">
                <a:latin typeface="+mn-lt"/>
              </a:rPr>
              <a:t>) against the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predicted variable</a:t>
            </a:r>
            <a:r>
              <a:rPr kumimoji="1" lang="en-US" sz="2000" dirty="0">
                <a:latin typeface="+mn-lt"/>
              </a:rPr>
              <a:t>.</a:t>
            </a: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Arial"/>
              </a:rPr>
              <a:t>It can also be tested with a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Durbin-Watson </a:t>
            </a:r>
            <a:r>
              <a:rPr kumimoji="1" lang="en-US" sz="2000" dirty="0">
                <a:latin typeface="Arial"/>
              </a:rPr>
              <a:t>or similar test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endParaRPr kumimoji="1" lang="en-US" sz="2000" dirty="0">
              <a:latin typeface="+mn-lt"/>
            </a:endParaRPr>
          </a:p>
        </p:txBody>
      </p:sp>
      <p:pic>
        <p:nvPicPr>
          <p:cNvPr id="142338" name="Picture 2" descr="Curvilinear serial correlation illustr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014788"/>
            <a:ext cx="2306638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339" name="Picture 3" descr="No serial correlation illustra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24313"/>
            <a:ext cx="27051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340" name="Picture 4" descr="Cyclical serial correlation illustra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14788"/>
            <a:ext cx="26670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5800" y="6183312"/>
            <a:ext cx="27051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sz="1800" dirty="0">
                <a:solidFill>
                  <a:srgbClr val="C00000"/>
                </a:solidFill>
                <a:latin typeface="+mj-lt"/>
              </a:rPr>
              <a:t>No Serial Correlation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94075" y="5802313"/>
            <a:ext cx="27051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sz="1800" dirty="0">
                <a:latin typeface="+mj-lt"/>
              </a:rPr>
              <a:t>Curvilinear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5802313"/>
            <a:ext cx="27051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sz="1800" dirty="0">
                <a:latin typeface="+mj-lt"/>
              </a:rPr>
              <a:t>Cyclical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46625" y="6183313"/>
            <a:ext cx="27066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sz="1800" dirty="0">
                <a:solidFill>
                  <a:srgbClr val="C00000"/>
                </a:solidFill>
                <a:latin typeface="+mj-lt"/>
              </a:rPr>
              <a:t>Serial Correlation</a:t>
            </a:r>
          </a:p>
        </p:txBody>
      </p:sp>
    </p:spTree>
    <p:extLst>
      <p:ext uri="{BB962C8B-B14F-4D97-AF65-F5344CB8AC3E}">
        <p14:creationId xmlns:p14="http://schemas.microsoft.com/office/powerpoint/2010/main" val="4167674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5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500" fill="hold"/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500" fill="hold"/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FFFFCC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1ABD4A-20A8-4B3F-AEB5-34EF8A2C4D8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90601" y="1022112"/>
            <a:ext cx="7296596" cy="14162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sz="1400" b="1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## Transformation 6: Lagging data</a:t>
            </a:r>
            <a:br>
              <a:rPr lang="en-US" sz="1400" b="1" dirty="0"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1400" dirty="0" err="1">
                <a:cs typeface="Times New Roman" panose="02020603050405020304" pitchFamily="18" charset="0"/>
              </a:rPr>
              <a:t>HousingStarts</a:t>
            </a:r>
            <a:r>
              <a:rPr lang="en-US" sz="1400" dirty="0">
                <a:cs typeface="Times New Roman" panose="02020603050405020304" pitchFamily="18" charset="0"/>
              </a:rPr>
              <a:t> </a:t>
            </a:r>
            <a:r>
              <a:rPr kumimoji="1"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lang="en-US" sz="1400" dirty="0">
                <a:cs typeface="Times New Roman" panose="02020603050405020304" pitchFamily="18" charset="0"/>
              </a:rPr>
              <a:t> read.csv(</a:t>
            </a:r>
            <a:r>
              <a:rPr lang="en-US" sz="1400" dirty="0">
                <a:solidFill>
                  <a:srgbClr val="7030A0"/>
                </a:solidFill>
                <a:cs typeface="Times New Roman" panose="02020603050405020304" pitchFamily="18" charset="0"/>
              </a:rPr>
              <a:t>"HousingStarts.csv"</a:t>
            </a:r>
            <a:r>
              <a:rPr lang="en-US" sz="1400" dirty="0">
                <a:cs typeface="Times New Roman" panose="02020603050405020304" pitchFamily="18" charset="0"/>
              </a:rPr>
              <a:t>, header = </a:t>
            </a:r>
            <a:r>
              <a:rPr lang="en-US" sz="1400" dirty="0">
                <a:solidFill>
                  <a:srgbClr val="E28700"/>
                </a:solidFill>
                <a:cs typeface="Times New Roman" panose="02020603050405020304" pitchFamily="18" charset="0"/>
              </a:rPr>
              <a:t>T</a:t>
            </a:r>
            <a:r>
              <a:rPr lang="en-US" sz="1400" dirty="0"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cs typeface="Times New Roman" panose="02020603050405020304" pitchFamily="18" charset="0"/>
              </a:rPr>
              <a:t>na.strings</a:t>
            </a:r>
            <a:r>
              <a:rPr lang="en-US" sz="1400" dirty="0"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7030A0"/>
                </a:solidFill>
                <a:cs typeface="Times New Roman" panose="02020603050405020304" pitchFamily="18" charset="0"/>
              </a:rPr>
              <a:t>"?"</a:t>
            </a:r>
            <a:r>
              <a:rPr lang="en-US" sz="1400" dirty="0">
                <a:cs typeface="Times New Roman" panose="02020603050405020304" pitchFamily="18" charset="0"/>
              </a:rPr>
              <a:t>)</a:t>
            </a:r>
            <a:br>
              <a:rPr lang="en-US" sz="1400" dirty="0">
                <a:cs typeface="Times New Roman" panose="02020603050405020304" pitchFamily="18" charset="0"/>
              </a:rPr>
            </a:br>
            <a:r>
              <a:rPr lang="en-US" sz="1400" dirty="0" err="1">
                <a:cs typeface="Times New Roman" panose="02020603050405020304" pitchFamily="18" charset="0"/>
              </a:rPr>
              <a:t>HousingStarts</a:t>
            </a:r>
            <a:r>
              <a:rPr lang="en-US" sz="1400" dirty="0">
                <a:cs typeface="Times New Roman" panose="02020603050405020304" pitchFamily="18" charset="0"/>
              </a:rPr>
              <a:t> </a:t>
            </a:r>
            <a:r>
              <a:rPr kumimoji="1"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lang="en-US" sz="1400" dirty="0"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cs typeface="Times New Roman" panose="02020603050405020304" pitchFamily="18" charset="0"/>
              </a:rPr>
              <a:t>na.omit</a:t>
            </a:r>
            <a:r>
              <a:rPr lang="en-US" sz="1400" dirty="0"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cs typeface="Times New Roman" panose="02020603050405020304" pitchFamily="18" charset="0"/>
              </a:rPr>
              <a:t>HousingStarts</a:t>
            </a:r>
            <a:r>
              <a:rPr lang="en-US" sz="1400" dirty="0">
                <a:cs typeface="Times New Roman" panose="02020603050405020304" pitchFamily="18" charset="0"/>
              </a:rPr>
              <a:t>) </a:t>
            </a:r>
            <a:r>
              <a:rPr kumimoji="1" lang="en-US" sz="14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# Removes NA's – important when lagging</a:t>
            </a:r>
            <a:br>
              <a:rPr lang="en-US" sz="1400" b="1" dirty="0">
                <a:cs typeface="Times New Roman" panose="02020603050405020304" pitchFamily="18" charset="0"/>
              </a:rPr>
            </a:br>
            <a:r>
              <a:rPr kumimoji="1" lang="en-US" sz="14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lm.KUnits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lm(</a:t>
            </a:r>
            <a:r>
              <a:rPr kumimoji="1" lang="en-US" sz="14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KUnits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~ T + S.P + Q2 + Q3 + Q4, data = </a:t>
            </a:r>
            <a:r>
              <a:rPr kumimoji="1" lang="en-US" sz="14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HousingStarts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b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plot(</a:t>
            </a:r>
            <a:r>
              <a:rPr kumimoji="1" lang="en-US" sz="14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HousingStarts$T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kumimoji="1" lang="en-US" sz="14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lm.KUnits$residuals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kumimoji="1" lang="en-US" sz="14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Plot residuals against ordered time T</a:t>
            </a:r>
            <a:br>
              <a:rPr kumimoji="1" lang="en-US" sz="14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abline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(0, 0, col = </a:t>
            </a:r>
            <a:r>
              <a:rPr kumimoji="1" lang="en-US" sz="1400" dirty="0">
                <a:solidFill>
                  <a:srgbClr val="7030A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"red"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kumimoji="1" lang="en-US" sz="14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Red line with intercept and slope equal to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339" y="336312"/>
            <a:ext cx="8977661" cy="685800"/>
            <a:chOff x="-1665491" y="209384"/>
            <a:chExt cx="7968711" cy="685800"/>
          </a:xfrm>
        </p:grpSpPr>
        <p:sp>
          <p:nvSpPr>
            <p:cNvPr id="11" name="Rectangle 2"/>
            <p:cNvSpPr>
              <a:spLocks noChangeArrowheads="1"/>
            </p:cNvSpPr>
            <p:nvPr/>
          </p:nvSpPr>
          <p:spPr bwMode="auto">
            <a:xfrm>
              <a:off x="-1204408" y="209384"/>
              <a:ext cx="7507628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  <a:cs typeface="+mn-cs"/>
                </a:rPr>
                <a:t>Serial Correlation </a:t>
              </a:r>
              <a:r>
                <a:rPr lang="en-US" altLang="en-US" sz="3600" b="1" dirty="0">
                  <a:solidFill>
                    <a:srgbClr val="C00000"/>
                  </a:solidFill>
                  <a:latin typeface="Comic Sans MS" panose="030F0702030302020204" pitchFamily="66" charset="0"/>
                </a:rPr>
                <a:t>Visual Inspection</a:t>
              </a:r>
              <a:endPara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pic>
          <p:nvPicPr>
            <p:cNvPr id="12" name="Snagit_PPTDF1B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65491" y="300192"/>
              <a:ext cx="644025" cy="484987"/>
            </a:xfrm>
            <a:prstGeom prst="rect">
              <a:avLst/>
            </a:prstGeom>
          </p:spPr>
        </p:pic>
      </p:grpSp>
      <p:pic>
        <p:nvPicPr>
          <p:cNvPr id="3" name="Snagit_PPTE979" descr="R outpu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14600"/>
            <a:ext cx="7296597" cy="41073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475" y="5172075"/>
            <a:ext cx="8477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92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FC4733-DA46-4DAE-85A8-7744EA2A5C39}"/>
              </a:ext>
            </a:extLst>
          </p:cNvPr>
          <p:cNvSpPr/>
          <p:nvPr/>
        </p:nvSpPr>
        <p:spPr bwMode="auto">
          <a:xfrm>
            <a:off x="609600" y="5257800"/>
            <a:ext cx="78486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9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69FBBC9-B4C0-4EFC-A07F-5CC0466A628A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1219200" y="609600"/>
            <a:ext cx="685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Testing for Serial Correlation</a:t>
            </a:r>
          </a:p>
          <a:p>
            <a:pPr algn="ctr">
              <a:buFontTx/>
              <a:buNone/>
            </a:pPr>
            <a:b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</a:br>
            <a:endParaRPr lang="en-US" altLang="en-US" sz="36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524000"/>
            <a:ext cx="8305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177800" indent="-1778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+mn-lt"/>
              </a:rPr>
              <a:t>If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serial correlation </a:t>
            </a:r>
            <a:r>
              <a:rPr kumimoji="1" lang="en-US" sz="2000" dirty="0">
                <a:latin typeface="+mn-lt"/>
              </a:rPr>
              <a:t>is present means that if you order your data by the ordinal variable (e.g., by time), then an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error at time t</a:t>
            </a:r>
            <a:r>
              <a:rPr kumimoji="1" lang="en-US" sz="2000" dirty="0">
                <a:latin typeface="+mn-lt"/>
              </a:rPr>
              <a:t> will be highly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correlated</a:t>
            </a:r>
            <a:r>
              <a:rPr kumimoji="1" lang="en-US" sz="2000" dirty="0">
                <a:latin typeface="+mn-lt"/>
              </a:rPr>
              <a:t> with the error at time </a:t>
            </a:r>
            <a:r>
              <a:rPr kumimoji="1" lang="en-US" sz="2000" b="1" i="1" dirty="0">
                <a:solidFill>
                  <a:srgbClr val="0070C0"/>
                </a:solidFill>
                <a:cs typeface="Times New Roman" panose="02020603050405020304" pitchFamily="18" charset="0"/>
              </a:rPr>
              <a:t>t-1</a:t>
            </a:r>
            <a:r>
              <a:rPr kumimoji="1" lang="en-US" sz="2000" dirty="0">
                <a:latin typeface="+mn-lt"/>
              </a:rPr>
              <a:t> and </a:t>
            </a:r>
            <a:r>
              <a:rPr kumimoji="1" lang="en-US" sz="2000" b="1" i="1" dirty="0">
                <a:solidFill>
                  <a:srgbClr val="0070C0"/>
                </a:solidFill>
                <a:cs typeface="Times New Roman" panose="02020603050405020304" pitchFamily="18" charset="0"/>
              </a:rPr>
              <a:t>t+1</a:t>
            </a:r>
            <a:r>
              <a:rPr kumimoji="1" lang="en-US" sz="2000" dirty="0">
                <a:latin typeface="+mn-lt"/>
              </a:rPr>
              <a:t> – i.e., errors next to each other are very similar.</a:t>
            </a:r>
          </a:p>
          <a:p>
            <a:pPr marL="177800" indent="-1778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+mn-lt"/>
              </a:rPr>
              <a:t>If the data is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seasonal</a:t>
            </a:r>
            <a:r>
              <a:rPr kumimoji="1" lang="en-US" sz="2000" dirty="0">
                <a:latin typeface="+mn-lt"/>
              </a:rPr>
              <a:t> (e.g., sales fluctuate by quarter or by month of the year), the data maybe strongly correlated by season – e.g., errors in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Q1</a:t>
            </a:r>
            <a:r>
              <a:rPr kumimoji="1" lang="en-US" sz="2000" dirty="0">
                <a:latin typeface="+mn-lt"/>
              </a:rPr>
              <a:t> is highly correlated with errors in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Q1</a:t>
            </a:r>
            <a:r>
              <a:rPr kumimoji="1" lang="en-US" sz="2000" dirty="0">
                <a:latin typeface="+mn-lt"/>
              </a:rPr>
              <a:t> the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prior year</a:t>
            </a:r>
            <a:r>
              <a:rPr kumimoji="1" lang="en-US" sz="2000" dirty="0">
                <a:latin typeface="+mn-lt"/>
              </a:rPr>
              <a:t>; or errors in December are highly correlated with errors in December the prior year.</a:t>
            </a:r>
          </a:p>
          <a:p>
            <a:pPr marL="177800" indent="-1778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+mn-lt"/>
              </a:rPr>
              <a:t>There are various tests for serial correlation </a:t>
            </a:r>
            <a:r>
              <a:rPr kumimoji="1" lang="en-US" sz="2000" dirty="0">
                <a:latin typeface="+mn-lt"/>
                <a:sym typeface="Wingdings" panose="05000000000000000000" pitchFamily="2" charset="2"/>
              </a:rPr>
              <a:t></a:t>
            </a:r>
            <a:r>
              <a:rPr kumimoji="1" lang="en-US" sz="2000" dirty="0">
                <a:latin typeface="+mn-lt"/>
              </a:rPr>
              <a:t> they all focus on evaluating the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correlation</a:t>
            </a:r>
            <a:r>
              <a:rPr kumimoji="1" lang="en-US" sz="2000" dirty="0">
                <a:latin typeface="+mn-lt"/>
              </a:rPr>
              <a:t> or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difference</a:t>
            </a:r>
            <a:r>
              <a:rPr kumimoji="1" lang="en-US" sz="2000" dirty="0">
                <a:latin typeface="+mn-lt"/>
              </a:rPr>
              <a:t> between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errors </a:t>
            </a:r>
            <a:r>
              <a:rPr kumimoji="1" lang="en-US" sz="2000" dirty="0">
                <a:latin typeface="+mn-lt"/>
              </a:rPr>
              <a:t>of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nearby observations</a:t>
            </a:r>
            <a:r>
              <a:rPr kumimoji="1" lang="en-US" sz="2000" dirty="0">
                <a:latin typeface="+mn-lt"/>
              </a:rPr>
              <a:t>. The most popular are:</a:t>
            </a:r>
          </a:p>
          <a:p>
            <a:pPr marL="520700" lvl="1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kumimoji="1" lang="en-US" sz="2000" b="1" dirty="0">
                <a:solidFill>
                  <a:srgbClr val="0070C0"/>
                </a:solidFill>
                <a:latin typeface="+mn-lt"/>
              </a:rPr>
              <a:t>Durbin-Watson</a:t>
            </a:r>
            <a:r>
              <a:rPr kumimoji="1" lang="en-US" sz="2000" dirty="0">
                <a:solidFill>
                  <a:srgbClr val="0070C0"/>
                </a:solidFill>
                <a:latin typeface="+mn-lt"/>
              </a:rPr>
              <a:t> </a:t>
            </a:r>
            <a:r>
              <a:rPr kumimoji="1" lang="en-US" sz="2000" dirty="0">
                <a:latin typeface="+mn-lt"/>
              </a:rPr>
              <a:t>(evaluates squared difference of nearby errors)</a:t>
            </a:r>
          </a:p>
          <a:p>
            <a:pPr marL="520700" lvl="1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kumimoji="1" lang="en-US" sz="2000" b="1" dirty="0" err="1">
                <a:solidFill>
                  <a:srgbClr val="0070C0"/>
                </a:solidFill>
                <a:latin typeface="+mn-lt"/>
              </a:rPr>
              <a:t>Breusch</a:t>
            </a:r>
            <a:r>
              <a:rPr kumimoji="1" lang="en-US" sz="2000" b="1" dirty="0">
                <a:solidFill>
                  <a:srgbClr val="0070C0"/>
                </a:solidFill>
                <a:latin typeface="+mn-lt"/>
              </a:rPr>
              <a:t>-Godfrey </a:t>
            </a:r>
            <a:r>
              <a:rPr kumimoji="1" lang="en-US" sz="2000" dirty="0">
                <a:latin typeface="+mn-lt"/>
              </a:rPr>
              <a:t>(regress errors on prior errors and check the R</a:t>
            </a:r>
            <a:r>
              <a:rPr kumimoji="1" lang="en-US" sz="2000" baseline="30000" dirty="0">
                <a:latin typeface="+mn-lt"/>
              </a:rPr>
              <a:t>2</a:t>
            </a:r>
            <a:r>
              <a:rPr kumimoji="1" lang="en-US" sz="2000" dirty="0">
                <a:latin typeface="+mn-lt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endParaRPr kumimoji="1" lang="en-US" sz="200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0719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6AEA62-BB01-4986-8C5A-03723ACA4CE2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1219200" y="638033"/>
            <a:ext cx="685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Durbin-Watson (DW) Test</a:t>
            </a:r>
          </a:p>
          <a:p>
            <a:pPr algn="ctr">
              <a:buFontTx/>
              <a:buNone/>
            </a:pPr>
            <a:br>
              <a:rPr lang="en-US" altLang="en-US" sz="3600" b="1" dirty="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endParaRPr lang="en-US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457200" y="1447800"/>
                <a:ext cx="8153400" cy="5105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>
                  <a:spcBef>
                    <a:spcPct val="20000"/>
                  </a:spcBef>
                  <a:buClr>
                    <a:schemeClr val="tx1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dirty="0">
                    <a:latin typeface="+mn-lt"/>
                  </a:rPr>
                  <a:t>The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+mn-lt"/>
                  </a:rPr>
                  <a:t>DW</a:t>
                </a:r>
                <a:r>
                  <a:rPr kumimoji="1" lang="en-US" sz="2000" dirty="0">
                    <a:latin typeface="+mn-lt"/>
                  </a:rPr>
                  <a:t> statistic is defined mathematically as: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1"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kumimoji="1"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kumimoji="1"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kumimoji="1"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kumimoji="1"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kumimoji="1"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kumimoji="1"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kumimoji="1"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kumimoji="1"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kumimoji="1"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kumimoji="1"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endParaRPr kumimoji="1" lang="en-US" sz="2000" b="1" dirty="0">
                  <a:latin typeface="+mn-lt"/>
                </a:endParaRPr>
              </a:p>
              <a:p>
                <a:pPr marL="342900" indent="-342900">
                  <a:spcBef>
                    <a:spcPct val="20000"/>
                  </a:spcBef>
                  <a:buClr>
                    <a:schemeClr val="tx1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dirty="0">
                    <a:latin typeface="+mn-lt"/>
                  </a:rPr>
                  <a:t>Squaring is done to convert negative differences into positives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tx1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dirty="0">
                    <a:latin typeface="+mn-lt"/>
                  </a:rPr>
                  <a:t>It basically means </a:t>
                </a:r>
                <a:r>
                  <a:rPr kumimoji="1" lang="en-US" sz="2000" dirty="0">
                    <a:solidFill>
                      <a:srgbClr val="C00000"/>
                    </a:solidFill>
                    <a:latin typeface="+mn-lt"/>
                  </a:rPr>
                  <a:t>how much contiguous residuals deviate</a:t>
                </a:r>
                <a:r>
                  <a:rPr kumimoji="1" lang="en-US" sz="2000" dirty="0">
                    <a:latin typeface="+mn-lt"/>
                  </a:rPr>
                  <a:t>, relative to the errors themselves (to take care of scaling issues)</a:t>
                </a:r>
              </a:p>
              <a:p>
                <a:pPr marL="342900" indent="-342900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dirty="0">
                    <a:latin typeface="+mn-lt"/>
                  </a:rPr>
                  <a:t>The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+mn-lt"/>
                  </a:rPr>
                  <a:t>DW</a:t>
                </a:r>
                <a:r>
                  <a:rPr kumimoji="1" lang="en-US" sz="2000" dirty="0">
                    <a:latin typeface="+mn-lt"/>
                  </a:rPr>
                  <a:t> statistic falls between 0 and 4</a:t>
                </a:r>
              </a:p>
              <a:p>
                <a:pPr marL="685800" lvl="1" indent="-3429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kumimoji="1" lang="en-US" sz="2000" b="1" dirty="0">
                    <a:solidFill>
                      <a:srgbClr val="006600"/>
                    </a:solidFill>
                    <a:latin typeface="+mn-lt"/>
                    <a:sym typeface="Wingdings" panose="05000000000000000000" pitchFamily="2" charset="2"/>
                  </a:rPr>
                  <a:t>DW = 0 </a:t>
                </a:r>
                <a:r>
                  <a:rPr kumimoji="1" lang="en-US" sz="2000" dirty="0">
                    <a:latin typeface="+mn-lt"/>
                    <a:sym typeface="Wingdings" panose="05000000000000000000" pitchFamily="2" charset="2"/>
                  </a:rPr>
                  <a:t> Extreme </a:t>
                </a:r>
                <a:r>
                  <a:rPr kumimoji="1" lang="en-US" sz="2000" b="1" dirty="0">
                    <a:solidFill>
                      <a:srgbClr val="006600"/>
                    </a:solidFill>
                    <a:latin typeface="+mn-lt"/>
                    <a:sym typeface="Wingdings" panose="05000000000000000000" pitchFamily="2" charset="2"/>
                  </a:rPr>
                  <a:t>positive</a:t>
                </a:r>
                <a:r>
                  <a:rPr kumimoji="1" lang="en-US" sz="2000" dirty="0">
                    <a:latin typeface="+mn-lt"/>
                    <a:sym typeface="Wingdings" panose="05000000000000000000" pitchFamily="2" charset="2"/>
                  </a:rPr>
                  <a:t> serial correlation</a:t>
                </a:r>
              </a:p>
              <a:p>
                <a:pPr marL="685800" lvl="1" indent="-34290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kumimoji="1" lang="en-US" sz="2000" b="1" dirty="0">
                    <a:solidFill>
                      <a:srgbClr val="000000"/>
                    </a:solidFill>
                    <a:latin typeface="Arial"/>
                  </a:rPr>
                  <a:t>DW = 2 </a:t>
                </a:r>
                <a:r>
                  <a:rPr kumimoji="1" lang="en-US" sz="2000" dirty="0">
                    <a:solidFill>
                      <a:srgbClr val="000000"/>
                    </a:solidFill>
                    <a:latin typeface="Arial"/>
                    <a:sym typeface="Wingdings" panose="05000000000000000000" pitchFamily="2" charset="2"/>
                  </a:rPr>
                  <a:t> </a:t>
                </a:r>
                <a:r>
                  <a:rPr kumimoji="1" lang="en-US" sz="2000" b="1" dirty="0">
                    <a:solidFill>
                      <a:srgbClr val="000000"/>
                    </a:solidFill>
                    <a:latin typeface="Arial"/>
                    <a:sym typeface="Wingdings" panose="05000000000000000000" pitchFamily="2" charset="2"/>
                  </a:rPr>
                  <a:t>No</a:t>
                </a:r>
                <a:r>
                  <a:rPr kumimoji="1" lang="en-US" sz="2000" dirty="0">
                    <a:solidFill>
                      <a:srgbClr val="000000"/>
                    </a:solidFill>
                    <a:latin typeface="Arial"/>
                    <a:sym typeface="Wingdings" panose="05000000000000000000" pitchFamily="2" charset="2"/>
                  </a:rPr>
                  <a:t> serial correlation</a:t>
                </a:r>
              </a:p>
              <a:p>
                <a:pPr marL="685800" lvl="1" indent="-3429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kumimoji="1" lang="en-US" sz="2000" b="1" dirty="0">
                    <a:solidFill>
                      <a:srgbClr val="FF0000"/>
                    </a:solidFill>
                    <a:latin typeface="+mn-lt"/>
                    <a:sym typeface="Wingdings" panose="05000000000000000000" pitchFamily="2" charset="2"/>
                  </a:rPr>
                  <a:t>DW = 4 </a:t>
                </a:r>
                <a:r>
                  <a:rPr kumimoji="1" lang="en-US" sz="2000" dirty="0">
                    <a:latin typeface="+mn-lt"/>
                    <a:sym typeface="Wingdings" panose="05000000000000000000" pitchFamily="2" charset="2"/>
                  </a:rPr>
                  <a:t> Extreme </a:t>
                </a:r>
                <a:r>
                  <a:rPr kumimoji="1" lang="en-US" sz="2000" b="1" dirty="0">
                    <a:solidFill>
                      <a:srgbClr val="FF0000"/>
                    </a:solidFill>
                    <a:latin typeface="+mn-lt"/>
                    <a:sym typeface="Wingdings" panose="05000000000000000000" pitchFamily="2" charset="2"/>
                  </a:rPr>
                  <a:t>negative</a:t>
                </a:r>
                <a:r>
                  <a:rPr kumimoji="1" lang="en-US" sz="2000" dirty="0">
                    <a:latin typeface="+mn-lt"/>
                    <a:sym typeface="Wingdings" panose="05000000000000000000" pitchFamily="2" charset="2"/>
                  </a:rPr>
                  <a:t> serial correlation</a:t>
                </a:r>
              </a:p>
              <a:p>
                <a:pPr marL="685800" lvl="1" indent="-3429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kumimoji="1" lang="en-US" sz="2000" b="1" dirty="0">
                    <a:solidFill>
                      <a:srgbClr val="C00000"/>
                    </a:solidFill>
                    <a:latin typeface="+mn-lt"/>
                    <a:sym typeface="Wingdings" panose="05000000000000000000" pitchFamily="2" charset="2"/>
                  </a:rPr>
                  <a:t>1.5 &lt; DW &lt; 2.5 </a:t>
                </a:r>
                <a:r>
                  <a:rPr kumimoji="1" lang="en-US" sz="2000" dirty="0">
                    <a:solidFill>
                      <a:srgbClr val="C00000"/>
                    </a:solidFill>
                    <a:latin typeface="+mn-lt"/>
                    <a:sym typeface="Wingdings" panose="05000000000000000000" pitchFamily="2" charset="2"/>
                  </a:rPr>
                  <a:t>(p &gt;= 0.05)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+mn-lt"/>
                    <a:sym typeface="Wingdings" panose="05000000000000000000" pitchFamily="2" charset="2"/>
                  </a:rPr>
                  <a:t>  Generally OLS regression is OK</a:t>
                </a:r>
              </a:p>
              <a:p>
                <a:pPr marL="685800" lvl="1" indent="-3429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kumimoji="1" lang="en-US" sz="2000" dirty="0">
                    <a:latin typeface="+mn-lt"/>
                    <a:sym typeface="Wingdings" panose="05000000000000000000" pitchFamily="2" charset="2"/>
                  </a:rPr>
                  <a:t>Otherwise (p &lt; 0.05)  Need a forecasting model that corrects serial correlation</a:t>
                </a:r>
              </a:p>
              <a:p>
                <a:pPr marL="685800" lvl="1" indent="-3429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kumimoji="1" lang="en-US" sz="2000" b="1" dirty="0">
                    <a:solidFill>
                      <a:srgbClr val="C00000"/>
                    </a:solidFill>
                    <a:latin typeface="+mn-lt"/>
                    <a:sym typeface="Wingdings" panose="05000000000000000000" pitchFamily="2" charset="2"/>
                  </a:rPr>
                  <a:t>Lagging variables </a:t>
                </a:r>
                <a:r>
                  <a:rPr kumimoji="1" lang="en-US" sz="2000" dirty="0">
                    <a:latin typeface="+mn-lt"/>
                    <a:sym typeface="Wingdings" panose="05000000000000000000" pitchFamily="2" charset="2"/>
                  </a:rPr>
                  <a:t>is a simple method that sometimes corrects serial correlation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tx1"/>
                  </a:buClr>
                  <a:buFont typeface="Arial" pitchFamily="34" charset="0"/>
                  <a:buChar char="•"/>
                  <a:defRPr/>
                </a:pPr>
                <a:endParaRPr kumimoji="1" 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447800"/>
                <a:ext cx="8153400" cy="5105400"/>
              </a:xfrm>
              <a:prstGeom prst="rect">
                <a:avLst/>
              </a:prstGeom>
              <a:blipFill>
                <a:blip r:embed="rId4"/>
                <a:stretch>
                  <a:fillRect l="-673" r="-448" b="-7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545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FFFFCC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1ABD4A-20A8-4B3F-AEB5-34EF8A2C4D8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685693" y="1558577"/>
            <a:ext cx="6086336" cy="100907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sz="1600" b="1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# Testing for Serial Correlation </a:t>
            </a:r>
            <a:br>
              <a:rPr kumimoji="1" lang="en-US" sz="1600" b="1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</a:b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library(</a:t>
            </a: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lmtest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kumimoji="1" lang="en-US" sz="16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Activate the package</a:t>
            </a:r>
            <a:br>
              <a:rPr kumimoji="1" lang="en-US" sz="16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summary(</a:t>
            </a: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lm.KUnits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>
              <a:spcBef>
                <a:spcPts val="0"/>
              </a:spcBef>
              <a:buClr>
                <a:srgbClr val="000000"/>
              </a:buClr>
              <a:defRPr/>
            </a:pPr>
            <a:r>
              <a:rPr kumimoji="1" lang="en-US" sz="1600" b="1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dwtest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lm.KUnits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b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endParaRPr kumimoji="1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Times New Roman Uni" panose="02020603050405020304" pitchFamily="18" charset="-128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00669" y="495300"/>
            <a:ext cx="8458199" cy="827887"/>
            <a:chOff x="-1419689" y="67297"/>
            <a:chExt cx="7507628" cy="827887"/>
          </a:xfrm>
        </p:grpSpPr>
        <p:sp>
          <p:nvSpPr>
            <p:cNvPr id="11" name="Rectangle 2"/>
            <p:cNvSpPr>
              <a:spLocks noChangeArrowheads="1"/>
            </p:cNvSpPr>
            <p:nvPr/>
          </p:nvSpPr>
          <p:spPr bwMode="auto">
            <a:xfrm>
              <a:off x="-1419689" y="209384"/>
              <a:ext cx="7507628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  <a:cs typeface="+mn-cs"/>
                </a:rPr>
                <a:t>Example: Durbin-Watson Test</a:t>
              </a:r>
              <a:br>
                <a:rPr kumimoji="1" lang="en-US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1" lang="en-US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  <a:cs typeface="+mn-cs"/>
                </a:rPr>
                <a:t>for Serial Correlation</a:t>
              </a:r>
            </a:p>
          </p:txBody>
        </p:sp>
        <p:pic>
          <p:nvPicPr>
            <p:cNvPr id="12" name="Snagit_PPTDF1B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6390" y="67297"/>
              <a:ext cx="644025" cy="484987"/>
            </a:xfrm>
            <a:prstGeom prst="rect">
              <a:avLst/>
            </a:prstGeom>
          </p:spPr>
        </p:pic>
      </p:grpSp>
      <p:pic>
        <p:nvPicPr>
          <p:cNvPr id="2" name="Snagit_PPTD2DF" descr="R outpu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692" y="5638800"/>
            <a:ext cx="6086337" cy="1118114"/>
          </a:xfrm>
          <a:prstGeom prst="rect">
            <a:avLst/>
          </a:prstGeom>
        </p:spPr>
      </p:pic>
      <p:pic>
        <p:nvPicPr>
          <p:cNvPr id="4" name="Snagit_PPTA35A" descr="R outpu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629740"/>
            <a:ext cx="6095630" cy="29469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639250"/>
            <a:ext cx="8477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67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AC11C9A-C339-43F9-B0BA-9C85BAA95A66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533400" y="1524000"/>
                <a:ext cx="8153400" cy="5105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dirty="0">
                    <a:latin typeface="+mn-lt"/>
                  </a:rPr>
                  <a:t>You can lag just about any variable,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+mn-lt"/>
                  </a:rPr>
                  <a:t>dependent </a:t>
                </a:r>
                <a:r>
                  <a:rPr kumimoji="1" lang="en-US" sz="2000" dirty="0">
                    <a:latin typeface="+mn-lt"/>
                  </a:rPr>
                  <a:t>or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+mn-lt"/>
                  </a:rPr>
                  <a:t> independent</a:t>
                </a:r>
                <a:endParaRPr kumimoji="1" lang="en-US" sz="2000" dirty="0">
                  <a:latin typeface="+mn-lt"/>
                </a:endParaRPr>
              </a:p>
              <a:p>
                <a:pPr marL="342900" indent="-342900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dirty="0">
                    <a:latin typeface="+mn-lt"/>
                  </a:rPr>
                  <a:t>Any lagging or other remedial measure that will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+mn-lt"/>
                  </a:rPr>
                  <a:t>reduce serial correlation</a:t>
                </a:r>
                <a:r>
                  <a:rPr kumimoji="1" lang="en-US" sz="2000" dirty="0">
                    <a:latin typeface="+mn-lt"/>
                  </a:rPr>
                  <a:t> in the residuals is an improvement.</a:t>
                </a:r>
              </a:p>
              <a:p>
                <a:pPr marL="342900" indent="-342900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dirty="0">
                    <a:latin typeface="+mn-lt"/>
                  </a:rPr>
                  <a:t>For example, if you are trying to predict your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+mn-lt"/>
                  </a:rPr>
                  <a:t>income next year</a:t>
                </a:r>
                <a:r>
                  <a:rPr kumimoji="1" lang="en-US" sz="2000" dirty="0">
                    <a:latin typeface="+mn-lt"/>
                  </a:rPr>
                  <a:t>, your income this year may be a good predictor (</a:t>
                </a:r>
                <a:r>
                  <a:rPr kumimoji="1" lang="en-US" sz="2000" b="1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t</a:t>
                </a:r>
                <a:r>
                  <a:rPr kumimoji="1" lang="en-US" sz="2000" dirty="0">
                    <a:latin typeface="+mn-lt"/>
                  </a:rPr>
                  <a:t>  in years):</a:t>
                </a:r>
              </a:p>
              <a:p>
                <a:pPr lvl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𝐈𝐧𝐜𝐨𝐦𝐞</m:t>
                          </m:r>
                        </m:e>
                        <m:sub>
                          <m:r>
                            <a:rPr kumimoji="1" lang="en-US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r>
                        <a:rPr kumimoji="1" lang="en-US" sz="20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kumimoji="1" lang="en-US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sz="20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kumimoji="1" lang="en-US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kumimoji="1"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𝐈𝐧𝐜𝐨𝐦𝐞</m:t>
                          </m:r>
                        </m:e>
                        <m:sub>
                          <m:r>
                            <a:rPr kumimoji="1" lang="en-US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kumimoji="1" lang="en-US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sz="20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kumimoji="1" lang="en-US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sz="20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𝐄𝐝𝐮𝐜𝐚𝐭𝐢𝐨𝐧</m:t>
                      </m:r>
                      <m:r>
                        <a:rPr kumimoji="1" lang="en-US" sz="20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sz="20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𝐞𝐭𝐜</m:t>
                      </m:r>
                      <m:r>
                        <a:rPr kumimoji="1" lang="en-US" sz="20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sz="2000" b="1" dirty="0">
                  <a:solidFill>
                    <a:srgbClr val="0070C0"/>
                  </a:solidFill>
                  <a:latin typeface="+mn-lt"/>
                </a:endParaRPr>
              </a:p>
              <a:p>
                <a:pPr marL="342900" indent="-342900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dirty="0">
                    <a:latin typeface="+mn-lt"/>
                  </a:rPr>
                  <a:t>Or perhaps you are trying to predict your income this year based on your education 10 years ago </a:t>
                </a:r>
                <a:r>
                  <a:rPr kumimoji="1" lang="en-US" sz="2000" dirty="0"/>
                  <a:t>(</a:t>
                </a:r>
                <a:r>
                  <a:rPr kumimoji="1" lang="en-US" sz="2000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t</a:t>
                </a:r>
                <a:r>
                  <a:rPr kumimoji="1" lang="en-US" sz="2000" dirty="0"/>
                  <a:t>  in years)</a:t>
                </a:r>
                <a:r>
                  <a:rPr kumimoji="1" lang="en-US" sz="2000" dirty="0">
                    <a:latin typeface="+mn-lt"/>
                  </a:rPr>
                  <a:t>:</a:t>
                </a:r>
              </a:p>
              <a:p>
                <a:pPr lvl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sz="2000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𝐈𝐧𝐜𝐨𝐦𝐞</m:t>
                          </m:r>
                        </m:e>
                        <m:sub>
                          <m:r>
                            <a:rPr kumimoji="1" lang="en-US" sz="2000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r>
                        <a:rPr kumimoji="1" lang="en-US" sz="2000" b="1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sz="2000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kumimoji="1" lang="en-US" sz="2000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sz="2000" b="1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sz="2000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kumimoji="1" lang="en-US" sz="2000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kumimoji="1"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sz="2000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𝐈𝐧𝐜𝐨𝐦𝐞</m:t>
                          </m:r>
                        </m:e>
                        <m:sub>
                          <m:r>
                            <a:rPr kumimoji="1" lang="en-US" sz="2000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kumimoji="1" lang="en-US" sz="2000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sz="2000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sz="2000" b="1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sz="2000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kumimoji="1" lang="en-US" sz="2000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kumimoji="1"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𝐄𝐝𝐮𝐜𝐚𝐭𝐢𝐨𝐧</m:t>
                          </m:r>
                        </m:e>
                        <m:sub>
                          <m:r>
                            <a:rPr kumimoji="1" lang="en-US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kumimoji="1" lang="en-US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kumimoji="1" lang="en-US" sz="2000" b="1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sz="2000" b="1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𝐞𝐭𝐜</m:t>
                      </m:r>
                      <m:r>
                        <a:rPr kumimoji="1" lang="en-US" sz="2000" b="1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sz="2000" b="1" dirty="0">
                  <a:solidFill>
                    <a:srgbClr val="0070C0"/>
                  </a:solidFill>
                </a:endParaRPr>
              </a:p>
              <a:p>
                <a:pPr marL="342900" indent="-342900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dirty="0">
                    <a:latin typeface="+mn-lt"/>
                  </a:rPr>
                  <a:t>Or perhaps you are trying to predict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+mn-lt"/>
                  </a:rPr>
                  <a:t>quarterly sales </a:t>
                </a:r>
                <a:r>
                  <a:rPr kumimoji="1" lang="en-US" sz="2000" dirty="0">
                    <a:latin typeface="+mn-lt"/>
                  </a:rPr>
                  <a:t>this year based on several factors and also based on the sales volume during the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+mn-lt"/>
                  </a:rPr>
                  <a:t>same quarter </a:t>
                </a:r>
                <a:r>
                  <a:rPr kumimoji="1" lang="en-US" sz="2000" dirty="0">
                    <a:latin typeface="+mn-lt"/>
                  </a:rPr>
                  <a:t>in the prior year </a:t>
                </a:r>
                <a:r>
                  <a:rPr kumimoji="1" lang="en-US" sz="2000" dirty="0"/>
                  <a:t>(</a:t>
                </a:r>
                <a:r>
                  <a:rPr kumimoji="1" lang="en-US" sz="2000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t</a:t>
                </a:r>
                <a:r>
                  <a:rPr kumimoji="1" lang="en-US" sz="2000" dirty="0"/>
                  <a:t>  in months)</a:t>
                </a:r>
                <a:r>
                  <a:rPr kumimoji="1" lang="en-US" sz="2000" dirty="0">
                    <a:latin typeface="+mn-lt"/>
                  </a:rPr>
                  <a:t>:</a:t>
                </a:r>
              </a:p>
              <a:p>
                <a:pPr lvl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𝐐𝐭𝐫𝐥𝐲𝐒𝐚𝐥𝐞𝐬</m:t>
                          </m:r>
                        </m:e>
                        <m:sub>
                          <m:r>
                            <a:rPr kumimoji="1" lang="en-US" sz="2000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r>
                        <a:rPr kumimoji="1" lang="en-US" sz="2000" b="1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sz="2000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kumimoji="1" lang="en-US" sz="2000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sz="2000" b="1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sz="2000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kumimoji="1" lang="en-US" sz="2000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kumimoji="1"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𝐐𝐭𝐫𝐥𝐲𝐒𝐚𝐥𝐞𝐬</m:t>
                          </m:r>
                        </m:e>
                        <m:sub>
                          <m:r>
                            <a:rPr kumimoji="1" lang="en-US" sz="2000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kumimoji="1" lang="en-US" sz="2000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kumimoji="1" lang="en-US" sz="2000" b="1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sz="2000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kumimoji="1" lang="en-US" sz="2000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sz="20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𝐌𝐤𝐭𝐠𝐄𝐱𝐩𝐞𝐧𝐬𝐞</m:t>
                      </m:r>
                      <m:r>
                        <a:rPr kumimoji="1" lang="en-US" sz="2000" b="1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sz="2000" b="1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𝐞𝐭𝐜</m:t>
                      </m:r>
                      <m:r>
                        <a:rPr kumimoji="1" lang="en-US" sz="2000" b="1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sz="2000" b="1" dirty="0">
                  <a:solidFill>
                    <a:srgbClr val="0070C0"/>
                  </a:solidFill>
                </a:endParaRPr>
              </a:p>
              <a:p>
                <a:pPr lvl="1"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endParaRPr kumimoji="1" lang="en-US" sz="2000" b="1" dirty="0">
                  <a:solidFill>
                    <a:srgbClr val="0070C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524000"/>
                <a:ext cx="8153400" cy="5105400"/>
              </a:xfrm>
              <a:prstGeom prst="rect">
                <a:avLst/>
              </a:prstGeom>
              <a:blipFill>
                <a:blip r:embed="rId4"/>
                <a:stretch>
                  <a:fillRect l="-673" t="-477" r="-10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8600" y="685800"/>
            <a:ext cx="868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What and How Much to Lag?</a:t>
            </a:r>
            <a:endParaRPr lang="en-US" altLang="en-US" sz="20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213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19E75F6-D91C-4EF6-8AAB-92816CD41032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304800" y="685800"/>
            <a:ext cx="8458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Building Multivariate </a:t>
            </a:r>
            <a:b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</a:b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Time Series Models</a:t>
            </a:r>
          </a:p>
          <a:p>
            <a:pPr algn="ctr">
              <a:buFontTx/>
              <a:buNone/>
            </a:pPr>
            <a:br>
              <a:rPr lang="en-US" altLang="en-US" sz="3600" b="1" dirty="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endParaRPr lang="en-US" altLang="en-US" sz="1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133600"/>
            <a:ext cx="8077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+mn-lt"/>
              </a:rPr>
              <a:t>Specify a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multivariate model </a:t>
            </a:r>
            <a:r>
              <a:rPr kumimoji="1" lang="en-US" sz="2000" dirty="0">
                <a:latin typeface="+mn-lt"/>
              </a:rPr>
              <a:t>without lagged variables</a:t>
            </a: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Conduct a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DW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 or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BG test 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for serial correlation</a:t>
            </a: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If </a:t>
            </a:r>
            <a:r>
              <a:rPr kumimoji="1" lang="en-US" sz="2000" b="1" dirty="0">
                <a:solidFill>
                  <a:srgbClr val="006600"/>
                </a:solidFill>
                <a:latin typeface="Arial"/>
                <a:sym typeface="Wingdings" panose="05000000000000000000" pitchFamily="2" charset="2"/>
              </a:rPr>
              <a:t>1.5 &lt; DW &lt; 2.5 </a:t>
            </a:r>
            <a:r>
              <a:rPr kumimoji="1" lang="en-US" sz="2000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or if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  <a:sym typeface="Wingdings" panose="05000000000000000000" pitchFamily="2" charset="2"/>
              </a:rPr>
              <a:t>BG</a:t>
            </a:r>
            <a:r>
              <a:rPr kumimoji="1" lang="en-US" sz="2000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are not-significant  model is </a:t>
            </a:r>
            <a:r>
              <a:rPr kumimoji="1" lang="en-US" sz="2000" b="1" dirty="0">
                <a:solidFill>
                  <a:srgbClr val="006600"/>
                </a:solidFill>
                <a:latin typeface="Arial"/>
                <a:sym typeface="Wingdings" panose="05000000000000000000" pitchFamily="2" charset="2"/>
              </a:rPr>
              <a:t>OK</a:t>
            </a: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If </a:t>
            </a:r>
            <a:r>
              <a:rPr kumimoji="1" lang="en-US" sz="2000" b="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1.5 &gt; DW &gt; 2.5 </a:t>
            </a:r>
            <a:r>
              <a:rPr kumimoji="1" lang="en-US" sz="2000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or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  <a:sym typeface="Wingdings" panose="05000000000000000000" pitchFamily="2" charset="2"/>
              </a:rPr>
              <a:t>BG</a:t>
            </a:r>
            <a:r>
              <a:rPr kumimoji="1" lang="en-US" sz="2000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is significant  (+ or -) </a:t>
            </a:r>
            <a:r>
              <a:rPr kumimoji="1" lang="en-US" sz="2000" b="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serial correlation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The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  <a:sym typeface="Wingdings" panose="05000000000000000000" pitchFamily="2" charset="2"/>
              </a:rPr>
              <a:t>larger</a:t>
            </a:r>
            <a:r>
              <a:rPr kumimoji="1" lang="en-US" sz="2000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the DW deviation from </a:t>
            </a:r>
            <a:r>
              <a:rPr kumimoji="1" lang="en-US" sz="2000" b="1" dirty="0">
                <a:solidFill>
                  <a:srgbClr val="0070C0"/>
                </a:solidFill>
                <a:latin typeface="Arial"/>
                <a:sym typeface="Wingdings" panose="05000000000000000000" pitchFamily="2" charset="2"/>
              </a:rPr>
              <a:t>2</a:t>
            </a:r>
            <a:r>
              <a:rPr kumimoji="1" lang="en-US" sz="2000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and the more significant the BG test, the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  <a:sym typeface="Wingdings" panose="05000000000000000000" pitchFamily="2" charset="2"/>
              </a:rPr>
              <a:t>more severe </a:t>
            </a:r>
            <a:r>
              <a:rPr kumimoji="1" lang="en-US" sz="2000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the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  <a:sym typeface="Wingdings" panose="05000000000000000000" pitchFamily="2" charset="2"/>
              </a:rPr>
              <a:t>serial correlation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Lag </a:t>
            </a:r>
            <a:r>
              <a:rPr kumimoji="1" lang="en-US" sz="2000" dirty="0">
                <a:latin typeface="+mn-lt"/>
              </a:rPr>
              <a:t>response and/or predictor variables as needed based on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business knowledge</a:t>
            </a:r>
            <a:endParaRPr kumimoji="1" lang="en-US" sz="2000" dirty="0">
              <a:latin typeface="+mn-lt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Check again </a:t>
            </a:r>
            <a:r>
              <a:rPr kumimoji="1" lang="en-US" sz="2000" dirty="0">
                <a:latin typeface="+mn-lt"/>
              </a:rPr>
              <a:t>for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serial correlation</a:t>
            </a:r>
            <a:r>
              <a:rPr kumimoji="1" lang="en-US" sz="2000" dirty="0">
                <a:latin typeface="+mn-lt"/>
              </a:rPr>
              <a:t>; repeat until you get an acceptable model</a:t>
            </a:r>
          </a:p>
        </p:txBody>
      </p:sp>
    </p:spTree>
    <p:extLst>
      <p:ext uri="{BB962C8B-B14F-4D97-AF65-F5344CB8AC3E}">
        <p14:creationId xmlns:p14="http://schemas.microsoft.com/office/powerpoint/2010/main" val="3695893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BD9014-DCB4-47E2-8E55-A51090282E47}"/>
              </a:ext>
            </a:extLst>
          </p:cNvPr>
          <p:cNvSpPr/>
          <p:nvPr/>
        </p:nvSpPr>
        <p:spPr bwMode="auto">
          <a:xfrm>
            <a:off x="990600" y="4648200"/>
            <a:ext cx="7010400" cy="11430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6AC2EF2-CC72-49E7-B98C-345F877F6BC4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09600" y="1066800"/>
            <a:ext cx="8001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228600" lvl="0" indent="-22860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kumimoji="1" lang="en-US" sz="2200" dirty="0">
                <a:solidFill>
                  <a:srgbClr val="000000"/>
                </a:solidFill>
                <a:latin typeface="Arial"/>
              </a:rPr>
              <a:t>As we discussed earlier, two key steps in the business analytics cycle are: (</a:t>
            </a:r>
            <a:r>
              <a:rPr kumimoji="1" lang="en-US" sz="2200" b="1" dirty="0">
                <a:solidFill>
                  <a:srgbClr val="C00000"/>
                </a:solidFill>
                <a:latin typeface="Arial"/>
              </a:rPr>
              <a:t>1) Model Method Selection</a:t>
            </a:r>
            <a:r>
              <a:rPr kumimoji="1" lang="en-US" sz="2200" dirty="0">
                <a:solidFill>
                  <a:srgbClr val="000000"/>
                </a:solidFill>
                <a:latin typeface="Arial"/>
              </a:rPr>
              <a:t>; and </a:t>
            </a:r>
            <a:r>
              <a:rPr kumimoji="1" lang="en-US" sz="2200" b="1" dirty="0">
                <a:solidFill>
                  <a:srgbClr val="C00000"/>
                </a:solidFill>
                <a:latin typeface="Arial"/>
              </a:rPr>
              <a:t>(2) Model Specification</a:t>
            </a:r>
            <a:r>
              <a:rPr kumimoji="1" lang="en-US" sz="22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2286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200" dirty="0">
                <a:latin typeface="+mj-lt"/>
              </a:rPr>
              <a:t>One important aspect of developing a </a:t>
            </a:r>
            <a:r>
              <a:rPr kumimoji="1" lang="en-US" sz="2200" b="1" dirty="0">
                <a:solidFill>
                  <a:srgbClr val="C00000"/>
                </a:solidFill>
                <a:latin typeface="+mj-lt"/>
              </a:rPr>
              <a:t>Model Specification</a:t>
            </a:r>
            <a:r>
              <a:rPr kumimoji="1" lang="en-US" sz="2200" dirty="0">
                <a:latin typeface="+mj-lt"/>
              </a:rPr>
              <a:t> predictive modeling is </a:t>
            </a:r>
            <a:r>
              <a:rPr kumimoji="1" lang="en-US" sz="2200" b="1" dirty="0">
                <a:solidFill>
                  <a:srgbClr val="0070C0"/>
                </a:solidFill>
                <a:latin typeface="+mj-lt"/>
              </a:rPr>
              <a:t>Feature Engineering</a:t>
            </a:r>
          </a:p>
          <a:p>
            <a:pPr marL="2286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200" dirty="0">
                <a:latin typeface="+mj-lt"/>
              </a:rPr>
              <a:t>For any model tried or selected, </a:t>
            </a:r>
            <a:r>
              <a:rPr kumimoji="1" lang="en-US" sz="2200" b="1" dirty="0">
                <a:solidFill>
                  <a:srgbClr val="0070C0"/>
                </a:solidFill>
                <a:latin typeface="+mj-lt"/>
              </a:rPr>
              <a:t>Feature Engineering </a:t>
            </a:r>
            <a:r>
              <a:rPr kumimoji="1" lang="en-US" sz="2200" dirty="0">
                <a:latin typeface="+mj-lt"/>
              </a:rPr>
              <a:t>is about manipulating and preparing variables for the </a:t>
            </a:r>
            <a:r>
              <a:rPr kumimoji="1" lang="en-US" sz="2200" b="1" dirty="0">
                <a:solidFill>
                  <a:srgbClr val="C00000"/>
                </a:solidFill>
                <a:latin typeface="+mj-lt"/>
              </a:rPr>
              <a:t>Model Specification </a:t>
            </a:r>
            <a:r>
              <a:rPr kumimoji="1" lang="en-US" sz="2200" dirty="0">
                <a:latin typeface="+mj-lt"/>
              </a:rPr>
              <a:t>step.</a:t>
            </a:r>
          </a:p>
          <a:p>
            <a:pPr marL="2286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200" dirty="0">
                <a:latin typeface="+mj-lt"/>
              </a:rPr>
              <a:t>Two key aspects of </a:t>
            </a:r>
            <a:r>
              <a:rPr kumimoji="1" lang="en-US" sz="2200" b="1" dirty="0">
                <a:solidFill>
                  <a:srgbClr val="0070C0"/>
                </a:solidFill>
                <a:latin typeface="+mj-lt"/>
              </a:rPr>
              <a:t>Feature Engineering </a:t>
            </a:r>
            <a:r>
              <a:rPr kumimoji="1" lang="en-US" sz="2200" dirty="0">
                <a:latin typeface="+mj-lt"/>
              </a:rPr>
              <a:t>include:</a:t>
            </a:r>
          </a:p>
          <a:p>
            <a:pPr marL="914400" lvl="1" indent="-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  <a:defRPr/>
            </a:pPr>
            <a:r>
              <a:rPr kumimoji="1" lang="en-US" sz="2200" b="1" dirty="0">
                <a:solidFill>
                  <a:srgbClr val="C00000"/>
                </a:solidFill>
                <a:latin typeface="+mj-lt"/>
              </a:rPr>
              <a:t>Data Pre-Processing </a:t>
            </a:r>
            <a:r>
              <a:rPr kumimoji="1" lang="en-US" sz="2200" dirty="0">
                <a:latin typeface="+mj-lt"/>
              </a:rPr>
              <a:t>and </a:t>
            </a:r>
            <a:r>
              <a:rPr kumimoji="1" lang="en-US" sz="2200" b="1" dirty="0">
                <a:solidFill>
                  <a:srgbClr val="C00000"/>
                </a:solidFill>
                <a:latin typeface="+mj-lt"/>
              </a:rPr>
              <a:t>Transformations</a:t>
            </a:r>
            <a:r>
              <a:rPr kumimoji="1" lang="en-US" sz="2200" dirty="0">
                <a:latin typeface="+mj-lt"/>
              </a:rPr>
              <a:t> </a:t>
            </a:r>
            <a:r>
              <a:rPr kumimoji="1" lang="en-US" sz="2200" dirty="0">
                <a:solidFill>
                  <a:srgbClr val="006600"/>
                </a:solidFill>
                <a:latin typeface="+mj-lt"/>
              </a:rPr>
              <a:t>(this week) </a:t>
            </a:r>
            <a:r>
              <a:rPr kumimoji="1" lang="en-US" sz="2200" dirty="0">
                <a:latin typeface="+mj-lt"/>
              </a:rPr>
              <a:t>– e.g., logs, lagging, categorical to binary, centering, standardizing, aggregating rows, etc.</a:t>
            </a:r>
          </a:p>
          <a:p>
            <a:pPr marL="914400" lvl="1" indent="-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  <a:defRPr/>
            </a:pPr>
            <a:r>
              <a:rPr kumimoji="1" lang="en-US" sz="2200" b="1" dirty="0">
                <a:solidFill>
                  <a:srgbClr val="C00000"/>
                </a:solidFill>
                <a:latin typeface="+mj-lt"/>
              </a:rPr>
              <a:t>Variable Selection </a:t>
            </a:r>
            <a:r>
              <a:rPr kumimoji="1" lang="en-US" sz="2200" dirty="0">
                <a:solidFill>
                  <a:srgbClr val="006600"/>
                </a:solidFill>
                <a:latin typeface="+mj-lt"/>
              </a:rPr>
              <a:t>(in 2 weeks) </a:t>
            </a:r>
            <a:r>
              <a:rPr kumimoji="1" lang="en-US" sz="2200" dirty="0">
                <a:latin typeface="+mj-lt"/>
              </a:rPr>
              <a:t>– i.e., identifying the optimal set of predictors for the problem at hand.</a:t>
            </a:r>
            <a:endParaRPr kumimoji="1" lang="en-US" sz="22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00356" name="Rectangle 2"/>
          <p:cNvSpPr>
            <a:spLocks noChangeArrowheads="1"/>
          </p:cNvSpPr>
          <p:nvPr/>
        </p:nvSpPr>
        <p:spPr bwMode="auto"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81601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FFFFCC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1ABD4A-20A8-4B3F-AEB5-34EF8A2C4D8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7200" y="1216085"/>
            <a:ext cx="8229600" cy="23179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sz="1400" b="1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# Multivariate Time Series Models</a:t>
            </a:r>
            <a:br>
              <a:rPr lang="en-US" sz="1400" dirty="0">
                <a:cs typeface="Times New Roman" panose="02020603050405020304" pitchFamily="18" charset="0"/>
              </a:rPr>
            </a:b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library(</a:t>
            </a:r>
            <a:r>
              <a:rPr kumimoji="1" lang="en-US" sz="14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DataCombine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kumimoji="1" lang="en-US" sz="14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Contains the </a:t>
            </a:r>
            <a:r>
              <a:rPr kumimoji="1" lang="en-US" sz="1400" b="1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slide()</a:t>
            </a:r>
            <a:r>
              <a:rPr kumimoji="1" lang="en-US" sz="14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function</a:t>
            </a:r>
            <a:br>
              <a:rPr kumimoji="1" lang="en-US" sz="14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HousingStarts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400" b="1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slide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4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HousingStarts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, Var = </a:t>
            </a:r>
            <a:r>
              <a:rPr kumimoji="1" lang="en-US" sz="1400" dirty="0">
                <a:solidFill>
                  <a:srgbClr val="7030A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"</a:t>
            </a:r>
            <a:r>
              <a:rPr kumimoji="1" lang="en-US" sz="1400" dirty="0" err="1">
                <a:solidFill>
                  <a:srgbClr val="7030A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KUnits</a:t>
            </a:r>
            <a:r>
              <a:rPr kumimoji="1" lang="en-US" sz="1400" dirty="0">
                <a:solidFill>
                  <a:srgbClr val="7030A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"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kumimoji="1" lang="en-US" sz="1400" b="1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NewVar</a:t>
            </a:r>
            <a:r>
              <a:rPr kumimoji="1" lang="en-US" sz="1400" b="1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kumimoji="1" lang="en-US" sz="1400" b="1" dirty="0">
                <a:solidFill>
                  <a:srgbClr val="7030A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"KUnits.L1"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kumimoji="1" lang="en-US" sz="1400" b="1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slideBy</a:t>
            </a:r>
            <a:r>
              <a:rPr kumimoji="1" lang="en-US" sz="1400" b="1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= -1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b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HousingStarts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400" b="1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slide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4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HousingStarts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, Var = </a:t>
            </a:r>
            <a:r>
              <a:rPr kumimoji="1" lang="en-US" sz="1400" dirty="0">
                <a:solidFill>
                  <a:srgbClr val="7030A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"</a:t>
            </a:r>
            <a:r>
              <a:rPr kumimoji="1" lang="en-US" sz="1400" dirty="0" err="1">
                <a:solidFill>
                  <a:srgbClr val="7030A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KUnits</a:t>
            </a:r>
            <a:r>
              <a:rPr kumimoji="1" lang="en-US" sz="1400" dirty="0">
                <a:solidFill>
                  <a:srgbClr val="7030A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"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kumimoji="1" lang="en-US" sz="14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NewVar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kumimoji="1" lang="en-US" sz="1400" b="1" dirty="0">
                <a:solidFill>
                  <a:srgbClr val="7030A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"KUnits.L2"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kumimoji="1" lang="en-US" sz="1400" b="1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slideBy</a:t>
            </a:r>
            <a:r>
              <a:rPr kumimoji="1" lang="en-US" sz="1400" b="1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= -2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b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HousingStarts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400" b="1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slide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4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HousingStarts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, Var = </a:t>
            </a:r>
            <a:r>
              <a:rPr kumimoji="1" lang="en-US" sz="1400" dirty="0">
                <a:solidFill>
                  <a:srgbClr val="7030A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"</a:t>
            </a:r>
            <a:r>
              <a:rPr kumimoji="1" lang="en-US" sz="1400" dirty="0" err="1">
                <a:solidFill>
                  <a:srgbClr val="7030A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KUnits</a:t>
            </a:r>
            <a:r>
              <a:rPr kumimoji="1" lang="en-US" sz="1400" dirty="0">
                <a:solidFill>
                  <a:srgbClr val="7030A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"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kumimoji="1" lang="en-US" sz="14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NewVar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kumimoji="1" lang="en-US" sz="1400" b="1" dirty="0">
                <a:solidFill>
                  <a:srgbClr val="7030A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"KUnits.L3"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kumimoji="1" lang="en-US" sz="1400" b="1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slideBy</a:t>
            </a:r>
            <a:r>
              <a:rPr kumimoji="1" lang="en-US" sz="1400" b="1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= -3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b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HousingStarts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400" b="1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slide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4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HousingStarts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, Var = </a:t>
            </a:r>
            <a:r>
              <a:rPr kumimoji="1" lang="en-US" sz="1400" dirty="0">
                <a:solidFill>
                  <a:srgbClr val="7030A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"</a:t>
            </a:r>
            <a:r>
              <a:rPr kumimoji="1" lang="en-US" sz="1400" dirty="0" err="1">
                <a:solidFill>
                  <a:srgbClr val="7030A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KUnits</a:t>
            </a:r>
            <a:r>
              <a:rPr kumimoji="1" lang="en-US" sz="1400" dirty="0">
                <a:solidFill>
                  <a:srgbClr val="7030A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"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kumimoji="1" lang="en-US" sz="14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NewVar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kumimoji="1" lang="en-US" sz="1400" b="1" dirty="0">
                <a:solidFill>
                  <a:srgbClr val="7030A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"KUnits.L4"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kumimoji="1" lang="en-US" sz="1400" b="1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slideBy</a:t>
            </a:r>
            <a:r>
              <a:rPr kumimoji="1" lang="en-US" sz="1400" b="1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= -4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>
              <a:spcBef>
                <a:spcPts val="0"/>
              </a:spcBef>
              <a:buClr>
                <a:srgbClr val="000000"/>
              </a:buClr>
              <a:defRPr/>
            </a:pPr>
            <a:r>
              <a:rPr kumimoji="1" lang="en-US" sz="14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lm.KUnits.all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lm(</a:t>
            </a:r>
            <a:r>
              <a:rPr kumimoji="1" lang="en-US" sz="14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KUnits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~T + S.P + Q2 + Q3 + Q4 +</a:t>
            </a:r>
            <a:b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                       </a:t>
            </a:r>
            <a:r>
              <a:rPr kumimoji="1" lang="en-US" sz="1400" b="1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KUnits.L1 + KUnits.L2 + KUnits.L3 + KUnits.L4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, data = </a:t>
            </a:r>
            <a:r>
              <a:rPr kumimoji="1" lang="en-US" sz="14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HousingStarts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>
              <a:spcBef>
                <a:spcPts val="0"/>
              </a:spcBef>
              <a:buClr>
                <a:srgbClr val="000000"/>
              </a:buClr>
              <a:defRPr/>
            </a:pPr>
            <a:r>
              <a:rPr kumimoji="1" lang="en-US" sz="1400" b="1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summary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4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lm.KUnits.all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>
              <a:spcBef>
                <a:spcPts val="0"/>
              </a:spcBef>
              <a:buClr>
                <a:srgbClr val="000000"/>
              </a:buClr>
              <a:defRPr/>
            </a:pPr>
            <a:r>
              <a:rPr kumimoji="1" lang="en-US" sz="1400" b="1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dwtest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4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lm.KUnits.all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);</a:t>
            </a:r>
            <a:endParaRPr kumimoji="1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Times New Roman Uni" panose="02020603050405020304" pitchFamily="18" charset="-128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60820" y="533400"/>
            <a:ext cx="8782426" cy="685800"/>
            <a:chOff x="-817483" y="389592"/>
            <a:chExt cx="7795417" cy="685800"/>
          </a:xfrm>
        </p:grpSpPr>
        <p:sp>
          <p:nvSpPr>
            <p:cNvPr id="11" name="Rectangle 2"/>
            <p:cNvSpPr>
              <a:spLocks noChangeArrowheads="1"/>
            </p:cNvSpPr>
            <p:nvPr/>
          </p:nvSpPr>
          <p:spPr bwMode="auto">
            <a:xfrm>
              <a:off x="-529694" y="389592"/>
              <a:ext cx="7507628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  <a:cs typeface="+mn-cs"/>
                </a:rPr>
                <a:t>Example: </a:t>
              </a:r>
              <a:r>
                <a:rPr lang="en-US" altLang="en-US" sz="3600" b="1" dirty="0">
                  <a:solidFill>
                    <a:srgbClr val="C00000"/>
                  </a:solidFill>
                  <a:latin typeface="Comic Sans MS" panose="030F0702030302020204" pitchFamily="66" charset="0"/>
                </a:rPr>
                <a:t>Multivariate Time Series</a:t>
              </a:r>
              <a:endPara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pic>
          <p:nvPicPr>
            <p:cNvPr id="12" name="Snagit_PPTDF1B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17483" y="483379"/>
              <a:ext cx="575577" cy="433441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692585"/>
            <a:ext cx="847725" cy="847725"/>
          </a:xfrm>
          <a:prstGeom prst="rect">
            <a:avLst/>
          </a:prstGeom>
        </p:spPr>
      </p:pic>
      <p:pic>
        <p:nvPicPr>
          <p:cNvPr id="4" name="Snagit_PPT525C" descr="R outpu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6" y="5867400"/>
            <a:ext cx="4841034" cy="838200"/>
          </a:xfrm>
          <a:prstGeom prst="rect">
            <a:avLst/>
          </a:prstGeom>
        </p:spPr>
      </p:pic>
      <p:pic>
        <p:nvPicPr>
          <p:cNvPr id="5" name="Snagit_PPTC7EB" descr="R output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193224"/>
            <a:ext cx="4841035" cy="313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88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2B87FF-D51C-4727-9535-D72E10C4AA13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533400" y="3048000"/>
            <a:ext cx="8077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Other T</a:t>
            </a:r>
            <a:r>
              <a:rPr kumimoji="1" lang="en-US" alt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ransformation</a:t>
            </a: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s</a:t>
            </a:r>
            <a:b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</a:br>
            <a:endParaRPr kumimoji="1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393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/>
              <p:cNvSpPr>
                <a:spLocks noChangeArrowheads="1"/>
              </p:cNvSpPr>
              <p:nvPr/>
            </p:nvSpPr>
            <p:spPr bwMode="auto">
              <a:xfrm>
                <a:off x="419100" y="1447800"/>
                <a:ext cx="8305800" cy="45365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231775" lvl="0" indent="-231775">
                  <a:spcBef>
                    <a:spcPct val="20000"/>
                  </a:spcBef>
                  <a:buClr>
                    <a:srgbClr val="000000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dirty="0">
                    <a:latin typeface="Arial"/>
                  </a:rPr>
                  <a:t>There are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endless options </a:t>
                </a:r>
                <a:r>
                  <a:rPr kumimoji="1" lang="en-US" sz="2000" dirty="0">
                    <a:latin typeface="Arial"/>
                  </a:rPr>
                  <a:t>for data transformations in pre-processing. We have covered the most popular ones.</a:t>
                </a:r>
              </a:p>
              <a:p>
                <a:pPr marL="231775" lvl="0" indent="-231775">
                  <a:spcBef>
                    <a:spcPct val="20000"/>
                  </a:spcBef>
                  <a:buClr>
                    <a:srgbClr val="000000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dirty="0">
                    <a:latin typeface="Arial"/>
                  </a:rPr>
                  <a:t>Examples of other transformations:</a:t>
                </a:r>
              </a:p>
              <a:p>
                <a:pPr marL="571500" lvl="1" indent="-34290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kumimoji="1" lang="en-US" sz="2000" b="1" dirty="0">
                    <a:solidFill>
                      <a:srgbClr val="0070C0"/>
                    </a:solidFill>
                    <a:latin typeface="Arial"/>
                  </a:rPr>
                  <a:t>Box-Cox </a:t>
                </a:r>
                <a:r>
                  <a:rPr kumimoji="1" lang="en-US" sz="2000" dirty="0">
                    <a:latin typeface="Arial"/>
                  </a:rPr>
                  <a:t>(see goodies)</a:t>
                </a:r>
              </a:p>
              <a:p>
                <a:pPr marL="571500" lvl="1" indent="-34290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kumimoji="1" lang="en-US" sz="2000" b="1" dirty="0">
                    <a:solidFill>
                      <a:srgbClr val="0070C0"/>
                    </a:solidFill>
                    <a:latin typeface="Arial"/>
                  </a:rPr>
                  <a:t>Ranks </a:t>
                </a:r>
                <a:r>
                  <a:rPr kumimoji="1" lang="en-US" sz="2000" dirty="0">
                    <a:latin typeface="Arial"/>
                  </a:rPr>
                  <a:t>(see goodies)</a:t>
                </a:r>
              </a:p>
              <a:p>
                <a:pPr marL="571500" lvl="1" indent="-34290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kumimoji="1" lang="en-US" sz="2000" b="1" dirty="0">
                    <a:solidFill>
                      <a:srgbClr val="0070C0"/>
                    </a:solidFill>
                    <a:latin typeface="Arial"/>
                  </a:rPr>
                  <a:t>Re-scaling: </a:t>
                </a:r>
                <a:r>
                  <a:rPr kumimoji="1" lang="en-US" sz="2000" dirty="0">
                    <a:latin typeface="Arial"/>
                  </a:rPr>
                  <a:t>e.g., from </a:t>
                </a:r>
                <a:r>
                  <a:rPr kumimoji="1" lang="en-US" sz="2000" baseline="30000" dirty="0">
                    <a:latin typeface="Arial"/>
                  </a:rPr>
                  <a:t>0</a:t>
                </a:r>
                <a:r>
                  <a:rPr kumimoji="1" lang="en-US" sz="2000" dirty="0">
                    <a:latin typeface="Arial"/>
                  </a:rPr>
                  <a:t>F to </a:t>
                </a:r>
                <a:r>
                  <a:rPr kumimoji="1" lang="en-US" sz="2000" baseline="30000" dirty="0">
                    <a:latin typeface="Arial"/>
                  </a:rPr>
                  <a:t>0</a:t>
                </a:r>
                <a:r>
                  <a:rPr kumimoji="1" lang="en-US" sz="2000" dirty="0">
                    <a:latin typeface="Arial"/>
                  </a:rPr>
                  <a:t>C, mpg to </a:t>
                </a:r>
                <a:r>
                  <a:rPr kumimoji="1" lang="en-US" sz="2000" dirty="0" err="1">
                    <a:latin typeface="Arial"/>
                  </a:rPr>
                  <a:t>kpg</a:t>
                </a:r>
                <a:endParaRPr kumimoji="1" lang="en-US" sz="2000" dirty="0">
                  <a:latin typeface="Arial"/>
                </a:endParaRPr>
              </a:p>
              <a:p>
                <a:pPr marL="571500" lvl="1" indent="-34290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kumimoji="1" lang="en-US" sz="2000" b="1" dirty="0">
                    <a:solidFill>
                      <a:srgbClr val="0070C0"/>
                    </a:solidFill>
                    <a:latin typeface="Arial"/>
                  </a:rPr>
                  <a:t>Reverse scaling: </a:t>
                </a:r>
                <a:r>
                  <a:rPr kumimoji="1" lang="en-US" sz="2000" dirty="0">
                    <a:latin typeface="Arial"/>
                  </a:rPr>
                  <a:t>often used to facilitate interpretation – e.g., a 1-7 satisfaction scale can be converted into a dissatisfaction scale by subtracting the value from 8, so that a 1 becomes 7 and a 7 becomes 1</a:t>
                </a:r>
              </a:p>
              <a:p>
                <a:pPr marL="571500" lvl="1" indent="-34290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kumimoji="1" lang="en-US" sz="2000" b="1" dirty="0">
                    <a:solidFill>
                      <a:srgbClr val="0070C0"/>
                    </a:solidFill>
                    <a:latin typeface="Arial"/>
                  </a:rPr>
                  <a:t>Inverse: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kumimoji="1"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kumimoji="1" lang="en-US" sz="2000" b="0" dirty="0">
                    <a:latin typeface="Arial"/>
                  </a:rPr>
                  <a:t> similar purpose than revers scaling, but this is a non-linear transformation, harder to interpret, and x cannot be </a:t>
                </a:r>
              </a:p>
            </p:txBody>
          </p:sp>
        </mc:Choice>
        <mc:Fallback xmlns="">
          <p:sp>
            <p:nvSpPr>
              <p:cNvPr id="27651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9100" y="1447800"/>
                <a:ext cx="8305800" cy="4536542"/>
              </a:xfrm>
              <a:prstGeom prst="rect">
                <a:avLst/>
              </a:prstGeom>
              <a:blipFill>
                <a:blip r:embed="rId4"/>
                <a:stretch>
                  <a:fillRect l="-661" t="-672" r="-13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228600" y="609600"/>
            <a:ext cx="868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Other Transformations</a:t>
            </a:r>
            <a:endParaRPr lang="en-US" altLang="en-US" sz="20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034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6AC2EF2-CC72-49E7-B98C-345F877F6BC4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85800" y="1752599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228600" indent="-228600"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200" dirty="0">
                <a:latin typeface="+mj-lt"/>
              </a:rPr>
              <a:t>About </a:t>
            </a:r>
            <a:r>
              <a:rPr kumimoji="1" lang="en-US" sz="2200" b="1" dirty="0">
                <a:solidFill>
                  <a:srgbClr val="C00000"/>
                </a:solidFill>
                <a:latin typeface="+mj-lt"/>
              </a:rPr>
              <a:t>80%</a:t>
            </a:r>
            <a:r>
              <a:rPr kumimoji="1" lang="en-US" sz="2200" dirty="0">
                <a:solidFill>
                  <a:srgbClr val="C00000"/>
                </a:solidFill>
                <a:latin typeface="+mj-lt"/>
              </a:rPr>
              <a:t> </a:t>
            </a:r>
            <a:r>
              <a:rPr kumimoji="1" lang="en-US" sz="2200" dirty="0">
                <a:latin typeface="+mj-lt"/>
              </a:rPr>
              <a:t>to </a:t>
            </a:r>
            <a:r>
              <a:rPr kumimoji="1" lang="en-US" sz="2200" b="1" dirty="0">
                <a:solidFill>
                  <a:srgbClr val="C00000"/>
                </a:solidFill>
                <a:latin typeface="+mj-lt"/>
              </a:rPr>
              <a:t>90%</a:t>
            </a:r>
            <a:r>
              <a:rPr kumimoji="1" lang="en-US" sz="2200" dirty="0">
                <a:latin typeface="+mj-lt"/>
              </a:rPr>
              <a:t> of the work in analytics is getting the </a:t>
            </a:r>
            <a:r>
              <a:rPr kumimoji="1" lang="en-US" sz="2200" b="1" dirty="0">
                <a:solidFill>
                  <a:srgbClr val="C00000"/>
                </a:solidFill>
                <a:latin typeface="+mj-lt"/>
              </a:rPr>
              <a:t>data ready</a:t>
            </a:r>
            <a:r>
              <a:rPr kumimoji="1" lang="en-US" sz="2200" dirty="0">
                <a:latin typeface="+mj-lt"/>
              </a:rPr>
              <a:t> for analysis.</a:t>
            </a:r>
          </a:p>
          <a:p>
            <a:pPr marL="228600" indent="-228600"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200" dirty="0">
                <a:latin typeface="+mj-lt"/>
              </a:rPr>
              <a:t>Data is often pre-processed to </a:t>
            </a:r>
            <a:r>
              <a:rPr kumimoji="1" lang="en-US" sz="2200" b="1" dirty="0">
                <a:solidFill>
                  <a:srgbClr val="C00000"/>
                </a:solidFill>
                <a:latin typeface="+mj-lt"/>
              </a:rPr>
              <a:t>correct data problems</a:t>
            </a:r>
            <a:endParaRPr kumimoji="1" lang="en-US" sz="2200" dirty="0">
              <a:latin typeface="+mj-lt"/>
            </a:endParaRPr>
          </a:p>
          <a:p>
            <a:pPr marL="228600" indent="-228600"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200" dirty="0">
                <a:latin typeface="+mj-lt"/>
              </a:rPr>
              <a:t>But pre-processing is sometimes done to improve model performance – </a:t>
            </a:r>
            <a:r>
              <a:rPr kumimoji="1" lang="en-US" sz="2200" b="1" dirty="0">
                <a:solidFill>
                  <a:srgbClr val="C00000"/>
                </a:solidFill>
                <a:latin typeface="+mj-lt"/>
              </a:rPr>
              <a:t>“feature engineering”</a:t>
            </a:r>
          </a:p>
          <a:p>
            <a:pPr marL="571500" lvl="1" indent="-3429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Font typeface="Wingdings" panose="05000000000000000000" pitchFamily="2" charset="2"/>
              <a:buChar char="ü"/>
              <a:defRPr/>
            </a:pP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For example, a popular technique to detect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spam mail 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is to look for the proportion of upper case letters in the subject. This requires pre-processing the subject headers.</a:t>
            </a:r>
          </a:p>
          <a:p>
            <a:pPr marL="228600" lvl="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kumimoji="1" lang="en-US" sz="2200" dirty="0">
                <a:solidFill>
                  <a:srgbClr val="000000"/>
                </a:solidFill>
                <a:latin typeface="Arial"/>
              </a:rPr>
              <a:t>Pre-processing needs are often based on the </a:t>
            </a:r>
            <a:r>
              <a:rPr kumimoji="1" lang="en-US" sz="2200" b="1" dirty="0">
                <a:solidFill>
                  <a:srgbClr val="C00000"/>
                </a:solidFill>
                <a:latin typeface="Arial"/>
              </a:rPr>
              <a:t>functional domain</a:t>
            </a:r>
            <a:r>
              <a:rPr kumimoji="1" lang="en-US" sz="2200" dirty="0">
                <a:solidFill>
                  <a:srgbClr val="000000"/>
                </a:solidFill>
                <a:latin typeface="Arial"/>
              </a:rPr>
              <a:t> </a:t>
            </a:r>
            <a:r>
              <a:rPr kumimoji="1" lang="en-US" sz="2200" b="1" dirty="0">
                <a:solidFill>
                  <a:srgbClr val="C00000"/>
                </a:solidFill>
                <a:latin typeface="Arial"/>
              </a:rPr>
              <a:t>knowledge</a:t>
            </a:r>
            <a:r>
              <a:rPr kumimoji="1" lang="en-US" sz="2200" dirty="0">
                <a:solidFill>
                  <a:srgbClr val="000000"/>
                </a:solidFill>
                <a:latin typeface="Arial"/>
              </a:rPr>
              <a:t> rather than mathematical reasons</a:t>
            </a:r>
          </a:p>
          <a:p>
            <a:pPr marL="228600" lvl="0" indent="-228600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endParaRPr kumimoji="1" lang="en-US" sz="2200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defRPr/>
            </a:pPr>
            <a:endParaRPr kumimoji="1" lang="en-US" sz="2200" dirty="0">
              <a:latin typeface="+mj-lt"/>
            </a:endParaRPr>
          </a:p>
        </p:txBody>
      </p:sp>
      <p:sp>
        <p:nvSpPr>
          <p:cNvPr id="100356" name="Rectangle 2"/>
          <p:cNvSpPr>
            <a:spLocks noChangeArrowheads="1"/>
          </p:cNvSpPr>
          <p:nvPr/>
        </p:nvSpPr>
        <p:spPr bwMode="auto">
          <a:xfrm>
            <a:off x="304800" y="9144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Data Pre-Processing: </a:t>
            </a:r>
            <a:r>
              <a:rPr lang="en-US" altLang="en-US" sz="3600" b="1" dirty="0">
                <a:solidFill>
                  <a:srgbClr val="996633"/>
                </a:solidFill>
                <a:latin typeface="Comic Sans MS" panose="030F0702030302020204" pitchFamily="66" charset="0"/>
              </a:rPr>
              <a:t>Intuition</a:t>
            </a:r>
          </a:p>
        </p:txBody>
      </p:sp>
      <p:pic>
        <p:nvPicPr>
          <p:cNvPr id="5" name="Snagit_PPTD9D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0899"/>
            <a:ext cx="803126" cy="59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60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6AC2EF2-CC72-49E7-B98C-345F877F6BC4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85800" y="1295400"/>
            <a:ext cx="8001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2286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200" dirty="0">
                <a:latin typeface="+mj-lt"/>
              </a:rPr>
              <a:t>Typical </a:t>
            </a:r>
            <a:r>
              <a:rPr kumimoji="1" lang="en-US" sz="2200" b="1" dirty="0">
                <a:solidFill>
                  <a:srgbClr val="C00000"/>
                </a:solidFill>
                <a:latin typeface="+mj-lt"/>
              </a:rPr>
              <a:t>problems</a:t>
            </a:r>
            <a:r>
              <a:rPr kumimoji="1" lang="en-US" sz="2200" dirty="0">
                <a:latin typeface="+mj-lt"/>
              </a:rPr>
              <a:t> with the data include: missing values; inconsistent data; outliers; skewed or bi-modal distributions.</a:t>
            </a:r>
          </a:p>
          <a:p>
            <a:pPr marL="2286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200" dirty="0">
                <a:latin typeface="+mj-lt"/>
              </a:rPr>
              <a:t>Some times the data is simply not in the </a:t>
            </a:r>
            <a:r>
              <a:rPr kumimoji="1" lang="en-US" sz="2200" b="1" dirty="0">
                <a:solidFill>
                  <a:srgbClr val="C00000"/>
                </a:solidFill>
                <a:latin typeface="+mj-lt"/>
              </a:rPr>
              <a:t>appropriate format </a:t>
            </a:r>
            <a:r>
              <a:rPr kumimoji="1" lang="en-US" sz="2200" dirty="0">
                <a:latin typeface="+mj-lt"/>
              </a:rPr>
              <a:t>for the type of analysis to be done.</a:t>
            </a:r>
          </a:p>
          <a:p>
            <a:pPr marL="2286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200" dirty="0">
                <a:latin typeface="+mj-lt"/>
              </a:rPr>
              <a:t>Some times the data needed for the analysis needs to be gathered from </a:t>
            </a:r>
            <a:r>
              <a:rPr kumimoji="1" lang="en-US" sz="2200" b="1" dirty="0">
                <a:solidFill>
                  <a:srgbClr val="C00000"/>
                </a:solidFill>
                <a:latin typeface="+mj-lt"/>
              </a:rPr>
              <a:t>multiple data sources </a:t>
            </a:r>
            <a:r>
              <a:rPr kumimoji="1" lang="en-US" sz="2200" dirty="0">
                <a:latin typeface="+mj-lt"/>
              </a:rPr>
              <a:t>and joined</a:t>
            </a:r>
          </a:p>
          <a:p>
            <a:pPr marL="2286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200" dirty="0">
                <a:latin typeface="+mj-lt"/>
              </a:rPr>
              <a:t>Or the data needs to be </a:t>
            </a:r>
            <a:r>
              <a:rPr kumimoji="1" lang="en-US" sz="2200" b="1" dirty="0">
                <a:solidFill>
                  <a:srgbClr val="C00000"/>
                </a:solidFill>
                <a:latin typeface="+mj-lt"/>
              </a:rPr>
              <a:t>scaled</a:t>
            </a:r>
            <a:r>
              <a:rPr kumimoji="1" lang="en-US" sz="2200" dirty="0">
                <a:latin typeface="+mj-lt"/>
              </a:rPr>
              <a:t>, </a:t>
            </a:r>
            <a:r>
              <a:rPr kumimoji="1" lang="en-US" sz="2200" b="1" dirty="0">
                <a:solidFill>
                  <a:srgbClr val="C00000"/>
                </a:solidFill>
                <a:latin typeface="+mj-lt"/>
              </a:rPr>
              <a:t>centered</a:t>
            </a:r>
            <a:r>
              <a:rPr kumimoji="1" lang="en-US" sz="2200" dirty="0">
                <a:latin typeface="+mj-lt"/>
              </a:rPr>
              <a:t> or </a:t>
            </a:r>
            <a:r>
              <a:rPr kumimoji="1" lang="en-US" sz="2200" b="1" dirty="0">
                <a:solidFill>
                  <a:srgbClr val="C00000"/>
                </a:solidFill>
                <a:latin typeface="+mj-lt"/>
              </a:rPr>
              <a:t>normalized</a:t>
            </a:r>
          </a:p>
          <a:p>
            <a:pPr marL="2286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200" dirty="0">
                <a:latin typeface="+mj-lt"/>
              </a:rPr>
              <a:t>Or it needs to be </a:t>
            </a:r>
            <a:r>
              <a:rPr kumimoji="1" lang="en-US" sz="2200" b="1" dirty="0">
                <a:solidFill>
                  <a:srgbClr val="C00000"/>
                </a:solidFill>
                <a:latin typeface="+mj-lt"/>
              </a:rPr>
              <a:t>aggregated</a:t>
            </a:r>
            <a:r>
              <a:rPr kumimoji="1" lang="en-US" sz="2200" dirty="0">
                <a:latin typeface="+mj-lt"/>
              </a:rPr>
              <a:t>, </a:t>
            </a:r>
            <a:r>
              <a:rPr kumimoji="1" lang="en-US" sz="2200" b="1" dirty="0">
                <a:solidFill>
                  <a:srgbClr val="C00000"/>
                </a:solidFill>
                <a:latin typeface="+mj-lt"/>
              </a:rPr>
              <a:t>summarized</a:t>
            </a:r>
            <a:r>
              <a:rPr kumimoji="1" lang="en-US" sz="2200" dirty="0">
                <a:latin typeface="+mj-lt"/>
              </a:rPr>
              <a:t>, etc.</a:t>
            </a:r>
          </a:p>
          <a:p>
            <a:pPr marL="2286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200" dirty="0">
                <a:latin typeface="+mj-lt"/>
              </a:rPr>
              <a:t>Especially when data is not at the </a:t>
            </a:r>
            <a:r>
              <a:rPr kumimoji="1" lang="en-US" sz="2200" b="1" dirty="0">
                <a:solidFill>
                  <a:srgbClr val="C00000"/>
                </a:solidFill>
                <a:latin typeface="+mj-lt"/>
              </a:rPr>
              <a:t>“unit of analysis”</a:t>
            </a:r>
            <a:r>
              <a:rPr kumimoji="1" lang="en-US" sz="2200" dirty="0">
                <a:latin typeface="+mj-lt"/>
              </a:rPr>
              <a:t> level</a:t>
            </a:r>
          </a:p>
          <a:p>
            <a:pPr marL="571500" lvl="1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kumimoji="1" lang="en-US" sz="2000" dirty="0">
                <a:latin typeface="+mj-lt"/>
              </a:rPr>
              <a:t>For example, you may have data on prices and features for individual houses, but you need to analyze housing by counties in the US – i.e., the unit of analysis is the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</a:rPr>
              <a:t>county</a:t>
            </a:r>
            <a:r>
              <a:rPr kumimoji="1" lang="en-US" sz="2000" dirty="0">
                <a:latin typeface="+mj-lt"/>
              </a:rPr>
              <a:t>, not the individual homes </a:t>
            </a:r>
            <a:r>
              <a:rPr kumimoji="1" lang="en-US" sz="2000" dirty="0">
                <a:latin typeface="+mj-lt"/>
                <a:sym typeface="Wingdings" panose="05000000000000000000" pitchFamily="2" charset="2"/>
              </a:rPr>
              <a:t> the data needs to be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aggregated</a:t>
            </a:r>
            <a:endParaRPr kumimoji="1" lang="en-US" sz="20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00356" name="Rectangle 2"/>
          <p:cNvSpPr>
            <a:spLocks noChangeArrowheads="1"/>
          </p:cNvSpPr>
          <p:nvPr/>
        </p:nvSpPr>
        <p:spPr bwMode="auto">
          <a:xfrm>
            <a:off x="381000" y="5334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Why Pre-Process Data?</a:t>
            </a:r>
          </a:p>
        </p:txBody>
      </p:sp>
    </p:spTree>
    <p:extLst>
      <p:ext uri="{BB962C8B-B14F-4D97-AF65-F5344CB8AC3E}">
        <p14:creationId xmlns:p14="http://schemas.microsoft.com/office/powerpoint/2010/main" val="3373615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2B87FF-D51C-4727-9535-D72E10C4AA13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533400" y="2590800"/>
            <a:ext cx="8001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Data Transformations </a:t>
            </a:r>
            <a:b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</a:br>
            <a:r>
              <a:rPr lang="en-US" altLang="en-US" sz="3200" dirty="0">
                <a:latin typeface="Comic Sans MS" panose="030F0702030302020204" pitchFamily="66" charset="0"/>
              </a:rPr>
              <a:t>Predictors, Outcome or Both?</a:t>
            </a:r>
            <a:br>
              <a:rPr lang="en-US" altLang="en-US" sz="3200" dirty="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45738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U Kogod Standard">
  <a:themeElements>
    <a:clrScheme name="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0033CC"/>
      </a:hlink>
      <a:folHlink>
        <a:srgbClr val="B4242E"/>
      </a:folHlink>
    </a:clrScheme>
    <a:fontScheme name="AU Kogod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U Kogod Standard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 Kogod Standard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Kogod Standard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Kogod Standard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Kogod Standard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Kogod Standard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2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2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2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2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2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2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3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3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3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3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3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3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3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3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3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3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4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4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4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4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4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4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4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4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4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4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5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5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5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5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5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5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5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5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5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5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6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6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6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55970</TotalTime>
  <Words>6333</Words>
  <Application>Microsoft Office PowerPoint</Application>
  <PresentationFormat>On-screen Show (4:3)</PresentationFormat>
  <Paragraphs>533</Paragraphs>
  <Slides>62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Arial</vt:lpstr>
      <vt:lpstr>Cambria Math</vt:lpstr>
      <vt:lpstr>Comic Sans MS</vt:lpstr>
      <vt:lpstr>Courier New</vt:lpstr>
      <vt:lpstr>Times New Roman</vt:lpstr>
      <vt:lpstr>Times New Roman Uni</vt:lpstr>
      <vt:lpstr>Wingdings</vt:lpstr>
      <vt:lpstr>AU Kogod Standard</vt:lpstr>
      <vt:lpstr>ITEC 621 Predictive Analytics 4. Data Pre-Processing Use ITEC621_DataPreProcessing.R  Prof. J. Alberto Espinosa Last updated 2/6/2023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American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J. Alberto Espinosa</dc:creator>
  <cp:lastModifiedBy>Alberto Espinosa</cp:lastModifiedBy>
  <cp:revision>2685</cp:revision>
  <cp:lastPrinted>2000-08-27T16:41:50Z</cp:lastPrinted>
  <dcterms:created xsi:type="dcterms:W3CDTF">2000-08-04T14:32:25Z</dcterms:created>
  <dcterms:modified xsi:type="dcterms:W3CDTF">2023-02-07T02:23:28Z</dcterms:modified>
</cp:coreProperties>
</file>