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8" r:id="rId4"/>
    <p:sldId id="292" r:id="rId5"/>
    <p:sldId id="259" r:id="rId6"/>
    <p:sldId id="260" r:id="rId7"/>
    <p:sldId id="296" r:id="rId8"/>
    <p:sldId id="261" r:id="rId9"/>
    <p:sldId id="262" r:id="rId10"/>
    <p:sldId id="268" r:id="rId11"/>
    <p:sldId id="264" r:id="rId12"/>
    <p:sldId id="287" r:id="rId13"/>
    <p:sldId id="277" r:id="rId14"/>
    <p:sldId id="265" r:id="rId15"/>
    <p:sldId id="266" r:id="rId16"/>
    <p:sldId id="267" r:id="rId17"/>
    <p:sldId id="269" r:id="rId18"/>
    <p:sldId id="270" r:id="rId19"/>
    <p:sldId id="271" r:id="rId20"/>
    <p:sldId id="272" r:id="rId21"/>
    <p:sldId id="288" r:id="rId22"/>
    <p:sldId id="273" r:id="rId23"/>
    <p:sldId id="289" r:id="rId24"/>
    <p:sldId id="290" r:id="rId25"/>
    <p:sldId id="291" r:id="rId26"/>
    <p:sldId id="278" r:id="rId27"/>
    <p:sldId id="283" r:id="rId28"/>
    <p:sldId id="285" r:id="rId29"/>
    <p:sldId id="286" r:id="rId30"/>
    <p:sldId id="293" r:id="rId31"/>
    <p:sldId id="294" r:id="rId32"/>
    <p:sldId id="295" r:id="rId33"/>
    <p:sldId id="263" r:id="rId34"/>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楷体_GB2312" pitchFamily="49" charset="-122"/>
        <a:ea typeface="微软雅黑"/>
        <a:cs typeface="微软雅黑"/>
      </a:defRPr>
    </a:lvl1pPr>
    <a:lvl2pPr marL="457200" algn="l" rtl="0" fontAlgn="base">
      <a:spcBef>
        <a:spcPct val="0"/>
      </a:spcBef>
      <a:spcAft>
        <a:spcPct val="0"/>
      </a:spcAft>
      <a:defRPr sz="1400" kern="1200">
        <a:solidFill>
          <a:schemeClr val="tx1"/>
        </a:solidFill>
        <a:latin typeface="楷体_GB2312" pitchFamily="49" charset="-122"/>
        <a:ea typeface="微软雅黑"/>
        <a:cs typeface="微软雅黑"/>
      </a:defRPr>
    </a:lvl2pPr>
    <a:lvl3pPr marL="914400" algn="l" rtl="0" fontAlgn="base">
      <a:spcBef>
        <a:spcPct val="0"/>
      </a:spcBef>
      <a:spcAft>
        <a:spcPct val="0"/>
      </a:spcAft>
      <a:defRPr sz="1400" kern="1200">
        <a:solidFill>
          <a:schemeClr val="tx1"/>
        </a:solidFill>
        <a:latin typeface="楷体_GB2312" pitchFamily="49" charset="-122"/>
        <a:ea typeface="微软雅黑"/>
        <a:cs typeface="微软雅黑"/>
      </a:defRPr>
    </a:lvl3pPr>
    <a:lvl4pPr marL="1371600" algn="l" rtl="0" fontAlgn="base">
      <a:spcBef>
        <a:spcPct val="0"/>
      </a:spcBef>
      <a:spcAft>
        <a:spcPct val="0"/>
      </a:spcAft>
      <a:defRPr sz="1400" kern="1200">
        <a:solidFill>
          <a:schemeClr val="tx1"/>
        </a:solidFill>
        <a:latin typeface="楷体_GB2312" pitchFamily="49" charset="-122"/>
        <a:ea typeface="微软雅黑"/>
        <a:cs typeface="微软雅黑"/>
      </a:defRPr>
    </a:lvl4pPr>
    <a:lvl5pPr marL="1828800" algn="l" rtl="0" fontAlgn="base">
      <a:spcBef>
        <a:spcPct val="0"/>
      </a:spcBef>
      <a:spcAft>
        <a:spcPct val="0"/>
      </a:spcAft>
      <a:defRPr sz="1400" kern="1200">
        <a:solidFill>
          <a:schemeClr val="tx1"/>
        </a:solidFill>
        <a:latin typeface="楷体_GB2312" pitchFamily="49" charset="-122"/>
        <a:ea typeface="微软雅黑"/>
        <a:cs typeface="微软雅黑"/>
      </a:defRPr>
    </a:lvl5pPr>
    <a:lvl6pPr marL="2286000" algn="l" defTabSz="914400" rtl="0" eaLnBrk="1" latinLnBrk="0" hangingPunct="1">
      <a:defRPr sz="1400" kern="1200">
        <a:solidFill>
          <a:schemeClr val="tx1"/>
        </a:solidFill>
        <a:latin typeface="楷体_GB2312" pitchFamily="49" charset="-122"/>
        <a:ea typeface="微软雅黑"/>
        <a:cs typeface="微软雅黑"/>
      </a:defRPr>
    </a:lvl6pPr>
    <a:lvl7pPr marL="2743200" algn="l" defTabSz="914400" rtl="0" eaLnBrk="1" latinLnBrk="0" hangingPunct="1">
      <a:defRPr sz="1400" kern="1200">
        <a:solidFill>
          <a:schemeClr val="tx1"/>
        </a:solidFill>
        <a:latin typeface="楷体_GB2312" pitchFamily="49" charset="-122"/>
        <a:ea typeface="微软雅黑"/>
        <a:cs typeface="微软雅黑"/>
      </a:defRPr>
    </a:lvl7pPr>
    <a:lvl8pPr marL="3200400" algn="l" defTabSz="914400" rtl="0" eaLnBrk="1" latinLnBrk="0" hangingPunct="1">
      <a:defRPr sz="1400" kern="1200">
        <a:solidFill>
          <a:schemeClr val="tx1"/>
        </a:solidFill>
        <a:latin typeface="楷体_GB2312" pitchFamily="49" charset="-122"/>
        <a:ea typeface="微软雅黑"/>
        <a:cs typeface="微软雅黑"/>
      </a:defRPr>
    </a:lvl8pPr>
    <a:lvl9pPr marL="3657600" algn="l" defTabSz="914400" rtl="0" eaLnBrk="1" latinLnBrk="0" hangingPunct="1">
      <a:defRPr sz="1400" kern="1200">
        <a:solidFill>
          <a:schemeClr val="tx1"/>
        </a:solidFill>
        <a:latin typeface="楷体_GB2312" pitchFamily="49" charset="-122"/>
        <a:ea typeface="微软雅黑"/>
        <a:cs typeface="微软雅黑"/>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0000"/>
    <a:srgbClr val="09839B"/>
    <a:srgbClr val="16CDF2"/>
    <a:srgbClr val="EA718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3659" autoAdjust="0"/>
  </p:normalViewPr>
  <p:slideViewPr>
    <p:cSldViewPr>
      <p:cViewPr varScale="1">
        <p:scale>
          <a:sx n="76" d="100"/>
          <a:sy n="76" d="100"/>
        </p:scale>
        <p:origin x="-714" y="-84"/>
      </p:cViewPr>
      <p:guideLst>
        <p:guide orient="horz" pos="2160"/>
        <p:guide pos="2880"/>
      </p:guideLst>
    </p:cSldViewPr>
  </p:slideViewPr>
  <p:notesTextViewPr>
    <p:cViewPr>
      <p:scale>
        <a:sx n="100" d="100"/>
        <a:sy n="100" d="100"/>
      </p:scale>
      <p:origin x="0" y="0"/>
    </p:cViewPr>
  </p:notesText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D5106B5-6D72-4698-A5CE-2861AD1CFB8B}" type="datetimeFigureOut">
              <a:rPr lang="zh-CN" altLang="en-US"/>
              <a:pPr>
                <a:defRPr/>
              </a:pPr>
              <a:t>2014-8-5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AE6D3E-E3F0-4463-AD3B-62775D899CB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9CA38CF-E84C-4900-83CE-66DEFF1685BC}" type="datetimeFigureOut">
              <a:rPr lang="zh-CN" altLang="en-US"/>
              <a:pPr>
                <a:defRPr/>
              </a:pPr>
              <a:t>2014-8-5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1D0C52-9B89-4415-A5F0-72A506BF8E0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918FEAB-227A-4162-A3FB-41681C8E9FB3}" type="datetimeFigureOut">
              <a:rPr lang="zh-CN" altLang="en-US"/>
              <a:pPr>
                <a:defRPr/>
              </a:pPr>
              <a:t>2014-8-5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09CEF2-666A-4281-AB41-6BF116E7D9B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2A5DACBB-5066-4E99-BB81-12E3BD4066BC}" type="datetimeFigureOut">
              <a:rPr lang="zh-CN" altLang="en-US"/>
              <a:pPr>
                <a:defRPr/>
              </a:pPr>
              <a:t>2014-8-5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C824714-5F9D-4B11-88C3-B78B43832AF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80BED34-79DC-4BF2-999A-368A0912CD0D}" type="datetimeFigureOut">
              <a:rPr lang="zh-CN" altLang="en-US"/>
              <a:pPr>
                <a:defRPr/>
              </a:pPr>
              <a:t>2014-8-5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0C4D7F-5AA9-4B8B-B0EC-C50B149A42E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90C066E-556F-4ABD-9911-FE4BE4447562}" type="datetimeFigureOut">
              <a:rPr lang="zh-CN" altLang="en-US"/>
              <a:pPr>
                <a:defRPr/>
              </a:pPr>
              <a:t>2014-8-5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E5611B-1CB2-4157-9F99-2E3FA8BDD3C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4292FE5-2292-4CC0-888E-1FCC2956B66C}" type="datetimeFigureOut">
              <a:rPr lang="zh-CN" altLang="en-US"/>
              <a:pPr>
                <a:defRPr/>
              </a:pPr>
              <a:t>2014-8-5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EBC9E6-2678-4A15-BAA9-97F67FBD6C5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2DBC284-858F-407A-8DAB-B3A040B432CD}" type="datetimeFigureOut">
              <a:rPr lang="zh-CN" altLang="en-US"/>
              <a:pPr>
                <a:defRPr/>
              </a:pPr>
              <a:t>2014-8-5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45B88A8-CABD-45E8-8A6E-D48EFDBFD8A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1A89FD2-27A1-4BDE-9977-3099C698CD7A}" type="datetimeFigureOut">
              <a:rPr lang="zh-CN" altLang="en-US"/>
              <a:pPr>
                <a:defRPr/>
              </a:pPr>
              <a:t>2014-8-5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F1EEB6B-2238-4CCB-A500-EE000031284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E6A34BF-0A91-41C8-A6B9-2016000770AB}" type="datetimeFigureOut">
              <a:rPr lang="zh-CN" altLang="en-US"/>
              <a:pPr>
                <a:defRPr/>
              </a:pPr>
              <a:t>2014-8-5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7D5978C-D79E-48FE-8E2B-8629482E7C3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D916B7-0773-4ADD-8C1E-8B089CCD3D82}" type="datetimeFigureOut">
              <a:rPr lang="zh-CN" altLang="en-US"/>
              <a:pPr>
                <a:defRPr/>
              </a:pPr>
              <a:t>2014-8-5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63F8BE-FD12-46F0-8264-6227A136E5D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4AA79F2-AA97-4072-AFB5-812A6F269CB5}" type="datetimeFigureOut">
              <a:rPr lang="zh-CN" altLang="en-US"/>
              <a:pPr>
                <a:defRPr/>
              </a:pPr>
              <a:t>2014-8-5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D05620-9449-40BE-8FE5-27C4D7CB6F5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154ADE0-EC2C-45D9-9234-105D708B1DD2}" type="datetimeFigureOut">
              <a:rPr lang="zh-CN" altLang="en-US"/>
              <a:pPr>
                <a:defRPr/>
              </a:pPr>
              <a:t>2014-8-5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C6472EA4-5120-442F-9644-90AFD6177EC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878013" y="2663825"/>
            <a:ext cx="5286375" cy="762000"/>
          </a:xfrm>
          <a:prstGeom prst="rect">
            <a:avLst/>
          </a:prstGeom>
          <a:noFill/>
          <a:ln w="9525">
            <a:noFill/>
            <a:miter lim="800000"/>
            <a:headEnd/>
            <a:tailEnd/>
          </a:ln>
        </p:spPr>
        <p:txBody>
          <a:bodyPr>
            <a:spAutoFit/>
          </a:bodyPr>
          <a:lstStyle/>
          <a:p>
            <a:pPr algn="ctr"/>
            <a:r>
              <a:rPr lang="en-US" altLang="en-US" sz="4400" b="1">
                <a:latin typeface="Arial" charset="0"/>
                <a:ea typeface="宋体" charset="-122"/>
              </a:rPr>
              <a:t>Linux 常用命令浅谈</a:t>
            </a:r>
            <a:endParaRPr lang="zh-CN" altLang="en-US" sz="4400" b="1">
              <a:latin typeface="Arial" charset="0"/>
              <a:ea typeface="宋体" charset="-122"/>
            </a:endParaRPr>
          </a:p>
        </p:txBody>
      </p:sp>
      <p:pic>
        <p:nvPicPr>
          <p:cNvPr id="14339" name="Picture 4"/>
          <p:cNvPicPr>
            <a:picLocks noChangeAspect="1" noChangeArrowheads="1"/>
          </p:cNvPicPr>
          <p:nvPr/>
        </p:nvPicPr>
        <p:blipFill>
          <a:blip r:embed="rId3"/>
          <a:srcRect/>
          <a:stretch>
            <a:fillRect/>
          </a:stretch>
        </p:blipFill>
        <p:spPr bwMode="auto">
          <a:xfrm>
            <a:off x="2109788" y="4741863"/>
            <a:ext cx="720725" cy="692150"/>
          </a:xfrm>
          <a:prstGeom prst="rect">
            <a:avLst/>
          </a:prstGeom>
          <a:noFill/>
          <a:ln w="9525">
            <a:noFill/>
            <a:miter lim="800000"/>
            <a:headEnd/>
            <a:tailEnd/>
          </a:ln>
        </p:spPr>
      </p:pic>
      <p:pic>
        <p:nvPicPr>
          <p:cNvPr id="14340" name="Picture 7"/>
          <p:cNvPicPr>
            <a:picLocks noChangeAspect="1" noChangeArrowheads="1"/>
          </p:cNvPicPr>
          <p:nvPr/>
        </p:nvPicPr>
        <p:blipFill>
          <a:blip r:embed="rId4"/>
          <a:srcRect/>
          <a:stretch>
            <a:fillRect/>
          </a:stretch>
        </p:blipFill>
        <p:spPr bwMode="auto">
          <a:xfrm>
            <a:off x="836613" y="4741863"/>
            <a:ext cx="708025" cy="692150"/>
          </a:xfrm>
          <a:prstGeom prst="rect">
            <a:avLst/>
          </a:prstGeom>
          <a:noFill/>
          <a:ln w="9525">
            <a:noFill/>
            <a:miter lim="800000"/>
            <a:headEnd/>
            <a:tailEnd/>
          </a:ln>
        </p:spPr>
      </p:pic>
      <p:pic>
        <p:nvPicPr>
          <p:cNvPr id="14341" name="Picture 8"/>
          <p:cNvPicPr>
            <a:picLocks noChangeAspect="1" noChangeArrowheads="1"/>
          </p:cNvPicPr>
          <p:nvPr/>
        </p:nvPicPr>
        <p:blipFill>
          <a:blip r:embed="rId5"/>
          <a:srcRect/>
          <a:stretch>
            <a:fillRect/>
          </a:stretch>
        </p:blipFill>
        <p:spPr bwMode="auto">
          <a:xfrm>
            <a:off x="4721225" y="4794250"/>
            <a:ext cx="708025" cy="639763"/>
          </a:xfrm>
          <a:prstGeom prst="rect">
            <a:avLst/>
          </a:prstGeom>
          <a:noFill/>
          <a:ln w="9525">
            <a:noFill/>
            <a:miter lim="800000"/>
            <a:headEnd/>
            <a:tailEnd/>
          </a:ln>
        </p:spPr>
      </p:pic>
      <p:pic>
        <p:nvPicPr>
          <p:cNvPr id="14342" name="Picture 10"/>
          <p:cNvPicPr>
            <a:picLocks noChangeAspect="1" noChangeArrowheads="1"/>
          </p:cNvPicPr>
          <p:nvPr/>
        </p:nvPicPr>
        <p:blipFill>
          <a:blip r:embed="rId6"/>
          <a:srcRect/>
          <a:stretch>
            <a:fillRect/>
          </a:stretch>
        </p:blipFill>
        <p:spPr bwMode="auto">
          <a:xfrm>
            <a:off x="7451725" y="4741863"/>
            <a:ext cx="928688" cy="692150"/>
          </a:xfrm>
          <a:prstGeom prst="rect">
            <a:avLst/>
          </a:prstGeom>
          <a:noFill/>
          <a:ln w="9525">
            <a:noFill/>
            <a:miter lim="800000"/>
            <a:headEnd/>
            <a:tailEnd/>
          </a:ln>
        </p:spPr>
      </p:pic>
      <p:pic>
        <p:nvPicPr>
          <p:cNvPr id="14343" name="Picture 11"/>
          <p:cNvPicPr>
            <a:picLocks noChangeAspect="1" noChangeArrowheads="1"/>
          </p:cNvPicPr>
          <p:nvPr/>
        </p:nvPicPr>
        <p:blipFill>
          <a:blip r:embed="rId7"/>
          <a:srcRect/>
          <a:stretch>
            <a:fillRect/>
          </a:stretch>
        </p:blipFill>
        <p:spPr bwMode="auto">
          <a:xfrm>
            <a:off x="5994400" y="4741863"/>
            <a:ext cx="892175" cy="692150"/>
          </a:xfrm>
          <a:prstGeom prst="rect">
            <a:avLst/>
          </a:prstGeom>
          <a:noFill/>
          <a:ln w="9525">
            <a:noFill/>
            <a:miter lim="800000"/>
            <a:headEnd/>
            <a:tailEnd/>
          </a:ln>
        </p:spPr>
      </p:pic>
      <p:pic>
        <p:nvPicPr>
          <p:cNvPr id="14344" name="Picture 12"/>
          <p:cNvPicPr>
            <a:picLocks noChangeAspect="1" noChangeArrowheads="1"/>
          </p:cNvPicPr>
          <p:nvPr/>
        </p:nvPicPr>
        <p:blipFill>
          <a:blip r:embed="rId8"/>
          <a:srcRect/>
          <a:stretch>
            <a:fillRect/>
          </a:stretch>
        </p:blipFill>
        <p:spPr bwMode="auto">
          <a:xfrm>
            <a:off x="3395663" y="4792663"/>
            <a:ext cx="758825" cy="64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3554" name="Group 13"/>
          <p:cNvGrpSpPr>
            <a:grpSpLocks/>
          </p:cNvGrpSpPr>
          <p:nvPr/>
        </p:nvGrpSpPr>
        <p:grpSpPr bwMode="auto">
          <a:xfrm>
            <a:off x="657225" y="1825625"/>
            <a:ext cx="6351588" cy="900113"/>
            <a:chOff x="300" y="2415"/>
            <a:chExt cx="4001" cy="567"/>
          </a:xfrm>
        </p:grpSpPr>
        <p:sp>
          <p:nvSpPr>
            <p:cNvPr id="23556" name="Text Box 9"/>
            <p:cNvSpPr txBox="1">
              <a:spLocks noChangeArrowheads="1"/>
            </p:cNvSpPr>
            <p:nvPr/>
          </p:nvSpPr>
          <p:spPr bwMode="auto">
            <a:xfrm>
              <a:off x="844" y="2617"/>
              <a:ext cx="3457" cy="365"/>
            </a:xfrm>
            <a:prstGeom prst="rect">
              <a:avLst/>
            </a:prstGeom>
            <a:noFill/>
            <a:ln w="9525" algn="ctr">
              <a:noFill/>
              <a:miter lim="800000"/>
              <a:headEnd/>
              <a:tailEnd/>
            </a:ln>
          </p:spPr>
          <p:txBody>
            <a:bodyPr wrap="none">
              <a:spAutoFit/>
            </a:bodyPr>
            <a:lstStyle/>
            <a:p>
              <a:r>
                <a:rPr lang="zh-CN" altLang="en-US" sz="3200" b="1">
                  <a:latin typeface="微软雅黑"/>
                </a:rPr>
                <a:t>文件名中有空格该如何处理？</a:t>
              </a:r>
            </a:p>
          </p:txBody>
        </p:sp>
        <p:pic>
          <p:nvPicPr>
            <p:cNvPr id="23557" name="Picture 12"/>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24583" name="TextBox 4"/>
          <p:cNvSpPr txBox="1">
            <a:spLocks noChangeArrowheads="1"/>
          </p:cNvSpPr>
          <p:nvPr/>
        </p:nvSpPr>
        <p:spPr bwMode="auto">
          <a:xfrm>
            <a:off x="657225" y="3614738"/>
            <a:ext cx="7929563" cy="579437"/>
          </a:xfrm>
          <a:prstGeom prst="rect">
            <a:avLst/>
          </a:prstGeom>
          <a:noFill/>
          <a:ln w="9525">
            <a:noFill/>
            <a:miter lim="800000"/>
            <a:headEnd/>
            <a:tailEnd/>
          </a:ln>
        </p:spPr>
        <p:txBody>
          <a:bodyPr wrap="none">
            <a:spAutoFit/>
          </a:bodyPr>
          <a:lstStyle/>
          <a:p>
            <a:r>
              <a:rPr lang="en-US" altLang="zh-CN" sz="1800" b="1">
                <a:latin typeface="微软雅黑"/>
              </a:rPr>
              <a:t>mv computer\ hope.txt computer_hope.txt    </a:t>
            </a:r>
            <a:r>
              <a:rPr lang="zh-CN" altLang="en-US" sz="1800" b="1">
                <a:latin typeface="微软雅黑"/>
              </a:rPr>
              <a:t>文件名中含有空格时的处理</a:t>
            </a:r>
            <a:endParaRPr lang="en-US" sz="1800" b="1">
              <a:latin typeface="微软雅黑"/>
            </a:endParaRPr>
          </a:p>
          <a:p>
            <a:endParaRPr lang="en-US">
              <a:latin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strips(downRight)">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41313" y="233363"/>
            <a:ext cx="2805112" cy="523875"/>
          </a:xfrm>
          <a:prstGeom prst="rect">
            <a:avLst/>
          </a:prstGeom>
          <a:noFill/>
          <a:ln w="9525" algn="ctr">
            <a:noFill/>
            <a:miter lim="800000"/>
            <a:headEnd/>
            <a:tailEnd/>
          </a:ln>
        </p:spPr>
        <p:txBody>
          <a:bodyPr wrap="none">
            <a:spAutoFit/>
          </a:bodyPr>
          <a:lstStyle/>
          <a:p>
            <a:pPr fontAlgn="b"/>
            <a:r>
              <a:rPr lang="zh-CN" altLang="en-US" sz="2800" b="1">
                <a:latin typeface="微软雅黑"/>
              </a:rPr>
              <a:t>查看文件内容？ </a:t>
            </a:r>
            <a:endParaRPr lang="en-US" altLang="zh-CN" sz="2800" b="1">
              <a:latin typeface="微软雅黑"/>
            </a:endParaRPr>
          </a:p>
        </p:txBody>
      </p:sp>
      <p:sp>
        <p:nvSpPr>
          <p:cNvPr id="19459" name="TextBox 1"/>
          <p:cNvSpPr txBox="1">
            <a:spLocks noChangeArrowheads="1"/>
          </p:cNvSpPr>
          <p:nvPr/>
        </p:nvSpPr>
        <p:spPr bwMode="auto">
          <a:xfrm>
            <a:off x="341313" y="890588"/>
            <a:ext cx="5383212" cy="519112"/>
          </a:xfrm>
          <a:prstGeom prst="rect">
            <a:avLst/>
          </a:prstGeom>
          <a:noFill/>
          <a:ln w="9525">
            <a:noFill/>
            <a:miter lim="800000"/>
            <a:headEnd/>
            <a:tailEnd/>
          </a:ln>
        </p:spPr>
        <p:txBody>
          <a:bodyPr wrap="none">
            <a:spAutoFit/>
          </a:bodyPr>
          <a:lstStyle/>
          <a:p>
            <a:r>
              <a:rPr lang="en-US" altLang="zh-CN" sz="2800" b="1">
                <a:latin typeface="微软雅黑"/>
              </a:rPr>
              <a:t>cat (short for "concatenate</a:t>
            </a:r>
            <a:r>
              <a:rPr lang="en-US" altLang="zh-CN" sz="2800">
                <a:latin typeface="微软雅黑"/>
              </a:rPr>
              <a:t>")</a:t>
            </a:r>
            <a:endParaRPr lang="en-US" altLang="zh-CN" sz="1600" b="1">
              <a:latin typeface="微软雅黑"/>
            </a:endParaRPr>
          </a:p>
        </p:txBody>
      </p:sp>
      <p:sp>
        <p:nvSpPr>
          <p:cNvPr id="19461" name="TextBox 3"/>
          <p:cNvSpPr txBox="1">
            <a:spLocks noChangeArrowheads="1"/>
          </p:cNvSpPr>
          <p:nvPr/>
        </p:nvSpPr>
        <p:spPr bwMode="auto">
          <a:xfrm>
            <a:off x="296863" y="2349500"/>
            <a:ext cx="3224212" cy="519113"/>
          </a:xfrm>
          <a:prstGeom prst="rect">
            <a:avLst/>
          </a:prstGeom>
          <a:noFill/>
          <a:ln w="9525">
            <a:noFill/>
            <a:miter lim="800000"/>
            <a:headEnd/>
            <a:tailEnd/>
          </a:ln>
        </p:spPr>
        <p:txBody>
          <a:bodyPr wrap="none">
            <a:spAutoFit/>
          </a:bodyPr>
          <a:lstStyle/>
          <a:p>
            <a:r>
              <a:rPr lang="en-US" sz="2800" b="1">
                <a:latin typeface="微软雅黑"/>
              </a:rPr>
              <a:t>分屏查看文件 </a:t>
            </a:r>
            <a:r>
              <a:rPr lang="en-US" altLang="zh-CN" sz="2800" b="1">
                <a:latin typeface="微软雅黑"/>
              </a:rPr>
              <a:t>more</a:t>
            </a:r>
          </a:p>
        </p:txBody>
      </p:sp>
      <p:sp>
        <p:nvSpPr>
          <p:cNvPr id="19462" name="TextBox 4"/>
          <p:cNvSpPr txBox="1">
            <a:spLocks noChangeArrowheads="1"/>
          </p:cNvSpPr>
          <p:nvPr/>
        </p:nvSpPr>
        <p:spPr bwMode="auto">
          <a:xfrm>
            <a:off x="341313" y="2986088"/>
            <a:ext cx="8551862" cy="3663950"/>
          </a:xfrm>
          <a:prstGeom prst="rect">
            <a:avLst/>
          </a:prstGeom>
          <a:noFill/>
          <a:ln w="9525">
            <a:noFill/>
            <a:miter lim="800000"/>
            <a:headEnd/>
            <a:tailEnd/>
          </a:ln>
        </p:spPr>
        <p:txBody>
          <a:bodyPr>
            <a:spAutoFit/>
          </a:bodyPr>
          <a:lstStyle/>
          <a:p>
            <a:r>
              <a:rPr lang="en-US" altLang="zh-CN" sz="1600" b="1">
                <a:latin typeface="新宋体" pitchFamily="49" charset="-122"/>
                <a:ea typeface="新宋体" pitchFamily="49" charset="-122"/>
              </a:rPr>
              <a:t>more file1                        </a:t>
            </a:r>
            <a:r>
              <a:rPr lang="en-US" sz="1600" b="1">
                <a:latin typeface="新宋体" pitchFamily="49" charset="-122"/>
                <a:ea typeface="新宋体" pitchFamily="49" charset="-122"/>
              </a:rPr>
              <a:t>分屏查看文件 </a:t>
            </a:r>
            <a:r>
              <a:rPr lang="en-US" altLang="zh-CN" sz="1600" b="1">
                <a:latin typeface="新宋体" pitchFamily="49" charset="-122"/>
                <a:ea typeface="新宋体" pitchFamily="49" charset="-122"/>
              </a:rPr>
              <a:t>file1</a:t>
            </a:r>
          </a:p>
          <a:p>
            <a:endParaRPr lang="en-US" altLang="zh-CN" b="1">
              <a:latin typeface="新宋体" pitchFamily="49" charset="-122"/>
              <a:ea typeface="新宋体" pitchFamily="49" charset="-122"/>
            </a:endParaRPr>
          </a:p>
          <a:p>
            <a:r>
              <a:rPr lang="zh-CN" altLang="en-US" b="1">
                <a:latin typeface="新宋体" pitchFamily="49" charset="-122"/>
                <a:ea typeface="新宋体" pitchFamily="49" charset="-122"/>
              </a:rPr>
              <a:t>参数</a:t>
            </a:r>
            <a:r>
              <a:rPr lang="en-US" altLang="zh-CN" b="1">
                <a:latin typeface="新宋体" pitchFamily="49" charset="-122"/>
                <a:ea typeface="新宋体" pitchFamily="49" charset="-122"/>
              </a:rPr>
              <a:t>:</a:t>
            </a:r>
          </a:p>
          <a:p>
            <a:r>
              <a:rPr lang="en-US" altLang="zh-CN" sz="1600" b="1">
                <a:latin typeface="新宋体" pitchFamily="49" charset="-122"/>
                <a:ea typeface="新宋体" pitchFamily="49" charset="-122"/>
              </a:rPr>
              <a:t>-num</a:t>
            </a:r>
            <a:r>
              <a:rPr lang="en-US" altLang="zh-CN" sz="1600">
                <a:latin typeface="新宋体" pitchFamily="49" charset="-122"/>
                <a:ea typeface="新宋体" pitchFamily="49" charset="-122"/>
              </a:rPr>
              <a:t> </a:t>
            </a:r>
            <a:r>
              <a:rPr lang="en-US" altLang="zh-CN" sz="1600" i="1">
                <a:latin typeface="新宋体" pitchFamily="49" charset="-122"/>
                <a:ea typeface="新宋体" pitchFamily="49" charset="-122"/>
              </a:rPr>
              <a:t>lines</a:t>
            </a:r>
            <a:r>
              <a:rPr lang="en-US" altLang="zh-CN" sz="1600">
                <a:latin typeface="新宋体" pitchFamily="49" charset="-122"/>
                <a:ea typeface="新宋体" pitchFamily="49" charset="-122"/>
              </a:rPr>
              <a:t>                         </a:t>
            </a:r>
            <a:r>
              <a:rPr lang="zh-CN" altLang="en-US" sz="1600">
                <a:latin typeface="新宋体" pitchFamily="49" charset="-122"/>
                <a:ea typeface="新宋体" pitchFamily="49" charset="-122"/>
              </a:rPr>
              <a:t>设置每屏显示的行数</a:t>
            </a:r>
          </a:p>
          <a:p>
            <a:endParaRPr lang="zh-CN" altLang="en-US" sz="1600">
              <a:latin typeface="新宋体" pitchFamily="49" charset="-122"/>
              <a:ea typeface="新宋体" pitchFamily="49" charset="-122"/>
            </a:endParaRPr>
          </a:p>
          <a:p>
            <a:r>
              <a:rPr lang="en-US" altLang="zh-CN" sz="1600" b="1">
                <a:latin typeface="新宋体" pitchFamily="49" charset="-122"/>
                <a:ea typeface="新宋体" pitchFamily="49" charset="-122"/>
              </a:rPr>
              <a:t>-d</a:t>
            </a:r>
            <a:r>
              <a:rPr lang="en-US" altLang="zh-CN" sz="1600">
                <a:latin typeface="新宋体" pitchFamily="49" charset="-122"/>
                <a:ea typeface="新宋体" pitchFamily="49" charset="-122"/>
              </a:rPr>
              <a:t>                                 </a:t>
            </a:r>
            <a:r>
              <a:rPr lang="zh-CN" altLang="en-US" sz="1600">
                <a:latin typeface="新宋体" pitchFamily="49" charset="-122"/>
                <a:ea typeface="新宋体" pitchFamily="49" charset="-122"/>
              </a:rPr>
              <a:t>系统显示更加详细的提示信息 </a:t>
            </a:r>
          </a:p>
          <a:p>
            <a:r>
              <a:rPr lang="en-US" altLang="zh-CN" sz="1600" b="1">
                <a:latin typeface="新宋体" pitchFamily="49" charset="-122"/>
                <a:ea typeface="新宋体" pitchFamily="49" charset="-122"/>
              </a:rPr>
              <a:t>                                  </a:t>
            </a:r>
            <a:r>
              <a:rPr lang="en-US" altLang="zh-CN" sz="1600">
                <a:latin typeface="新宋体" pitchFamily="49" charset="-122"/>
                <a:ea typeface="新宋体" pitchFamily="49" charset="-122"/>
              </a:rPr>
              <a:t>[Press space to continue, 'q' to quit.]  </a:t>
            </a:r>
          </a:p>
          <a:p>
            <a:r>
              <a:rPr lang="en-US" altLang="zh-CN" sz="1600" b="1">
                <a:latin typeface="新宋体" pitchFamily="49" charset="-122"/>
                <a:ea typeface="新宋体" pitchFamily="49" charset="-122"/>
              </a:rPr>
              <a:t>                                  </a:t>
            </a:r>
            <a:r>
              <a:rPr lang="en-US" altLang="zh-CN" sz="1600">
                <a:latin typeface="新宋体" pitchFamily="49" charset="-122"/>
                <a:ea typeface="新宋体" pitchFamily="49" charset="-122"/>
              </a:rPr>
              <a:t>[Press 'h' for instructions.] </a:t>
            </a:r>
          </a:p>
          <a:p>
            <a:endParaRPr lang="en-US" altLang="zh-CN" sz="1600">
              <a:latin typeface="新宋体" pitchFamily="49" charset="-122"/>
              <a:ea typeface="新宋体" pitchFamily="49" charset="-122"/>
            </a:endParaRPr>
          </a:p>
          <a:p>
            <a:r>
              <a:rPr lang="en-US" altLang="zh-CN" sz="1600" b="1">
                <a:latin typeface="新宋体" pitchFamily="49" charset="-122"/>
                <a:ea typeface="新宋体" pitchFamily="49" charset="-122"/>
              </a:rPr>
              <a:t>-s                                </a:t>
            </a:r>
            <a:r>
              <a:rPr lang="zh-CN" altLang="en-US" sz="1600">
                <a:latin typeface="新宋体" pitchFamily="49" charset="-122"/>
                <a:ea typeface="新宋体" pitchFamily="49" charset="-122"/>
              </a:rPr>
              <a:t>将连续的空行合并成一个空行显示</a:t>
            </a:r>
          </a:p>
          <a:p>
            <a:endParaRPr lang="zh-CN" altLang="en-US" sz="1600" b="1">
              <a:latin typeface="新宋体" pitchFamily="49" charset="-122"/>
              <a:ea typeface="新宋体" pitchFamily="49" charset="-122"/>
            </a:endParaRPr>
          </a:p>
          <a:p>
            <a:r>
              <a:rPr lang="en-US" altLang="zh-CN" sz="1600" b="1">
                <a:latin typeface="新宋体" pitchFamily="49" charset="-122"/>
                <a:ea typeface="新宋体" pitchFamily="49" charset="-122"/>
              </a:rPr>
              <a:t>+/</a:t>
            </a:r>
            <a:r>
              <a:rPr lang="en-US" altLang="zh-CN" sz="1600" i="1">
                <a:latin typeface="新宋体" pitchFamily="49" charset="-122"/>
                <a:ea typeface="新宋体" pitchFamily="49" charset="-122"/>
              </a:rPr>
              <a:t>string</a:t>
            </a:r>
            <a:r>
              <a:rPr lang="en-US" altLang="zh-CN" sz="1600">
                <a:latin typeface="新宋体" pitchFamily="49" charset="-122"/>
                <a:ea typeface="新宋体" pitchFamily="49" charset="-122"/>
              </a:rPr>
              <a:t>                           </a:t>
            </a:r>
            <a:r>
              <a:rPr lang="zh-CN" altLang="en-US" sz="1600">
                <a:latin typeface="新宋体" pitchFamily="49" charset="-122"/>
                <a:ea typeface="新宋体" pitchFamily="49" charset="-122"/>
              </a:rPr>
              <a:t>查找指定的字符串并从找到的那行开始显示</a:t>
            </a:r>
          </a:p>
          <a:p>
            <a:endParaRPr lang="zh-CN" altLang="en-US" sz="1600" b="1">
              <a:latin typeface="新宋体" pitchFamily="49" charset="-122"/>
              <a:ea typeface="新宋体" pitchFamily="49" charset="-122"/>
            </a:endParaRPr>
          </a:p>
          <a:p>
            <a:r>
              <a:rPr lang="en-US" altLang="zh-CN" sz="1600" b="1">
                <a:latin typeface="新宋体" pitchFamily="49" charset="-122"/>
                <a:ea typeface="新宋体" pitchFamily="49" charset="-122"/>
              </a:rPr>
              <a:t>+</a:t>
            </a:r>
            <a:r>
              <a:rPr lang="en-US" altLang="zh-CN" sz="1600" i="1">
                <a:latin typeface="新宋体" pitchFamily="49" charset="-122"/>
                <a:ea typeface="新宋体" pitchFamily="49" charset="-122"/>
              </a:rPr>
              <a:t>num</a:t>
            </a:r>
            <a:r>
              <a:rPr lang="en-US" altLang="zh-CN" sz="1600">
                <a:latin typeface="新宋体" pitchFamily="49" charset="-122"/>
                <a:ea typeface="新宋体" pitchFamily="49" charset="-122"/>
              </a:rPr>
              <a:t>                               </a:t>
            </a:r>
            <a:r>
              <a:rPr lang="zh-CN" altLang="en-US" sz="1600">
                <a:latin typeface="新宋体" pitchFamily="49" charset="-122"/>
                <a:ea typeface="新宋体" pitchFamily="49" charset="-122"/>
              </a:rPr>
              <a:t>从指定的行数开始显示</a:t>
            </a:r>
            <a:endParaRPr lang="en-US" altLang="zh-CN">
              <a:latin typeface="新宋体" pitchFamily="49" charset="-122"/>
              <a:ea typeface="新宋体" pitchFamily="49" charset="-122"/>
            </a:endParaRPr>
          </a:p>
          <a:p>
            <a:endParaRPr lang="en-US" altLang="zh-CN">
              <a:latin typeface="新宋体" pitchFamily="49" charset="-122"/>
              <a:ea typeface="新宋体" pitchFamily="49" charset="-122"/>
            </a:endParaRPr>
          </a:p>
        </p:txBody>
      </p:sp>
      <p:sp>
        <p:nvSpPr>
          <p:cNvPr id="21510" name="Text Box 6"/>
          <p:cNvSpPr txBox="1">
            <a:spLocks noChangeArrowheads="1"/>
          </p:cNvSpPr>
          <p:nvPr/>
        </p:nvSpPr>
        <p:spPr bwMode="auto">
          <a:xfrm>
            <a:off x="341313" y="1579563"/>
            <a:ext cx="8007350" cy="581025"/>
          </a:xfrm>
          <a:prstGeom prst="rect">
            <a:avLst/>
          </a:prstGeom>
          <a:noFill/>
          <a:ln w="9525">
            <a:noFill/>
            <a:miter lim="800000"/>
            <a:headEnd/>
            <a:tailEnd/>
          </a:ln>
        </p:spPr>
        <p:txBody>
          <a:bodyPr wrap="none">
            <a:spAutoFit/>
          </a:bodyPr>
          <a:lstStyle/>
          <a:p>
            <a:r>
              <a:rPr lang="en-US" altLang="zh-CN" sz="1600">
                <a:latin typeface="新宋体" pitchFamily="49" charset="-122"/>
                <a:ea typeface="新宋体" pitchFamily="49" charset="-122"/>
              </a:rPr>
              <a:t>cat file1                          </a:t>
            </a:r>
            <a:r>
              <a:rPr lang="zh-CN" altLang="en-US" sz="1600">
                <a:latin typeface="新宋体" pitchFamily="49" charset="-122"/>
                <a:ea typeface="新宋体" pitchFamily="49" charset="-122"/>
              </a:rPr>
              <a:t>查看文件 </a:t>
            </a:r>
            <a:r>
              <a:rPr lang="en-US" altLang="zh-CN" sz="1600">
                <a:latin typeface="新宋体" pitchFamily="49" charset="-122"/>
                <a:ea typeface="新宋体" pitchFamily="49" charset="-122"/>
              </a:rPr>
              <a:t>file1</a:t>
            </a:r>
          </a:p>
          <a:p>
            <a:r>
              <a:rPr lang="en-US" altLang="zh-CN" sz="1600">
                <a:latin typeface="新宋体" pitchFamily="49" charset="-122"/>
                <a:ea typeface="新宋体" pitchFamily="49" charset="-122"/>
              </a:rPr>
              <a:t>cat file1 file2 &gt; file3            </a:t>
            </a:r>
            <a:r>
              <a:rPr lang="zh-CN" altLang="en-US" sz="1600">
                <a:latin typeface="新宋体" pitchFamily="49" charset="-122"/>
                <a:ea typeface="新宋体" pitchFamily="49" charset="-122"/>
              </a:rPr>
              <a:t>连接 </a:t>
            </a:r>
            <a:r>
              <a:rPr lang="en-US" altLang="zh-CN" sz="1600">
                <a:latin typeface="新宋体" pitchFamily="49" charset="-122"/>
                <a:ea typeface="新宋体" pitchFamily="49" charset="-122"/>
              </a:rPr>
              <a:t>file1 </a:t>
            </a:r>
            <a:r>
              <a:rPr lang="zh-CN" altLang="en-US" sz="1600">
                <a:latin typeface="新宋体" pitchFamily="49" charset="-122"/>
                <a:ea typeface="新宋体" pitchFamily="49" charset="-122"/>
              </a:rPr>
              <a:t>和 </a:t>
            </a:r>
            <a:r>
              <a:rPr lang="en-US" altLang="zh-CN" sz="1600">
                <a:latin typeface="新宋体" pitchFamily="49" charset="-122"/>
                <a:ea typeface="新宋体" pitchFamily="49" charset="-122"/>
              </a:rPr>
              <a:t>file2 </a:t>
            </a:r>
            <a:r>
              <a:rPr lang="zh-CN" altLang="en-US" sz="1600">
                <a:latin typeface="新宋体" pitchFamily="49" charset="-122"/>
                <a:ea typeface="新宋体" pitchFamily="49" charset="-122"/>
              </a:rPr>
              <a:t>的文件内容并写入 </a:t>
            </a:r>
            <a:r>
              <a:rPr lang="en-US" altLang="zh-CN" sz="1600">
                <a:latin typeface="新宋体" pitchFamily="49" charset="-122"/>
                <a:ea typeface="新宋体" pitchFamily="49" charset="-122"/>
              </a:rPr>
              <a:t>file3</a:t>
            </a:r>
            <a:endParaRPr lang="zh-CN" altLang="en-US" sz="1600">
              <a:latin typeface="新宋体" pitchFamily="49" charset="-122"/>
              <a:ea typeface="新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1510"/>
                                        </p:tgtEl>
                                        <p:attrNameLst>
                                          <p:attrName>style.visibility</p:attrName>
                                        </p:attrNameLst>
                                      </p:cBhvr>
                                      <p:to>
                                        <p:strVal val="visible"/>
                                      </p:to>
                                    </p:set>
                                    <p:animEffect transition="in" filter="strips(downRight)">
                                      <p:cBhvr>
                                        <p:cTn id="13" dur="500"/>
                                        <p:tgtEl>
                                          <p:spTgt spid="215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461"/>
                                        </p:tgtEl>
                                        <p:attrNameLst>
                                          <p:attrName>style.visibility</p:attrName>
                                        </p:attrNameLst>
                                      </p:cBhvr>
                                      <p:to>
                                        <p:strVal val="visible"/>
                                      </p:to>
                                    </p:set>
                                    <p:anim calcmode="lin" valueType="num">
                                      <p:cBhvr additive="base">
                                        <p:cTn id="18" dur="500" fill="hold"/>
                                        <p:tgtEl>
                                          <p:spTgt spid="19461"/>
                                        </p:tgtEl>
                                        <p:attrNameLst>
                                          <p:attrName>ppt_x</p:attrName>
                                        </p:attrNameLst>
                                      </p:cBhvr>
                                      <p:tavLst>
                                        <p:tav tm="0">
                                          <p:val>
                                            <p:strVal val="0-#ppt_w/2"/>
                                          </p:val>
                                        </p:tav>
                                        <p:tav tm="100000">
                                          <p:val>
                                            <p:strVal val="#ppt_x"/>
                                          </p:val>
                                        </p:tav>
                                      </p:tavLst>
                                    </p:anim>
                                    <p:anim calcmode="lin" valueType="num">
                                      <p:cBhvr additive="base">
                                        <p:cTn id="19"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9462"/>
                                        </p:tgtEl>
                                        <p:attrNameLst>
                                          <p:attrName>style.visibility</p:attrName>
                                        </p:attrNameLst>
                                      </p:cBhvr>
                                      <p:to>
                                        <p:strVal val="visible"/>
                                      </p:to>
                                    </p:set>
                                    <p:animEffect transition="in" filter="strips(downRight)">
                                      <p:cBhvr>
                                        <p:cTn id="24"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1" grpId="0"/>
      <p:bldP spid="19462" grpId="0"/>
      <p:bldP spid="215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971550" y="1089025"/>
            <a:ext cx="7118350" cy="4346575"/>
          </a:xfrm>
          <a:prstGeom prst="rect">
            <a:avLst/>
          </a:prstGeom>
          <a:noFill/>
          <a:ln w="9525">
            <a:noFill/>
            <a:miter lim="800000"/>
            <a:headEnd/>
            <a:tailEnd/>
          </a:ln>
        </p:spPr>
        <p:txBody>
          <a:bodyPr wrap="none">
            <a:spAutoFit/>
          </a:bodyPr>
          <a:lstStyle/>
          <a:p>
            <a:endParaRPr lang="en-US" altLang="zh-CN" b="1">
              <a:latin typeface="微软雅黑"/>
            </a:endParaRPr>
          </a:p>
          <a:p>
            <a:r>
              <a:rPr lang="zh-CN" altLang="en-US" b="1">
                <a:latin typeface="微软雅黑"/>
              </a:rPr>
              <a:t>查看命令</a:t>
            </a:r>
            <a:r>
              <a:rPr lang="en-US" altLang="zh-CN" b="1">
                <a:latin typeface="微软雅黑"/>
              </a:rPr>
              <a:t>:</a:t>
            </a:r>
          </a:p>
          <a:p>
            <a:endParaRPr lang="en-US" altLang="zh-CN" b="1">
              <a:latin typeface="新宋体" pitchFamily="49" charset="-122"/>
              <a:ea typeface="新宋体" pitchFamily="49" charset="-122"/>
            </a:endParaRPr>
          </a:p>
          <a:p>
            <a:r>
              <a:rPr lang="en-US" altLang="zh-CN" b="1">
                <a:latin typeface="新宋体" pitchFamily="49" charset="-122"/>
                <a:ea typeface="新宋体" pitchFamily="49" charset="-122"/>
              </a:rPr>
              <a:t>h </a:t>
            </a:r>
            <a:r>
              <a:rPr lang="zh-CN" altLang="en-US" b="1">
                <a:latin typeface="新宋体" pitchFamily="49" charset="-122"/>
                <a:ea typeface="新宋体" pitchFamily="49" charset="-122"/>
              </a:rPr>
              <a:t>或者 </a:t>
            </a:r>
            <a:r>
              <a:rPr lang="en-US" altLang="zh-CN" b="1">
                <a:latin typeface="新宋体" pitchFamily="49" charset="-122"/>
                <a:ea typeface="新宋体" pitchFamily="49" charset="-122"/>
              </a:rPr>
              <a:t>?                   </a:t>
            </a:r>
            <a:r>
              <a:rPr lang="zh-CN" altLang="en-US">
                <a:latin typeface="新宋体" pitchFamily="49" charset="-122"/>
                <a:ea typeface="新宋体" pitchFamily="49" charset="-122"/>
              </a:rPr>
              <a:t>显示查看状态下所有命令的详细信息</a:t>
            </a:r>
          </a:p>
          <a:p>
            <a:endParaRPr lang="zh-CN" altLang="en-US">
              <a:latin typeface="新宋体" pitchFamily="49" charset="-122"/>
              <a:ea typeface="新宋体" pitchFamily="49" charset="-122"/>
            </a:endParaRPr>
          </a:p>
          <a:p>
            <a:r>
              <a:rPr lang="en-US" altLang="zh-CN">
                <a:latin typeface="新宋体" pitchFamily="49" charset="-122"/>
                <a:ea typeface="新宋体" pitchFamily="49" charset="-122"/>
              </a:rPr>
              <a:t>[</a:t>
            </a:r>
            <a:r>
              <a:rPr lang="en-US" altLang="zh-CN" i="1">
                <a:latin typeface="新宋体" pitchFamily="49" charset="-122"/>
                <a:ea typeface="新宋体" pitchFamily="49" charset="-122"/>
              </a:rPr>
              <a:t>k</a:t>
            </a:r>
            <a:r>
              <a:rPr lang="en-US" altLang="zh-CN">
                <a:latin typeface="新宋体" pitchFamily="49" charset="-122"/>
                <a:ea typeface="新宋体" pitchFamily="49" charset="-122"/>
              </a:rPr>
              <a:t>]</a:t>
            </a:r>
            <a:r>
              <a:rPr lang="en-US" altLang="zh-CN" b="1">
                <a:latin typeface="新宋体" pitchFamily="49" charset="-122"/>
                <a:ea typeface="新宋体" pitchFamily="49" charset="-122"/>
              </a:rPr>
              <a:t>SPACE                   </a:t>
            </a:r>
            <a:r>
              <a:rPr lang="zh-CN" altLang="en-US">
                <a:latin typeface="新宋体" pitchFamily="49" charset="-122"/>
                <a:ea typeface="新宋体" pitchFamily="49" charset="-122"/>
              </a:rPr>
              <a:t>从当前位置向后显示 </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行，</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默认为 </a:t>
            </a:r>
            <a:r>
              <a:rPr lang="en-US" altLang="zh-CN">
                <a:latin typeface="新宋体" pitchFamily="49" charset="-122"/>
                <a:ea typeface="新宋体" pitchFamily="49" charset="-122"/>
              </a:rPr>
              <a:t>1</a:t>
            </a:r>
          </a:p>
          <a:p>
            <a:endParaRPr lang="zh-CN" altLang="en-US">
              <a:latin typeface="新宋体" pitchFamily="49" charset="-122"/>
              <a:ea typeface="新宋体" pitchFamily="49" charset="-122"/>
            </a:endParaRPr>
          </a:p>
          <a:p>
            <a:r>
              <a:rPr lang="en-US" altLang="zh-CN">
                <a:latin typeface="新宋体" pitchFamily="49" charset="-122"/>
                <a:ea typeface="新宋体" pitchFamily="49" charset="-122"/>
              </a:rPr>
              <a:t>[</a:t>
            </a:r>
            <a:r>
              <a:rPr lang="en-US" altLang="zh-CN" i="1">
                <a:latin typeface="新宋体" pitchFamily="49" charset="-122"/>
                <a:ea typeface="新宋体" pitchFamily="49" charset="-122"/>
              </a:rPr>
              <a:t>k</a:t>
            </a:r>
            <a:r>
              <a:rPr lang="en-US" altLang="zh-CN">
                <a:latin typeface="新宋体" pitchFamily="49" charset="-122"/>
                <a:ea typeface="新宋体" pitchFamily="49" charset="-122"/>
              </a:rPr>
              <a:t>]</a:t>
            </a:r>
            <a:r>
              <a:rPr lang="en-US" altLang="zh-CN" b="1">
                <a:latin typeface="新宋体" pitchFamily="49" charset="-122"/>
                <a:ea typeface="新宋体" pitchFamily="49" charset="-122"/>
              </a:rPr>
              <a:t>f                       </a:t>
            </a:r>
            <a:r>
              <a:rPr lang="zh-CN" altLang="en-US">
                <a:latin typeface="新宋体" pitchFamily="49" charset="-122"/>
                <a:ea typeface="新宋体" pitchFamily="49" charset="-122"/>
              </a:rPr>
              <a:t>向后跳过 </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屏，</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默认为 </a:t>
            </a:r>
            <a:r>
              <a:rPr lang="en-US" altLang="zh-CN">
                <a:latin typeface="新宋体" pitchFamily="49" charset="-122"/>
                <a:ea typeface="新宋体" pitchFamily="49" charset="-122"/>
              </a:rPr>
              <a:t>1</a:t>
            </a:r>
          </a:p>
          <a:p>
            <a:endParaRPr lang="zh-CN" altLang="en-US">
              <a:latin typeface="新宋体" pitchFamily="49" charset="-122"/>
              <a:ea typeface="新宋体" pitchFamily="49" charset="-122"/>
            </a:endParaRPr>
          </a:p>
          <a:p>
            <a:r>
              <a:rPr lang="en-US" altLang="zh-CN">
                <a:latin typeface="新宋体" pitchFamily="49" charset="-122"/>
                <a:ea typeface="新宋体" pitchFamily="49" charset="-122"/>
              </a:rPr>
              <a:t>=</a:t>
            </a:r>
            <a:r>
              <a:rPr lang="en-US" altLang="zh-CN" b="1">
                <a:latin typeface="新宋体" pitchFamily="49" charset="-122"/>
                <a:ea typeface="新宋体" pitchFamily="49" charset="-122"/>
              </a:rPr>
              <a:t>                          </a:t>
            </a:r>
            <a:r>
              <a:rPr lang="zh-CN" altLang="en-US">
                <a:latin typeface="新宋体" pitchFamily="49" charset="-122"/>
                <a:ea typeface="新宋体" pitchFamily="49" charset="-122"/>
              </a:rPr>
              <a:t>显示当前的行号</a:t>
            </a:r>
          </a:p>
          <a:p>
            <a:endParaRPr lang="zh-CN" altLang="en-US">
              <a:latin typeface="新宋体" pitchFamily="49" charset="-122"/>
              <a:ea typeface="新宋体" pitchFamily="49" charset="-122"/>
            </a:endParaRPr>
          </a:p>
          <a:p>
            <a:r>
              <a:rPr lang="en-US" altLang="zh-CN">
                <a:latin typeface="新宋体" pitchFamily="49" charset="-122"/>
                <a:ea typeface="新宋体" pitchFamily="49" charset="-122"/>
              </a:rPr>
              <a:t>[</a:t>
            </a:r>
            <a:r>
              <a:rPr lang="en-US" altLang="zh-CN" i="1">
                <a:latin typeface="新宋体" pitchFamily="49" charset="-122"/>
                <a:ea typeface="新宋体" pitchFamily="49" charset="-122"/>
              </a:rPr>
              <a:t>k</a:t>
            </a:r>
            <a:r>
              <a:rPr lang="en-US" altLang="zh-CN">
                <a:latin typeface="新宋体" pitchFamily="49" charset="-122"/>
                <a:ea typeface="新宋体" pitchFamily="49" charset="-122"/>
              </a:rPr>
              <a:t>]</a:t>
            </a:r>
            <a:r>
              <a:rPr lang="en-US" altLang="zh-CN" b="1">
                <a:latin typeface="新宋体" pitchFamily="49" charset="-122"/>
                <a:ea typeface="新宋体" pitchFamily="49" charset="-122"/>
              </a:rPr>
              <a:t>/</a:t>
            </a:r>
            <a:r>
              <a:rPr lang="en-US" altLang="zh-CN" i="1">
                <a:latin typeface="新宋体" pitchFamily="49" charset="-122"/>
                <a:ea typeface="新宋体" pitchFamily="49" charset="-122"/>
              </a:rPr>
              <a:t>pattern</a:t>
            </a:r>
            <a:r>
              <a:rPr lang="en-US" altLang="zh-CN">
                <a:latin typeface="新宋体" pitchFamily="49" charset="-122"/>
                <a:ea typeface="新宋体" pitchFamily="49" charset="-122"/>
              </a:rPr>
              <a:t>                </a:t>
            </a:r>
            <a:r>
              <a:rPr lang="zh-CN" altLang="en-US">
                <a:latin typeface="新宋体" pitchFamily="49" charset="-122"/>
                <a:ea typeface="新宋体" pitchFamily="49" charset="-122"/>
              </a:rPr>
              <a:t>向后查找第 </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个符合条件的字符串，</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默认为 </a:t>
            </a:r>
            <a:r>
              <a:rPr lang="en-US" altLang="zh-CN">
                <a:latin typeface="新宋体" pitchFamily="49" charset="-122"/>
                <a:ea typeface="新宋体" pitchFamily="49" charset="-122"/>
              </a:rPr>
              <a:t>1</a:t>
            </a:r>
          </a:p>
          <a:p>
            <a:endParaRPr lang="en-US" altLang="zh-CN" b="1">
              <a:latin typeface="新宋体" pitchFamily="49" charset="-122"/>
              <a:ea typeface="新宋体" pitchFamily="49" charset="-122"/>
            </a:endParaRPr>
          </a:p>
          <a:p>
            <a:r>
              <a:rPr lang="en-US" altLang="zh-CN">
                <a:latin typeface="新宋体" pitchFamily="49" charset="-122"/>
                <a:ea typeface="新宋体" pitchFamily="49" charset="-122"/>
              </a:rPr>
              <a:t>[</a:t>
            </a:r>
            <a:r>
              <a:rPr lang="en-US" altLang="zh-CN" i="1">
                <a:latin typeface="新宋体" pitchFamily="49" charset="-122"/>
                <a:ea typeface="新宋体" pitchFamily="49" charset="-122"/>
              </a:rPr>
              <a:t>k</a:t>
            </a:r>
            <a:r>
              <a:rPr lang="en-US" altLang="zh-CN">
                <a:latin typeface="新宋体" pitchFamily="49" charset="-122"/>
                <a:ea typeface="新宋体" pitchFamily="49" charset="-122"/>
              </a:rPr>
              <a:t>]</a:t>
            </a:r>
            <a:r>
              <a:rPr lang="en-US" altLang="zh-CN" b="1">
                <a:latin typeface="新宋体" pitchFamily="49" charset="-122"/>
                <a:ea typeface="新宋体" pitchFamily="49" charset="-122"/>
              </a:rPr>
              <a:t>n                       </a:t>
            </a:r>
            <a:r>
              <a:rPr lang="zh-CN" altLang="en-US">
                <a:latin typeface="新宋体" pitchFamily="49" charset="-122"/>
                <a:ea typeface="新宋体" pitchFamily="49" charset="-122"/>
              </a:rPr>
              <a:t>向后查找第 </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个符合最近检索条件的字符串，</a:t>
            </a:r>
            <a:r>
              <a:rPr lang="en-US" altLang="zh-CN">
                <a:latin typeface="新宋体" pitchFamily="49" charset="-122"/>
                <a:ea typeface="新宋体" pitchFamily="49" charset="-122"/>
              </a:rPr>
              <a:t>k </a:t>
            </a:r>
            <a:r>
              <a:rPr lang="zh-CN" altLang="en-US">
                <a:latin typeface="新宋体" pitchFamily="49" charset="-122"/>
                <a:ea typeface="新宋体" pitchFamily="49" charset="-122"/>
              </a:rPr>
              <a:t>默认为 </a:t>
            </a:r>
            <a:r>
              <a:rPr lang="en-US" altLang="zh-CN">
                <a:latin typeface="新宋体" pitchFamily="49" charset="-122"/>
                <a:ea typeface="新宋体" pitchFamily="49" charset="-122"/>
              </a:rPr>
              <a:t>1</a:t>
            </a:r>
          </a:p>
          <a:p>
            <a:endParaRPr lang="en-US" altLang="zh-CN" b="1">
              <a:latin typeface="新宋体" pitchFamily="49" charset="-122"/>
              <a:ea typeface="新宋体" pitchFamily="49" charset="-122"/>
            </a:endParaRPr>
          </a:p>
          <a:p>
            <a:r>
              <a:rPr lang="en-US" altLang="zh-CN" b="1">
                <a:latin typeface="新宋体" pitchFamily="49" charset="-122"/>
                <a:ea typeface="新宋体" pitchFamily="49" charset="-122"/>
              </a:rPr>
              <a:t>'</a:t>
            </a:r>
            <a:r>
              <a:rPr lang="en-US" altLang="zh-CN">
                <a:latin typeface="新宋体" pitchFamily="49" charset="-122"/>
                <a:ea typeface="新宋体" pitchFamily="49" charset="-122"/>
              </a:rPr>
              <a:t>                          </a:t>
            </a:r>
            <a:r>
              <a:rPr lang="zh-CN" altLang="en-US">
                <a:latin typeface="新宋体" pitchFamily="49" charset="-122"/>
                <a:ea typeface="新宋体" pitchFamily="49" charset="-122"/>
              </a:rPr>
              <a:t>回到上一个检索到的符合条件的字符串</a:t>
            </a:r>
          </a:p>
          <a:p>
            <a:endParaRPr lang="en-US" altLang="zh-CN">
              <a:latin typeface="新宋体" pitchFamily="49" charset="-122"/>
              <a:ea typeface="新宋体" pitchFamily="49" charset="-122"/>
            </a:endParaRPr>
          </a:p>
          <a:p>
            <a:r>
              <a:rPr lang="en-US" altLang="zh-CN" b="1">
                <a:latin typeface="新宋体" pitchFamily="49" charset="-122"/>
                <a:ea typeface="新宋体" pitchFamily="49" charset="-122"/>
              </a:rPr>
              <a:t>.</a:t>
            </a:r>
            <a:r>
              <a:rPr lang="en-US" altLang="zh-CN">
                <a:latin typeface="新宋体" pitchFamily="49" charset="-122"/>
                <a:ea typeface="新宋体" pitchFamily="49" charset="-122"/>
              </a:rPr>
              <a:t>                          </a:t>
            </a:r>
            <a:r>
              <a:rPr lang="zh-CN" altLang="en-US">
                <a:latin typeface="新宋体" pitchFamily="49" charset="-122"/>
                <a:ea typeface="新宋体" pitchFamily="49" charset="-122"/>
              </a:rPr>
              <a:t>重复上一命令</a:t>
            </a:r>
          </a:p>
          <a:p>
            <a:endParaRPr lang="zh-CN" altLang="en-US">
              <a:latin typeface="新宋体" pitchFamily="49" charset="-122"/>
              <a:ea typeface="新宋体" pitchFamily="49" charset="-122"/>
            </a:endParaRPr>
          </a:p>
          <a:p>
            <a:r>
              <a:rPr lang="en-US" altLang="zh-CN" b="1">
                <a:latin typeface="新宋体" pitchFamily="49" charset="-122"/>
                <a:ea typeface="新宋体" pitchFamily="49" charset="-122"/>
              </a:rPr>
              <a:t>q </a:t>
            </a:r>
            <a:r>
              <a:rPr lang="zh-CN" altLang="en-US" b="1">
                <a:latin typeface="新宋体" pitchFamily="49" charset="-122"/>
                <a:ea typeface="新宋体" pitchFamily="49" charset="-122"/>
              </a:rPr>
              <a:t>或者 </a:t>
            </a:r>
            <a:r>
              <a:rPr lang="en-US" altLang="zh-CN" b="1">
                <a:latin typeface="新宋体" pitchFamily="49" charset="-122"/>
                <a:ea typeface="新宋体" pitchFamily="49" charset="-122"/>
              </a:rPr>
              <a:t>Q </a:t>
            </a:r>
            <a:r>
              <a:rPr lang="zh-CN" altLang="en-US" b="1">
                <a:latin typeface="新宋体" pitchFamily="49" charset="-122"/>
                <a:ea typeface="新宋体" pitchFamily="49" charset="-122"/>
              </a:rPr>
              <a:t>或者 </a:t>
            </a:r>
            <a:r>
              <a:rPr lang="en-US" altLang="zh-CN" b="1">
                <a:latin typeface="新宋体" pitchFamily="49" charset="-122"/>
                <a:ea typeface="新宋体" pitchFamily="49" charset="-122"/>
              </a:rPr>
              <a:t>Ctrl-C       </a:t>
            </a:r>
            <a:r>
              <a:rPr lang="zh-CN" altLang="en-US">
                <a:latin typeface="新宋体" pitchFamily="49" charset="-122"/>
                <a:ea typeface="新宋体" pitchFamily="49" charset="-122"/>
              </a:rPr>
              <a:t>退出 </a:t>
            </a:r>
            <a:r>
              <a:rPr lang="en-US" altLang="zh-CN">
                <a:latin typeface="新宋体" pitchFamily="49" charset="-122"/>
                <a:ea typeface="新宋体" pitchFamily="49" charset="-122"/>
              </a:rPr>
              <a:t>more </a:t>
            </a:r>
            <a:r>
              <a:rPr lang="zh-CN" altLang="en-US">
                <a:latin typeface="新宋体" pitchFamily="49" charset="-122"/>
                <a:ea typeface="新宋体" pitchFamily="49" charset="-122"/>
              </a:rPr>
              <a:t>命令</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TextBox 3"/>
          <p:cNvSpPr txBox="1">
            <a:spLocks noChangeArrowheads="1"/>
          </p:cNvSpPr>
          <p:nvPr/>
        </p:nvSpPr>
        <p:spPr bwMode="auto">
          <a:xfrm>
            <a:off x="431800" y="503238"/>
            <a:ext cx="3224213" cy="519112"/>
          </a:xfrm>
          <a:prstGeom prst="rect">
            <a:avLst/>
          </a:prstGeom>
          <a:noFill/>
          <a:ln w="9525">
            <a:noFill/>
            <a:miter lim="800000"/>
            <a:headEnd/>
            <a:tailEnd/>
          </a:ln>
        </p:spPr>
        <p:txBody>
          <a:bodyPr wrap="none">
            <a:spAutoFit/>
          </a:bodyPr>
          <a:lstStyle/>
          <a:p>
            <a:r>
              <a:rPr lang="en-US" sz="2800" b="1">
                <a:latin typeface="微软雅黑"/>
              </a:rPr>
              <a:t>分屏查看文件 </a:t>
            </a:r>
            <a:r>
              <a:rPr lang="en-US" altLang="zh-CN" sz="2800" b="1">
                <a:latin typeface="微软雅黑"/>
              </a:rPr>
              <a:t>less</a:t>
            </a:r>
          </a:p>
        </p:txBody>
      </p:sp>
      <p:sp>
        <p:nvSpPr>
          <p:cNvPr id="19462" name="TextBox 4"/>
          <p:cNvSpPr txBox="1">
            <a:spLocks noChangeArrowheads="1"/>
          </p:cNvSpPr>
          <p:nvPr/>
        </p:nvSpPr>
        <p:spPr bwMode="auto">
          <a:xfrm>
            <a:off x="522288" y="1358900"/>
            <a:ext cx="8312150" cy="4949825"/>
          </a:xfrm>
          <a:prstGeom prst="rect">
            <a:avLst/>
          </a:prstGeom>
          <a:noFill/>
          <a:ln w="9525">
            <a:noFill/>
            <a:miter lim="800000"/>
            <a:headEnd/>
            <a:tailEnd/>
          </a:ln>
        </p:spPr>
        <p:txBody>
          <a:bodyPr wrap="none">
            <a:spAutoFit/>
          </a:bodyPr>
          <a:lstStyle/>
          <a:p>
            <a:r>
              <a:rPr lang="en-US" altLang="zh-CN" sz="1600" b="1">
                <a:latin typeface="微软雅黑"/>
              </a:rPr>
              <a:t>less file1                             </a:t>
            </a:r>
            <a:r>
              <a:rPr lang="en-US" sz="1600" b="1">
                <a:latin typeface="微软雅黑"/>
              </a:rPr>
              <a:t>分屏查看文件 </a:t>
            </a:r>
            <a:r>
              <a:rPr lang="en-US" altLang="zh-CN" sz="1600" b="1">
                <a:latin typeface="微软雅黑"/>
              </a:rPr>
              <a:t>file1</a:t>
            </a:r>
          </a:p>
          <a:p>
            <a:endParaRPr lang="en-US" altLang="zh-CN" sz="1600" b="1">
              <a:latin typeface="微软雅黑"/>
            </a:endParaRPr>
          </a:p>
          <a:p>
            <a:r>
              <a:rPr lang="zh-CN" altLang="en-US" sz="1600" b="1">
                <a:latin typeface="微软雅黑"/>
              </a:rPr>
              <a:t>查看命令</a:t>
            </a:r>
            <a:r>
              <a:rPr lang="en-US" altLang="zh-CN" sz="1600" b="1">
                <a:latin typeface="微软雅黑"/>
              </a:rPr>
              <a:t>:</a:t>
            </a:r>
          </a:p>
          <a:p>
            <a:endParaRPr lang="en-US" altLang="zh-CN" sz="1600">
              <a:latin typeface="新宋体" pitchFamily="49" charset="-122"/>
              <a:ea typeface="新宋体" pitchFamily="49" charset="-122"/>
            </a:endParaRPr>
          </a:p>
          <a:p>
            <a:r>
              <a:rPr lang="zh-CN" altLang="en-US" sz="1600">
                <a:latin typeface="新宋体" pitchFamily="49" charset="-122"/>
                <a:ea typeface="新宋体" pitchFamily="49" charset="-122"/>
              </a:rPr>
              <a:t>正向翻页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默认为一屏</a:t>
            </a:r>
            <a:r>
              <a:rPr lang="en-US" altLang="zh-CN" sz="1600">
                <a:latin typeface="新宋体" pitchFamily="49" charset="-122"/>
                <a:ea typeface="新宋体" pitchFamily="49" charset="-122"/>
              </a:rPr>
              <a:t>)                  n + SPACE,   n + f</a:t>
            </a:r>
          </a:p>
          <a:p>
            <a:r>
              <a:rPr lang="zh-CN" altLang="en-US" sz="1600">
                <a:latin typeface="新宋体" pitchFamily="49" charset="-122"/>
                <a:ea typeface="新宋体" pitchFamily="49" charset="-122"/>
              </a:rPr>
              <a:t>正向翻页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默认为半屏</a:t>
            </a:r>
            <a:r>
              <a:rPr lang="en-US" altLang="zh-CN" sz="1600">
                <a:latin typeface="新宋体" pitchFamily="49" charset="-122"/>
                <a:ea typeface="新宋体" pitchFamily="49" charset="-122"/>
              </a:rPr>
              <a:t>)                  n + d</a:t>
            </a:r>
          </a:p>
          <a:p>
            <a:r>
              <a:rPr lang="zh-CN" altLang="en-US" sz="1600">
                <a:latin typeface="新宋体" pitchFamily="49" charset="-122"/>
                <a:ea typeface="新宋体" pitchFamily="49" charset="-122"/>
              </a:rPr>
              <a:t>正向翻页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默认为一行</a:t>
            </a:r>
            <a:r>
              <a:rPr lang="en-US" altLang="zh-CN" sz="1600">
                <a:latin typeface="新宋体" pitchFamily="49" charset="-122"/>
                <a:ea typeface="新宋体" pitchFamily="49" charset="-122"/>
              </a:rPr>
              <a:t>)                  n + Enter,  n + e,  n + j</a:t>
            </a:r>
          </a:p>
          <a:p>
            <a:r>
              <a:rPr lang="zh-CN" altLang="en-US" sz="1600">
                <a:latin typeface="新宋体" pitchFamily="49" charset="-122"/>
                <a:ea typeface="新宋体" pitchFamily="49" charset="-122"/>
              </a:rPr>
              <a:t>逆向翻页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默认为一屏</a:t>
            </a:r>
            <a:r>
              <a:rPr lang="en-US" altLang="zh-CN" sz="1600">
                <a:latin typeface="新宋体" pitchFamily="49" charset="-122"/>
                <a:ea typeface="新宋体" pitchFamily="49" charset="-122"/>
              </a:rPr>
              <a:t>)                  n + b</a:t>
            </a:r>
          </a:p>
          <a:p>
            <a:r>
              <a:rPr lang="zh-CN" altLang="en-US" sz="1600">
                <a:latin typeface="新宋体" pitchFamily="49" charset="-122"/>
                <a:ea typeface="新宋体" pitchFamily="49" charset="-122"/>
              </a:rPr>
              <a:t>逆向翻页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默认为半屏</a:t>
            </a:r>
            <a:r>
              <a:rPr lang="en-US" altLang="zh-CN" sz="1600">
                <a:latin typeface="新宋体" pitchFamily="49" charset="-122"/>
                <a:ea typeface="新宋体" pitchFamily="49" charset="-122"/>
              </a:rPr>
              <a:t>)                  n + u</a:t>
            </a:r>
          </a:p>
          <a:p>
            <a:r>
              <a:rPr lang="zh-CN" altLang="en-US" sz="1600">
                <a:latin typeface="新宋体" pitchFamily="49" charset="-122"/>
                <a:ea typeface="新宋体" pitchFamily="49" charset="-122"/>
              </a:rPr>
              <a:t>逆向翻页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默认为一行</a:t>
            </a:r>
            <a:r>
              <a:rPr lang="en-US" altLang="zh-CN" sz="1600">
                <a:latin typeface="新宋体" pitchFamily="49" charset="-122"/>
                <a:ea typeface="新宋体" pitchFamily="49" charset="-122"/>
              </a:rPr>
              <a:t>)                  n + y,  n + k</a:t>
            </a:r>
          </a:p>
          <a:p>
            <a:r>
              <a:rPr lang="zh-CN" altLang="en-US" sz="1600">
                <a:latin typeface="新宋体" pitchFamily="49" charset="-122"/>
                <a:ea typeface="新宋体" pitchFamily="49" charset="-122"/>
              </a:rPr>
              <a:t>设置翻页一屏行数                                       </a:t>
            </a:r>
            <a:r>
              <a:rPr lang="en-US" altLang="zh-CN" sz="1600">
                <a:latin typeface="新宋体" pitchFamily="49" charset="-122"/>
                <a:ea typeface="新宋体" pitchFamily="49" charset="-122"/>
              </a:rPr>
              <a:t>n + z,  n + w</a:t>
            </a:r>
          </a:p>
          <a:p>
            <a:r>
              <a:rPr lang="zh-CN" altLang="en-US" sz="1600">
                <a:latin typeface="新宋体" pitchFamily="49" charset="-122"/>
                <a:ea typeface="新宋体" pitchFamily="49" charset="-122"/>
              </a:rPr>
              <a:t>查看文件最后的几行，文件更改及时显示</a:t>
            </a:r>
          </a:p>
          <a:p>
            <a:r>
              <a:rPr lang="zh-CN" altLang="en-US" sz="1600">
                <a:latin typeface="新宋体" pitchFamily="49" charset="-122"/>
                <a:ea typeface="新宋体" pitchFamily="49" charset="-122"/>
              </a:rPr>
              <a:t>类似于命令</a:t>
            </a:r>
            <a:r>
              <a:rPr lang="en-US" altLang="zh-CN" sz="1600">
                <a:latin typeface="新宋体" pitchFamily="49" charset="-122"/>
                <a:ea typeface="新宋体" pitchFamily="49" charset="-122"/>
              </a:rPr>
              <a:t>"tail -f"                                    F</a:t>
            </a:r>
          </a:p>
          <a:p>
            <a:r>
              <a:rPr lang="zh-CN" altLang="en-US" sz="1600">
                <a:latin typeface="新宋体" pitchFamily="49" charset="-122"/>
                <a:ea typeface="新宋体" pitchFamily="49" charset="-122"/>
              </a:rPr>
              <a:t>翻页到第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默认为第一行</a:t>
            </a:r>
            <a:r>
              <a:rPr lang="en-US" altLang="zh-CN" sz="1600">
                <a:latin typeface="新宋体" pitchFamily="49" charset="-122"/>
                <a:ea typeface="新宋体" pitchFamily="49" charset="-122"/>
              </a:rPr>
              <a:t>)                n + g</a:t>
            </a:r>
          </a:p>
          <a:p>
            <a:r>
              <a:rPr lang="zh-CN" altLang="en-US" sz="1600">
                <a:latin typeface="新宋体" pitchFamily="49" charset="-122"/>
                <a:ea typeface="新宋体" pitchFamily="49" charset="-122"/>
              </a:rPr>
              <a:t>翻页到第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若不指定</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默认为最后一行</a:t>
            </a:r>
            <a:r>
              <a:rPr lang="en-US" altLang="zh-CN" sz="1600">
                <a:latin typeface="新宋体" pitchFamily="49" charset="-122"/>
                <a:ea typeface="新宋体" pitchFamily="49" charset="-122"/>
              </a:rPr>
              <a:t>)              n + G</a:t>
            </a:r>
          </a:p>
          <a:p>
            <a:r>
              <a:rPr lang="zh-CN" altLang="en-US" sz="1600">
                <a:latin typeface="新宋体" pitchFamily="49" charset="-122"/>
                <a:ea typeface="新宋体" pitchFamily="49" charset="-122"/>
              </a:rPr>
              <a:t>翻页到百分比                                           </a:t>
            </a:r>
            <a:r>
              <a:rPr lang="en-US" altLang="zh-CN" sz="1600">
                <a:latin typeface="新宋体" pitchFamily="49" charset="-122"/>
                <a:ea typeface="新宋体" pitchFamily="49" charset="-122"/>
              </a:rPr>
              <a:t>n + p,  n + %</a:t>
            </a:r>
          </a:p>
          <a:p>
            <a:r>
              <a:rPr lang="zh-CN" altLang="en-US" sz="1600">
                <a:latin typeface="新宋体" pitchFamily="49" charset="-122"/>
                <a:ea typeface="新宋体" pitchFamily="49" charset="-122"/>
              </a:rPr>
              <a:t>显示当前浏览信息                                       </a:t>
            </a:r>
            <a:r>
              <a:rPr lang="en-US" altLang="zh-CN" sz="1600">
                <a:latin typeface="新宋体" pitchFamily="49" charset="-122"/>
                <a:ea typeface="新宋体" pitchFamily="49" charset="-122"/>
              </a:rPr>
              <a:t>= or :f</a:t>
            </a:r>
          </a:p>
          <a:p>
            <a:r>
              <a:rPr lang="zh-CN" altLang="en-US" sz="1600">
                <a:latin typeface="新宋体" pitchFamily="49" charset="-122"/>
                <a:ea typeface="新宋体" pitchFamily="49" charset="-122"/>
              </a:rPr>
              <a:t>将浏览的信息写入文件 </a:t>
            </a:r>
            <a:r>
              <a:rPr lang="en-US" altLang="zh-CN" sz="1600">
                <a:latin typeface="新宋体" pitchFamily="49" charset="-122"/>
                <a:ea typeface="新宋体" pitchFamily="49" charset="-122"/>
              </a:rPr>
              <a:t>(</a:t>
            </a:r>
            <a:r>
              <a:rPr lang="zh-CN" altLang="en-US" sz="1600">
                <a:latin typeface="新宋体" pitchFamily="49" charset="-122"/>
                <a:ea typeface="新宋体" pitchFamily="49" charset="-122"/>
              </a:rPr>
              <a:t>浏览的信息由管道产生</a:t>
            </a:r>
            <a:r>
              <a:rPr lang="en-US" altLang="zh-CN" sz="1600">
                <a:latin typeface="新宋体" pitchFamily="49" charset="-122"/>
                <a:ea typeface="新宋体" pitchFamily="49" charset="-122"/>
              </a:rPr>
              <a:t>)            s filename</a:t>
            </a:r>
          </a:p>
          <a:p>
            <a:r>
              <a:rPr lang="zh-CN" altLang="en-US" sz="1600">
                <a:latin typeface="新宋体" pitchFamily="49" charset="-122"/>
                <a:ea typeface="新宋体" pitchFamily="49" charset="-122"/>
              </a:rPr>
              <a:t>退出 </a:t>
            </a:r>
            <a:r>
              <a:rPr lang="en-US" altLang="zh-CN" sz="1600">
                <a:latin typeface="新宋体" pitchFamily="49" charset="-122"/>
                <a:ea typeface="新宋体" pitchFamily="49" charset="-122"/>
              </a:rPr>
              <a:t>less </a:t>
            </a:r>
            <a:r>
              <a:rPr lang="zh-CN" altLang="en-US" sz="1600">
                <a:latin typeface="新宋体" pitchFamily="49" charset="-122"/>
                <a:ea typeface="新宋体" pitchFamily="49" charset="-122"/>
              </a:rPr>
              <a:t>命令                                         </a:t>
            </a:r>
            <a:r>
              <a:rPr lang="en-US" altLang="zh-CN" sz="1600">
                <a:latin typeface="新宋体" pitchFamily="49" charset="-122"/>
                <a:ea typeface="新宋体" pitchFamily="49" charset="-122"/>
              </a:rPr>
              <a:t>q or Q or :q or :Q or ZZ</a:t>
            </a:r>
          </a:p>
          <a:p>
            <a:endParaRPr lang="en-US" altLang="zh-CN" b="1">
              <a:latin typeface="新宋体" pitchFamily="49" charset="-122"/>
              <a:ea typeface="新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1"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strips(downRight)">
                                      <p:cBhvr>
                                        <p:cTn id="7"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7650" name="Group 13"/>
          <p:cNvGrpSpPr>
            <a:grpSpLocks/>
          </p:cNvGrpSpPr>
          <p:nvPr/>
        </p:nvGrpSpPr>
        <p:grpSpPr bwMode="auto">
          <a:xfrm>
            <a:off x="341313" y="323850"/>
            <a:ext cx="5340350" cy="900113"/>
            <a:chOff x="300" y="2415"/>
            <a:chExt cx="3364" cy="567"/>
          </a:xfrm>
        </p:grpSpPr>
        <p:sp>
          <p:nvSpPr>
            <p:cNvPr id="27655" name="Text Box 9"/>
            <p:cNvSpPr txBox="1">
              <a:spLocks noChangeArrowheads="1"/>
            </p:cNvSpPr>
            <p:nvPr/>
          </p:nvSpPr>
          <p:spPr bwMode="auto">
            <a:xfrm>
              <a:off x="844" y="2617"/>
              <a:ext cx="2820" cy="365"/>
            </a:xfrm>
            <a:prstGeom prst="rect">
              <a:avLst/>
            </a:prstGeom>
            <a:noFill/>
            <a:ln w="9525" algn="ctr">
              <a:noFill/>
              <a:miter lim="800000"/>
              <a:headEnd/>
              <a:tailEnd/>
            </a:ln>
          </p:spPr>
          <p:txBody>
            <a:bodyPr wrap="none">
              <a:spAutoFit/>
            </a:bodyPr>
            <a:lstStyle/>
            <a:p>
              <a:r>
                <a:rPr lang="en-US" altLang="zh-CN" sz="3200" b="1">
                  <a:latin typeface="微软雅黑"/>
                </a:rPr>
                <a:t>less </a:t>
              </a:r>
              <a:r>
                <a:rPr lang="zh-CN" altLang="en-US" sz="3200" b="1">
                  <a:latin typeface="微软雅黑"/>
                </a:rPr>
                <a:t>和 </a:t>
              </a:r>
              <a:r>
                <a:rPr lang="en-US" altLang="zh-CN" sz="3200" b="1">
                  <a:latin typeface="微软雅黑"/>
                </a:rPr>
                <a:t>more </a:t>
              </a:r>
              <a:r>
                <a:rPr lang="zh-CN" altLang="en-US" sz="3200" b="1">
                  <a:latin typeface="微软雅黑"/>
                </a:rPr>
                <a:t>的区别？</a:t>
              </a:r>
            </a:p>
          </p:txBody>
        </p:sp>
        <p:pic>
          <p:nvPicPr>
            <p:cNvPr id="27656" name="Picture 12"/>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8" name="Text Box 2"/>
          <p:cNvSpPr txBox="1">
            <a:spLocks noChangeArrowheads="1"/>
          </p:cNvSpPr>
          <p:nvPr/>
        </p:nvSpPr>
        <p:spPr bwMode="auto">
          <a:xfrm>
            <a:off x="236538" y="4103688"/>
            <a:ext cx="6078537" cy="519112"/>
          </a:xfrm>
          <a:prstGeom prst="rect">
            <a:avLst/>
          </a:prstGeom>
          <a:noFill/>
          <a:ln w="9525" algn="ctr">
            <a:noFill/>
            <a:miter lim="800000"/>
            <a:headEnd/>
            <a:tailEnd/>
          </a:ln>
        </p:spPr>
        <p:txBody>
          <a:bodyPr wrap="none">
            <a:spAutoFit/>
          </a:bodyPr>
          <a:lstStyle/>
          <a:p>
            <a:pPr fontAlgn="b"/>
            <a:r>
              <a:rPr lang="zh-CN" altLang="en-US" sz="2800" b="1">
                <a:latin typeface="微软雅黑"/>
              </a:rPr>
              <a:t>统计文件中行数、单词数和字符数？ </a:t>
            </a:r>
            <a:endParaRPr lang="en-US" altLang="zh-CN" sz="2800" b="1">
              <a:latin typeface="微软雅黑"/>
            </a:endParaRPr>
          </a:p>
        </p:txBody>
      </p:sp>
      <p:sp>
        <p:nvSpPr>
          <p:cNvPr id="20484" name="TextBox 9"/>
          <p:cNvSpPr txBox="1">
            <a:spLocks noChangeArrowheads="1"/>
          </p:cNvSpPr>
          <p:nvPr/>
        </p:nvSpPr>
        <p:spPr bwMode="auto">
          <a:xfrm>
            <a:off x="6372225" y="4103688"/>
            <a:ext cx="2349500" cy="519112"/>
          </a:xfrm>
          <a:prstGeom prst="rect">
            <a:avLst/>
          </a:prstGeom>
          <a:noFill/>
          <a:ln w="9525">
            <a:noFill/>
            <a:miter lim="800000"/>
            <a:headEnd/>
            <a:tailEnd/>
          </a:ln>
        </p:spPr>
        <p:txBody>
          <a:bodyPr wrap="none">
            <a:spAutoFit/>
          </a:bodyPr>
          <a:lstStyle/>
          <a:p>
            <a:r>
              <a:rPr lang="en-US" altLang="zh-CN" sz="2800" b="1">
                <a:latin typeface="微软雅黑"/>
              </a:rPr>
              <a:t>wc</a:t>
            </a:r>
            <a:r>
              <a:rPr lang="en-US" altLang="zh-CN">
                <a:latin typeface="微软雅黑"/>
              </a:rPr>
              <a:t>   </a:t>
            </a:r>
            <a:r>
              <a:rPr lang="en-US" altLang="zh-CN" sz="2400" b="1">
                <a:solidFill>
                  <a:schemeClr val="accent1"/>
                </a:solidFill>
                <a:latin typeface="微软雅黑"/>
              </a:rPr>
              <a:t>Word Count</a:t>
            </a:r>
          </a:p>
        </p:txBody>
      </p:sp>
      <p:sp>
        <p:nvSpPr>
          <p:cNvPr id="20485" name="TextBox 10"/>
          <p:cNvSpPr txBox="1">
            <a:spLocks noChangeArrowheads="1"/>
          </p:cNvSpPr>
          <p:nvPr/>
        </p:nvSpPr>
        <p:spPr bwMode="auto">
          <a:xfrm>
            <a:off x="341313" y="4733925"/>
            <a:ext cx="8413750" cy="1558925"/>
          </a:xfrm>
          <a:prstGeom prst="rect">
            <a:avLst/>
          </a:prstGeom>
          <a:noFill/>
          <a:ln w="9525">
            <a:noFill/>
            <a:miter lim="800000"/>
            <a:headEnd/>
            <a:tailEnd/>
          </a:ln>
        </p:spPr>
        <p:txBody>
          <a:bodyPr wrap="none">
            <a:spAutoFit/>
          </a:bodyPr>
          <a:lstStyle/>
          <a:p>
            <a:r>
              <a:rPr lang="en-US" altLang="zh-CN" sz="1600" b="1">
                <a:latin typeface="微软雅黑"/>
              </a:rPr>
              <a:t>wc file1                                 </a:t>
            </a:r>
            <a:r>
              <a:rPr lang="zh-CN" altLang="en-US" sz="1600" b="1">
                <a:latin typeface="微软雅黑"/>
              </a:rPr>
              <a:t>查看文件 </a:t>
            </a:r>
            <a:r>
              <a:rPr lang="en-US" altLang="zh-CN" sz="1600" b="1">
                <a:latin typeface="微软雅黑"/>
              </a:rPr>
              <a:t>file1 </a:t>
            </a:r>
            <a:r>
              <a:rPr lang="zh-CN" altLang="en-US" sz="1600" b="1">
                <a:latin typeface="微软雅黑"/>
              </a:rPr>
              <a:t>中的行数、单词数和字符数</a:t>
            </a:r>
          </a:p>
          <a:p>
            <a:r>
              <a:rPr lang="en-US" altLang="zh-CN" sz="1600" b="1">
                <a:latin typeface="微软雅黑"/>
              </a:rPr>
              <a:t>wc -l file1                              </a:t>
            </a:r>
            <a:r>
              <a:rPr lang="zh-CN" altLang="en-US" sz="1600" b="1">
                <a:latin typeface="微软雅黑"/>
              </a:rPr>
              <a:t>查看文件 </a:t>
            </a:r>
            <a:r>
              <a:rPr lang="en-US" altLang="zh-CN" sz="1600" b="1">
                <a:latin typeface="微软雅黑"/>
              </a:rPr>
              <a:t>file1 </a:t>
            </a:r>
            <a:r>
              <a:rPr lang="zh-CN" altLang="en-US" sz="1600" b="1">
                <a:latin typeface="微软雅黑"/>
              </a:rPr>
              <a:t>中的行数</a:t>
            </a:r>
            <a:endParaRPr lang="en-US" altLang="zh-CN" sz="1600" b="1">
              <a:latin typeface="微软雅黑"/>
            </a:endParaRPr>
          </a:p>
          <a:p>
            <a:endParaRPr lang="zh-CN" altLang="en-US" sz="1600" b="1">
              <a:latin typeface="微软雅黑"/>
            </a:endParaRPr>
          </a:p>
          <a:p>
            <a:r>
              <a:rPr lang="en-US" altLang="zh-CN" sz="1600">
                <a:latin typeface="微软雅黑"/>
              </a:rPr>
              <a:t>-l print the newline counts      -w print the word counts      </a:t>
            </a:r>
          </a:p>
          <a:p>
            <a:r>
              <a:rPr lang="en-US" altLang="zh-CN" sz="1600">
                <a:latin typeface="微软雅黑"/>
              </a:rPr>
              <a:t>-c print the byte counts         -m print the character counts</a:t>
            </a:r>
          </a:p>
          <a:p>
            <a:endParaRPr lang="en-US" altLang="zh-CN" sz="1600">
              <a:latin typeface="微软雅黑"/>
            </a:endParaRPr>
          </a:p>
        </p:txBody>
      </p:sp>
      <p:sp>
        <p:nvSpPr>
          <p:cNvPr id="21513" name="AutoShape 9"/>
          <p:cNvSpPr>
            <a:spLocks noChangeArrowheads="1"/>
          </p:cNvSpPr>
          <p:nvPr/>
        </p:nvSpPr>
        <p:spPr bwMode="auto">
          <a:xfrm>
            <a:off x="746125" y="1358900"/>
            <a:ext cx="7246938" cy="2070100"/>
          </a:xfrm>
          <a:prstGeom prst="irregularSeal2">
            <a:avLst/>
          </a:prstGeom>
          <a:solidFill>
            <a:srgbClr val="FFFF00"/>
          </a:solidFill>
          <a:ln w="9525">
            <a:solidFill>
              <a:schemeClr val="tx1"/>
            </a:solidFill>
            <a:miter lim="800000"/>
            <a:headEnd/>
            <a:tailEnd/>
          </a:ln>
        </p:spPr>
        <p:txBody>
          <a:bodyPr wrap="none" anchor="ctr"/>
          <a:lstStyle/>
          <a:p>
            <a:pPr algn="ctr"/>
            <a:r>
              <a:rPr lang="en-US" altLang="zh-CN" sz="3200" b="1" i="1">
                <a:solidFill>
                  <a:srgbClr val="FF0000"/>
                </a:solidFill>
                <a:latin typeface="微软雅黑"/>
              </a:rPr>
              <a:t>Less is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3" nodeType="clickEffect">
                                  <p:stCondLst>
                                    <p:cond delay="0"/>
                                  </p:stCondLst>
                                  <p:childTnLst>
                                    <p:set>
                                      <p:cBhvr>
                                        <p:cTn id="6" dur="1" fill="hold">
                                          <p:stCondLst>
                                            <p:cond delay="0"/>
                                          </p:stCondLst>
                                        </p:cTn>
                                        <p:tgtEl>
                                          <p:spTgt spid="21513"/>
                                        </p:tgtEl>
                                        <p:attrNameLst>
                                          <p:attrName>style.visibility</p:attrName>
                                        </p:attrNameLst>
                                      </p:cBhvr>
                                      <p:to>
                                        <p:strVal val="visible"/>
                                      </p:to>
                                    </p:set>
                                    <p:anim calcmode="lin" valueType="num">
                                      <p:cBhvr>
                                        <p:cTn id="7" dur="500" decel="50000" fill="hold">
                                          <p:stCondLst>
                                            <p:cond delay="0"/>
                                          </p:stCondLst>
                                        </p:cTn>
                                        <p:tgtEl>
                                          <p:spTgt spid="2151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151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1513"/>
                                        </p:tgtEl>
                                        <p:attrNameLst>
                                          <p:attrName>ppt_w</p:attrName>
                                        </p:attrNameLst>
                                      </p:cBhvr>
                                      <p:tavLst>
                                        <p:tav tm="0">
                                          <p:val>
                                            <p:strVal val="#ppt_w*.05"/>
                                          </p:val>
                                        </p:tav>
                                        <p:tav tm="100000">
                                          <p:val>
                                            <p:strVal val="#ppt_w"/>
                                          </p:val>
                                        </p:tav>
                                      </p:tavLst>
                                    </p:anim>
                                    <p:anim calcmode="lin" valueType="num">
                                      <p:cBhvr>
                                        <p:cTn id="10" dur="1000" fill="hold"/>
                                        <p:tgtEl>
                                          <p:spTgt spid="2151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151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151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151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151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0484"/>
                                        </p:tgtEl>
                                        <p:attrNameLst>
                                          <p:attrName>style.visibility</p:attrName>
                                        </p:attrNameLst>
                                      </p:cBhvr>
                                      <p:to>
                                        <p:strVal val="visible"/>
                                      </p:to>
                                    </p:set>
                                    <p:animEffect transition="in" filter="strips(downRight)">
                                      <p:cBhvr>
                                        <p:cTn id="25" dur="500"/>
                                        <p:tgtEl>
                                          <p:spTgt spid="2048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20485"/>
                                        </p:tgtEl>
                                        <p:attrNameLst>
                                          <p:attrName>style.visibility</p:attrName>
                                        </p:attrNameLst>
                                      </p:cBhvr>
                                      <p:to>
                                        <p:strVal val="visible"/>
                                      </p:to>
                                    </p:set>
                                    <p:animEffect transition="in" filter="strips(downRight)">
                                      <p:cBhvr>
                                        <p:cTn id="30"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484" grpId="0"/>
      <p:bldP spid="20485" grpId="0"/>
      <p:bldP spid="21513" grpId="3"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8674" name="Group 3"/>
          <p:cNvGrpSpPr>
            <a:grpSpLocks/>
          </p:cNvGrpSpPr>
          <p:nvPr/>
        </p:nvGrpSpPr>
        <p:grpSpPr bwMode="auto">
          <a:xfrm>
            <a:off x="400050" y="549275"/>
            <a:ext cx="6759575" cy="900113"/>
            <a:chOff x="300" y="2415"/>
            <a:chExt cx="4258" cy="567"/>
          </a:xfrm>
        </p:grpSpPr>
        <p:sp>
          <p:nvSpPr>
            <p:cNvPr id="28680" name="Text Box 9"/>
            <p:cNvSpPr txBox="1">
              <a:spLocks noChangeArrowheads="1"/>
            </p:cNvSpPr>
            <p:nvPr/>
          </p:nvSpPr>
          <p:spPr bwMode="auto">
            <a:xfrm>
              <a:off x="844" y="2617"/>
              <a:ext cx="3714" cy="365"/>
            </a:xfrm>
            <a:prstGeom prst="rect">
              <a:avLst/>
            </a:prstGeom>
            <a:noFill/>
            <a:ln w="9525" algn="ctr">
              <a:noFill/>
              <a:miter lim="800000"/>
              <a:headEnd/>
              <a:tailEnd/>
            </a:ln>
          </p:spPr>
          <p:txBody>
            <a:bodyPr wrap="none">
              <a:spAutoFit/>
            </a:bodyPr>
            <a:lstStyle/>
            <a:p>
              <a:r>
                <a:rPr lang="zh-CN" altLang="en-US" sz="3200" b="1">
                  <a:latin typeface="微软雅黑"/>
                </a:rPr>
                <a:t>查看当前文件夹中的文件个数？</a:t>
              </a:r>
            </a:p>
          </p:txBody>
        </p:sp>
        <p:pic>
          <p:nvPicPr>
            <p:cNvPr id="28681" name="Picture 5"/>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21507" name="TextBox 11"/>
          <p:cNvSpPr txBox="1">
            <a:spLocks noChangeArrowheads="1"/>
          </p:cNvSpPr>
          <p:nvPr/>
        </p:nvSpPr>
        <p:spPr bwMode="auto">
          <a:xfrm>
            <a:off x="1344613" y="1611313"/>
            <a:ext cx="1525587" cy="336550"/>
          </a:xfrm>
          <a:prstGeom prst="rect">
            <a:avLst/>
          </a:prstGeom>
          <a:noFill/>
          <a:ln w="9525">
            <a:noFill/>
            <a:miter lim="800000"/>
            <a:headEnd/>
            <a:tailEnd/>
          </a:ln>
        </p:spPr>
        <p:txBody>
          <a:bodyPr wrap="none">
            <a:spAutoFit/>
          </a:bodyPr>
          <a:lstStyle/>
          <a:p>
            <a:r>
              <a:rPr lang="en-US" altLang="zh-CN" sz="1600" b="1">
                <a:latin typeface="微软雅黑"/>
              </a:rPr>
              <a:t>ls -1 | wc -l</a:t>
            </a:r>
          </a:p>
        </p:txBody>
      </p:sp>
      <p:sp>
        <p:nvSpPr>
          <p:cNvPr id="21508" name="TextBox 12"/>
          <p:cNvSpPr txBox="1">
            <a:spLocks noChangeArrowheads="1"/>
          </p:cNvSpPr>
          <p:nvPr/>
        </p:nvSpPr>
        <p:spPr bwMode="auto">
          <a:xfrm>
            <a:off x="3141663" y="1612900"/>
            <a:ext cx="1628775" cy="336550"/>
          </a:xfrm>
          <a:prstGeom prst="rect">
            <a:avLst/>
          </a:prstGeom>
          <a:noFill/>
          <a:ln w="9525">
            <a:noFill/>
            <a:miter lim="800000"/>
            <a:headEnd/>
            <a:tailEnd/>
          </a:ln>
        </p:spPr>
        <p:txBody>
          <a:bodyPr wrap="none">
            <a:spAutoFit/>
          </a:bodyPr>
          <a:lstStyle/>
          <a:p>
            <a:r>
              <a:rPr lang="en-US" altLang="zh-CN" sz="1600" b="1">
                <a:latin typeface="微软雅黑"/>
              </a:rPr>
              <a:t>ls -1A | wc -l</a:t>
            </a:r>
          </a:p>
        </p:txBody>
      </p:sp>
      <p:sp>
        <p:nvSpPr>
          <p:cNvPr id="15" name="Text Box 2"/>
          <p:cNvSpPr txBox="1">
            <a:spLocks noChangeArrowheads="1"/>
          </p:cNvSpPr>
          <p:nvPr/>
        </p:nvSpPr>
        <p:spPr bwMode="auto">
          <a:xfrm>
            <a:off x="400050" y="2840038"/>
            <a:ext cx="2863850" cy="519112"/>
          </a:xfrm>
          <a:prstGeom prst="rect">
            <a:avLst/>
          </a:prstGeom>
          <a:noFill/>
          <a:ln w="9525" algn="ctr">
            <a:noFill/>
            <a:miter lim="800000"/>
            <a:headEnd/>
            <a:tailEnd/>
          </a:ln>
        </p:spPr>
        <p:txBody>
          <a:bodyPr wrap="none">
            <a:spAutoFit/>
          </a:bodyPr>
          <a:lstStyle/>
          <a:p>
            <a:pPr fontAlgn="b"/>
            <a:r>
              <a:rPr lang="zh-CN" altLang="en-US" sz="2800" b="1">
                <a:latin typeface="微软雅黑"/>
              </a:rPr>
              <a:t>文件比较命令？ </a:t>
            </a:r>
            <a:endParaRPr lang="en-US" altLang="zh-CN" sz="2800" b="1">
              <a:latin typeface="微软雅黑"/>
            </a:endParaRPr>
          </a:p>
        </p:txBody>
      </p:sp>
      <p:sp>
        <p:nvSpPr>
          <p:cNvPr id="21510" name="TextBox 15"/>
          <p:cNvSpPr txBox="1">
            <a:spLocks noChangeArrowheads="1"/>
          </p:cNvSpPr>
          <p:nvPr/>
        </p:nvSpPr>
        <p:spPr bwMode="auto">
          <a:xfrm>
            <a:off x="400050" y="3651250"/>
            <a:ext cx="7394575" cy="1803400"/>
          </a:xfrm>
          <a:prstGeom prst="rect">
            <a:avLst/>
          </a:prstGeom>
          <a:noFill/>
          <a:ln w="9525">
            <a:noFill/>
            <a:miter lim="800000"/>
            <a:headEnd/>
            <a:tailEnd/>
          </a:ln>
        </p:spPr>
        <p:txBody>
          <a:bodyPr wrap="none">
            <a:spAutoFit/>
          </a:bodyPr>
          <a:lstStyle/>
          <a:p>
            <a:r>
              <a:rPr lang="en-US" altLang="zh-CN" sz="1600" b="1">
                <a:latin typeface="新宋体" pitchFamily="49" charset="-122"/>
                <a:ea typeface="新宋体" pitchFamily="49" charset="-122"/>
              </a:rPr>
              <a:t>diff file1 file2                        </a:t>
            </a:r>
            <a:r>
              <a:rPr lang="zh-CN" altLang="en-US" sz="1600" b="1">
                <a:latin typeface="新宋体" pitchFamily="49" charset="-122"/>
                <a:ea typeface="新宋体" pitchFamily="49" charset="-122"/>
              </a:rPr>
              <a:t>比较文件 </a:t>
            </a:r>
            <a:r>
              <a:rPr lang="en-US" altLang="zh-CN" sz="1600" b="1">
                <a:latin typeface="新宋体" pitchFamily="49" charset="-122"/>
                <a:ea typeface="新宋体" pitchFamily="49" charset="-122"/>
              </a:rPr>
              <a:t>file1 </a:t>
            </a:r>
            <a:r>
              <a:rPr lang="zh-CN" altLang="en-US" sz="1600" b="1">
                <a:latin typeface="新宋体" pitchFamily="49" charset="-122"/>
                <a:ea typeface="新宋体" pitchFamily="49" charset="-122"/>
              </a:rPr>
              <a:t>和 </a:t>
            </a:r>
            <a:r>
              <a:rPr lang="en-US" altLang="zh-CN" sz="1600" b="1">
                <a:latin typeface="新宋体" pitchFamily="49" charset="-122"/>
                <a:ea typeface="新宋体" pitchFamily="49" charset="-122"/>
              </a:rPr>
              <a:t>file2 </a:t>
            </a:r>
            <a:r>
              <a:rPr lang="zh-CN" altLang="en-US" sz="1600" b="1">
                <a:latin typeface="新宋体" pitchFamily="49" charset="-122"/>
                <a:ea typeface="新宋体" pitchFamily="49" charset="-122"/>
              </a:rPr>
              <a:t>的不同</a:t>
            </a:r>
          </a:p>
          <a:p>
            <a:r>
              <a:rPr lang="en-US" altLang="zh-CN" sz="1600" b="1">
                <a:latin typeface="新宋体" pitchFamily="49" charset="-122"/>
                <a:ea typeface="新宋体" pitchFamily="49" charset="-122"/>
              </a:rPr>
              <a:t>diff dir1 dir2                          </a:t>
            </a:r>
            <a:r>
              <a:rPr lang="zh-CN" altLang="en-US" sz="1600" b="1">
                <a:latin typeface="新宋体" pitchFamily="49" charset="-122"/>
                <a:ea typeface="新宋体" pitchFamily="49" charset="-122"/>
              </a:rPr>
              <a:t>比较目录 </a:t>
            </a:r>
            <a:r>
              <a:rPr lang="en-US" altLang="zh-CN" sz="1600" b="1">
                <a:latin typeface="新宋体" pitchFamily="49" charset="-122"/>
                <a:ea typeface="新宋体" pitchFamily="49" charset="-122"/>
              </a:rPr>
              <a:t>dir1 </a:t>
            </a:r>
            <a:r>
              <a:rPr lang="zh-CN" altLang="en-US" sz="1600" b="1">
                <a:latin typeface="新宋体" pitchFamily="49" charset="-122"/>
                <a:ea typeface="新宋体" pitchFamily="49" charset="-122"/>
              </a:rPr>
              <a:t>和 </a:t>
            </a:r>
            <a:r>
              <a:rPr lang="en-US" altLang="zh-CN" sz="1600" b="1">
                <a:latin typeface="新宋体" pitchFamily="49" charset="-122"/>
                <a:ea typeface="新宋体" pitchFamily="49" charset="-122"/>
              </a:rPr>
              <a:t>dir2 </a:t>
            </a:r>
            <a:r>
              <a:rPr lang="zh-CN" altLang="en-US" sz="1600" b="1">
                <a:latin typeface="新宋体" pitchFamily="49" charset="-122"/>
                <a:ea typeface="新宋体" pitchFamily="49" charset="-122"/>
              </a:rPr>
              <a:t>的不同</a:t>
            </a:r>
            <a:endParaRPr lang="en-US" altLang="zh-CN" sz="1600" b="1">
              <a:latin typeface="新宋体" pitchFamily="49" charset="-122"/>
              <a:ea typeface="新宋体" pitchFamily="49" charset="-122"/>
            </a:endParaRPr>
          </a:p>
          <a:p>
            <a:endParaRPr lang="zh-CN" altLang="en-US" sz="1600" b="1">
              <a:latin typeface="新宋体" pitchFamily="49" charset="-122"/>
              <a:ea typeface="新宋体" pitchFamily="49" charset="-122"/>
            </a:endParaRPr>
          </a:p>
          <a:p>
            <a:r>
              <a:rPr lang="en-US" altLang="zh-CN" sz="1600">
                <a:latin typeface="新宋体" pitchFamily="49" charset="-122"/>
                <a:ea typeface="新宋体" pitchFamily="49" charset="-122"/>
              </a:rPr>
              <a:t>-b   </a:t>
            </a:r>
            <a:r>
              <a:rPr lang="zh-CN" altLang="en-US" sz="1600">
                <a:latin typeface="新宋体" pitchFamily="49" charset="-122"/>
                <a:ea typeface="新宋体" pitchFamily="49" charset="-122"/>
              </a:rPr>
              <a:t>忽略空白字符导致的不同</a:t>
            </a:r>
          </a:p>
          <a:p>
            <a:r>
              <a:rPr lang="en-US" altLang="zh-CN" sz="1600">
                <a:latin typeface="新宋体" pitchFamily="49" charset="-122"/>
                <a:ea typeface="新宋体" pitchFamily="49" charset="-122"/>
              </a:rPr>
              <a:t>-B   </a:t>
            </a:r>
            <a:r>
              <a:rPr lang="zh-CN" altLang="en-US" sz="1600">
                <a:latin typeface="新宋体" pitchFamily="49" charset="-122"/>
                <a:ea typeface="新宋体" pitchFamily="49" charset="-122"/>
              </a:rPr>
              <a:t>忽略空白行导致的不同</a:t>
            </a:r>
          </a:p>
          <a:p>
            <a:r>
              <a:rPr lang="en-US" altLang="zh-CN" sz="1600">
                <a:latin typeface="新宋体" pitchFamily="49" charset="-122"/>
                <a:ea typeface="新宋体" pitchFamily="49" charset="-122"/>
              </a:rPr>
              <a:t>-i   </a:t>
            </a:r>
            <a:r>
              <a:rPr lang="zh-CN" altLang="en-US" sz="1600">
                <a:latin typeface="新宋体" pitchFamily="49" charset="-122"/>
                <a:ea typeface="新宋体" pitchFamily="49" charset="-122"/>
              </a:rPr>
              <a:t>忽略大小写导致的不同</a:t>
            </a:r>
          </a:p>
          <a:p>
            <a:endParaRPr lang="en-US" altLang="zh-CN" sz="1600">
              <a:latin typeface="新宋体" pitchFamily="49" charset="-122"/>
              <a:ea typeface="新宋体" pitchFamily="49" charset="-122"/>
            </a:endParaRPr>
          </a:p>
        </p:txBody>
      </p:sp>
      <p:sp>
        <p:nvSpPr>
          <p:cNvPr id="21511" name="TextBox 16"/>
          <p:cNvSpPr txBox="1">
            <a:spLocks noChangeArrowheads="1"/>
          </p:cNvSpPr>
          <p:nvPr/>
        </p:nvSpPr>
        <p:spPr bwMode="auto">
          <a:xfrm>
            <a:off x="3490913" y="2840038"/>
            <a:ext cx="901700" cy="519112"/>
          </a:xfrm>
          <a:prstGeom prst="rect">
            <a:avLst/>
          </a:prstGeom>
          <a:noFill/>
          <a:ln w="9525">
            <a:noFill/>
            <a:miter lim="800000"/>
            <a:headEnd/>
            <a:tailEnd/>
          </a:ln>
        </p:spPr>
        <p:txBody>
          <a:bodyPr wrap="none">
            <a:spAutoFit/>
          </a:bodyPr>
          <a:lstStyle/>
          <a:p>
            <a:r>
              <a:rPr lang="en-US" altLang="zh-CN" sz="2800" b="1">
                <a:latin typeface="微软雅黑"/>
              </a:rPr>
              <a:t>diff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strips(downRight)">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strips(downRight)">
                                      <p:cBhvr>
                                        <p:cTn id="12" dur="5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1511"/>
                                        </p:tgtEl>
                                        <p:attrNameLst>
                                          <p:attrName>style.visibility</p:attrName>
                                        </p:attrNameLst>
                                      </p:cBhvr>
                                      <p:to>
                                        <p:strVal val="visible"/>
                                      </p:to>
                                    </p:set>
                                    <p:animEffect transition="in" filter="strips(downRight)">
                                      <p:cBhvr>
                                        <p:cTn id="23" dur="500"/>
                                        <p:tgtEl>
                                          <p:spTgt spid="2151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21510"/>
                                        </p:tgtEl>
                                        <p:attrNameLst>
                                          <p:attrName>style.visibility</p:attrName>
                                        </p:attrNameLst>
                                      </p:cBhvr>
                                      <p:to>
                                        <p:strVal val="visible"/>
                                      </p:to>
                                    </p:set>
                                    <p:animEffect transition="in" filter="strips(downRight)">
                                      <p:cBhvr>
                                        <p:cTn id="28"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15" grpId="0"/>
      <p:bldP spid="21510" grpId="0"/>
      <p:bldP spid="215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96863" y="323850"/>
            <a:ext cx="3578225" cy="519113"/>
          </a:xfrm>
          <a:prstGeom prst="rect">
            <a:avLst/>
          </a:prstGeom>
          <a:noFill/>
          <a:ln w="9525" algn="ctr">
            <a:noFill/>
            <a:miter lim="800000"/>
            <a:headEnd/>
            <a:tailEnd/>
          </a:ln>
        </p:spPr>
        <p:txBody>
          <a:bodyPr wrap="none">
            <a:spAutoFit/>
          </a:bodyPr>
          <a:lstStyle/>
          <a:p>
            <a:pPr fontAlgn="b"/>
            <a:r>
              <a:rPr lang="zh-CN" altLang="en-US" sz="2800" b="1">
                <a:latin typeface="微软雅黑"/>
              </a:rPr>
              <a:t>文件内容查找命令？ </a:t>
            </a:r>
            <a:endParaRPr lang="en-US" altLang="zh-CN" sz="2800" b="1">
              <a:latin typeface="微软雅黑"/>
            </a:endParaRPr>
          </a:p>
        </p:txBody>
      </p:sp>
      <p:sp>
        <p:nvSpPr>
          <p:cNvPr id="22531" name="TextBox 5"/>
          <p:cNvSpPr txBox="1">
            <a:spLocks noChangeArrowheads="1"/>
          </p:cNvSpPr>
          <p:nvPr/>
        </p:nvSpPr>
        <p:spPr bwMode="auto">
          <a:xfrm>
            <a:off x="341313" y="839788"/>
            <a:ext cx="5805487" cy="519112"/>
          </a:xfrm>
          <a:prstGeom prst="rect">
            <a:avLst/>
          </a:prstGeom>
          <a:noFill/>
          <a:ln w="9525">
            <a:noFill/>
            <a:miter lim="800000"/>
            <a:headEnd/>
            <a:tailEnd/>
          </a:ln>
        </p:spPr>
        <p:txBody>
          <a:bodyPr wrap="none">
            <a:spAutoFit/>
          </a:bodyPr>
          <a:lstStyle/>
          <a:p>
            <a:r>
              <a:rPr lang="en-US" altLang="zh-CN" sz="2800" b="1">
                <a:latin typeface="微软雅黑"/>
              </a:rPr>
              <a:t>grep </a:t>
            </a:r>
            <a:r>
              <a:rPr lang="en-US" altLang="zh-CN" sz="2400">
                <a:solidFill>
                  <a:schemeClr val="accent1"/>
                </a:solidFill>
                <a:latin typeface="微软雅黑"/>
              </a:rPr>
              <a:t>Global Regular Expression Print</a:t>
            </a:r>
          </a:p>
        </p:txBody>
      </p:sp>
      <p:sp>
        <p:nvSpPr>
          <p:cNvPr id="22532" name="TextBox 6"/>
          <p:cNvSpPr txBox="1">
            <a:spLocks noChangeArrowheads="1"/>
          </p:cNvSpPr>
          <p:nvPr/>
        </p:nvSpPr>
        <p:spPr bwMode="auto">
          <a:xfrm>
            <a:off x="296863" y="1584325"/>
            <a:ext cx="8312150" cy="4737100"/>
          </a:xfrm>
          <a:prstGeom prst="rect">
            <a:avLst/>
          </a:prstGeom>
          <a:noFill/>
          <a:ln w="9525">
            <a:noFill/>
            <a:miter lim="800000"/>
            <a:headEnd/>
            <a:tailEnd/>
          </a:ln>
        </p:spPr>
        <p:txBody>
          <a:bodyPr wrap="none">
            <a:spAutoFit/>
          </a:bodyPr>
          <a:lstStyle/>
          <a:p>
            <a:r>
              <a:rPr lang="en-US" altLang="zh-CN" sz="1600" b="1">
                <a:latin typeface="新宋体" pitchFamily="49" charset="-122"/>
                <a:ea typeface="新宋体" pitchFamily="49" charset="-122"/>
              </a:rPr>
              <a:t>grep 'parttern’file 1 … file n</a:t>
            </a:r>
          </a:p>
          <a:p>
            <a:endParaRPr lang="en-US" altLang="zh-CN" sz="1600" b="1">
              <a:latin typeface="新宋体" pitchFamily="49" charset="-122"/>
              <a:ea typeface="新宋体" pitchFamily="49" charset="-122"/>
            </a:endParaRPr>
          </a:p>
          <a:p>
            <a:r>
              <a:rPr lang="en-US" altLang="zh-CN" sz="1600" b="1">
                <a:latin typeface="新宋体" pitchFamily="49" charset="-122"/>
                <a:ea typeface="新宋体" pitchFamily="49" charset="-122"/>
              </a:rPr>
              <a:t>grep 'unix’*.html    </a:t>
            </a:r>
            <a:r>
              <a:rPr lang="zh-CN" altLang="en-US" sz="1600" b="1">
                <a:latin typeface="新宋体" pitchFamily="49" charset="-122"/>
                <a:ea typeface="新宋体" pitchFamily="49" charset="-122"/>
              </a:rPr>
              <a:t>查看当前目录中所有 </a:t>
            </a:r>
            <a:r>
              <a:rPr lang="en-US" altLang="zh-CN" sz="1600" b="1">
                <a:latin typeface="新宋体" pitchFamily="49" charset="-122"/>
                <a:ea typeface="新宋体" pitchFamily="49" charset="-122"/>
              </a:rPr>
              <a:t>html </a:t>
            </a:r>
            <a:r>
              <a:rPr lang="zh-CN" altLang="en-US" sz="1600" b="1">
                <a:latin typeface="新宋体" pitchFamily="49" charset="-122"/>
                <a:ea typeface="新宋体" pitchFamily="49" charset="-122"/>
              </a:rPr>
              <a:t>文件里含有字符串 </a:t>
            </a:r>
            <a:r>
              <a:rPr lang="en-US" altLang="zh-CN" sz="1600" b="1">
                <a:latin typeface="新宋体" pitchFamily="49" charset="-122"/>
                <a:ea typeface="新宋体" pitchFamily="49" charset="-122"/>
              </a:rPr>
              <a:t>"unix</a:t>
            </a:r>
            <a:r>
              <a:rPr lang="en-US" altLang="zh-CN" b="1">
                <a:latin typeface="新宋体" pitchFamily="49" charset="-122"/>
                <a:ea typeface="新宋体" pitchFamily="49" charset="-122"/>
              </a:rPr>
              <a:t>"</a:t>
            </a:r>
            <a:r>
              <a:rPr lang="en-US" altLang="zh-CN" sz="1600" b="1">
                <a:latin typeface="新宋体" pitchFamily="49" charset="-122"/>
                <a:ea typeface="新宋体" pitchFamily="49" charset="-122"/>
              </a:rPr>
              <a:t> </a:t>
            </a:r>
            <a:r>
              <a:rPr lang="zh-CN" altLang="en-US" sz="1600" b="1">
                <a:latin typeface="新宋体" pitchFamily="49" charset="-122"/>
                <a:ea typeface="新宋体" pitchFamily="49" charset="-122"/>
              </a:rPr>
              <a:t>的内容</a:t>
            </a:r>
          </a:p>
          <a:p>
            <a:endParaRPr lang="zh-CN" altLang="en-US" sz="1600" b="1">
              <a:latin typeface="新宋体" pitchFamily="49" charset="-122"/>
              <a:ea typeface="新宋体" pitchFamily="49" charset="-122"/>
            </a:endParaRPr>
          </a:p>
          <a:p>
            <a:r>
              <a:rPr lang="en-US" altLang="zh-CN" sz="1600">
                <a:latin typeface="新宋体" pitchFamily="49" charset="-122"/>
                <a:ea typeface="新宋体" pitchFamily="49" charset="-122"/>
              </a:rPr>
              <a:t>-A    </a:t>
            </a:r>
            <a:r>
              <a:rPr lang="zh-CN" altLang="en-US" sz="1600">
                <a:latin typeface="新宋体" pitchFamily="49" charset="-122"/>
                <a:ea typeface="新宋体" pitchFamily="49" charset="-122"/>
              </a:rPr>
              <a:t>后跟数字</a:t>
            </a:r>
            <a:r>
              <a:rPr lang="en-US" altLang="zh-CN" sz="1600">
                <a:latin typeface="新宋体" pitchFamily="49" charset="-122"/>
                <a:ea typeface="新宋体" pitchFamily="49" charset="-122"/>
              </a:rPr>
              <a:t>n</a:t>
            </a:r>
            <a:r>
              <a:rPr lang="en-US" sz="1600">
                <a:latin typeface="新宋体" pitchFamily="49" charset="-122"/>
                <a:ea typeface="新宋体" pitchFamily="49" charset="-122"/>
              </a:rPr>
              <a:t>，</a:t>
            </a:r>
            <a:r>
              <a:rPr lang="zh-CN" altLang="en-US" sz="1600">
                <a:latin typeface="新宋体" pitchFamily="49" charset="-122"/>
                <a:ea typeface="新宋体" pitchFamily="49" charset="-122"/>
              </a:rPr>
              <a:t>用于显示匹配行及其后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行内容    </a:t>
            </a:r>
            <a:r>
              <a:rPr lang="en-US" altLang="zh-CN" sz="1600">
                <a:latin typeface="新宋体" pitchFamily="49" charset="-122"/>
                <a:ea typeface="新宋体" pitchFamily="49" charset="-122"/>
              </a:rPr>
              <a:t>grep -A 5 'parttern' inputfile</a:t>
            </a:r>
          </a:p>
          <a:p>
            <a:r>
              <a:rPr lang="en-US" altLang="zh-CN" sz="1600">
                <a:latin typeface="新宋体" pitchFamily="49" charset="-122"/>
                <a:ea typeface="新宋体" pitchFamily="49" charset="-122"/>
              </a:rPr>
              <a:t>-B    </a:t>
            </a:r>
            <a:r>
              <a:rPr lang="zh-CN" altLang="en-US" sz="1600">
                <a:latin typeface="新宋体" pitchFamily="49" charset="-122"/>
                <a:ea typeface="新宋体" pitchFamily="49" charset="-122"/>
              </a:rPr>
              <a:t>后跟数字</a:t>
            </a:r>
            <a:r>
              <a:rPr lang="en-US" altLang="zh-CN" sz="1600">
                <a:latin typeface="新宋体" pitchFamily="49" charset="-122"/>
                <a:ea typeface="新宋体" pitchFamily="49" charset="-122"/>
              </a:rPr>
              <a:t>n</a:t>
            </a:r>
            <a:r>
              <a:rPr lang="en-US" sz="1600">
                <a:latin typeface="新宋体" pitchFamily="49" charset="-122"/>
                <a:ea typeface="新宋体" pitchFamily="49" charset="-122"/>
              </a:rPr>
              <a:t>，</a:t>
            </a:r>
            <a:r>
              <a:rPr lang="zh-CN" altLang="en-US" sz="1600">
                <a:latin typeface="新宋体" pitchFamily="49" charset="-122"/>
                <a:ea typeface="新宋体" pitchFamily="49" charset="-122"/>
              </a:rPr>
              <a:t>用于显示匹配行及之前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行内容    </a:t>
            </a:r>
            <a:r>
              <a:rPr lang="en-US" altLang="zh-CN" sz="1600">
                <a:latin typeface="新宋体" pitchFamily="49" charset="-122"/>
                <a:ea typeface="新宋体" pitchFamily="49" charset="-122"/>
              </a:rPr>
              <a:t>grep -B 5 'parttern' inputfile</a:t>
            </a:r>
          </a:p>
          <a:p>
            <a:r>
              <a:rPr lang="en-US" altLang="zh-CN" sz="1600">
                <a:latin typeface="新宋体" pitchFamily="49" charset="-122"/>
                <a:ea typeface="新宋体" pitchFamily="49" charset="-122"/>
              </a:rPr>
              <a:t>-C    </a:t>
            </a:r>
            <a:r>
              <a:rPr lang="zh-CN" altLang="en-US" sz="1600">
                <a:latin typeface="新宋体" pitchFamily="49" charset="-122"/>
                <a:ea typeface="新宋体" pitchFamily="49" charset="-122"/>
              </a:rPr>
              <a:t>后跟数字</a:t>
            </a:r>
            <a:r>
              <a:rPr lang="en-US" altLang="zh-CN" sz="1600">
                <a:latin typeface="新宋体" pitchFamily="49" charset="-122"/>
                <a:ea typeface="新宋体" pitchFamily="49" charset="-122"/>
              </a:rPr>
              <a:t>n</a:t>
            </a:r>
            <a:r>
              <a:rPr lang="en-US" sz="1600">
                <a:latin typeface="新宋体" pitchFamily="49" charset="-122"/>
                <a:ea typeface="新宋体" pitchFamily="49" charset="-122"/>
              </a:rPr>
              <a:t>，</a:t>
            </a:r>
            <a:r>
              <a:rPr lang="zh-CN" altLang="en-US" sz="1600">
                <a:latin typeface="新宋体" pitchFamily="49" charset="-122"/>
                <a:ea typeface="新宋体" pitchFamily="49" charset="-122"/>
              </a:rPr>
              <a:t>用于显示匹配行及前后 </a:t>
            </a:r>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行内容    </a:t>
            </a:r>
            <a:r>
              <a:rPr lang="en-US" altLang="zh-CN" sz="1600">
                <a:latin typeface="新宋体" pitchFamily="49" charset="-122"/>
                <a:ea typeface="新宋体" pitchFamily="49" charset="-122"/>
              </a:rPr>
              <a:t>grep -C 5 'parttern' inputfile</a:t>
            </a:r>
          </a:p>
          <a:p>
            <a:r>
              <a:rPr lang="en-US" altLang="zh-CN" sz="1600">
                <a:latin typeface="新宋体" pitchFamily="49" charset="-122"/>
                <a:ea typeface="新宋体" pitchFamily="49" charset="-122"/>
              </a:rPr>
              <a:t>-c    </a:t>
            </a:r>
            <a:r>
              <a:rPr lang="zh-CN" altLang="en-US" sz="1600">
                <a:latin typeface="新宋体" pitchFamily="49" charset="-122"/>
                <a:ea typeface="新宋体" pitchFamily="49" charset="-122"/>
              </a:rPr>
              <a:t>不显示正常输出，只显示匹配行的总数</a:t>
            </a:r>
            <a:r>
              <a:rPr lang="en-US" altLang="zh-CN" sz="1600">
                <a:latin typeface="新宋体" pitchFamily="49" charset="-122"/>
                <a:ea typeface="新宋体" pitchFamily="49" charset="-122"/>
              </a:rPr>
              <a:t>.  -vc </a:t>
            </a:r>
            <a:r>
              <a:rPr lang="zh-CN" altLang="en-US" sz="1600">
                <a:latin typeface="新宋体" pitchFamily="49" charset="-122"/>
                <a:ea typeface="新宋体" pitchFamily="49" charset="-122"/>
              </a:rPr>
              <a:t>可实现显示不匹配行的总数</a:t>
            </a:r>
            <a:r>
              <a:rPr lang="en-US" altLang="zh-CN" sz="1600">
                <a:latin typeface="新宋体" pitchFamily="49" charset="-122"/>
                <a:ea typeface="新宋体" pitchFamily="49" charset="-122"/>
              </a:rPr>
              <a:t>.</a:t>
            </a:r>
          </a:p>
          <a:p>
            <a:r>
              <a:rPr lang="en-US" altLang="zh-CN" sz="1600">
                <a:latin typeface="新宋体" pitchFamily="49" charset="-122"/>
                <a:ea typeface="新宋体" pitchFamily="49" charset="-122"/>
              </a:rPr>
              <a:t>-f    </a:t>
            </a:r>
            <a:r>
              <a:rPr lang="zh-CN" altLang="en-US" sz="1600">
                <a:latin typeface="新宋体" pitchFamily="49" charset="-122"/>
                <a:ea typeface="新宋体" pitchFamily="49" charset="-122"/>
              </a:rPr>
              <a:t>从文件中读取 </a:t>
            </a:r>
            <a:r>
              <a:rPr lang="en-US" altLang="zh-CN" sz="1600">
                <a:latin typeface="新宋体" pitchFamily="49" charset="-122"/>
                <a:ea typeface="新宋体" pitchFamily="49" charset="-122"/>
              </a:rPr>
              <a:t>patterns</a:t>
            </a:r>
            <a:r>
              <a:rPr lang="en-US" sz="1600">
                <a:latin typeface="新宋体" pitchFamily="49" charset="-122"/>
                <a:ea typeface="新宋体" pitchFamily="49" charset="-122"/>
              </a:rPr>
              <a:t>，</a:t>
            </a:r>
            <a:r>
              <a:rPr lang="zh-CN" altLang="en-US" sz="1600">
                <a:latin typeface="新宋体" pitchFamily="49" charset="-122"/>
                <a:ea typeface="新宋体" pitchFamily="49" charset="-122"/>
              </a:rPr>
              <a:t>一行一个</a:t>
            </a:r>
          </a:p>
          <a:p>
            <a:r>
              <a:rPr lang="en-US" altLang="zh-CN" sz="1600">
                <a:latin typeface="新宋体" pitchFamily="49" charset="-122"/>
                <a:ea typeface="新宋体" pitchFamily="49" charset="-122"/>
              </a:rPr>
              <a:t>-i    </a:t>
            </a:r>
            <a:r>
              <a:rPr lang="zh-CN" altLang="en-US" sz="1600">
                <a:latin typeface="新宋体" pitchFamily="49" charset="-122"/>
                <a:ea typeface="新宋体" pitchFamily="49" charset="-122"/>
              </a:rPr>
              <a:t>忽略大小写查找</a:t>
            </a:r>
            <a:endParaRPr lang="en-US" altLang="zh-CN" sz="1600">
              <a:latin typeface="新宋体" pitchFamily="49" charset="-122"/>
              <a:ea typeface="新宋体" pitchFamily="49" charset="-122"/>
            </a:endParaRPr>
          </a:p>
          <a:p>
            <a:r>
              <a:rPr lang="en-US" altLang="zh-CN" sz="1600">
                <a:latin typeface="新宋体" pitchFamily="49" charset="-122"/>
                <a:ea typeface="新宋体" pitchFamily="49" charset="-122"/>
              </a:rPr>
              <a:t>-l    </a:t>
            </a:r>
            <a:r>
              <a:rPr lang="zh-CN" altLang="en-US" sz="1600">
                <a:latin typeface="新宋体" pitchFamily="49" charset="-122"/>
                <a:ea typeface="新宋体" pitchFamily="49" charset="-122"/>
              </a:rPr>
              <a:t>不显示正常输出，只显示匹配的文件的文件名</a:t>
            </a:r>
          </a:p>
          <a:p>
            <a:r>
              <a:rPr lang="en-US" altLang="zh-CN" sz="1600">
                <a:latin typeface="新宋体" pitchFamily="49" charset="-122"/>
                <a:ea typeface="新宋体" pitchFamily="49" charset="-122"/>
              </a:rPr>
              <a:t>-L    </a:t>
            </a:r>
            <a:r>
              <a:rPr lang="zh-CN" altLang="en-US" sz="1600">
                <a:latin typeface="新宋体" pitchFamily="49" charset="-122"/>
                <a:ea typeface="新宋体" pitchFamily="49" charset="-122"/>
              </a:rPr>
              <a:t>不显示正常输出，只显示不匹配的文件的文件名</a:t>
            </a:r>
          </a:p>
          <a:p>
            <a:r>
              <a:rPr lang="en-US" altLang="zh-CN" sz="1600">
                <a:latin typeface="新宋体" pitchFamily="49" charset="-122"/>
                <a:ea typeface="新宋体" pitchFamily="49" charset="-122"/>
              </a:rPr>
              <a:t>-m    </a:t>
            </a:r>
            <a:r>
              <a:rPr lang="zh-CN" altLang="en-US" sz="1600">
                <a:latin typeface="新宋体" pitchFamily="49" charset="-122"/>
                <a:ea typeface="新宋体" pitchFamily="49" charset="-122"/>
              </a:rPr>
              <a:t>后跟数字</a:t>
            </a:r>
            <a:r>
              <a:rPr lang="en-US" altLang="zh-CN" sz="1600">
                <a:latin typeface="新宋体" pitchFamily="49" charset="-122"/>
                <a:ea typeface="新宋体" pitchFamily="49" charset="-122"/>
              </a:rPr>
              <a:t>n</a:t>
            </a:r>
            <a:r>
              <a:rPr lang="en-US" sz="1600">
                <a:latin typeface="新宋体" pitchFamily="49" charset="-122"/>
                <a:ea typeface="新宋体" pitchFamily="49" charset="-122"/>
              </a:rPr>
              <a:t>，</a:t>
            </a:r>
            <a:r>
              <a:rPr lang="zh-CN" altLang="en-US" sz="1600">
                <a:latin typeface="新宋体" pitchFamily="49" charset="-122"/>
                <a:ea typeface="新宋体" pitchFamily="49" charset="-122"/>
              </a:rPr>
              <a:t>当找到</a:t>
            </a:r>
            <a:r>
              <a:rPr lang="en-US" altLang="zh-CN" sz="1600">
                <a:latin typeface="新宋体" pitchFamily="49" charset="-122"/>
                <a:ea typeface="新宋体" pitchFamily="49" charset="-122"/>
              </a:rPr>
              <a:t>n</a:t>
            </a:r>
            <a:r>
              <a:rPr lang="zh-CN" altLang="en-US" sz="1600">
                <a:latin typeface="新宋体" pitchFamily="49" charset="-122"/>
                <a:ea typeface="新宋体" pitchFamily="49" charset="-122"/>
              </a:rPr>
              <a:t>个匹配行后退出 </a:t>
            </a:r>
            <a:r>
              <a:rPr lang="en-US" altLang="zh-CN" sz="1600">
                <a:latin typeface="新宋体" pitchFamily="49" charset="-122"/>
                <a:ea typeface="新宋体" pitchFamily="49" charset="-122"/>
              </a:rPr>
              <a:t>grep </a:t>
            </a:r>
            <a:r>
              <a:rPr lang="zh-CN" altLang="en-US" sz="1600">
                <a:latin typeface="新宋体" pitchFamily="49" charset="-122"/>
                <a:ea typeface="新宋体" pitchFamily="49" charset="-122"/>
              </a:rPr>
              <a:t>命令</a:t>
            </a:r>
          </a:p>
          <a:p>
            <a:r>
              <a:rPr lang="en-US" altLang="zh-CN" sz="1600">
                <a:latin typeface="新宋体" pitchFamily="49" charset="-122"/>
                <a:ea typeface="新宋体" pitchFamily="49" charset="-122"/>
              </a:rPr>
              <a:t>-n    </a:t>
            </a:r>
            <a:r>
              <a:rPr lang="zh-CN" altLang="en-US" sz="1600">
                <a:latin typeface="新宋体" pitchFamily="49" charset="-122"/>
                <a:ea typeface="新宋体" pitchFamily="49" charset="-122"/>
              </a:rPr>
              <a:t>在输出的匹配内容中加上所在行号</a:t>
            </a:r>
          </a:p>
          <a:p>
            <a:r>
              <a:rPr lang="en-US" altLang="zh-CN" sz="1600">
                <a:latin typeface="新宋体" pitchFamily="49" charset="-122"/>
                <a:ea typeface="新宋体" pitchFamily="49" charset="-122"/>
              </a:rPr>
              <a:t>-o    </a:t>
            </a:r>
            <a:r>
              <a:rPr lang="zh-CN" altLang="en-US" sz="1600">
                <a:latin typeface="新宋体" pitchFamily="49" charset="-122"/>
                <a:ea typeface="新宋体" pitchFamily="49" charset="-122"/>
              </a:rPr>
              <a:t>只显示匹配行中匹配部分的内容（主要用于显示匹配正则表达式的内容）</a:t>
            </a:r>
          </a:p>
          <a:p>
            <a:endParaRPr lang="zh-CN" altLang="en-US" sz="1600">
              <a:latin typeface="新宋体" pitchFamily="49" charset="-122"/>
              <a:ea typeface="新宋体" pitchFamily="49" charset="-122"/>
            </a:endParaRPr>
          </a:p>
          <a:p>
            <a:r>
              <a:rPr lang="en-US" altLang="zh-CN" sz="1600">
                <a:latin typeface="新宋体" pitchFamily="49" charset="-122"/>
                <a:ea typeface="新宋体" pitchFamily="49" charset="-122"/>
              </a:rPr>
              <a:t>grep </a:t>
            </a:r>
            <a:r>
              <a:rPr lang="zh-CN" altLang="en-US" sz="1600">
                <a:latin typeface="新宋体" pitchFamily="49" charset="-122"/>
                <a:ea typeface="新宋体" pitchFamily="49" charset="-122"/>
              </a:rPr>
              <a:t>命令解读两种正则表达式   基础正则表达式 和 扩展正则表达式</a:t>
            </a:r>
          </a:p>
          <a:p>
            <a:endParaRPr lang="zh-CN" altLang="en-US" sz="1600">
              <a:latin typeface="新宋体" pitchFamily="49" charset="-122"/>
              <a:ea typeface="新宋体" pitchFamily="49" charset="-122"/>
            </a:endParaRPr>
          </a:p>
          <a:p>
            <a:r>
              <a:rPr lang="zh-CN" altLang="en-US" sz="1600">
                <a:latin typeface="新宋体" pitchFamily="49" charset="-122"/>
                <a:ea typeface="新宋体" pitchFamily="49" charset="-122"/>
              </a:rPr>
              <a:t>正则表达式中转义字符为 </a:t>
            </a:r>
            <a:r>
              <a:rPr lang="en-US" altLang="zh-CN" sz="1600">
                <a:latin typeface="新宋体" pitchFamily="49" charset="-122"/>
                <a:ea typeface="新宋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strips(downRight)">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strips(downRight)">
                                      <p:cBhvr>
                                        <p:cTn id="12"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0722" name="Group 3"/>
          <p:cNvGrpSpPr>
            <a:grpSpLocks/>
          </p:cNvGrpSpPr>
          <p:nvPr/>
        </p:nvGrpSpPr>
        <p:grpSpPr bwMode="auto">
          <a:xfrm>
            <a:off x="206375" y="1495425"/>
            <a:ext cx="8729663" cy="900113"/>
            <a:chOff x="300" y="2415"/>
            <a:chExt cx="5499" cy="567"/>
          </a:xfrm>
        </p:grpSpPr>
        <p:sp>
          <p:nvSpPr>
            <p:cNvPr id="30724" name="Text Box 9"/>
            <p:cNvSpPr txBox="1">
              <a:spLocks noChangeArrowheads="1"/>
            </p:cNvSpPr>
            <p:nvPr/>
          </p:nvSpPr>
          <p:spPr bwMode="auto">
            <a:xfrm>
              <a:off x="844" y="2617"/>
              <a:ext cx="4955" cy="327"/>
            </a:xfrm>
            <a:prstGeom prst="rect">
              <a:avLst/>
            </a:prstGeom>
            <a:noFill/>
            <a:ln w="9525" algn="ctr">
              <a:noFill/>
              <a:miter lim="800000"/>
              <a:headEnd/>
              <a:tailEnd/>
            </a:ln>
          </p:spPr>
          <p:txBody>
            <a:bodyPr wrap="none">
              <a:spAutoFit/>
            </a:bodyPr>
            <a:lstStyle/>
            <a:p>
              <a:r>
                <a:rPr lang="zh-CN" altLang="en-US" sz="2800" b="1">
                  <a:latin typeface="微软雅黑"/>
                </a:rPr>
                <a:t>查看当前目录中所有以字符</a:t>
              </a:r>
              <a:r>
                <a:rPr lang="en-US" altLang="zh-CN" sz="2800" b="1">
                  <a:latin typeface="微软雅黑"/>
                </a:rPr>
                <a:t>"a"</a:t>
              </a:r>
              <a:r>
                <a:rPr lang="zh-CN" altLang="en-US" sz="2800" b="1">
                  <a:latin typeface="微软雅黑"/>
                </a:rPr>
                <a:t>开头的文件个数？</a:t>
              </a:r>
            </a:p>
          </p:txBody>
        </p:sp>
        <p:pic>
          <p:nvPicPr>
            <p:cNvPr id="30725" name="Picture 5"/>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25608" name="Text Box 8"/>
          <p:cNvSpPr txBox="1">
            <a:spLocks noChangeArrowheads="1"/>
          </p:cNvSpPr>
          <p:nvPr/>
        </p:nvSpPr>
        <p:spPr bwMode="auto">
          <a:xfrm>
            <a:off x="1163638" y="3270250"/>
            <a:ext cx="4668837" cy="519113"/>
          </a:xfrm>
          <a:prstGeom prst="rect">
            <a:avLst/>
          </a:prstGeom>
          <a:noFill/>
          <a:ln w="9525">
            <a:noFill/>
            <a:miter lim="800000"/>
            <a:headEnd/>
            <a:tailEnd/>
          </a:ln>
        </p:spPr>
        <p:txBody>
          <a:bodyPr wrap="none">
            <a:spAutoFit/>
          </a:bodyPr>
          <a:lstStyle/>
          <a:p>
            <a:r>
              <a:rPr lang="en-US" altLang="zh-CN" sz="2800" b="1">
                <a:latin typeface="微软雅黑"/>
              </a:rPr>
              <a:t>ls -1 | grep '^a' | wc -l</a:t>
            </a:r>
            <a:endParaRPr lang="zh-CN" altLang="en-US" sz="2800" b="1">
              <a:latin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1"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strips(downRight)">
                                      <p:cBhvr>
                                        <p:cTn id="7"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96863" y="323850"/>
            <a:ext cx="3935412" cy="519113"/>
          </a:xfrm>
          <a:prstGeom prst="rect">
            <a:avLst/>
          </a:prstGeom>
          <a:noFill/>
          <a:ln w="9525" algn="ctr">
            <a:noFill/>
            <a:miter lim="800000"/>
            <a:headEnd/>
            <a:tailEnd/>
          </a:ln>
        </p:spPr>
        <p:txBody>
          <a:bodyPr wrap="none">
            <a:spAutoFit/>
          </a:bodyPr>
          <a:lstStyle/>
          <a:p>
            <a:pPr fontAlgn="b"/>
            <a:r>
              <a:rPr lang="zh-CN" altLang="en-US" sz="2800" b="1">
                <a:latin typeface="微软雅黑"/>
              </a:rPr>
              <a:t>按文件属性查找命令？ </a:t>
            </a:r>
            <a:endParaRPr lang="en-US" altLang="zh-CN" sz="2800" b="1">
              <a:latin typeface="微软雅黑"/>
            </a:endParaRPr>
          </a:p>
        </p:txBody>
      </p:sp>
      <p:sp>
        <p:nvSpPr>
          <p:cNvPr id="26629" name="Text Box 2"/>
          <p:cNvSpPr txBox="1">
            <a:spLocks noChangeArrowheads="1"/>
          </p:cNvSpPr>
          <p:nvPr/>
        </p:nvSpPr>
        <p:spPr bwMode="auto">
          <a:xfrm>
            <a:off x="4751388" y="323850"/>
            <a:ext cx="1081087" cy="519113"/>
          </a:xfrm>
          <a:prstGeom prst="rect">
            <a:avLst/>
          </a:prstGeom>
          <a:noFill/>
          <a:ln w="9525" algn="ctr">
            <a:noFill/>
            <a:miter lim="800000"/>
            <a:headEnd/>
            <a:tailEnd/>
          </a:ln>
        </p:spPr>
        <p:txBody>
          <a:bodyPr wrap="none">
            <a:spAutoFit/>
          </a:bodyPr>
          <a:lstStyle/>
          <a:p>
            <a:pPr fontAlgn="b"/>
            <a:r>
              <a:rPr lang="en-US" altLang="zh-CN" sz="2800" b="1">
                <a:latin typeface="微软雅黑"/>
              </a:rPr>
              <a:t>find </a:t>
            </a:r>
          </a:p>
        </p:txBody>
      </p:sp>
      <p:sp>
        <p:nvSpPr>
          <p:cNvPr id="22532" name="TextBox 6"/>
          <p:cNvSpPr txBox="1">
            <a:spLocks noChangeArrowheads="1"/>
          </p:cNvSpPr>
          <p:nvPr/>
        </p:nvSpPr>
        <p:spPr bwMode="auto">
          <a:xfrm>
            <a:off x="341313" y="1089025"/>
            <a:ext cx="8310562" cy="336550"/>
          </a:xfrm>
          <a:prstGeom prst="rect">
            <a:avLst/>
          </a:prstGeom>
          <a:noFill/>
          <a:ln w="9525">
            <a:noFill/>
            <a:miter lim="800000"/>
            <a:headEnd/>
            <a:tailEnd/>
          </a:ln>
        </p:spPr>
        <p:txBody>
          <a:bodyPr wrap="none">
            <a:spAutoFit/>
          </a:bodyPr>
          <a:lstStyle/>
          <a:p>
            <a:r>
              <a:rPr lang="en-US" altLang="zh-CN" sz="1600" b="1">
                <a:latin typeface="微软雅黑"/>
              </a:rPr>
              <a:t>find dir -name filename -print  </a:t>
            </a:r>
            <a:r>
              <a:rPr lang="zh-CN" altLang="en-US" sz="1600" b="1">
                <a:latin typeface="微软雅黑"/>
              </a:rPr>
              <a:t>在目录 </a:t>
            </a:r>
            <a:r>
              <a:rPr lang="en-US" altLang="zh-CN" sz="1600" b="1">
                <a:latin typeface="微软雅黑"/>
              </a:rPr>
              <a:t>dir </a:t>
            </a:r>
            <a:r>
              <a:rPr lang="zh-CN" altLang="en-US" sz="1600" b="1">
                <a:latin typeface="微软雅黑"/>
              </a:rPr>
              <a:t>中查找文件名为 </a:t>
            </a:r>
            <a:r>
              <a:rPr lang="en-US" altLang="zh-CN" sz="1600" b="1">
                <a:latin typeface="微软雅黑"/>
              </a:rPr>
              <a:t>filename </a:t>
            </a:r>
            <a:r>
              <a:rPr lang="zh-CN" altLang="en-US" sz="1600" b="1">
                <a:latin typeface="微软雅黑"/>
              </a:rPr>
              <a:t>的文件并输出</a:t>
            </a:r>
            <a:endParaRPr lang="en-US" altLang="zh-CN" sz="1600" b="1">
              <a:latin typeface="微软雅黑"/>
            </a:endParaRPr>
          </a:p>
        </p:txBody>
      </p:sp>
      <p:pic>
        <p:nvPicPr>
          <p:cNvPr id="26632" name="Picture 8"/>
          <p:cNvPicPr>
            <a:picLocks noChangeAspect="1" noChangeArrowheads="1"/>
          </p:cNvPicPr>
          <p:nvPr/>
        </p:nvPicPr>
        <p:blipFill>
          <a:blip r:embed="rId3"/>
          <a:srcRect/>
          <a:stretch>
            <a:fillRect/>
          </a:stretch>
        </p:blipFill>
        <p:spPr bwMode="auto">
          <a:xfrm>
            <a:off x="879475" y="1735138"/>
            <a:ext cx="7383463" cy="39893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strips(downRight)">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strips(downRight)">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6632"/>
                                        </p:tgtEl>
                                        <p:attrNameLst>
                                          <p:attrName>style.visibility</p:attrName>
                                        </p:attrNameLst>
                                      </p:cBhvr>
                                      <p:to>
                                        <p:strVal val="visible"/>
                                      </p:to>
                                    </p:set>
                                    <p:animEffect transition="in" filter="strips(downRight)">
                                      <p:cBhvr>
                                        <p:cTn id="1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253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431800" y="819150"/>
            <a:ext cx="8185150" cy="5035550"/>
          </a:xfrm>
          <a:prstGeom prst="rect">
            <a:avLst/>
          </a:prstGeom>
          <a:noFill/>
          <a:ln w="9525">
            <a:noFill/>
            <a:miter lim="800000"/>
            <a:headEnd/>
            <a:tailEnd/>
          </a:ln>
        </p:spPr>
        <p:txBody>
          <a:bodyPr wrap="none">
            <a:spAutoFit/>
          </a:bodyPr>
          <a:lstStyle/>
          <a:p>
            <a:r>
              <a:rPr lang="zh-CN" altLang="en-US" sz="1800" b="1">
                <a:latin typeface="微软雅黑"/>
              </a:rPr>
              <a:t>查找条件</a:t>
            </a:r>
          </a:p>
          <a:p>
            <a:endParaRPr lang="zh-CN" altLang="en-US" sz="1800" b="1">
              <a:latin typeface="微软雅黑"/>
            </a:endParaRPr>
          </a:p>
          <a:p>
            <a:r>
              <a:rPr lang="en-US" altLang="zh-CN" sz="1800">
                <a:latin typeface="新宋体" pitchFamily="49" charset="-122"/>
                <a:ea typeface="新宋体" pitchFamily="49" charset="-122"/>
              </a:rPr>
              <a:t>-amin n                n </a:t>
            </a:r>
            <a:r>
              <a:rPr lang="zh-CN" altLang="en-US" sz="1800">
                <a:latin typeface="新宋体" pitchFamily="49" charset="-122"/>
                <a:ea typeface="新宋体" pitchFamily="49" charset="-122"/>
              </a:rPr>
              <a:t>分钟之前被访问过的文件</a:t>
            </a:r>
          </a:p>
          <a:p>
            <a:r>
              <a:rPr lang="en-US" altLang="zh-CN" sz="1800">
                <a:latin typeface="新宋体" pitchFamily="49" charset="-122"/>
                <a:ea typeface="新宋体" pitchFamily="49" charset="-122"/>
              </a:rPr>
              <a:t>-anewer file           </a:t>
            </a:r>
            <a:r>
              <a:rPr lang="zh-CN" altLang="en-US" sz="1800">
                <a:latin typeface="新宋体" pitchFamily="49" charset="-122"/>
                <a:ea typeface="新宋体" pitchFamily="49" charset="-122"/>
              </a:rPr>
              <a:t>在 </a:t>
            </a:r>
            <a:r>
              <a:rPr lang="en-US" altLang="zh-CN" sz="1800">
                <a:latin typeface="新宋体" pitchFamily="49" charset="-122"/>
                <a:ea typeface="新宋体" pitchFamily="49" charset="-122"/>
              </a:rPr>
              <a:t>file </a:t>
            </a:r>
            <a:r>
              <a:rPr lang="zh-CN" altLang="en-US" sz="1800">
                <a:latin typeface="新宋体" pitchFamily="49" charset="-122"/>
                <a:ea typeface="新宋体" pitchFamily="49" charset="-122"/>
              </a:rPr>
              <a:t>修改之后，被访问过的文件</a:t>
            </a:r>
          </a:p>
          <a:p>
            <a:r>
              <a:rPr lang="en-US" altLang="zh-CN" sz="1800">
                <a:latin typeface="新宋体" pitchFamily="49" charset="-122"/>
                <a:ea typeface="新宋体" pitchFamily="49" charset="-122"/>
              </a:rPr>
              <a:t>-atime n               n </a:t>
            </a:r>
            <a:r>
              <a:rPr lang="zh-CN" altLang="en-US" sz="1800">
                <a:latin typeface="新宋体" pitchFamily="49" charset="-122"/>
                <a:ea typeface="新宋体" pitchFamily="49" charset="-122"/>
              </a:rPr>
              <a:t>天之前被访问过的文件  </a:t>
            </a:r>
          </a:p>
          <a:p>
            <a:r>
              <a:rPr lang="en-US" altLang="zh-CN" sz="1800">
                <a:latin typeface="新宋体" pitchFamily="49" charset="-122"/>
                <a:ea typeface="新宋体" pitchFamily="49" charset="-122"/>
              </a:rPr>
              <a:t>(Any fractional part is ignored, so to match -atime +1, a file has to </a:t>
            </a:r>
          </a:p>
          <a:p>
            <a:r>
              <a:rPr lang="en-US" altLang="zh-CN" sz="1800">
                <a:latin typeface="新宋体" pitchFamily="49" charset="-122"/>
                <a:ea typeface="新宋体" pitchFamily="49" charset="-122"/>
              </a:rPr>
              <a:t> have been accessed at least two days ago.)</a:t>
            </a:r>
          </a:p>
          <a:p>
            <a:r>
              <a:rPr lang="en-US" altLang="zh-CN" sz="1800">
                <a:latin typeface="新宋体" pitchFamily="49" charset="-122"/>
                <a:ea typeface="新宋体" pitchFamily="49" charset="-122"/>
              </a:rPr>
              <a:t>-cmin n                n </a:t>
            </a:r>
            <a:r>
              <a:rPr lang="zh-CN" altLang="en-US" sz="1800">
                <a:latin typeface="新宋体" pitchFamily="49" charset="-122"/>
                <a:ea typeface="新宋体" pitchFamily="49" charset="-122"/>
              </a:rPr>
              <a:t>分钟之前文件状态被修改过的文件</a:t>
            </a:r>
          </a:p>
          <a:p>
            <a:r>
              <a:rPr lang="en-US" altLang="zh-CN" sz="1800">
                <a:latin typeface="新宋体" pitchFamily="49" charset="-122"/>
                <a:ea typeface="新宋体" pitchFamily="49" charset="-122"/>
              </a:rPr>
              <a:t>-cnewer file           </a:t>
            </a:r>
            <a:r>
              <a:rPr lang="zh-CN" altLang="en-US" sz="1800">
                <a:latin typeface="新宋体" pitchFamily="49" charset="-122"/>
                <a:ea typeface="新宋体" pitchFamily="49" charset="-122"/>
              </a:rPr>
              <a:t>在 </a:t>
            </a:r>
            <a:r>
              <a:rPr lang="en-US" altLang="zh-CN" sz="1800">
                <a:latin typeface="新宋体" pitchFamily="49" charset="-122"/>
                <a:ea typeface="新宋体" pitchFamily="49" charset="-122"/>
              </a:rPr>
              <a:t>file </a:t>
            </a:r>
            <a:r>
              <a:rPr lang="zh-CN" altLang="en-US" sz="1800">
                <a:latin typeface="新宋体" pitchFamily="49" charset="-122"/>
                <a:ea typeface="新宋体" pitchFamily="49" charset="-122"/>
              </a:rPr>
              <a:t>修改之后，文件状态被修改过的文件</a:t>
            </a:r>
          </a:p>
          <a:p>
            <a:r>
              <a:rPr lang="en-US" altLang="zh-CN" sz="1800">
                <a:latin typeface="新宋体" pitchFamily="49" charset="-122"/>
                <a:ea typeface="新宋体" pitchFamily="49" charset="-122"/>
              </a:rPr>
              <a:t>-ctime n               n </a:t>
            </a:r>
            <a:r>
              <a:rPr lang="zh-CN" altLang="en-US" sz="1800">
                <a:latin typeface="新宋体" pitchFamily="49" charset="-122"/>
                <a:ea typeface="新宋体" pitchFamily="49" charset="-122"/>
              </a:rPr>
              <a:t>天之前文件状态被修改过的文件</a:t>
            </a:r>
          </a:p>
          <a:p>
            <a:r>
              <a:rPr lang="en-US" altLang="zh-CN" sz="1800">
                <a:latin typeface="新宋体" pitchFamily="49" charset="-122"/>
                <a:ea typeface="新宋体" pitchFamily="49" charset="-122"/>
              </a:rPr>
              <a:t>-empty                 </a:t>
            </a:r>
            <a:r>
              <a:rPr lang="zh-CN" altLang="en-US" sz="1800">
                <a:latin typeface="新宋体" pitchFamily="49" charset="-122"/>
                <a:ea typeface="新宋体" pitchFamily="49" charset="-122"/>
              </a:rPr>
              <a:t>文件或文件夹为空</a:t>
            </a:r>
          </a:p>
          <a:p>
            <a:r>
              <a:rPr lang="en-US" altLang="zh-CN" sz="1800">
                <a:latin typeface="新宋体" pitchFamily="49" charset="-122"/>
                <a:ea typeface="新宋体" pitchFamily="49" charset="-122"/>
              </a:rPr>
              <a:t>-mmin n                n </a:t>
            </a:r>
            <a:r>
              <a:rPr lang="zh-CN" altLang="en-US" sz="1800">
                <a:latin typeface="新宋体" pitchFamily="49" charset="-122"/>
                <a:ea typeface="新宋体" pitchFamily="49" charset="-122"/>
              </a:rPr>
              <a:t>分钟之前文件数据被修改过的文件</a:t>
            </a:r>
          </a:p>
          <a:p>
            <a:r>
              <a:rPr lang="en-US" altLang="zh-CN" sz="1800">
                <a:latin typeface="新宋体" pitchFamily="49" charset="-122"/>
                <a:ea typeface="新宋体" pitchFamily="49" charset="-122"/>
              </a:rPr>
              <a:t>-mtime n               n </a:t>
            </a:r>
            <a:r>
              <a:rPr lang="zh-CN" altLang="en-US" sz="1800">
                <a:latin typeface="新宋体" pitchFamily="49" charset="-122"/>
                <a:ea typeface="新宋体" pitchFamily="49" charset="-122"/>
              </a:rPr>
              <a:t>天之前文件数据被修改过的文件</a:t>
            </a:r>
          </a:p>
          <a:p>
            <a:r>
              <a:rPr lang="en-US" altLang="zh-CN" sz="1800">
                <a:latin typeface="新宋体" pitchFamily="49" charset="-122"/>
                <a:ea typeface="新宋体" pitchFamily="49" charset="-122"/>
              </a:rPr>
              <a:t>-newer file            </a:t>
            </a:r>
            <a:r>
              <a:rPr lang="zh-CN" altLang="en-US" sz="1800">
                <a:latin typeface="新宋体" pitchFamily="49" charset="-122"/>
                <a:ea typeface="新宋体" pitchFamily="49" charset="-122"/>
              </a:rPr>
              <a:t>在 </a:t>
            </a:r>
            <a:r>
              <a:rPr lang="en-US" altLang="zh-CN" sz="1800">
                <a:latin typeface="新宋体" pitchFamily="49" charset="-122"/>
                <a:ea typeface="新宋体" pitchFamily="49" charset="-122"/>
              </a:rPr>
              <a:t>file </a:t>
            </a:r>
            <a:r>
              <a:rPr lang="zh-CN" altLang="en-US" sz="1800">
                <a:latin typeface="新宋体" pitchFamily="49" charset="-122"/>
                <a:ea typeface="新宋体" pitchFamily="49" charset="-122"/>
              </a:rPr>
              <a:t>修改之后被修改过的文件</a:t>
            </a:r>
          </a:p>
          <a:p>
            <a:r>
              <a:rPr lang="en-US" altLang="zh-CN" sz="1800">
                <a:latin typeface="新宋体" pitchFamily="49" charset="-122"/>
                <a:ea typeface="新宋体" pitchFamily="49" charset="-122"/>
              </a:rPr>
              <a:t>-gid n                 </a:t>
            </a:r>
            <a:r>
              <a:rPr lang="zh-CN" altLang="en-US" sz="1800">
                <a:latin typeface="新宋体" pitchFamily="49" charset="-122"/>
                <a:ea typeface="新宋体" pitchFamily="49" charset="-122"/>
              </a:rPr>
              <a:t>文件的 </a:t>
            </a:r>
            <a:r>
              <a:rPr lang="en-US" altLang="zh-CN" sz="1800">
                <a:latin typeface="新宋体" pitchFamily="49" charset="-122"/>
                <a:ea typeface="新宋体" pitchFamily="49" charset="-122"/>
              </a:rPr>
              <a:t>group id </a:t>
            </a:r>
            <a:r>
              <a:rPr lang="zh-CN" altLang="en-US" sz="1800">
                <a:latin typeface="新宋体" pitchFamily="49" charset="-122"/>
                <a:ea typeface="新宋体" pitchFamily="49" charset="-122"/>
              </a:rPr>
              <a:t>为 </a:t>
            </a:r>
            <a:r>
              <a:rPr lang="en-US" altLang="zh-CN" sz="1800">
                <a:latin typeface="新宋体" pitchFamily="49" charset="-122"/>
                <a:ea typeface="新宋体" pitchFamily="49" charset="-122"/>
              </a:rPr>
              <a:t>n</a:t>
            </a:r>
          </a:p>
          <a:p>
            <a:r>
              <a:rPr lang="en-US" altLang="zh-CN" sz="1800">
                <a:latin typeface="新宋体" pitchFamily="49" charset="-122"/>
                <a:ea typeface="新宋体" pitchFamily="49" charset="-122"/>
              </a:rPr>
              <a:t>-group gname           </a:t>
            </a:r>
            <a:r>
              <a:rPr lang="zh-CN" altLang="en-US" sz="1800">
                <a:latin typeface="新宋体" pitchFamily="49" charset="-122"/>
                <a:ea typeface="新宋体" pitchFamily="49" charset="-122"/>
              </a:rPr>
              <a:t>文件的 </a:t>
            </a:r>
            <a:r>
              <a:rPr lang="en-US" altLang="zh-CN" sz="1800">
                <a:latin typeface="新宋体" pitchFamily="49" charset="-122"/>
                <a:ea typeface="新宋体" pitchFamily="49" charset="-122"/>
              </a:rPr>
              <a:t>group name</a:t>
            </a:r>
            <a:r>
              <a:rPr lang="zh-CN" altLang="en-US" sz="1800">
                <a:latin typeface="新宋体" pitchFamily="49" charset="-122"/>
                <a:ea typeface="新宋体" pitchFamily="49" charset="-122"/>
              </a:rPr>
              <a:t>为 </a:t>
            </a:r>
            <a:r>
              <a:rPr lang="en-US" altLang="zh-CN" sz="1800">
                <a:latin typeface="新宋体" pitchFamily="49" charset="-122"/>
                <a:ea typeface="新宋体" pitchFamily="49" charset="-122"/>
              </a:rPr>
              <a:t>gname</a:t>
            </a:r>
          </a:p>
          <a:p>
            <a:r>
              <a:rPr lang="en-US" altLang="zh-CN" sz="1800">
                <a:latin typeface="新宋体" pitchFamily="49" charset="-122"/>
                <a:ea typeface="新宋体" pitchFamily="49" charset="-122"/>
              </a:rPr>
              <a:t>-name                  </a:t>
            </a:r>
            <a:r>
              <a:rPr lang="zh-CN" altLang="en-US" sz="1800">
                <a:latin typeface="新宋体" pitchFamily="49" charset="-122"/>
                <a:ea typeface="新宋体" pitchFamily="49" charset="-122"/>
              </a:rPr>
              <a:t>按文件名查找</a:t>
            </a:r>
          </a:p>
          <a:p>
            <a:r>
              <a:rPr lang="en-US" altLang="zh-CN" sz="1800">
                <a:latin typeface="新宋体" pitchFamily="49" charset="-122"/>
                <a:ea typeface="新宋体" pitchFamily="49" charset="-122"/>
              </a:rPr>
              <a:t>-iname                 </a:t>
            </a:r>
            <a:r>
              <a:rPr lang="zh-CN" altLang="en-US" sz="1800">
                <a:latin typeface="新宋体" pitchFamily="49" charset="-122"/>
                <a:ea typeface="新宋体" pitchFamily="49" charset="-122"/>
              </a:rPr>
              <a:t>按文件名查找并忽略大小写</a:t>
            </a:r>
            <a:endParaRPr lang="en-US" altLang="zh-CN" sz="1800">
              <a:latin typeface="新宋体" pitchFamily="49" charset="-122"/>
              <a:ea typeface="新宋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476250" y="676275"/>
            <a:ext cx="4114800" cy="519113"/>
          </a:xfrm>
          <a:prstGeom prst="rect">
            <a:avLst/>
          </a:prstGeom>
          <a:noFill/>
          <a:ln w="9525">
            <a:noFill/>
            <a:miter lim="800000"/>
            <a:headEnd/>
            <a:tailEnd/>
          </a:ln>
        </p:spPr>
        <p:txBody>
          <a:bodyPr wrap="none">
            <a:spAutoFit/>
          </a:bodyPr>
          <a:lstStyle/>
          <a:p>
            <a:r>
              <a:rPr lang="en-US" altLang="zh-CN" sz="2800" b="1">
                <a:latin typeface="微软雅黑"/>
              </a:rPr>
              <a:t>1.</a:t>
            </a:r>
            <a:r>
              <a:rPr lang="zh-CN" altLang="en-US" sz="2800" b="1">
                <a:latin typeface="微软雅黑"/>
              </a:rPr>
              <a:t>注销、重启及关机命令</a:t>
            </a:r>
          </a:p>
        </p:txBody>
      </p:sp>
      <p:sp>
        <p:nvSpPr>
          <p:cNvPr id="15363" name="Text Box 5"/>
          <p:cNvSpPr txBox="1">
            <a:spLocks noChangeArrowheads="1"/>
          </p:cNvSpPr>
          <p:nvPr/>
        </p:nvSpPr>
        <p:spPr bwMode="auto">
          <a:xfrm>
            <a:off x="476250" y="1970088"/>
            <a:ext cx="3762375" cy="519112"/>
          </a:xfrm>
          <a:prstGeom prst="rect">
            <a:avLst/>
          </a:prstGeom>
          <a:noFill/>
          <a:ln w="9525">
            <a:noFill/>
            <a:miter lim="800000"/>
            <a:headEnd/>
            <a:tailEnd/>
          </a:ln>
        </p:spPr>
        <p:txBody>
          <a:bodyPr wrap="none">
            <a:spAutoFit/>
          </a:bodyPr>
          <a:lstStyle/>
          <a:p>
            <a:r>
              <a:rPr lang="en-US" altLang="zh-CN" sz="2800" b="1">
                <a:latin typeface="微软雅黑"/>
              </a:rPr>
              <a:t>2.Linux </a:t>
            </a:r>
            <a:r>
              <a:rPr lang="zh-CN" altLang="en-US" sz="2800" b="1">
                <a:latin typeface="微软雅黑"/>
              </a:rPr>
              <a:t>文件系统命令</a:t>
            </a:r>
          </a:p>
        </p:txBody>
      </p:sp>
      <p:sp>
        <p:nvSpPr>
          <p:cNvPr id="15364" name="Text Box 6"/>
          <p:cNvSpPr txBox="1">
            <a:spLocks noChangeArrowheads="1"/>
          </p:cNvSpPr>
          <p:nvPr/>
        </p:nvSpPr>
        <p:spPr bwMode="auto">
          <a:xfrm>
            <a:off x="476250" y="3263900"/>
            <a:ext cx="3762375" cy="519113"/>
          </a:xfrm>
          <a:prstGeom prst="rect">
            <a:avLst/>
          </a:prstGeom>
          <a:noFill/>
          <a:ln w="9525">
            <a:noFill/>
            <a:miter lim="800000"/>
            <a:headEnd/>
            <a:tailEnd/>
          </a:ln>
        </p:spPr>
        <p:txBody>
          <a:bodyPr wrap="none">
            <a:spAutoFit/>
          </a:bodyPr>
          <a:lstStyle/>
          <a:p>
            <a:r>
              <a:rPr lang="en-US" altLang="zh-CN" sz="2800" b="1">
                <a:latin typeface="微软雅黑"/>
              </a:rPr>
              <a:t>3.Linux </a:t>
            </a:r>
            <a:r>
              <a:rPr lang="zh-CN" altLang="en-US" sz="2800" b="1">
                <a:latin typeface="微软雅黑"/>
              </a:rPr>
              <a:t>管道和重定向</a:t>
            </a:r>
          </a:p>
        </p:txBody>
      </p:sp>
      <p:sp>
        <p:nvSpPr>
          <p:cNvPr id="15365" name="Text Box 7"/>
          <p:cNvSpPr txBox="1">
            <a:spLocks noChangeArrowheads="1"/>
          </p:cNvSpPr>
          <p:nvPr/>
        </p:nvSpPr>
        <p:spPr bwMode="auto">
          <a:xfrm>
            <a:off x="476250" y="4557713"/>
            <a:ext cx="3762375" cy="519112"/>
          </a:xfrm>
          <a:prstGeom prst="rect">
            <a:avLst/>
          </a:prstGeom>
          <a:noFill/>
          <a:ln w="9525">
            <a:noFill/>
            <a:miter lim="800000"/>
            <a:headEnd/>
            <a:tailEnd/>
          </a:ln>
        </p:spPr>
        <p:txBody>
          <a:bodyPr wrap="none">
            <a:spAutoFit/>
          </a:bodyPr>
          <a:lstStyle/>
          <a:p>
            <a:r>
              <a:rPr lang="en-US" altLang="zh-CN" sz="2800" b="1">
                <a:latin typeface="微软雅黑"/>
              </a:rPr>
              <a:t>4.Linux </a:t>
            </a:r>
            <a:r>
              <a:rPr lang="zh-CN" altLang="en-US" sz="2800" b="1">
                <a:latin typeface="微软雅黑"/>
              </a:rPr>
              <a:t>权限管理命令</a:t>
            </a:r>
          </a:p>
        </p:txBody>
      </p:sp>
      <p:sp>
        <p:nvSpPr>
          <p:cNvPr id="15366" name="Text Box 8"/>
          <p:cNvSpPr txBox="1">
            <a:spLocks noChangeArrowheads="1"/>
          </p:cNvSpPr>
          <p:nvPr/>
        </p:nvSpPr>
        <p:spPr bwMode="auto">
          <a:xfrm>
            <a:off x="476250" y="5851525"/>
            <a:ext cx="3762375" cy="519113"/>
          </a:xfrm>
          <a:prstGeom prst="rect">
            <a:avLst/>
          </a:prstGeom>
          <a:noFill/>
          <a:ln w="9525">
            <a:noFill/>
            <a:miter lim="800000"/>
            <a:headEnd/>
            <a:tailEnd/>
          </a:ln>
        </p:spPr>
        <p:txBody>
          <a:bodyPr wrap="none">
            <a:spAutoFit/>
          </a:bodyPr>
          <a:lstStyle/>
          <a:p>
            <a:r>
              <a:rPr lang="en-US" altLang="zh-CN" sz="2800" b="1">
                <a:latin typeface="微软雅黑"/>
              </a:rPr>
              <a:t>5.Linux </a:t>
            </a:r>
            <a:r>
              <a:rPr lang="zh-CN" altLang="en-US" sz="2800" b="1">
                <a:latin typeface="微软雅黑"/>
              </a:rPr>
              <a:t>进程管理命令</a:t>
            </a:r>
          </a:p>
        </p:txBody>
      </p:sp>
      <p:sp>
        <p:nvSpPr>
          <p:cNvPr id="15367" name="Text Box 9"/>
          <p:cNvSpPr txBox="1">
            <a:spLocks noChangeArrowheads="1"/>
          </p:cNvSpPr>
          <p:nvPr/>
        </p:nvSpPr>
        <p:spPr bwMode="auto">
          <a:xfrm>
            <a:off x="4641850" y="676275"/>
            <a:ext cx="3254375" cy="457200"/>
          </a:xfrm>
          <a:prstGeom prst="rect">
            <a:avLst/>
          </a:prstGeom>
          <a:noFill/>
          <a:ln w="9525">
            <a:noFill/>
            <a:miter lim="800000"/>
            <a:headEnd/>
            <a:tailEnd/>
          </a:ln>
        </p:spPr>
        <p:txBody>
          <a:bodyPr wrap="none">
            <a:spAutoFit/>
          </a:bodyPr>
          <a:lstStyle/>
          <a:p>
            <a:r>
              <a:rPr lang="en-US" altLang="zh-CN" sz="2400" b="1">
                <a:latin typeface="微软雅黑"/>
              </a:rPr>
              <a:t>6.Linux </a:t>
            </a:r>
            <a:r>
              <a:rPr lang="zh-CN" altLang="en-US" sz="2400" b="1">
                <a:latin typeface="微软雅黑"/>
              </a:rPr>
              <a:t>磁盘管理命令</a:t>
            </a:r>
          </a:p>
        </p:txBody>
      </p:sp>
      <p:sp>
        <p:nvSpPr>
          <p:cNvPr id="15368" name="Text Box 10"/>
          <p:cNvSpPr txBox="1">
            <a:spLocks noChangeArrowheads="1"/>
          </p:cNvSpPr>
          <p:nvPr/>
        </p:nvSpPr>
        <p:spPr bwMode="auto">
          <a:xfrm>
            <a:off x="4641850" y="1984375"/>
            <a:ext cx="3560763" cy="457200"/>
          </a:xfrm>
          <a:prstGeom prst="rect">
            <a:avLst/>
          </a:prstGeom>
          <a:noFill/>
          <a:ln w="9525">
            <a:noFill/>
            <a:miter lim="800000"/>
            <a:headEnd/>
            <a:tailEnd/>
          </a:ln>
        </p:spPr>
        <p:txBody>
          <a:bodyPr wrap="none">
            <a:spAutoFit/>
          </a:bodyPr>
          <a:lstStyle/>
          <a:p>
            <a:r>
              <a:rPr lang="en-US" altLang="zh-CN" sz="2400" b="1">
                <a:latin typeface="微软雅黑"/>
              </a:rPr>
              <a:t>7.Linux </a:t>
            </a:r>
            <a:r>
              <a:rPr lang="zh-CN" altLang="en-US" sz="2400" b="1">
                <a:latin typeface="微软雅黑"/>
              </a:rPr>
              <a:t>日期和时间命令</a:t>
            </a:r>
          </a:p>
        </p:txBody>
      </p:sp>
      <p:sp>
        <p:nvSpPr>
          <p:cNvPr id="15369" name="Text Box 11"/>
          <p:cNvSpPr txBox="1">
            <a:spLocks noChangeArrowheads="1"/>
          </p:cNvSpPr>
          <p:nvPr/>
        </p:nvSpPr>
        <p:spPr bwMode="auto">
          <a:xfrm>
            <a:off x="4641850" y="3294063"/>
            <a:ext cx="4173538" cy="457200"/>
          </a:xfrm>
          <a:prstGeom prst="rect">
            <a:avLst/>
          </a:prstGeom>
          <a:noFill/>
          <a:ln w="9525">
            <a:noFill/>
            <a:miter lim="800000"/>
            <a:headEnd/>
            <a:tailEnd/>
          </a:ln>
        </p:spPr>
        <p:txBody>
          <a:bodyPr wrap="none">
            <a:spAutoFit/>
          </a:bodyPr>
          <a:lstStyle/>
          <a:p>
            <a:r>
              <a:rPr lang="en-US" altLang="zh-CN" sz="2400" b="1">
                <a:latin typeface="微软雅黑"/>
              </a:rPr>
              <a:t>8.Linux </a:t>
            </a:r>
            <a:r>
              <a:rPr lang="zh-CN" altLang="en-US" sz="2400" b="1">
                <a:latin typeface="微软雅黑"/>
              </a:rPr>
              <a:t>常见软件安装包格式</a:t>
            </a:r>
          </a:p>
        </p:txBody>
      </p:sp>
      <p:sp>
        <p:nvSpPr>
          <p:cNvPr id="15370" name="Text Box 12"/>
          <p:cNvSpPr txBox="1">
            <a:spLocks noChangeArrowheads="1"/>
          </p:cNvSpPr>
          <p:nvPr/>
        </p:nvSpPr>
        <p:spPr bwMode="auto">
          <a:xfrm>
            <a:off x="4641850" y="5913438"/>
            <a:ext cx="3408363" cy="457200"/>
          </a:xfrm>
          <a:prstGeom prst="rect">
            <a:avLst/>
          </a:prstGeom>
          <a:noFill/>
          <a:ln w="9525">
            <a:noFill/>
            <a:miter lim="800000"/>
            <a:headEnd/>
            <a:tailEnd/>
          </a:ln>
        </p:spPr>
        <p:txBody>
          <a:bodyPr wrap="none">
            <a:spAutoFit/>
          </a:bodyPr>
          <a:lstStyle/>
          <a:p>
            <a:r>
              <a:rPr lang="en-US" altLang="zh-CN" sz="2400" b="1">
                <a:latin typeface="微软雅黑"/>
              </a:rPr>
              <a:t>10.Linux </a:t>
            </a:r>
            <a:r>
              <a:rPr lang="zh-CN" altLang="en-US" sz="2400" b="1">
                <a:latin typeface="微软雅黑"/>
              </a:rPr>
              <a:t>其它常用命令</a:t>
            </a:r>
          </a:p>
        </p:txBody>
      </p:sp>
      <p:sp>
        <p:nvSpPr>
          <p:cNvPr id="15371" name="Text Box 13"/>
          <p:cNvSpPr txBox="1">
            <a:spLocks noChangeArrowheads="1"/>
          </p:cNvSpPr>
          <p:nvPr/>
        </p:nvSpPr>
        <p:spPr bwMode="auto">
          <a:xfrm>
            <a:off x="4641850" y="4603750"/>
            <a:ext cx="3560763" cy="457200"/>
          </a:xfrm>
          <a:prstGeom prst="rect">
            <a:avLst/>
          </a:prstGeom>
          <a:noFill/>
          <a:ln w="9525">
            <a:noFill/>
            <a:miter lim="800000"/>
            <a:headEnd/>
            <a:tailEnd/>
          </a:ln>
        </p:spPr>
        <p:txBody>
          <a:bodyPr wrap="none">
            <a:spAutoFit/>
          </a:bodyPr>
          <a:lstStyle/>
          <a:p>
            <a:r>
              <a:rPr lang="en-US" altLang="zh-CN" sz="2400" b="1">
                <a:latin typeface="微软雅黑"/>
              </a:rPr>
              <a:t>9.Linux </a:t>
            </a:r>
            <a:r>
              <a:rPr lang="zh-CN" altLang="en-US" sz="2400" b="1">
                <a:latin typeface="微软雅黑"/>
              </a:rPr>
              <a:t>网络和服务命令</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476250" y="773113"/>
            <a:ext cx="7842250" cy="2289175"/>
          </a:xfrm>
          <a:prstGeom prst="rect">
            <a:avLst/>
          </a:prstGeom>
          <a:noFill/>
          <a:ln w="9525">
            <a:noFill/>
            <a:miter lim="800000"/>
            <a:headEnd/>
            <a:tailEnd/>
          </a:ln>
        </p:spPr>
        <p:txBody>
          <a:bodyPr wrap="none">
            <a:spAutoFit/>
          </a:bodyPr>
          <a:lstStyle/>
          <a:p>
            <a:r>
              <a:rPr lang="en-US" altLang="zh-CN" sz="1800">
                <a:latin typeface="新宋体" pitchFamily="49" charset="-122"/>
                <a:ea typeface="新宋体" pitchFamily="49" charset="-122"/>
              </a:rPr>
              <a:t>-uid n                </a:t>
            </a:r>
            <a:r>
              <a:rPr lang="zh-CN" altLang="en-US" sz="1800">
                <a:latin typeface="新宋体" pitchFamily="49" charset="-122"/>
                <a:ea typeface="新宋体" pitchFamily="49" charset="-122"/>
              </a:rPr>
              <a:t>文件的 </a:t>
            </a:r>
            <a:r>
              <a:rPr lang="en-US" altLang="zh-CN" sz="1800">
                <a:latin typeface="新宋体" pitchFamily="49" charset="-122"/>
                <a:ea typeface="新宋体" pitchFamily="49" charset="-122"/>
              </a:rPr>
              <a:t>user id </a:t>
            </a:r>
            <a:r>
              <a:rPr lang="zh-CN" altLang="en-US" sz="1800">
                <a:latin typeface="新宋体" pitchFamily="49" charset="-122"/>
                <a:ea typeface="新宋体" pitchFamily="49" charset="-122"/>
              </a:rPr>
              <a:t>是 </a:t>
            </a:r>
            <a:r>
              <a:rPr lang="en-US" altLang="zh-CN" sz="1800">
                <a:latin typeface="新宋体" pitchFamily="49" charset="-122"/>
                <a:ea typeface="新宋体" pitchFamily="49" charset="-122"/>
              </a:rPr>
              <a:t>n</a:t>
            </a:r>
          </a:p>
          <a:p>
            <a:r>
              <a:rPr lang="en-US" altLang="zh-CN" sz="1800">
                <a:latin typeface="新宋体" pitchFamily="49" charset="-122"/>
                <a:ea typeface="新宋体" pitchFamily="49" charset="-122"/>
              </a:rPr>
              <a:t>-user uname           </a:t>
            </a:r>
            <a:r>
              <a:rPr lang="zh-CN" altLang="en-US" sz="1800">
                <a:latin typeface="新宋体" pitchFamily="49" charset="-122"/>
                <a:ea typeface="新宋体" pitchFamily="49" charset="-122"/>
              </a:rPr>
              <a:t>文件的 </a:t>
            </a:r>
            <a:r>
              <a:rPr lang="en-US" altLang="zh-CN" sz="1800">
                <a:latin typeface="新宋体" pitchFamily="49" charset="-122"/>
                <a:ea typeface="新宋体" pitchFamily="49" charset="-122"/>
              </a:rPr>
              <a:t>user </a:t>
            </a:r>
            <a:r>
              <a:rPr lang="zh-CN" altLang="en-US" sz="1800">
                <a:latin typeface="新宋体" pitchFamily="49" charset="-122"/>
                <a:ea typeface="新宋体" pitchFamily="49" charset="-122"/>
              </a:rPr>
              <a:t>是 </a:t>
            </a:r>
            <a:r>
              <a:rPr lang="en-US" altLang="zh-CN" sz="1800">
                <a:latin typeface="新宋体" pitchFamily="49" charset="-122"/>
                <a:ea typeface="新宋体" pitchFamily="49" charset="-122"/>
              </a:rPr>
              <a:t>uname</a:t>
            </a:r>
          </a:p>
          <a:p>
            <a:r>
              <a:rPr lang="en-US" altLang="zh-CN" sz="1800">
                <a:latin typeface="新宋体" pitchFamily="49" charset="-122"/>
                <a:ea typeface="新宋体" pitchFamily="49" charset="-122"/>
              </a:rPr>
              <a:t>-used n               </a:t>
            </a:r>
            <a:r>
              <a:rPr lang="zh-CN" altLang="en-US" sz="1800">
                <a:latin typeface="新宋体" pitchFamily="49" charset="-122"/>
                <a:ea typeface="新宋体" pitchFamily="49" charset="-122"/>
              </a:rPr>
              <a:t>文件最后一次被访问是文件状态被修改 </a:t>
            </a:r>
            <a:r>
              <a:rPr lang="en-US" altLang="zh-CN" sz="1800">
                <a:latin typeface="新宋体" pitchFamily="49" charset="-122"/>
                <a:ea typeface="新宋体" pitchFamily="49" charset="-122"/>
              </a:rPr>
              <a:t>n </a:t>
            </a:r>
            <a:r>
              <a:rPr lang="zh-CN" altLang="en-US" sz="1800">
                <a:latin typeface="新宋体" pitchFamily="49" charset="-122"/>
                <a:ea typeface="新宋体" pitchFamily="49" charset="-122"/>
              </a:rPr>
              <a:t>天之后</a:t>
            </a:r>
          </a:p>
          <a:p>
            <a:r>
              <a:rPr lang="en-US" altLang="zh-CN" sz="1800">
                <a:latin typeface="新宋体" pitchFamily="49" charset="-122"/>
                <a:ea typeface="新宋体" pitchFamily="49" charset="-122"/>
              </a:rPr>
              <a:t>-size n               </a:t>
            </a:r>
            <a:r>
              <a:rPr lang="zh-CN" altLang="en-US" sz="1800">
                <a:latin typeface="新宋体" pitchFamily="49" charset="-122"/>
                <a:ea typeface="新宋体" pitchFamily="49" charset="-122"/>
              </a:rPr>
              <a:t>文件大小为 </a:t>
            </a:r>
            <a:r>
              <a:rPr lang="en-US" altLang="zh-CN" sz="1800">
                <a:latin typeface="新宋体" pitchFamily="49" charset="-122"/>
                <a:ea typeface="新宋体" pitchFamily="49" charset="-122"/>
              </a:rPr>
              <a:t>n </a:t>
            </a:r>
            <a:r>
              <a:rPr lang="zh-CN" altLang="en-US" sz="1800">
                <a:latin typeface="新宋体" pitchFamily="49" charset="-122"/>
                <a:ea typeface="新宋体" pitchFamily="49" charset="-122"/>
              </a:rPr>
              <a:t>的文件   可用后缀</a:t>
            </a:r>
          </a:p>
          <a:p>
            <a:r>
              <a:rPr lang="en-US" altLang="zh-CN" sz="1800">
                <a:latin typeface="新宋体" pitchFamily="49" charset="-122"/>
                <a:ea typeface="新宋体" pitchFamily="49" charset="-122"/>
              </a:rPr>
              <a:t>b -- for 512-byte blocks (this is the default if no suffix is used)</a:t>
            </a:r>
          </a:p>
          <a:p>
            <a:r>
              <a:rPr lang="en-US" altLang="zh-CN" sz="1800">
                <a:latin typeface="新宋体" pitchFamily="49" charset="-122"/>
                <a:ea typeface="新宋体" pitchFamily="49" charset="-122"/>
              </a:rPr>
              <a:t>c -- for bytes</a:t>
            </a:r>
          </a:p>
          <a:p>
            <a:r>
              <a:rPr lang="en-US" altLang="zh-CN" sz="1800">
                <a:latin typeface="新宋体" pitchFamily="49" charset="-122"/>
                <a:ea typeface="新宋体" pitchFamily="49" charset="-122"/>
              </a:rPr>
              <a:t>w -- for two-byte words</a:t>
            </a:r>
          </a:p>
          <a:p>
            <a:r>
              <a:rPr lang="en-US" altLang="zh-CN" sz="1800">
                <a:latin typeface="新宋体" pitchFamily="49" charset="-122"/>
                <a:ea typeface="新宋体" pitchFamily="49" charset="-122"/>
              </a:rPr>
              <a:t>k -- for Kilobytes (units of 1024 bytes)</a:t>
            </a:r>
            <a:endParaRPr lang="zh-CN" altLang="en-US" sz="1800">
              <a:latin typeface="新宋体" pitchFamily="49" charset="-122"/>
              <a:ea typeface="新宋体" pitchFamily="49" charset="-122"/>
            </a:endParaRPr>
          </a:p>
        </p:txBody>
      </p:sp>
      <p:sp>
        <p:nvSpPr>
          <p:cNvPr id="33795" name="Text Box 5"/>
          <p:cNvSpPr txBox="1">
            <a:spLocks noChangeArrowheads="1"/>
          </p:cNvSpPr>
          <p:nvPr/>
        </p:nvSpPr>
        <p:spPr bwMode="auto">
          <a:xfrm>
            <a:off x="476250" y="3325813"/>
            <a:ext cx="6813550" cy="915987"/>
          </a:xfrm>
          <a:prstGeom prst="rect">
            <a:avLst/>
          </a:prstGeom>
          <a:noFill/>
          <a:ln w="9525">
            <a:noFill/>
            <a:miter lim="800000"/>
            <a:headEnd/>
            <a:tailEnd/>
          </a:ln>
        </p:spPr>
        <p:txBody>
          <a:bodyPr wrap="none">
            <a:spAutoFit/>
          </a:bodyPr>
          <a:lstStyle/>
          <a:p>
            <a:r>
              <a:rPr lang="zh-CN" altLang="en-US" sz="1800" b="1">
                <a:latin typeface="微软雅黑"/>
              </a:rPr>
              <a:t>查找中数值的指定</a:t>
            </a:r>
          </a:p>
          <a:p>
            <a:endParaRPr lang="zh-CN" altLang="en-US" sz="1800">
              <a:latin typeface="微软雅黑"/>
            </a:endParaRPr>
          </a:p>
          <a:p>
            <a:r>
              <a:rPr lang="en-US" altLang="zh-CN" sz="1800">
                <a:latin typeface="微软雅黑"/>
              </a:rPr>
              <a:t>n  </a:t>
            </a:r>
            <a:r>
              <a:rPr lang="zh-CN" altLang="en-US" sz="1800">
                <a:latin typeface="微软雅黑"/>
              </a:rPr>
              <a:t>表示 </a:t>
            </a:r>
            <a:r>
              <a:rPr lang="en-US" altLang="zh-CN" sz="1800">
                <a:latin typeface="微软雅黑"/>
              </a:rPr>
              <a:t>“=n”        -n </a:t>
            </a:r>
            <a:r>
              <a:rPr lang="zh-CN" altLang="en-US" sz="1800">
                <a:latin typeface="微软雅黑"/>
              </a:rPr>
              <a:t>表示 </a:t>
            </a:r>
            <a:r>
              <a:rPr lang="en-US" altLang="zh-CN" sz="1800">
                <a:latin typeface="微软雅黑"/>
              </a:rPr>
              <a:t>“&lt;n”        +n </a:t>
            </a:r>
            <a:r>
              <a:rPr lang="zh-CN" altLang="en-US" sz="1800">
                <a:latin typeface="微软雅黑"/>
              </a:rPr>
              <a:t>表示 </a:t>
            </a:r>
            <a:r>
              <a:rPr lang="en-US" altLang="zh-CN" sz="1800">
                <a:latin typeface="微软雅黑"/>
              </a:rPr>
              <a:t>“&gt;n”</a:t>
            </a:r>
            <a:endParaRPr lang="zh-CN" altLang="en-US" sz="1800">
              <a:latin typeface="微软雅黑"/>
            </a:endParaRPr>
          </a:p>
        </p:txBody>
      </p:sp>
      <p:sp>
        <p:nvSpPr>
          <p:cNvPr id="33796" name="Text Box 6"/>
          <p:cNvSpPr txBox="1">
            <a:spLocks noChangeArrowheads="1"/>
          </p:cNvSpPr>
          <p:nvPr/>
        </p:nvSpPr>
        <p:spPr bwMode="auto">
          <a:xfrm>
            <a:off x="431800" y="4598988"/>
            <a:ext cx="6813550" cy="1465262"/>
          </a:xfrm>
          <a:prstGeom prst="rect">
            <a:avLst/>
          </a:prstGeom>
          <a:noFill/>
          <a:ln w="9525">
            <a:noFill/>
            <a:miter lim="800000"/>
            <a:headEnd/>
            <a:tailEnd/>
          </a:ln>
        </p:spPr>
        <p:txBody>
          <a:bodyPr wrap="none">
            <a:spAutoFit/>
          </a:bodyPr>
          <a:lstStyle/>
          <a:p>
            <a:r>
              <a:rPr lang="zh-CN" altLang="en-US" sz="1800" b="1">
                <a:latin typeface="微软雅黑"/>
              </a:rPr>
              <a:t>查找逻辑</a:t>
            </a:r>
          </a:p>
          <a:p>
            <a:endParaRPr lang="zh-CN" altLang="en-US" sz="1800">
              <a:latin typeface="新宋体" pitchFamily="49" charset="-122"/>
              <a:ea typeface="新宋体" pitchFamily="49" charset="-122"/>
            </a:endParaRPr>
          </a:p>
          <a:p>
            <a:r>
              <a:rPr lang="en-US" altLang="zh-CN" sz="1800">
                <a:latin typeface="新宋体" pitchFamily="49" charset="-122"/>
                <a:ea typeface="新宋体" pitchFamily="49" charset="-122"/>
              </a:rPr>
              <a:t>!   </a:t>
            </a:r>
            <a:r>
              <a:rPr lang="zh-CN" altLang="en-US" sz="1800">
                <a:latin typeface="新宋体" pitchFamily="49" charset="-122"/>
                <a:ea typeface="新宋体" pitchFamily="49" charset="-122"/>
              </a:rPr>
              <a:t>表示逻辑非，即查找不符合标准的文件</a:t>
            </a:r>
          </a:p>
          <a:p>
            <a:r>
              <a:rPr lang="en-US" altLang="zh-CN" sz="1800">
                <a:latin typeface="新宋体" pitchFamily="49" charset="-122"/>
                <a:ea typeface="新宋体" pitchFamily="49" charset="-122"/>
              </a:rPr>
              <a:t>-a  </a:t>
            </a:r>
            <a:r>
              <a:rPr lang="zh-CN" altLang="en-US" sz="1800">
                <a:latin typeface="新宋体" pitchFamily="49" charset="-122"/>
                <a:ea typeface="新宋体" pitchFamily="49" charset="-122"/>
              </a:rPr>
              <a:t>表示逻辑与，即查找同时符合多个标准的文件</a:t>
            </a:r>
          </a:p>
          <a:p>
            <a:r>
              <a:rPr lang="en-US" altLang="zh-CN" sz="1800">
                <a:latin typeface="新宋体" pitchFamily="49" charset="-122"/>
                <a:ea typeface="新宋体" pitchFamily="49" charset="-122"/>
              </a:rPr>
              <a:t>-o  </a:t>
            </a:r>
            <a:r>
              <a:rPr lang="zh-CN" altLang="en-US" sz="1800">
                <a:latin typeface="新宋体" pitchFamily="49" charset="-122"/>
                <a:ea typeface="新宋体" pitchFamily="49" charset="-122"/>
              </a:rPr>
              <a:t>表示逻辑或，即查找多个标准中符合其中任意一个标准的文件</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96863" y="323850"/>
            <a:ext cx="5006975" cy="519113"/>
          </a:xfrm>
          <a:prstGeom prst="rect">
            <a:avLst/>
          </a:prstGeom>
          <a:noFill/>
          <a:ln w="9525" algn="ctr">
            <a:noFill/>
            <a:miter lim="800000"/>
            <a:headEnd/>
            <a:tailEnd/>
          </a:ln>
        </p:spPr>
        <p:txBody>
          <a:bodyPr wrap="none">
            <a:spAutoFit/>
          </a:bodyPr>
          <a:lstStyle/>
          <a:p>
            <a:pPr fontAlgn="b"/>
            <a:r>
              <a:rPr lang="zh-CN" altLang="en-US" sz="2800" b="1">
                <a:latin typeface="微软雅黑"/>
              </a:rPr>
              <a:t>修改文件时间戳或新建文件？ </a:t>
            </a:r>
            <a:endParaRPr lang="en-US" altLang="zh-CN" sz="2800" b="1">
              <a:latin typeface="微软雅黑"/>
            </a:endParaRPr>
          </a:p>
        </p:txBody>
      </p:sp>
      <p:sp>
        <p:nvSpPr>
          <p:cNvPr id="26629" name="Text Box 2"/>
          <p:cNvSpPr txBox="1">
            <a:spLocks noChangeArrowheads="1"/>
          </p:cNvSpPr>
          <p:nvPr/>
        </p:nvSpPr>
        <p:spPr bwMode="auto">
          <a:xfrm>
            <a:off x="5832475" y="323850"/>
            <a:ext cx="1169988" cy="519113"/>
          </a:xfrm>
          <a:prstGeom prst="rect">
            <a:avLst/>
          </a:prstGeom>
          <a:noFill/>
          <a:ln w="9525" algn="ctr">
            <a:noFill/>
            <a:miter lim="800000"/>
            <a:headEnd/>
            <a:tailEnd/>
          </a:ln>
        </p:spPr>
        <p:txBody>
          <a:bodyPr wrap="none">
            <a:spAutoFit/>
          </a:bodyPr>
          <a:lstStyle/>
          <a:p>
            <a:pPr fontAlgn="b"/>
            <a:r>
              <a:rPr lang="en-US" altLang="zh-CN" sz="2800" b="1">
                <a:latin typeface="微软雅黑"/>
              </a:rPr>
              <a:t>touch</a:t>
            </a:r>
            <a:r>
              <a:rPr lang="en-US" altLang="zh-CN" b="1">
                <a:latin typeface="微软雅黑"/>
              </a:rPr>
              <a:t> </a:t>
            </a:r>
          </a:p>
        </p:txBody>
      </p:sp>
      <p:sp>
        <p:nvSpPr>
          <p:cNvPr id="46086" name="Text Box 6"/>
          <p:cNvSpPr txBox="1">
            <a:spLocks noChangeArrowheads="1"/>
          </p:cNvSpPr>
          <p:nvPr/>
        </p:nvSpPr>
        <p:spPr bwMode="auto">
          <a:xfrm>
            <a:off x="385763" y="1328738"/>
            <a:ext cx="5327650" cy="4486275"/>
          </a:xfrm>
          <a:prstGeom prst="rect">
            <a:avLst/>
          </a:prstGeom>
          <a:noFill/>
          <a:ln w="9525">
            <a:noFill/>
            <a:miter lim="800000"/>
            <a:headEnd/>
            <a:tailEnd/>
          </a:ln>
        </p:spPr>
        <p:txBody>
          <a:bodyPr wrap="none">
            <a:spAutoFit/>
          </a:bodyPr>
          <a:lstStyle/>
          <a:p>
            <a:pPr marL="266700" indent="-266700"/>
            <a:r>
              <a:rPr lang="en-US" altLang="zh-CN" sz="1800" b="1">
                <a:latin typeface="微软雅黑"/>
              </a:rPr>
              <a:t>touch file</a:t>
            </a:r>
          </a:p>
          <a:p>
            <a:pPr marL="266700" indent="-266700"/>
            <a:endParaRPr lang="en-US" altLang="zh-CN" sz="1800" b="1">
              <a:latin typeface="微软雅黑"/>
            </a:endParaRPr>
          </a:p>
          <a:p>
            <a:pPr marL="266700" indent="-266700"/>
            <a:r>
              <a:rPr lang="zh-CN" altLang="en-US" sz="1800" b="1">
                <a:latin typeface="微软雅黑"/>
              </a:rPr>
              <a:t>参数</a:t>
            </a:r>
            <a:r>
              <a:rPr lang="en-US" altLang="zh-CN" sz="1800" b="1">
                <a:latin typeface="微软雅黑"/>
              </a:rPr>
              <a:t>:</a:t>
            </a:r>
          </a:p>
          <a:p>
            <a:pPr marL="266700" indent="-266700"/>
            <a:endParaRPr lang="en-US" altLang="zh-CN" sz="1800">
              <a:latin typeface="微软雅黑"/>
            </a:endParaRPr>
          </a:p>
          <a:p>
            <a:pPr marL="266700" indent="-266700"/>
            <a:r>
              <a:rPr lang="en-US" altLang="zh-CN" sz="1800">
                <a:latin typeface="新宋体" pitchFamily="49" charset="-122"/>
                <a:ea typeface="新宋体" pitchFamily="49" charset="-122"/>
              </a:rPr>
              <a:t>-a     </a:t>
            </a:r>
            <a:r>
              <a:rPr lang="zh-CN" altLang="en-US" sz="1800">
                <a:latin typeface="新宋体" pitchFamily="49" charset="-122"/>
                <a:ea typeface="新宋体" pitchFamily="49" charset="-122"/>
              </a:rPr>
              <a:t>只更新文件访问时间</a:t>
            </a:r>
          </a:p>
          <a:p>
            <a:pPr marL="266700" indent="-266700"/>
            <a:endParaRPr lang="en-US" altLang="zh-CN" sz="1800">
              <a:latin typeface="新宋体" pitchFamily="49" charset="-122"/>
              <a:ea typeface="新宋体" pitchFamily="49" charset="-122"/>
            </a:endParaRPr>
          </a:p>
          <a:p>
            <a:pPr marL="266700" indent="-266700"/>
            <a:r>
              <a:rPr lang="en-US" altLang="zh-CN" sz="1800">
                <a:latin typeface="新宋体" pitchFamily="49" charset="-122"/>
                <a:ea typeface="新宋体" pitchFamily="49" charset="-122"/>
              </a:rPr>
              <a:t>-c     </a:t>
            </a:r>
            <a:r>
              <a:rPr lang="zh-CN" altLang="en-US" sz="1800">
                <a:latin typeface="新宋体" pitchFamily="49" charset="-122"/>
                <a:ea typeface="新宋体" pitchFamily="49" charset="-122"/>
              </a:rPr>
              <a:t>如果文件不存在，不要创建新文件</a:t>
            </a:r>
          </a:p>
          <a:p>
            <a:pPr marL="266700" indent="-266700"/>
            <a:endParaRPr lang="en-US" altLang="zh-CN" sz="1800">
              <a:latin typeface="新宋体" pitchFamily="49" charset="-122"/>
              <a:ea typeface="新宋体" pitchFamily="49" charset="-122"/>
            </a:endParaRPr>
          </a:p>
          <a:p>
            <a:pPr marL="266700" indent="-266700"/>
            <a:r>
              <a:rPr lang="en-US" altLang="zh-CN" sz="1800">
                <a:latin typeface="新宋体" pitchFamily="49" charset="-122"/>
                <a:ea typeface="新宋体" pitchFamily="49" charset="-122"/>
              </a:rPr>
              <a:t>-d     </a:t>
            </a:r>
            <a:r>
              <a:rPr lang="zh-CN" altLang="en-US" sz="1800">
                <a:latin typeface="新宋体" pitchFamily="49" charset="-122"/>
                <a:ea typeface="新宋体" pitchFamily="49" charset="-122"/>
              </a:rPr>
              <a:t>更新文件访问和修改时间</a:t>
            </a:r>
          </a:p>
          <a:p>
            <a:pPr marL="266700" indent="-266700"/>
            <a:endParaRPr lang="en-US" altLang="zh-CN" sz="1800">
              <a:latin typeface="新宋体" pitchFamily="49" charset="-122"/>
              <a:ea typeface="新宋体" pitchFamily="49" charset="-122"/>
            </a:endParaRPr>
          </a:p>
          <a:p>
            <a:pPr marL="266700" indent="-266700"/>
            <a:r>
              <a:rPr lang="en-US" altLang="zh-CN" sz="1800">
                <a:latin typeface="新宋体" pitchFamily="49" charset="-122"/>
                <a:ea typeface="新宋体" pitchFamily="49" charset="-122"/>
              </a:rPr>
              <a:t>-m     </a:t>
            </a:r>
            <a:r>
              <a:rPr lang="zh-CN" altLang="en-US" sz="1800">
                <a:latin typeface="新宋体" pitchFamily="49" charset="-122"/>
                <a:ea typeface="新宋体" pitchFamily="49" charset="-122"/>
              </a:rPr>
              <a:t>只更新文件修改时间</a:t>
            </a:r>
          </a:p>
          <a:p>
            <a:pPr marL="266700" indent="-266700"/>
            <a:endParaRPr lang="en-US" altLang="zh-CN" sz="1800">
              <a:latin typeface="新宋体" pitchFamily="49" charset="-122"/>
              <a:ea typeface="新宋体" pitchFamily="49" charset="-122"/>
            </a:endParaRPr>
          </a:p>
          <a:p>
            <a:pPr marL="266700" indent="-266700"/>
            <a:r>
              <a:rPr lang="en-US" altLang="zh-CN" sz="1800">
                <a:latin typeface="新宋体" pitchFamily="49" charset="-122"/>
                <a:ea typeface="新宋体" pitchFamily="49" charset="-122"/>
              </a:rPr>
              <a:t>-r     </a:t>
            </a:r>
            <a:r>
              <a:rPr lang="zh-CN" altLang="en-US" sz="1800">
                <a:latin typeface="新宋体" pitchFamily="49" charset="-122"/>
                <a:ea typeface="新宋体" pitchFamily="49" charset="-122"/>
              </a:rPr>
              <a:t>用另一个文件的访问和修改时间去更新文件</a:t>
            </a:r>
          </a:p>
          <a:p>
            <a:pPr marL="266700" indent="-266700"/>
            <a:endParaRPr lang="en-US" altLang="zh-CN" sz="1800">
              <a:latin typeface="新宋体" pitchFamily="49" charset="-122"/>
              <a:ea typeface="新宋体" pitchFamily="49" charset="-122"/>
            </a:endParaRPr>
          </a:p>
          <a:p>
            <a:pPr marL="266700" indent="-266700"/>
            <a:r>
              <a:rPr lang="en-US" altLang="zh-CN" sz="1800">
                <a:latin typeface="新宋体" pitchFamily="49" charset="-122"/>
                <a:ea typeface="新宋体" pitchFamily="49" charset="-122"/>
              </a:rPr>
              <a:t>-t     </a:t>
            </a:r>
            <a:r>
              <a:rPr lang="zh-CN" altLang="en-US" sz="1800">
                <a:latin typeface="新宋体" pitchFamily="49" charset="-122"/>
                <a:ea typeface="新宋体" pitchFamily="49" charset="-122"/>
              </a:rPr>
              <a:t>用一个指定的时间戳去创建文件</a:t>
            </a:r>
          </a:p>
          <a:p>
            <a:pPr marL="266700" indent="-266700"/>
            <a:endParaRPr lang="en-US" altLang="zh-CN" sz="1800">
              <a:latin typeface="新宋体" pitchFamily="49" charset="-122"/>
              <a:ea typeface="新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strips(downRight)">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strips(downRight)">
                                      <p:cBhvr>
                                        <p:cTn id="12"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4608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96863" y="323850"/>
            <a:ext cx="3221037" cy="519113"/>
          </a:xfrm>
          <a:prstGeom prst="rect">
            <a:avLst/>
          </a:prstGeom>
          <a:noFill/>
          <a:ln w="9525" algn="ctr">
            <a:noFill/>
            <a:miter lim="800000"/>
            <a:headEnd/>
            <a:tailEnd/>
          </a:ln>
        </p:spPr>
        <p:txBody>
          <a:bodyPr wrap="none">
            <a:spAutoFit/>
          </a:bodyPr>
          <a:lstStyle/>
          <a:p>
            <a:pPr fontAlgn="b"/>
            <a:r>
              <a:rPr lang="zh-CN" altLang="en-US" sz="2800" b="1">
                <a:latin typeface="微软雅黑"/>
              </a:rPr>
              <a:t>文本文件编辑器？ </a:t>
            </a:r>
            <a:endParaRPr lang="en-US" altLang="zh-CN" sz="2800" b="1">
              <a:latin typeface="微软雅黑"/>
            </a:endParaRPr>
          </a:p>
        </p:txBody>
      </p:sp>
      <p:sp>
        <p:nvSpPr>
          <p:cNvPr id="26629" name="Text Box 2"/>
          <p:cNvSpPr txBox="1">
            <a:spLocks noChangeArrowheads="1"/>
          </p:cNvSpPr>
          <p:nvPr/>
        </p:nvSpPr>
        <p:spPr bwMode="auto">
          <a:xfrm>
            <a:off x="4346575" y="344488"/>
            <a:ext cx="3806825" cy="519112"/>
          </a:xfrm>
          <a:prstGeom prst="rect">
            <a:avLst/>
          </a:prstGeom>
          <a:noFill/>
          <a:ln w="9525" algn="ctr">
            <a:noFill/>
            <a:miter lim="800000"/>
            <a:headEnd/>
            <a:tailEnd/>
          </a:ln>
        </p:spPr>
        <p:txBody>
          <a:bodyPr wrap="none">
            <a:spAutoFit/>
          </a:bodyPr>
          <a:lstStyle/>
          <a:p>
            <a:pPr fontAlgn="b"/>
            <a:r>
              <a:rPr lang="en-US" altLang="zh-CN" sz="2800" b="1">
                <a:latin typeface="微软雅黑"/>
              </a:rPr>
              <a:t>vi</a:t>
            </a:r>
            <a:r>
              <a:rPr lang="en-US" altLang="zh-CN" b="1">
                <a:latin typeface="微软雅黑"/>
              </a:rPr>
              <a:t>        </a:t>
            </a:r>
            <a:r>
              <a:rPr lang="en-US" altLang="zh-CN" sz="2400" b="1">
                <a:solidFill>
                  <a:schemeClr val="accent1"/>
                </a:solidFill>
                <a:latin typeface="微软雅黑"/>
              </a:rPr>
              <a:t>Visual Interface</a:t>
            </a:r>
            <a:r>
              <a:rPr lang="en-US" altLang="zh-CN">
                <a:latin typeface="微软雅黑"/>
              </a:rPr>
              <a:t> </a:t>
            </a:r>
          </a:p>
        </p:txBody>
      </p:sp>
      <p:sp>
        <p:nvSpPr>
          <p:cNvPr id="30726" name="Text Box 6"/>
          <p:cNvSpPr txBox="1">
            <a:spLocks noChangeArrowheads="1"/>
          </p:cNvSpPr>
          <p:nvPr/>
        </p:nvSpPr>
        <p:spPr bwMode="auto">
          <a:xfrm>
            <a:off x="431800" y="1624013"/>
            <a:ext cx="7156450" cy="4087812"/>
          </a:xfrm>
          <a:prstGeom prst="rect">
            <a:avLst/>
          </a:prstGeom>
          <a:noFill/>
          <a:ln w="9525">
            <a:noFill/>
            <a:miter lim="800000"/>
            <a:headEnd/>
            <a:tailEnd/>
          </a:ln>
        </p:spPr>
        <p:txBody>
          <a:bodyPr wrap="none">
            <a:spAutoFit/>
          </a:bodyPr>
          <a:lstStyle/>
          <a:p>
            <a:r>
              <a:rPr lang="en-US" altLang="zh-CN" sz="1800" b="1">
                <a:latin typeface="微软雅黑"/>
              </a:rPr>
              <a:t>vi file1</a:t>
            </a:r>
          </a:p>
          <a:p>
            <a:endParaRPr lang="zh-CN" altLang="en-US" sz="1800" b="1">
              <a:latin typeface="微软雅黑"/>
            </a:endParaRPr>
          </a:p>
          <a:p>
            <a:r>
              <a:rPr lang="zh-CN" altLang="en-US" sz="1800" b="1">
                <a:latin typeface="微软雅黑"/>
              </a:rPr>
              <a:t>进入文本编辑模式</a:t>
            </a:r>
          </a:p>
          <a:p>
            <a:endParaRPr lang="zh-CN" altLang="en-US" sz="1800" b="1">
              <a:latin typeface="新宋体" pitchFamily="49" charset="-122"/>
              <a:ea typeface="新宋体" pitchFamily="49" charset="-122"/>
            </a:endParaRPr>
          </a:p>
          <a:p>
            <a:r>
              <a:rPr lang="en-US" altLang="zh-CN" sz="1800">
                <a:latin typeface="新宋体" pitchFamily="49" charset="-122"/>
                <a:ea typeface="新宋体" pitchFamily="49" charset="-122"/>
              </a:rPr>
              <a:t>a                        </a:t>
            </a:r>
            <a:r>
              <a:rPr lang="zh-CN" altLang="en-US" sz="1800">
                <a:latin typeface="新宋体" pitchFamily="49" charset="-122"/>
                <a:ea typeface="新宋体" pitchFamily="49" charset="-122"/>
              </a:rPr>
              <a:t>在光标之后追加编辑</a:t>
            </a:r>
          </a:p>
          <a:p>
            <a:r>
              <a:rPr lang="en-US" altLang="zh-CN" sz="1800">
                <a:latin typeface="新宋体" pitchFamily="49" charset="-122"/>
                <a:ea typeface="新宋体" pitchFamily="49" charset="-122"/>
              </a:rPr>
              <a:t>A                        </a:t>
            </a:r>
            <a:r>
              <a:rPr lang="zh-CN" altLang="en-US" sz="1800">
                <a:latin typeface="新宋体" pitchFamily="49" charset="-122"/>
                <a:ea typeface="新宋体" pitchFamily="49" charset="-122"/>
              </a:rPr>
              <a:t>在光标所在行的末端追加编辑</a:t>
            </a:r>
          </a:p>
          <a:p>
            <a:r>
              <a:rPr lang="en-US" altLang="zh-CN" sz="1800">
                <a:latin typeface="新宋体" pitchFamily="49" charset="-122"/>
                <a:ea typeface="新宋体" pitchFamily="49" charset="-122"/>
              </a:rPr>
              <a:t>i                        </a:t>
            </a:r>
            <a:r>
              <a:rPr lang="zh-CN" altLang="en-US" sz="1800">
                <a:latin typeface="新宋体" pitchFamily="49" charset="-122"/>
                <a:ea typeface="新宋体" pitchFamily="49" charset="-122"/>
              </a:rPr>
              <a:t>在光标前插入编辑</a:t>
            </a:r>
          </a:p>
          <a:p>
            <a:r>
              <a:rPr lang="en-US" altLang="zh-CN" sz="1800">
                <a:latin typeface="新宋体" pitchFamily="49" charset="-122"/>
                <a:ea typeface="新宋体" pitchFamily="49" charset="-122"/>
              </a:rPr>
              <a:t>I                        </a:t>
            </a:r>
            <a:r>
              <a:rPr lang="zh-CN" altLang="en-US" sz="1800">
                <a:latin typeface="新宋体" pitchFamily="49" charset="-122"/>
                <a:ea typeface="新宋体" pitchFamily="49" charset="-122"/>
              </a:rPr>
              <a:t>在光标所在行第一个非空字符前插入编辑</a:t>
            </a:r>
          </a:p>
          <a:p>
            <a:r>
              <a:rPr lang="en-US" altLang="zh-CN" sz="1800">
                <a:latin typeface="新宋体" pitchFamily="49" charset="-122"/>
                <a:ea typeface="新宋体" pitchFamily="49" charset="-122"/>
              </a:rPr>
              <a:t>o                        </a:t>
            </a:r>
            <a:r>
              <a:rPr lang="zh-CN" altLang="en-US" sz="1800">
                <a:latin typeface="新宋体" pitchFamily="49" charset="-122"/>
                <a:ea typeface="新宋体" pitchFamily="49" charset="-122"/>
              </a:rPr>
              <a:t>在光标所在行的下一行新建空行进行编辑</a:t>
            </a:r>
            <a:endParaRPr lang="en-US" altLang="zh-CN" sz="1800">
              <a:latin typeface="新宋体" pitchFamily="49" charset="-122"/>
              <a:ea typeface="新宋体" pitchFamily="49" charset="-122"/>
            </a:endParaRPr>
          </a:p>
          <a:p>
            <a:r>
              <a:rPr lang="en-US" altLang="zh-CN" sz="1800">
                <a:latin typeface="新宋体" pitchFamily="49" charset="-122"/>
                <a:ea typeface="新宋体" pitchFamily="49" charset="-122"/>
              </a:rPr>
              <a:t>O                        </a:t>
            </a:r>
            <a:r>
              <a:rPr lang="zh-CN" altLang="en-US" sz="1800">
                <a:latin typeface="新宋体" pitchFamily="49" charset="-122"/>
                <a:ea typeface="新宋体" pitchFamily="49" charset="-122"/>
              </a:rPr>
              <a:t>在光标所在行的上一行新建空行进行编辑</a:t>
            </a:r>
            <a:endParaRPr lang="en-US" altLang="zh-CN" sz="1800">
              <a:latin typeface="新宋体" pitchFamily="49" charset="-122"/>
              <a:ea typeface="新宋体" pitchFamily="49" charset="-122"/>
            </a:endParaRPr>
          </a:p>
          <a:p>
            <a:endParaRPr lang="zh-CN" altLang="en-US">
              <a:latin typeface="微软雅黑"/>
            </a:endParaRPr>
          </a:p>
          <a:p>
            <a:endParaRPr lang="zh-CN" altLang="en-US">
              <a:latin typeface="微软雅黑"/>
            </a:endParaRPr>
          </a:p>
          <a:p>
            <a:r>
              <a:rPr lang="zh-CN" altLang="en-US" sz="1800" b="1">
                <a:latin typeface="微软雅黑"/>
              </a:rPr>
              <a:t>退出文本编辑模式进入命令行模式 </a:t>
            </a:r>
          </a:p>
          <a:p>
            <a:endParaRPr lang="zh-CN" altLang="en-US" sz="1800" b="1">
              <a:latin typeface="微软雅黑"/>
            </a:endParaRPr>
          </a:p>
          <a:p>
            <a:r>
              <a:rPr lang="en-US" altLang="zh-CN" sz="1800">
                <a:latin typeface="微软雅黑"/>
              </a:rPr>
              <a:t>Esc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strips(downRight)">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strips(downRight)">
                                      <p:cBhvr>
                                        <p:cTn id="1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3072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431800" y="593725"/>
            <a:ext cx="8216900" cy="5870575"/>
          </a:xfrm>
          <a:prstGeom prst="rect">
            <a:avLst/>
          </a:prstGeom>
          <a:noFill/>
          <a:ln w="9525">
            <a:noFill/>
            <a:miter lim="800000"/>
            <a:headEnd/>
            <a:tailEnd/>
          </a:ln>
        </p:spPr>
        <p:txBody>
          <a:bodyPr>
            <a:spAutoFit/>
          </a:bodyPr>
          <a:lstStyle/>
          <a:p>
            <a:r>
              <a:rPr lang="zh-CN" altLang="en-US" sz="1800" b="1">
                <a:latin typeface="微软雅黑"/>
              </a:rPr>
              <a:t>光标操作</a:t>
            </a:r>
          </a:p>
          <a:p>
            <a:endParaRPr lang="zh-CN" altLang="en-US" sz="1800" b="1">
              <a:latin typeface="微软雅黑"/>
            </a:endParaRPr>
          </a:p>
          <a:p>
            <a:r>
              <a:rPr lang="en-US" altLang="zh-CN">
                <a:latin typeface="新宋体" pitchFamily="49" charset="-122"/>
                <a:ea typeface="新宋体" pitchFamily="49" charset="-122"/>
              </a:rPr>
              <a:t>h                                     </a:t>
            </a:r>
            <a:r>
              <a:rPr lang="zh-CN" altLang="en-US">
                <a:latin typeface="新宋体" pitchFamily="49" charset="-122"/>
                <a:ea typeface="新宋体" pitchFamily="49" charset="-122"/>
              </a:rPr>
              <a:t>左移</a:t>
            </a:r>
          </a:p>
          <a:p>
            <a:r>
              <a:rPr lang="en-US" altLang="zh-CN">
                <a:latin typeface="新宋体" pitchFamily="49" charset="-122"/>
                <a:ea typeface="新宋体" pitchFamily="49" charset="-122"/>
              </a:rPr>
              <a:t>l                                     </a:t>
            </a:r>
            <a:r>
              <a:rPr lang="zh-CN" altLang="en-US">
                <a:latin typeface="新宋体" pitchFamily="49" charset="-122"/>
                <a:ea typeface="新宋体" pitchFamily="49" charset="-122"/>
              </a:rPr>
              <a:t>右移</a:t>
            </a:r>
          </a:p>
          <a:p>
            <a:r>
              <a:rPr lang="en-US" altLang="zh-CN">
                <a:latin typeface="新宋体" pitchFamily="49" charset="-122"/>
                <a:ea typeface="新宋体" pitchFamily="49" charset="-122"/>
              </a:rPr>
              <a:t>k                                     </a:t>
            </a:r>
            <a:r>
              <a:rPr lang="zh-CN" altLang="en-US">
                <a:latin typeface="新宋体" pitchFamily="49" charset="-122"/>
                <a:ea typeface="新宋体" pitchFamily="49" charset="-122"/>
              </a:rPr>
              <a:t>上移</a:t>
            </a:r>
          </a:p>
          <a:p>
            <a:r>
              <a:rPr lang="en-US" altLang="zh-CN">
                <a:latin typeface="新宋体" pitchFamily="49" charset="-122"/>
                <a:ea typeface="新宋体" pitchFamily="49" charset="-122"/>
              </a:rPr>
              <a:t>j                                     </a:t>
            </a:r>
            <a:r>
              <a:rPr lang="zh-CN" altLang="en-US">
                <a:latin typeface="新宋体" pitchFamily="49" charset="-122"/>
                <a:ea typeface="新宋体" pitchFamily="49" charset="-122"/>
              </a:rPr>
              <a:t>下移</a:t>
            </a:r>
          </a:p>
          <a:p>
            <a:r>
              <a:rPr lang="en-US" altLang="zh-CN">
                <a:latin typeface="新宋体" pitchFamily="49" charset="-122"/>
                <a:ea typeface="新宋体" pitchFamily="49" charset="-122"/>
              </a:rPr>
              <a:t>0                                     </a:t>
            </a:r>
            <a:r>
              <a:rPr lang="zh-CN" altLang="en-US">
                <a:latin typeface="新宋体" pitchFamily="49" charset="-122"/>
                <a:ea typeface="新宋体" pitchFamily="49" charset="-122"/>
              </a:rPr>
              <a:t>光标移到行首</a:t>
            </a:r>
          </a:p>
          <a:p>
            <a:r>
              <a:rPr lang="en-US" altLang="zh-CN">
                <a:latin typeface="新宋体" pitchFamily="49" charset="-122"/>
                <a:ea typeface="新宋体" pitchFamily="49" charset="-122"/>
              </a:rPr>
              <a:t>$                                     </a:t>
            </a:r>
            <a:r>
              <a:rPr lang="zh-CN" altLang="en-US">
                <a:latin typeface="新宋体" pitchFamily="49" charset="-122"/>
                <a:ea typeface="新宋体" pitchFamily="49" charset="-122"/>
              </a:rPr>
              <a:t>光标移到行尾</a:t>
            </a:r>
          </a:p>
          <a:p>
            <a:r>
              <a:rPr lang="en-US" altLang="zh-CN">
                <a:latin typeface="新宋体" pitchFamily="49" charset="-122"/>
                <a:ea typeface="新宋体" pitchFamily="49" charset="-122"/>
              </a:rPr>
              <a:t>:1                                    </a:t>
            </a:r>
            <a:r>
              <a:rPr lang="zh-CN" altLang="en-US">
                <a:latin typeface="新宋体" pitchFamily="49" charset="-122"/>
                <a:ea typeface="新宋体" pitchFamily="49" charset="-122"/>
              </a:rPr>
              <a:t>光标移到文件头</a:t>
            </a:r>
          </a:p>
          <a:p>
            <a:r>
              <a:rPr lang="en-US" altLang="zh-CN">
                <a:latin typeface="新宋体" pitchFamily="49" charset="-122"/>
                <a:ea typeface="新宋体" pitchFamily="49" charset="-122"/>
              </a:rPr>
              <a:t>:$                                    </a:t>
            </a:r>
            <a:r>
              <a:rPr lang="zh-CN" altLang="en-US">
                <a:latin typeface="新宋体" pitchFamily="49" charset="-122"/>
                <a:ea typeface="新宋体" pitchFamily="49" charset="-122"/>
              </a:rPr>
              <a:t>光标移到文件尾</a:t>
            </a:r>
          </a:p>
          <a:p>
            <a:r>
              <a:rPr lang="en-US" altLang="zh-CN">
                <a:latin typeface="新宋体" pitchFamily="49" charset="-122"/>
                <a:ea typeface="新宋体" pitchFamily="49" charset="-122"/>
              </a:rPr>
              <a:t>Ctrl + f                              </a:t>
            </a:r>
            <a:r>
              <a:rPr lang="zh-CN" altLang="en-US">
                <a:latin typeface="新宋体" pitchFamily="49" charset="-122"/>
                <a:ea typeface="新宋体" pitchFamily="49" charset="-122"/>
              </a:rPr>
              <a:t>屏幕正向滚动一屏</a:t>
            </a:r>
          </a:p>
          <a:p>
            <a:r>
              <a:rPr lang="en-US" altLang="zh-CN">
                <a:latin typeface="新宋体" pitchFamily="49" charset="-122"/>
                <a:ea typeface="新宋体" pitchFamily="49" charset="-122"/>
              </a:rPr>
              <a:t>Ctrl + b                              </a:t>
            </a:r>
            <a:r>
              <a:rPr lang="zh-CN" altLang="en-US">
                <a:latin typeface="新宋体" pitchFamily="49" charset="-122"/>
                <a:ea typeface="新宋体" pitchFamily="49" charset="-122"/>
              </a:rPr>
              <a:t>屏幕逆向滚动一屏</a:t>
            </a:r>
          </a:p>
          <a:p>
            <a:r>
              <a:rPr lang="zh-CN" altLang="en-US">
                <a:latin typeface="新宋体" pitchFamily="49" charset="-122"/>
                <a:ea typeface="新宋体" pitchFamily="49" charset="-122"/>
              </a:rPr>
              <a:t/>
            </a:r>
            <a:br>
              <a:rPr lang="zh-CN" altLang="en-US">
                <a:latin typeface="新宋体" pitchFamily="49" charset="-122"/>
                <a:ea typeface="新宋体" pitchFamily="49" charset="-122"/>
              </a:rPr>
            </a:br>
            <a:endParaRPr lang="zh-CN" altLang="en-US">
              <a:latin typeface="新宋体" pitchFamily="49" charset="-122"/>
              <a:ea typeface="新宋体" pitchFamily="49" charset="-122"/>
            </a:endParaRPr>
          </a:p>
          <a:p>
            <a:r>
              <a:rPr lang="en-US" altLang="zh-CN">
                <a:latin typeface="新宋体" pitchFamily="49" charset="-122"/>
                <a:ea typeface="新宋体" pitchFamily="49" charset="-122"/>
              </a:rPr>
              <a:t>/</a:t>
            </a:r>
            <a:r>
              <a:rPr lang="zh-CN" altLang="en-US">
                <a:latin typeface="新宋体" pitchFamily="49" charset="-122"/>
                <a:ea typeface="新宋体" pitchFamily="49" charset="-122"/>
              </a:rPr>
              <a:t>字符串                               正向定位到指定的字符串</a:t>
            </a:r>
          </a:p>
          <a:p>
            <a:r>
              <a:rPr lang="en-US" altLang="zh-CN">
                <a:latin typeface="新宋体" pitchFamily="49" charset="-122"/>
                <a:ea typeface="新宋体" pitchFamily="49" charset="-122"/>
              </a:rPr>
              <a:t>?</a:t>
            </a:r>
            <a:r>
              <a:rPr lang="zh-CN" altLang="en-US">
                <a:latin typeface="新宋体" pitchFamily="49" charset="-122"/>
                <a:ea typeface="新宋体" pitchFamily="49" charset="-122"/>
              </a:rPr>
              <a:t>字符串                               逆向定位到指定的字符串</a:t>
            </a:r>
          </a:p>
          <a:p>
            <a:r>
              <a:rPr lang="en-US" altLang="zh-CN">
                <a:latin typeface="新宋体" pitchFamily="49" charset="-122"/>
                <a:ea typeface="新宋体" pitchFamily="49" charset="-122"/>
              </a:rPr>
              <a:t>(n: </a:t>
            </a:r>
            <a:r>
              <a:rPr lang="zh-CN" altLang="en-US">
                <a:latin typeface="新宋体" pitchFamily="49" charset="-122"/>
                <a:ea typeface="新宋体" pitchFamily="49" charset="-122"/>
              </a:rPr>
              <a:t>继续上次的查找定位        </a:t>
            </a:r>
            <a:r>
              <a:rPr lang="en-US" altLang="zh-CN">
                <a:latin typeface="新宋体" pitchFamily="49" charset="-122"/>
                <a:ea typeface="新宋体" pitchFamily="49" charset="-122"/>
              </a:rPr>
              <a:t>N: </a:t>
            </a:r>
            <a:r>
              <a:rPr lang="zh-CN" altLang="en-US">
                <a:latin typeface="新宋体" pitchFamily="49" charset="-122"/>
                <a:ea typeface="新宋体" pitchFamily="49" charset="-122"/>
              </a:rPr>
              <a:t>反向继续上次的查找定位   *查找定位到文件尾会循环至文件头继续查找</a:t>
            </a:r>
            <a:r>
              <a:rPr lang="en-US" altLang="zh-CN">
                <a:latin typeface="新宋体" pitchFamily="49" charset="-122"/>
                <a:ea typeface="新宋体" pitchFamily="49" charset="-122"/>
              </a:rPr>
              <a:t>)</a:t>
            </a:r>
          </a:p>
          <a:p>
            <a:r>
              <a:rPr lang="en-US" altLang="zh-CN">
                <a:latin typeface="新宋体" pitchFamily="49" charset="-122"/>
                <a:ea typeface="新宋体" pitchFamily="49" charset="-122"/>
              </a:rPr>
              <a:t/>
            </a:r>
            <a:br>
              <a:rPr lang="en-US" altLang="zh-CN">
                <a:latin typeface="新宋体" pitchFamily="49" charset="-122"/>
                <a:ea typeface="新宋体" pitchFamily="49" charset="-122"/>
              </a:rPr>
            </a:br>
            <a:endParaRPr lang="en-US" altLang="zh-CN">
              <a:latin typeface="新宋体" pitchFamily="49" charset="-122"/>
              <a:ea typeface="新宋体" pitchFamily="49" charset="-122"/>
            </a:endParaRPr>
          </a:p>
          <a:p>
            <a:r>
              <a:rPr lang="zh-CN" altLang="en-US" sz="1800" b="1">
                <a:latin typeface="新宋体" pitchFamily="49" charset="-122"/>
                <a:ea typeface="新宋体" pitchFamily="49" charset="-122"/>
              </a:rPr>
              <a:t>删除操作</a:t>
            </a:r>
          </a:p>
          <a:p>
            <a:endParaRPr lang="zh-CN" altLang="en-US" sz="1800" b="1">
              <a:latin typeface="新宋体" pitchFamily="49" charset="-122"/>
              <a:ea typeface="新宋体" pitchFamily="49" charset="-122"/>
            </a:endParaRPr>
          </a:p>
          <a:p>
            <a:r>
              <a:rPr lang="en-US" altLang="zh-CN">
                <a:latin typeface="新宋体" pitchFamily="49" charset="-122"/>
                <a:ea typeface="新宋体" pitchFamily="49" charset="-122"/>
              </a:rPr>
              <a:t>x                                     </a:t>
            </a:r>
            <a:r>
              <a:rPr lang="zh-CN" altLang="en-US">
                <a:latin typeface="新宋体" pitchFamily="49" charset="-122"/>
                <a:ea typeface="新宋体" pitchFamily="49" charset="-122"/>
              </a:rPr>
              <a:t>删除当前光标处的字符</a:t>
            </a:r>
          </a:p>
          <a:p>
            <a:r>
              <a:rPr lang="en-US" altLang="zh-CN">
                <a:latin typeface="新宋体" pitchFamily="49" charset="-122"/>
                <a:ea typeface="新宋体" pitchFamily="49" charset="-122"/>
              </a:rPr>
              <a:t>dd                                    </a:t>
            </a:r>
            <a:r>
              <a:rPr lang="zh-CN" altLang="en-US">
                <a:latin typeface="新宋体" pitchFamily="49" charset="-122"/>
                <a:ea typeface="新宋体" pitchFamily="49" charset="-122"/>
              </a:rPr>
              <a:t>删除当前光标所在行</a:t>
            </a:r>
          </a:p>
          <a:p>
            <a:r>
              <a:rPr lang="en-US" altLang="zh-CN">
                <a:latin typeface="新宋体" pitchFamily="49" charset="-122"/>
                <a:ea typeface="新宋体" pitchFamily="49" charset="-122"/>
              </a:rPr>
              <a:t>ndd                                   </a:t>
            </a:r>
            <a:r>
              <a:rPr lang="zh-CN" altLang="en-US">
                <a:latin typeface="新宋体" pitchFamily="49" charset="-122"/>
                <a:ea typeface="新宋体" pitchFamily="49" charset="-122"/>
              </a:rPr>
              <a:t>从当前光标所在行开始删除 </a:t>
            </a:r>
            <a:r>
              <a:rPr lang="en-US" altLang="zh-CN">
                <a:latin typeface="新宋体" pitchFamily="49" charset="-122"/>
                <a:ea typeface="新宋体" pitchFamily="49" charset="-122"/>
              </a:rPr>
              <a:t>n </a:t>
            </a:r>
            <a:r>
              <a:rPr lang="zh-CN" altLang="en-US">
                <a:latin typeface="新宋体" pitchFamily="49" charset="-122"/>
                <a:ea typeface="新宋体" pitchFamily="49" charset="-122"/>
              </a:rPr>
              <a:t>行</a:t>
            </a:r>
          </a:p>
          <a:p>
            <a:r>
              <a:rPr lang="en-US" altLang="zh-CN">
                <a:latin typeface="新宋体" pitchFamily="49" charset="-122"/>
                <a:ea typeface="新宋体" pitchFamily="49" charset="-122"/>
              </a:rPr>
              <a:t>:n,.d                                 </a:t>
            </a:r>
            <a:r>
              <a:rPr lang="zh-CN" altLang="en-US">
                <a:latin typeface="新宋体" pitchFamily="49" charset="-122"/>
                <a:ea typeface="新宋体" pitchFamily="49" charset="-122"/>
              </a:rPr>
              <a:t>从文件的第 </a:t>
            </a:r>
            <a:r>
              <a:rPr lang="en-US" altLang="zh-CN">
                <a:latin typeface="新宋体" pitchFamily="49" charset="-122"/>
                <a:ea typeface="新宋体" pitchFamily="49" charset="-122"/>
              </a:rPr>
              <a:t>n </a:t>
            </a:r>
            <a:r>
              <a:rPr lang="zh-CN" altLang="en-US">
                <a:latin typeface="新宋体" pitchFamily="49" charset="-122"/>
                <a:ea typeface="新宋体" pitchFamily="49" charset="-122"/>
              </a:rPr>
              <a:t>行开始删除至光标所在行</a:t>
            </a:r>
            <a:endParaRPr lang="en-US" altLang="zh-CN">
              <a:latin typeface="新宋体" pitchFamily="49" charset="-122"/>
              <a:ea typeface="新宋体"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85763" y="368300"/>
            <a:ext cx="8235950" cy="6207125"/>
          </a:xfrm>
          <a:prstGeom prst="rect">
            <a:avLst/>
          </a:prstGeom>
          <a:noFill/>
          <a:ln w="9525">
            <a:noFill/>
            <a:miter lim="800000"/>
            <a:headEnd/>
            <a:tailEnd/>
          </a:ln>
        </p:spPr>
        <p:txBody>
          <a:bodyPr>
            <a:spAutoFit/>
          </a:bodyPr>
          <a:lstStyle/>
          <a:p>
            <a:r>
              <a:rPr lang="zh-CN" altLang="en-US" sz="1800" b="1">
                <a:latin typeface="微软雅黑"/>
              </a:rPr>
              <a:t>替换操作</a:t>
            </a:r>
          </a:p>
          <a:p>
            <a:endParaRPr lang="zh-CN" altLang="en-US" sz="1800" b="1">
              <a:latin typeface="微软雅黑"/>
            </a:endParaRPr>
          </a:p>
          <a:p>
            <a:r>
              <a:rPr lang="en-US" altLang="zh-CN">
                <a:latin typeface="新宋体" pitchFamily="49" charset="-122"/>
                <a:ea typeface="新宋体" pitchFamily="49" charset="-122"/>
              </a:rPr>
              <a:t>r + </a:t>
            </a:r>
            <a:r>
              <a:rPr lang="zh-CN" altLang="en-US">
                <a:latin typeface="新宋体" pitchFamily="49" charset="-122"/>
                <a:ea typeface="新宋体" pitchFamily="49" charset="-122"/>
              </a:rPr>
              <a:t>替换字符                              替换光标处单个字符</a:t>
            </a:r>
          </a:p>
          <a:p>
            <a:r>
              <a:rPr lang="en-US" altLang="zh-CN">
                <a:latin typeface="新宋体" pitchFamily="49" charset="-122"/>
                <a:ea typeface="新宋体" pitchFamily="49" charset="-122"/>
              </a:rPr>
              <a:t>:n,.s/</a:t>
            </a:r>
            <a:r>
              <a:rPr lang="zh-CN" altLang="en-US">
                <a:latin typeface="新宋体" pitchFamily="49" charset="-122"/>
                <a:ea typeface="新宋体" pitchFamily="49" charset="-122"/>
              </a:rPr>
              <a:t>旧字符串</a:t>
            </a:r>
            <a:r>
              <a:rPr lang="en-US" altLang="zh-CN">
                <a:latin typeface="新宋体" pitchFamily="49" charset="-122"/>
                <a:ea typeface="新宋体" pitchFamily="49" charset="-122"/>
              </a:rPr>
              <a:t>/</a:t>
            </a:r>
            <a:r>
              <a:rPr lang="zh-CN" altLang="en-US">
                <a:latin typeface="新宋体" pitchFamily="49" charset="-122"/>
                <a:ea typeface="新宋体" pitchFamily="49" charset="-122"/>
              </a:rPr>
              <a:t>新字符串</a:t>
            </a:r>
            <a:r>
              <a:rPr lang="en-US" altLang="zh-CN">
                <a:latin typeface="新宋体" pitchFamily="49" charset="-122"/>
                <a:ea typeface="新宋体" pitchFamily="49" charset="-122"/>
              </a:rPr>
              <a:t>/g                 </a:t>
            </a:r>
            <a:r>
              <a:rPr lang="zh-CN" altLang="en-US">
                <a:latin typeface="新宋体" pitchFamily="49" charset="-122"/>
                <a:ea typeface="新宋体" pitchFamily="49" charset="-122"/>
              </a:rPr>
              <a:t>从文件第 </a:t>
            </a:r>
            <a:r>
              <a:rPr lang="en-US" altLang="zh-CN">
                <a:latin typeface="新宋体" pitchFamily="49" charset="-122"/>
                <a:ea typeface="新宋体" pitchFamily="49" charset="-122"/>
              </a:rPr>
              <a:t>n </a:t>
            </a:r>
            <a:r>
              <a:rPr lang="zh-CN" altLang="en-US">
                <a:latin typeface="新宋体" pitchFamily="49" charset="-122"/>
                <a:ea typeface="新宋体" pitchFamily="49" charset="-122"/>
              </a:rPr>
              <a:t>行至光标所在行替换字符串 </a:t>
            </a:r>
            <a:r>
              <a:rPr lang="en-US" altLang="zh-CN">
                <a:latin typeface="新宋体" pitchFamily="49" charset="-122"/>
                <a:ea typeface="新宋体" pitchFamily="49" charset="-122"/>
              </a:rPr>
              <a:t>(</a:t>
            </a:r>
            <a:r>
              <a:rPr lang="zh-CN" altLang="en-US">
                <a:latin typeface="新宋体" pitchFamily="49" charset="-122"/>
                <a:ea typeface="新宋体" pitchFamily="49" charset="-122"/>
              </a:rPr>
              <a:t>若命令中不带</a:t>
            </a:r>
            <a:r>
              <a:rPr lang="en-US" altLang="zh-CN">
                <a:latin typeface="新宋体" pitchFamily="49" charset="-122"/>
                <a:ea typeface="新宋体" pitchFamily="49" charset="-122"/>
              </a:rPr>
              <a:t>"/g", </a:t>
            </a:r>
            <a:r>
              <a:rPr lang="zh-CN" altLang="en-US">
                <a:latin typeface="新宋体" pitchFamily="49" charset="-122"/>
                <a:ea typeface="新宋体" pitchFamily="49" charset="-122"/>
              </a:rPr>
              <a:t>则对于单行中出现多个旧字符串只替换第一个</a:t>
            </a:r>
            <a:r>
              <a:rPr lang="en-US" altLang="zh-CN">
                <a:latin typeface="新宋体" pitchFamily="49" charset="-122"/>
                <a:ea typeface="新宋体" pitchFamily="49" charset="-122"/>
              </a:rPr>
              <a:t>)</a:t>
            </a:r>
          </a:p>
          <a:p>
            <a:r>
              <a:rPr lang="en-US" altLang="zh-CN">
                <a:latin typeface="新宋体" pitchFamily="49" charset="-122"/>
                <a:ea typeface="新宋体" pitchFamily="49" charset="-122"/>
              </a:rPr>
              <a:t>:1,$s/abc/ABCD/g                          </a:t>
            </a:r>
            <a:r>
              <a:rPr lang="zh-CN" altLang="en-US">
                <a:latin typeface="新宋体" pitchFamily="49" charset="-122"/>
                <a:ea typeface="新宋体" pitchFamily="49" charset="-122"/>
              </a:rPr>
              <a:t>将整篇中字符串</a:t>
            </a:r>
            <a:r>
              <a:rPr lang="en-US" altLang="zh-CN">
                <a:latin typeface="新宋体" pitchFamily="49" charset="-122"/>
                <a:ea typeface="新宋体" pitchFamily="49" charset="-122"/>
              </a:rPr>
              <a:t>"abc"</a:t>
            </a:r>
            <a:r>
              <a:rPr lang="zh-CN" altLang="en-US">
                <a:latin typeface="新宋体" pitchFamily="49" charset="-122"/>
                <a:ea typeface="新宋体" pitchFamily="49" charset="-122"/>
              </a:rPr>
              <a:t>替换为</a:t>
            </a:r>
            <a:r>
              <a:rPr lang="en-US" altLang="zh-CN">
                <a:latin typeface="新宋体" pitchFamily="49" charset="-122"/>
                <a:ea typeface="新宋体" pitchFamily="49" charset="-122"/>
              </a:rPr>
              <a:t>"ABCD"</a:t>
            </a:r>
          </a:p>
          <a:p>
            <a:r>
              <a:rPr lang="en-US" altLang="zh-CN">
                <a:latin typeface="新宋体" pitchFamily="49" charset="-122"/>
                <a:ea typeface="新宋体" pitchFamily="49" charset="-122"/>
              </a:rPr>
              <a:t/>
            </a:r>
            <a:br>
              <a:rPr lang="en-US" altLang="zh-CN">
                <a:latin typeface="新宋体" pitchFamily="49" charset="-122"/>
                <a:ea typeface="新宋体" pitchFamily="49" charset="-122"/>
              </a:rPr>
            </a:br>
            <a:endParaRPr lang="en-US" altLang="zh-CN">
              <a:latin typeface="新宋体" pitchFamily="49" charset="-122"/>
              <a:ea typeface="新宋体" pitchFamily="49" charset="-122"/>
            </a:endParaRPr>
          </a:p>
          <a:p>
            <a:r>
              <a:rPr lang="zh-CN" altLang="en-US" sz="1800" b="1">
                <a:latin typeface="新宋体" pitchFamily="49" charset="-122"/>
                <a:ea typeface="新宋体" pitchFamily="49" charset="-122"/>
              </a:rPr>
              <a:t>替换匹配模式下的文本</a:t>
            </a:r>
          </a:p>
          <a:p>
            <a:endParaRPr lang="zh-CN" altLang="en-US" sz="1800" b="1">
              <a:latin typeface="新宋体" pitchFamily="49" charset="-122"/>
              <a:ea typeface="新宋体" pitchFamily="49" charset="-122"/>
            </a:endParaRPr>
          </a:p>
          <a:p>
            <a:r>
              <a:rPr lang="en-US" altLang="zh-CN">
                <a:latin typeface="新宋体" pitchFamily="49" charset="-122"/>
                <a:ea typeface="新宋体" pitchFamily="49" charset="-122"/>
              </a:rPr>
              <a:t>:g/</a:t>
            </a:r>
            <a:r>
              <a:rPr lang="zh-CN" altLang="en-US">
                <a:latin typeface="新宋体" pitchFamily="49" charset="-122"/>
                <a:ea typeface="新宋体" pitchFamily="49" charset="-122"/>
              </a:rPr>
              <a:t>标志文本</a:t>
            </a:r>
            <a:r>
              <a:rPr lang="en-US" altLang="zh-CN">
                <a:latin typeface="新宋体" pitchFamily="49" charset="-122"/>
                <a:ea typeface="新宋体" pitchFamily="49" charset="-122"/>
              </a:rPr>
              <a:t>/s/</a:t>
            </a:r>
            <a:r>
              <a:rPr lang="zh-CN" altLang="en-US">
                <a:latin typeface="新宋体" pitchFamily="49" charset="-122"/>
                <a:ea typeface="新宋体" pitchFamily="49" charset="-122"/>
              </a:rPr>
              <a:t>老文本</a:t>
            </a:r>
            <a:r>
              <a:rPr lang="en-US" altLang="zh-CN">
                <a:latin typeface="新宋体" pitchFamily="49" charset="-122"/>
                <a:ea typeface="新宋体" pitchFamily="49" charset="-122"/>
              </a:rPr>
              <a:t>/</a:t>
            </a:r>
            <a:r>
              <a:rPr lang="zh-CN" altLang="en-US">
                <a:latin typeface="新宋体" pitchFamily="49" charset="-122"/>
                <a:ea typeface="新宋体" pitchFamily="49" charset="-122"/>
              </a:rPr>
              <a:t>新文本</a:t>
            </a:r>
            <a:r>
              <a:rPr lang="en-US" altLang="zh-CN">
                <a:latin typeface="新宋体" pitchFamily="49" charset="-122"/>
                <a:ea typeface="新宋体" pitchFamily="49" charset="-122"/>
              </a:rPr>
              <a:t>/g             </a:t>
            </a:r>
            <a:r>
              <a:rPr lang="zh-CN" altLang="en-US">
                <a:latin typeface="新宋体" pitchFamily="49" charset="-122"/>
                <a:ea typeface="新宋体" pitchFamily="49" charset="-122"/>
              </a:rPr>
              <a:t>逐行查找，若包含标志文本，则替换老文本至新文本</a:t>
            </a:r>
          </a:p>
          <a:p>
            <a:r>
              <a:rPr lang="en-US" altLang="zh-CN">
                <a:latin typeface="新宋体" pitchFamily="49" charset="-122"/>
                <a:ea typeface="新宋体" pitchFamily="49" charset="-122"/>
              </a:rPr>
              <a:t>:v/</a:t>
            </a:r>
            <a:r>
              <a:rPr lang="zh-CN" altLang="en-US">
                <a:latin typeface="新宋体" pitchFamily="49" charset="-122"/>
                <a:ea typeface="新宋体" pitchFamily="49" charset="-122"/>
              </a:rPr>
              <a:t>标志文本</a:t>
            </a:r>
            <a:r>
              <a:rPr lang="en-US" altLang="zh-CN">
                <a:latin typeface="新宋体" pitchFamily="49" charset="-122"/>
                <a:ea typeface="新宋体" pitchFamily="49" charset="-122"/>
              </a:rPr>
              <a:t>/s/</a:t>
            </a:r>
            <a:r>
              <a:rPr lang="zh-CN" altLang="en-US">
                <a:latin typeface="新宋体" pitchFamily="49" charset="-122"/>
                <a:ea typeface="新宋体" pitchFamily="49" charset="-122"/>
              </a:rPr>
              <a:t>老文本</a:t>
            </a:r>
            <a:r>
              <a:rPr lang="en-US" altLang="zh-CN">
                <a:latin typeface="新宋体" pitchFamily="49" charset="-122"/>
                <a:ea typeface="新宋体" pitchFamily="49" charset="-122"/>
              </a:rPr>
              <a:t>/</a:t>
            </a:r>
            <a:r>
              <a:rPr lang="zh-CN" altLang="en-US">
                <a:latin typeface="新宋体" pitchFamily="49" charset="-122"/>
                <a:ea typeface="新宋体" pitchFamily="49" charset="-122"/>
              </a:rPr>
              <a:t>新文本</a:t>
            </a:r>
            <a:r>
              <a:rPr lang="en-US" altLang="zh-CN">
                <a:latin typeface="新宋体" pitchFamily="49" charset="-122"/>
                <a:ea typeface="新宋体" pitchFamily="49" charset="-122"/>
              </a:rPr>
              <a:t>/g             </a:t>
            </a:r>
            <a:r>
              <a:rPr lang="zh-CN" altLang="en-US">
                <a:latin typeface="新宋体" pitchFamily="49" charset="-122"/>
                <a:ea typeface="新宋体" pitchFamily="49" charset="-122"/>
              </a:rPr>
              <a:t>逐行查找，若不包含标志文本，则替换老文本至新文本</a:t>
            </a:r>
          </a:p>
          <a:p>
            <a:r>
              <a:rPr lang="en-US" altLang="zh-CN">
                <a:latin typeface="新宋体" pitchFamily="49" charset="-122"/>
                <a:ea typeface="新宋体" pitchFamily="49" charset="-122"/>
              </a:rPr>
              <a:t>:g/^abc/s/abc/ABCD/g                      </a:t>
            </a:r>
            <a:r>
              <a:rPr lang="zh-CN" altLang="en-US">
                <a:latin typeface="新宋体" pitchFamily="49" charset="-122"/>
                <a:ea typeface="新宋体" pitchFamily="49" charset="-122"/>
              </a:rPr>
              <a:t>替换以</a:t>
            </a:r>
            <a:r>
              <a:rPr lang="en-US" altLang="zh-CN">
                <a:latin typeface="新宋体" pitchFamily="49" charset="-122"/>
                <a:ea typeface="新宋体" pitchFamily="49" charset="-122"/>
              </a:rPr>
              <a:t>"abc"</a:t>
            </a:r>
            <a:r>
              <a:rPr lang="zh-CN" altLang="en-US">
                <a:latin typeface="新宋体" pitchFamily="49" charset="-122"/>
                <a:ea typeface="新宋体" pitchFamily="49" charset="-122"/>
              </a:rPr>
              <a:t>开头的行中的</a:t>
            </a:r>
            <a:r>
              <a:rPr lang="en-US" altLang="zh-CN">
                <a:latin typeface="新宋体" pitchFamily="49" charset="-122"/>
                <a:ea typeface="新宋体" pitchFamily="49" charset="-122"/>
              </a:rPr>
              <a:t>"abc"</a:t>
            </a:r>
            <a:r>
              <a:rPr lang="zh-CN" altLang="en-US">
                <a:latin typeface="新宋体" pitchFamily="49" charset="-122"/>
                <a:ea typeface="新宋体" pitchFamily="49" charset="-122"/>
              </a:rPr>
              <a:t>至</a:t>
            </a:r>
            <a:r>
              <a:rPr lang="en-US" altLang="zh-CN">
                <a:latin typeface="新宋体" pitchFamily="49" charset="-122"/>
                <a:ea typeface="新宋体" pitchFamily="49" charset="-122"/>
              </a:rPr>
              <a:t>"ABCD"</a:t>
            </a:r>
          </a:p>
          <a:p>
            <a:r>
              <a:rPr lang="en-US" altLang="zh-CN">
                <a:latin typeface="新宋体" pitchFamily="49" charset="-122"/>
                <a:ea typeface="新宋体" pitchFamily="49" charset="-122"/>
              </a:rPr>
              <a:t>:g/[0-9]/s/ABCD/abcd/g                    </a:t>
            </a:r>
            <a:r>
              <a:rPr lang="zh-CN" altLang="en-US">
                <a:latin typeface="新宋体" pitchFamily="49" charset="-122"/>
                <a:ea typeface="新宋体" pitchFamily="49" charset="-122"/>
              </a:rPr>
              <a:t>替换含有数字的行中的</a:t>
            </a:r>
            <a:r>
              <a:rPr lang="en-US" altLang="zh-CN">
                <a:latin typeface="新宋体" pitchFamily="49" charset="-122"/>
                <a:ea typeface="新宋体" pitchFamily="49" charset="-122"/>
              </a:rPr>
              <a:t>"ABCD"</a:t>
            </a:r>
            <a:r>
              <a:rPr lang="zh-CN" altLang="en-US">
                <a:latin typeface="新宋体" pitchFamily="49" charset="-122"/>
                <a:ea typeface="新宋体" pitchFamily="49" charset="-122"/>
              </a:rPr>
              <a:t>至</a:t>
            </a:r>
            <a:r>
              <a:rPr lang="en-US" altLang="zh-CN">
                <a:latin typeface="新宋体" pitchFamily="49" charset="-122"/>
                <a:ea typeface="新宋体" pitchFamily="49" charset="-122"/>
              </a:rPr>
              <a:t>"abcd"</a:t>
            </a:r>
          </a:p>
          <a:p>
            <a:r>
              <a:rPr lang="en-US" altLang="zh-CN">
                <a:latin typeface="新宋体" pitchFamily="49" charset="-122"/>
                <a:ea typeface="新宋体" pitchFamily="49" charset="-122"/>
              </a:rPr>
              <a:t>:v/DA/s/ABCD/abcd/g                       </a:t>
            </a:r>
            <a:r>
              <a:rPr lang="zh-CN" altLang="en-US">
                <a:latin typeface="新宋体" pitchFamily="49" charset="-122"/>
                <a:ea typeface="新宋体" pitchFamily="49" charset="-122"/>
              </a:rPr>
              <a:t>替换不包含字符串</a:t>
            </a:r>
            <a:r>
              <a:rPr lang="en-US" altLang="zh-CN">
                <a:latin typeface="新宋体" pitchFamily="49" charset="-122"/>
                <a:ea typeface="新宋体" pitchFamily="49" charset="-122"/>
              </a:rPr>
              <a:t>"DA"</a:t>
            </a:r>
            <a:r>
              <a:rPr lang="zh-CN" altLang="en-US">
                <a:latin typeface="新宋体" pitchFamily="49" charset="-122"/>
                <a:ea typeface="新宋体" pitchFamily="49" charset="-122"/>
              </a:rPr>
              <a:t>的行中</a:t>
            </a:r>
            <a:r>
              <a:rPr lang="en-US" altLang="zh-CN">
                <a:latin typeface="新宋体" pitchFamily="49" charset="-122"/>
                <a:ea typeface="新宋体" pitchFamily="49" charset="-122"/>
              </a:rPr>
              <a:t>"ABCD"</a:t>
            </a:r>
            <a:r>
              <a:rPr lang="zh-CN" altLang="en-US">
                <a:latin typeface="新宋体" pitchFamily="49" charset="-122"/>
                <a:ea typeface="新宋体" pitchFamily="49" charset="-122"/>
              </a:rPr>
              <a:t>至</a:t>
            </a:r>
            <a:r>
              <a:rPr lang="en-US" altLang="zh-CN">
                <a:latin typeface="新宋体" pitchFamily="49" charset="-122"/>
                <a:ea typeface="新宋体" pitchFamily="49" charset="-122"/>
              </a:rPr>
              <a:t>"abcd"</a:t>
            </a:r>
          </a:p>
          <a:p>
            <a:r>
              <a:rPr lang="en-US" altLang="zh-CN">
                <a:latin typeface="新宋体" pitchFamily="49" charset="-122"/>
                <a:ea typeface="新宋体" pitchFamily="49" charset="-122"/>
              </a:rPr>
              <a:t/>
            </a:r>
            <a:br>
              <a:rPr lang="en-US" altLang="zh-CN">
                <a:latin typeface="新宋体" pitchFamily="49" charset="-122"/>
                <a:ea typeface="新宋体" pitchFamily="49" charset="-122"/>
              </a:rPr>
            </a:br>
            <a:endParaRPr lang="en-US" altLang="zh-CN">
              <a:latin typeface="新宋体" pitchFamily="49" charset="-122"/>
              <a:ea typeface="新宋体" pitchFamily="49" charset="-122"/>
            </a:endParaRPr>
          </a:p>
          <a:p>
            <a:r>
              <a:rPr lang="zh-CN" altLang="en-US" sz="1800" b="1">
                <a:latin typeface="新宋体" pitchFamily="49" charset="-122"/>
                <a:ea typeface="新宋体" pitchFamily="49" charset="-122"/>
              </a:rPr>
              <a:t>移动复制操作</a:t>
            </a:r>
          </a:p>
          <a:p>
            <a:endParaRPr lang="zh-CN" altLang="en-US" sz="1800" b="1">
              <a:latin typeface="新宋体" pitchFamily="49" charset="-122"/>
              <a:ea typeface="新宋体" pitchFamily="49" charset="-122"/>
            </a:endParaRPr>
          </a:p>
          <a:p>
            <a:r>
              <a:rPr lang="en-US" altLang="zh-CN">
                <a:latin typeface="新宋体" pitchFamily="49" charset="-122"/>
                <a:ea typeface="新宋体" pitchFamily="49" charset="-122"/>
              </a:rPr>
              <a:t>:n1,n2mn3                                 </a:t>
            </a:r>
            <a:r>
              <a:rPr lang="zh-CN" altLang="en-US">
                <a:latin typeface="新宋体" pitchFamily="49" charset="-122"/>
                <a:ea typeface="新宋体" pitchFamily="49" charset="-122"/>
              </a:rPr>
              <a:t>将文件</a:t>
            </a:r>
            <a:r>
              <a:rPr lang="en-US" altLang="zh-CN">
                <a:latin typeface="新宋体" pitchFamily="49" charset="-122"/>
                <a:ea typeface="新宋体" pitchFamily="49" charset="-122"/>
              </a:rPr>
              <a:t>n1</a:t>
            </a:r>
            <a:r>
              <a:rPr lang="zh-CN" altLang="en-US">
                <a:latin typeface="新宋体" pitchFamily="49" charset="-122"/>
                <a:ea typeface="新宋体" pitchFamily="49" charset="-122"/>
              </a:rPr>
              <a:t>至</a:t>
            </a:r>
            <a:r>
              <a:rPr lang="en-US" altLang="zh-CN">
                <a:latin typeface="新宋体" pitchFamily="49" charset="-122"/>
                <a:ea typeface="新宋体" pitchFamily="49" charset="-122"/>
              </a:rPr>
              <a:t>n2</a:t>
            </a:r>
            <a:r>
              <a:rPr lang="zh-CN" altLang="en-US">
                <a:latin typeface="新宋体" pitchFamily="49" charset="-122"/>
                <a:ea typeface="新宋体" pitchFamily="49" charset="-122"/>
              </a:rPr>
              <a:t>行的内容移动到</a:t>
            </a:r>
            <a:r>
              <a:rPr lang="en-US" altLang="zh-CN">
                <a:latin typeface="新宋体" pitchFamily="49" charset="-122"/>
                <a:ea typeface="新宋体" pitchFamily="49" charset="-122"/>
              </a:rPr>
              <a:t>n3</a:t>
            </a:r>
            <a:r>
              <a:rPr lang="zh-CN" altLang="en-US">
                <a:latin typeface="新宋体" pitchFamily="49" charset="-122"/>
                <a:ea typeface="新宋体" pitchFamily="49" charset="-122"/>
              </a:rPr>
              <a:t>行</a:t>
            </a:r>
          </a:p>
          <a:p>
            <a:r>
              <a:rPr lang="en-US" altLang="zh-CN">
                <a:latin typeface="新宋体" pitchFamily="49" charset="-122"/>
                <a:ea typeface="新宋体" pitchFamily="49" charset="-122"/>
              </a:rPr>
              <a:t>:n1mn3                                    </a:t>
            </a:r>
            <a:r>
              <a:rPr lang="zh-CN" altLang="en-US">
                <a:latin typeface="新宋体" pitchFamily="49" charset="-122"/>
                <a:ea typeface="新宋体" pitchFamily="49" charset="-122"/>
              </a:rPr>
              <a:t>将文件</a:t>
            </a:r>
            <a:r>
              <a:rPr lang="en-US" altLang="zh-CN">
                <a:latin typeface="新宋体" pitchFamily="49" charset="-122"/>
                <a:ea typeface="新宋体" pitchFamily="49" charset="-122"/>
              </a:rPr>
              <a:t>n1</a:t>
            </a:r>
            <a:r>
              <a:rPr lang="zh-CN" altLang="en-US">
                <a:latin typeface="新宋体" pitchFamily="49" charset="-122"/>
                <a:ea typeface="新宋体" pitchFamily="49" charset="-122"/>
              </a:rPr>
              <a:t>行移动到</a:t>
            </a:r>
            <a:r>
              <a:rPr lang="en-US" altLang="zh-CN">
                <a:latin typeface="新宋体" pitchFamily="49" charset="-122"/>
                <a:ea typeface="新宋体" pitchFamily="49" charset="-122"/>
              </a:rPr>
              <a:t>n3</a:t>
            </a:r>
            <a:r>
              <a:rPr lang="zh-CN" altLang="en-US">
                <a:latin typeface="新宋体" pitchFamily="49" charset="-122"/>
                <a:ea typeface="新宋体" pitchFamily="49" charset="-122"/>
              </a:rPr>
              <a:t>行</a:t>
            </a:r>
          </a:p>
          <a:p>
            <a:r>
              <a:rPr lang="en-US" altLang="zh-CN">
                <a:latin typeface="新宋体" pitchFamily="49" charset="-122"/>
                <a:ea typeface="新宋体" pitchFamily="49" charset="-122"/>
              </a:rPr>
              <a:t>:mn3                                      </a:t>
            </a:r>
            <a:r>
              <a:rPr lang="zh-CN" altLang="en-US">
                <a:latin typeface="新宋体" pitchFamily="49" charset="-122"/>
                <a:ea typeface="新宋体" pitchFamily="49" charset="-122"/>
              </a:rPr>
              <a:t>将光标所在行移动到</a:t>
            </a:r>
            <a:r>
              <a:rPr lang="en-US" altLang="zh-CN">
                <a:latin typeface="新宋体" pitchFamily="49" charset="-122"/>
                <a:ea typeface="新宋体" pitchFamily="49" charset="-122"/>
              </a:rPr>
              <a:t>n3</a:t>
            </a:r>
            <a:r>
              <a:rPr lang="zh-CN" altLang="en-US">
                <a:latin typeface="新宋体" pitchFamily="49" charset="-122"/>
                <a:ea typeface="新宋体" pitchFamily="49" charset="-122"/>
              </a:rPr>
              <a:t>行</a:t>
            </a:r>
          </a:p>
          <a:p>
            <a:r>
              <a:rPr lang="zh-CN" altLang="en-US">
                <a:latin typeface="新宋体" pitchFamily="49" charset="-122"/>
                <a:ea typeface="新宋体" pitchFamily="49" charset="-122"/>
              </a:rPr>
              <a:t/>
            </a:r>
            <a:br>
              <a:rPr lang="zh-CN" altLang="en-US">
                <a:latin typeface="新宋体" pitchFamily="49" charset="-122"/>
                <a:ea typeface="新宋体" pitchFamily="49" charset="-122"/>
              </a:rPr>
            </a:br>
            <a:endParaRPr lang="zh-CN" altLang="en-US">
              <a:latin typeface="新宋体" pitchFamily="49" charset="-122"/>
              <a:ea typeface="新宋体" pitchFamily="49" charset="-122"/>
            </a:endParaRPr>
          </a:p>
          <a:p>
            <a:r>
              <a:rPr lang="en-US" altLang="zh-CN">
                <a:latin typeface="新宋体" pitchFamily="49" charset="-122"/>
                <a:ea typeface="新宋体" pitchFamily="49" charset="-122"/>
              </a:rPr>
              <a:t>:n1,n2tn3                                 </a:t>
            </a:r>
            <a:r>
              <a:rPr lang="zh-CN" altLang="en-US">
                <a:latin typeface="新宋体" pitchFamily="49" charset="-122"/>
                <a:ea typeface="新宋体" pitchFamily="49" charset="-122"/>
              </a:rPr>
              <a:t>将文件</a:t>
            </a:r>
            <a:r>
              <a:rPr lang="en-US" altLang="zh-CN">
                <a:latin typeface="新宋体" pitchFamily="49" charset="-122"/>
                <a:ea typeface="新宋体" pitchFamily="49" charset="-122"/>
              </a:rPr>
              <a:t>n1</a:t>
            </a:r>
            <a:r>
              <a:rPr lang="zh-CN" altLang="en-US">
                <a:latin typeface="新宋体" pitchFamily="49" charset="-122"/>
                <a:ea typeface="新宋体" pitchFamily="49" charset="-122"/>
              </a:rPr>
              <a:t>至</a:t>
            </a:r>
            <a:r>
              <a:rPr lang="en-US" altLang="zh-CN">
                <a:latin typeface="新宋体" pitchFamily="49" charset="-122"/>
                <a:ea typeface="新宋体" pitchFamily="49" charset="-122"/>
              </a:rPr>
              <a:t>n2</a:t>
            </a:r>
            <a:r>
              <a:rPr lang="zh-CN" altLang="en-US">
                <a:latin typeface="新宋体" pitchFamily="49" charset="-122"/>
                <a:ea typeface="新宋体" pitchFamily="49" charset="-122"/>
              </a:rPr>
              <a:t>行的内容复制到</a:t>
            </a:r>
            <a:r>
              <a:rPr lang="en-US" altLang="zh-CN">
                <a:latin typeface="新宋体" pitchFamily="49" charset="-122"/>
                <a:ea typeface="新宋体" pitchFamily="49" charset="-122"/>
              </a:rPr>
              <a:t>n3</a:t>
            </a:r>
            <a:r>
              <a:rPr lang="zh-CN" altLang="en-US">
                <a:latin typeface="新宋体" pitchFamily="49" charset="-122"/>
                <a:ea typeface="新宋体" pitchFamily="49" charset="-122"/>
              </a:rPr>
              <a:t>行</a:t>
            </a:r>
          </a:p>
          <a:p>
            <a:r>
              <a:rPr lang="en-US" altLang="zh-CN">
                <a:latin typeface="新宋体" pitchFamily="49" charset="-122"/>
                <a:ea typeface="新宋体" pitchFamily="49" charset="-122"/>
              </a:rPr>
              <a:t>:n1tn3                                    </a:t>
            </a:r>
            <a:r>
              <a:rPr lang="zh-CN" altLang="en-US">
                <a:latin typeface="新宋体" pitchFamily="49" charset="-122"/>
                <a:ea typeface="新宋体" pitchFamily="49" charset="-122"/>
              </a:rPr>
              <a:t>将文件</a:t>
            </a:r>
            <a:r>
              <a:rPr lang="en-US" altLang="zh-CN">
                <a:latin typeface="新宋体" pitchFamily="49" charset="-122"/>
                <a:ea typeface="新宋体" pitchFamily="49" charset="-122"/>
              </a:rPr>
              <a:t>n1</a:t>
            </a:r>
            <a:r>
              <a:rPr lang="zh-CN" altLang="en-US">
                <a:latin typeface="新宋体" pitchFamily="49" charset="-122"/>
                <a:ea typeface="新宋体" pitchFamily="49" charset="-122"/>
              </a:rPr>
              <a:t>行复制到</a:t>
            </a:r>
            <a:r>
              <a:rPr lang="en-US" altLang="zh-CN">
                <a:latin typeface="新宋体" pitchFamily="49" charset="-122"/>
                <a:ea typeface="新宋体" pitchFamily="49" charset="-122"/>
              </a:rPr>
              <a:t>n3</a:t>
            </a:r>
            <a:r>
              <a:rPr lang="zh-CN" altLang="en-US">
                <a:latin typeface="新宋体" pitchFamily="49" charset="-122"/>
                <a:ea typeface="新宋体" pitchFamily="49" charset="-122"/>
              </a:rPr>
              <a:t>行</a:t>
            </a:r>
          </a:p>
          <a:p>
            <a:r>
              <a:rPr lang="en-US" altLang="zh-CN">
                <a:latin typeface="新宋体" pitchFamily="49" charset="-122"/>
                <a:ea typeface="新宋体" pitchFamily="49" charset="-122"/>
              </a:rPr>
              <a:t>:tn3                                      </a:t>
            </a:r>
            <a:r>
              <a:rPr lang="zh-CN" altLang="en-US">
                <a:latin typeface="新宋体" pitchFamily="49" charset="-122"/>
                <a:ea typeface="新宋体" pitchFamily="49" charset="-122"/>
              </a:rPr>
              <a:t>将光标所在行复制到</a:t>
            </a:r>
            <a:r>
              <a:rPr lang="en-US" altLang="zh-CN">
                <a:latin typeface="新宋体" pitchFamily="49" charset="-122"/>
                <a:ea typeface="新宋体" pitchFamily="49" charset="-122"/>
              </a:rPr>
              <a:t>n3</a:t>
            </a:r>
            <a:r>
              <a:rPr lang="zh-CN" altLang="en-US">
                <a:latin typeface="新宋体" pitchFamily="49" charset="-122"/>
                <a:ea typeface="新宋体" pitchFamily="49" charset="-122"/>
              </a:rPr>
              <a:t>行</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566738" y="503238"/>
            <a:ext cx="7966075" cy="2068512"/>
          </a:xfrm>
          <a:prstGeom prst="rect">
            <a:avLst/>
          </a:prstGeom>
          <a:noFill/>
          <a:ln w="9525">
            <a:noFill/>
            <a:miter lim="800000"/>
            <a:headEnd/>
            <a:tailEnd/>
          </a:ln>
        </p:spPr>
        <p:txBody>
          <a:bodyPr>
            <a:spAutoFit/>
          </a:bodyPr>
          <a:lstStyle/>
          <a:p>
            <a:r>
              <a:rPr lang="zh-CN" altLang="en-US" sz="1800" b="1">
                <a:latin typeface="微软雅黑"/>
              </a:rPr>
              <a:t>其它命令</a:t>
            </a:r>
            <a:endParaRPr lang="en-US" altLang="zh-CN" sz="1800" b="1">
              <a:latin typeface="微软雅黑"/>
            </a:endParaRPr>
          </a:p>
          <a:p>
            <a:r>
              <a:rPr lang="en-US" altLang="zh-CN">
                <a:latin typeface="新宋体" pitchFamily="49" charset="-122"/>
                <a:ea typeface="新宋体" pitchFamily="49" charset="-122"/>
              </a:rPr>
              <a:t>.                                       </a:t>
            </a:r>
            <a:r>
              <a:rPr lang="zh-CN" altLang="en-US">
                <a:latin typeface="新宋体" pitchFamily="49" charset="-122"/>
                <a:ea typeface="新宋体" pitchFamily="49" charset="-122"/>
              </a:rPr>
              <a:t>重复上一个命令</a:t>
            </a:r>
          </a:p>
          <a:p>
            <a:r>
              <a:rPr lang="en-US" altLang="zh-CN">
                <a:latin typeface="新宋体" pitchFamily="49" charset="-122"/>
                <a:ea typeface="新宋体" pitchFamily="49" charset="-122"/>
              </a:rPr>
              <a:t>u                                       </a:t>
            </a:r>
            <a:r>
              <a:rPr lang="zh-CN" altLang="en-US">
                <a:latin typeface="新宋体" pitchFamily="49" charset="-122"/>
                <a:ea typeface="新宋体" pitchFamily="49" charset="-122"/>
              </a:rPr>
              <a:t>撤销操作</a:t>
            </a:r>
          </a:p>
          <a:p>
            <a:r>
              <a:rPr lang="en-US" altLang="zh-CN">
                <a:latin typeface="新宋体" pitchFamily="49" charset="-122"/>
                <a:ea typeface="新宋体" pitchFamily="49" charset="-122"/>
              </a:rPr>
              <a:t>~                                       </a:t>
            </a:r>
            <a:r>
              <a:rPr lang="zh-CN" altLang="en-US">
                <a:latin typeface="新宋体" pitchFamily="49" charset="-122"/>
                <a:ea typeface="新宋体" pitchFamily="49" charset="-122"/>
              </a:rPr>
              <a:t>将光标处的字符进行大小写转换</a:t>
            </a:r>
          </a:p>
          <a:p>
            <a:r>
              <a:rPr lang="en-US" altLang="zh-CN">
                <a:latin typeface="新宋体" pitchFamily="49" charset="-122"/>
                <a:ea typeface="新宋体" pitchFamily="49" charset="-122"/>
              </a:rPr>
              <a:t>:j                                      </a:t>
            </a:r>
            <a:r>
              <a:rPr lang="zh-CN" altLang="en-US">
                <a:latin typeface="新宋体" pitchFamily="49" charset="-122"/>
                <a:ea typeface="新宋体" pitchFamily="49" charset="-122"/>
              </a:rPr>
              <a:t>连接光标所在行与下一行</a:t>
            </a:r>
          </a:p>
          <a:p>
            <a:r>
              <a:rPr lang="en-US" altLang="zh-CN">
                <a:latin typeface="新宋体" pitchFamily="49" charset="-122"/>
                <a:ea typeface="新宋体" pitchFamily="49" charset="-122"/>
              </a:rPr>
              <a:t>Ctrl + g                                </a:t>
            </a:r>
            <a:r>
              <a:rPr lang="zh-CN" altLang="en-US">
                <a:latin typeface="新宋体" pitchFamily="49" charset="-122"/>
                <a:ea typeface="新宋体" pitchFamily="49" charset="-122"/>
              </a:rPr>
              <a:t>显示行信息 </a:t>
            </a:r>
            <a:r>
              <a:rPr lang="en-US" altLang="zh-CN">
                <a:latin typeface="新宋体" pitchFamily="49" charset="-122"/>
                <a:ea typeface="新宋体" pitchFamily="49" charset="-122"/>
              </a:rPr>
              <a:t>(</a:t>
            </a:r>
            <a:r>
              <a:rPr lang="zh-CN" altLang="en-US">
                <a:latin typeface="新宋体" pitchFamily="49" charset="-122"/>
                <a:ea typeface="新宋体" pitchFamily="49" charset="-122"/>
              </a:rPr>
              <a:t>显示文件名、当前光标所在行号和整个</a:t>
            </a:r>
          </a:p>
          <a:p>
            <a:r>
              <a:rPr lang="zh-CN" altLang="en-US">
                <a:latin typeface="新宋体" pitchFamily="49" charset="-122"/>
                <a:ea typeface="新宋体" pitchFamily="49" charset="-122"/>
              </a:rPr>
              <a:t>                                        文件行数等信息</a:t>
            </a:r>
            <a:r>
              <a:rPr lang="en-US" altLang="zh-CN">
                <a:latin typeface="新宋体" pitchFamily="49" charset="-122"/>
                <a:ea typeface="新宋体" pitchFamily="49" charset="-122"/>
              </a:rPr>
              <a:t>)</a:t>
            </a:r>
          </a:p>
          <a:p>
            <a:r>
              <a:rPr lang="en-US" altLang="zh-CN">
                <a:latin typeface="新宋体" pitchFamily="49" charset="-122"/>
                <a:ea typeface="新宋体" pitchFamily="49" charset="-122"/>
              </a:rPr>
              <a:t>Ctrl + l                                </a:t>
            </a:r>
            <a:r>
              <a:rPr lang="zh-CN" altLang="en-US">
                <a:latin typeface="新宋体" pitchFamily="49" charset="-122"/>
                <a:ea typeface="新宋体" pitchFamily="49" charset="-122"/>
              </a:rPr>
              <a:t>刷新屏幕</a:t>
            </a:r>
          </a:p>
          <a:p>
            <a:r>
              <a:rPr lang="en-US" altLang="zh-CN">
                <a:latin typeface="新宋体" pitchFamily="49" charset="-122"/>
                <a:ea typeface="新宋体" pitchFamily="49" charset="-122"/>
              </a:rPr>
              <a:t>:r file1                                </a:t>
            </a:r>
            <a:r>
              <a:rPr lang="zh-CN" altLang="en-US">
                <a:latin typeface="新宋体" pitchFamily="49" charset="-122"/>
                <a:ea typeface="新宋体" pitchFamily="49" charset="-122"/>
              </a:rPr>
              <a:t>将</a:t>
            </a:r>
            <a:r>
              <a:rPr lang="en-US" altLang="zh-CN">
                <a:latin typeface="新宋体" pitchFamily="49" charset="-122"/>
                <a:ea typeface="新宋体" pitchFamily="49" charset="-122"/>
              </a:rPr>
              <a:t>file1</a:t>
            </a:r>
            <a:r>
              <a:rPr lang="zh-CN" altLang="en-US">
                <a:latin typeface="新宋体" pitchFamily="49" charset="-122"/>
                <a:ea typeface="新宋体" pitchFamily="49" charset="-122"/>
              </a:rPr>
              <a:t>的内容添加至光标下一行   </a:t>
            </a:r>
          </a:p>
        </p:txBody>
      </p:sp>
      <p:grpSp>
        <p:nvGrpSpPr>
          <p:cNvPr id="49157" name="Group 3"/>
          <p:cNvGrpSpPr>
            <a:grpSpLocks/>
          </p:cNvGrpSpPr>
          <p:nvPr/>
        </p:nvGrpSpPr>
        <p:grpSpPr bwMode="auto">
          <a:xfrm>
            <a:off x="522288" y="2889250"/>
            <a:ext cx="8081962" cy="2120900"/>
            <a:chOff x="300" y="2415"/>
            <a:chExt cx="14930" cy="1336"/>
          </a:xfrm>
        </p:grpSpPr>
        <p:sp>
          <p:nvSpPr>
            <p:cNvPr id="38917" name="Text Box 9"/>
            <p:cNvSpPr txBox="1">
              <a:spLocks noChangeArrowheads="1"/>
            </p:cNvSpPr>
            <p:nvPr/>
          </p:nvSpPr>
          <p:spPr bwMode="auto">
            <a:xfrm>
              <a:off x="845" y="2617"/>
              <a:ext cx="14385" cy="1134"/>
            </a:xfrm>
            <a:prstGeom prst="rect">
              <a:avLst/>
            </a:prstGeom>
            <a:noFill/>
            <a:ln w="9525" algn="ctr">
              <a:noFill/>
              <a:miter lim="800000"/>
              <a:headEnd/>
              <a:tailEnd/>
            </a:ln>
          </p:spPr>
          <p:txBody>
            <a:bodyPr>
              <a:spAutoFit/>
            </a:bodyPr>
            <a:lstStyle/>
            <a:p>
              <a:r>
                <a:rPr lang="zh-CN" altLang="en-US" sz="2800" b="1">
                  <a:latin typeface="微软雅黑"/>
                </a:rPr>
                <a:t>有时因为版本控制软件未经配置，我们用 </a:t>
              </a:r>
              <a:r>
                <a:rPr lang="en-US" altLang="zh-CN" sz="2800" b="1">
                  <a:latin typeface="微软雅黑"/>
                </a:rPr>
                <a:t>Windows </a:t>
              </a:r>
              <a:r>
                <a:rPr lang="zh-CN" altLang="en-US" sz="2800" b="1">
                  <a:latin typeface="微软雅黑"/>
                </a:rPr>
                <a:t>操作系统提交上去的文件，因为文件格式的差异在换行符等处会有不同，遇到这种情况该如何处理？</a:t>
              </a:r>
            </a:p>
          </p:txBody>
        </p:sp>
        <p:pic>
          <p:nvPicPr>
            <p:cNvPr id="38918" name="Picture 5"/>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49160" name="Text Box 8"/>
          <p:cNvSpPr txBox="1">
            <a:spLocks noChangeArrowheads="1"/>
          </p:cNvSpPr>
          <p:nvPr/>
        </p:nvSpPr>
        <p:spPr bwMode="auto">
          <a:xfrm>
            <a:off x="431800" y="5273675"/>
            <a:ext cx="6851650" cy="517525"/>
          </a:xfrm>
          <a:prstGeom prst="rect">
            <a:avLst/>
          </a:prstGeom>
          <a:noFill/>
          <a:ln w="9525">
            <a:noFill/>
            <a:miter lim="800000"/>
            <a:headEnd/>
            <a:tailEnd/>
          </a:ln>
        </p:spPr>
        <p:txBody>
          <a:bodyPr wrap="none">
            <a:spAutoFit/>
          </a:bodyPr>
          <a:lstStyle/>
          <a:p>
            <a:r>
              <a:rPr lang="en-US" altLang="zh-CN">
                <a:latin typeface="微软雅黑"/>
              </a:rPr>
              <a:t>:set ff (:set fileformat)                        </a:t>
            </a:r>
            <a:r>
              <a:rPr lang="zh-CN" altLang="en-US">
                <a:latin typeface="微软雅黑"/>
              </a:rPr>
              <a:t>查看文件格式 </a:t>
            </a:r>
            <a:r>
              <a:rPr lang="en-US" altLang="zh-CN">
                <a:latin typeface="微软雅黑"/>
              </a:rPr>
              <a:t>(file format)</a:t>
            </a:r>
          </a:p>
          <a:p>
            <a:r>
              <a:rPr lang="en-US" altLang="zh-CN">
                <a:latin typeface="微软雅黑"/>
              </a:rPr>
              <a:t>:set ff=unix|dos (:set fileformat=unix|dos)      </a:t>
            </a:r>
            <a:r>
              <a:rPr lang="zh-CN" altLang="en-US">
                <a:latin typeface="微软雅黑"/>
              </a:rPr>
              <a:t>设置文件格式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additive="base">
                                        <p:cTn id="7" dur="500" fill="hold"/>
                                        <p:tgtEl>
                                          <p:spTgt spid="49157"/>
                                        </p:tgtEl>
                                        <p:attrNameLst>
                                          <p:attrName>ppt_x</p:attrName>
                                        </p:attrNameLst>
                                      </p:cBhvr>
                                      <p:tavLst>
                                        <p:tav tm="0">
                                          <p:val>
                                            <p:strVal val="0-#ppt_w/2"/>
                                          </p:val>
                                        </p:tav>
                                        <p:tav tm="100000">
                                          <p:val>
                                            <p:strVal val="#ppt_x"/>
                                          </p:val>
                                        </p:tav>
                                      </p:tavLst>
                                    </p:anim>
                                    <p:anim calcmode="lin" valueType="num">
                                      <p:cBhvr additive="base">
                                        <p:cTn id="8"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9160"/>
                                        </p:tgtEl>
                                        <p:attrNameLst>
                                          <p:attrName>style.visibility</p:attrName>
                                        </p:attrNameLst>
                                      </p:cBhvr>
                                      <p:to>
                                        <p:strVal val="visible"/>
                                      </p:to>
                                    </p:set>
                                    <p:animEffect transition="in" filter="strips(downRight)">
                                      <p:cBhvr>
                                        <p:cTn id="13"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8" name="TextBox 3"/>
          <p:cNvSpPr txBox="1">
            <a:spLocks noChangeArrowheads="1"/>
          </p:cNvSpPr>
          <p:nvPr/>
        </p:nvSpPr>
        <p:spPr bwMode="auto">
          <a:xfrm>
            <a:off x="1285875" y="549275"/>
            <a:ext cx="6786563" cy="762000"/>
          </a:xfrm>
          <a:prstGeom prst="rect">
            <a:avLst/>
          </a:prstGeom>
          <a:noFill/>
          <a:ln w="9525">
            <a:noFill/>
            <a:miter lim="800000"/>
            <a:headEnd/>
            <a:tailEnd/>
          </a:ln>
        </p:spPr>
        <p:txBody>
          <a:bodyPr>
            <a:spAutoFit/>
          </a:bodyPr>
          <a:lstStyle/>
          <a:p>
            <a:pPr algn="ctr"/>
            <a:r>
              <a:rPr lang="en-US" altLang="zh-CN" sz="4400" b="1">
                <a:latin typeface="Arial" charset="0"/>
                <a:ea typeface="宋体" charset="-122"/>
              </a:rPr>
              <a:t>Linux </a:t>
            </a:r>
            <a:r>
              <a:rPr lang="zh-CN" altLang="en-US" sz="4400" b="1">
                <a:latin typeface="Arial" charset="0"/>
                <a:ea typeface="宋体" charset="-122"/>
              </a:rPr>
              <a:t>管道和重定向</a:t>
            </a:r>
          </a:p>
        </p:txBody>
      </p:sp>
      <p:sp>
        <p:nvSpPr>
          <p:cNvPr id="31746" name="Text Box 5"/>
          <p:cNvSpPr txBox="1">
            <a:spLocks noChangeArrowheads="1"/>
          </p:cNvSpPr>
          <p:nvPr/>
        </p:nvSpPr>
        <p:spPr bwMode="auto">
          <a:xfrm>
            <a:off x="788988" y="1649413"/>
            <a:ext cx="7153275" cy="946150"/>
          </a:xfrm>
          <a:prstGeom prst="rect">
            <a:avLst/>
          </a:prstGeom>
          <a:noFill/>
          <a:ln w="9525">
            <a:noFill/>
            <a:miter lim="800000"/>
            <a:headEnd/>
            <a:tailEnd/>
          </a:ln>
        </p:spPr>
        <p:txBody>
          <a:bodyPr wrap="none">
            <a:spAutoFit/>
          </a:bodyPr>
          <a:lstStyle/>
          <a:p>
            <a:r>
              <a:rPr lang="zh-CN" altLang="en-US" sz="2800" b="1">
                <a:latin typeface="微软雅黑"/>
              </a:rPr>
              <a:t>管道 </a:t>
            </a:r>
            <a:r>
              <a:rPr lang="en-US" altLang="zh-CN" sz="2800" b="1">
                <a:latin typeface="微软雅黑"/>
              </a:rPr>
              <a:t>-- </a:t>
            </a:r>
            <a:r>
              <a:rPr lang="zh-CN" altLang="en-US" sz="2800" b="1">
                <a:latin typeface="微软雅黑"/>
              </a:rPr>
              <a:t>管道符号‘</a:t>
            </a:r>
            <a:r>
              <a:rPr lang="en-US" altLang="zh-CN" sz="2800" b="1">
                <a:latin typeface="微软雅黑"/>
              </a:rPr>
              <a:t>|’</a:t>
            </a:r>
            <a:r>
              <a:rPr lang="zh-CN" altLang="en-US" sz="2800" b="1">
                <a:latin typeface="微软雅黑"/>
              </a:rPr>
              <a:t>左边命令的标准输出</a:t>
            </a:r>
          </a:p>
          <a:p>
            <a:r>
              <a:rPr lang="zh-CN" altLang="en-US" sz="2800" b="1">
                <a:latin typeface="微软雅黑"/>
              </a:rPr>
              <a:t>        作为管道右边命令的标准输入</a:t>
            </a:r>
          </a:p>
        </p:txBody>
      </p:sp>
      <p:sp>
        <p:nvSpPr>
          <p:cNvPr id="31747" name="Text Box 8"/>
          <p:cNvSpPr txBox="1">
            <a:spLocks noChangeArrowheads="1"/>
          </p:cNvSpPr>
          <p:nvPr/>
        </p:nvSpPr>
        <p:spPr bwMode="auto">
          <a:xfrm>
            <a:off x="788988" y="5408613"/>
            <a:ext cx="6265862" cy="519112"/>
          </a:xfrm>
          <a:prstGeom prst="rect">
            <a:avLst/>
          </a:prstGeom>
          <a:noFill/>
          <a:ln w="9525">
            <a:noFill/>
            <a:miter lim="800000"/>
            <a:headEnd/>
            <a:tailEnd/>
          </a:ln>
        </p:spPr>
        <p:txBody>
          <a:bodyPr wrap="none">
            <a:spAutoFit/>
          </a:bodyPr>
          <a:lstStyle/>
          <a:p>
            <a:r>
              <a:rPr lang="zh-CN" altLang="en-US" sz="2800" b="1">
                <a:latin typeface="微软雅黑"/>
              </a:rPr>
              <a:t>格式：命令</a:t>
            </a:r>
            <a:r>
              <a:rPr lang="en-US" altLang="zh-CN" sz="2800" b="1">
                <a:latin typeface="微软雅黑"/>
              </a:rPr>
              <a:t>1 | </a:t>
            </a:r>
            <a:r>
              <a:rPr lang="zh-CN" altLang="en-US" sz="2800" b="1">
                <a:latin typeface="微软雅黑"/>
              </a:rPr>
              <a:t>命令</a:t>
            </a:r>
            <a:r>
              <a:rPr lang="en-US" altLang="zh-CN" sz="2800" b="1">
                <a:latin typeface="微软雅黑"/>
              </a:rPr>
              <a:t>2 | …… | </a:t>
            </a:r>
            <a:r>
              <a:rPr lang="zh-CN" altLang="en-US" sz="2800" b="1">
                <a:latin typeface="微软雅黑"/>
              </a:rPr>
              <a:t>命令</a:t>
            </a:r>
            <a:r>
              <a:rPr lang="en-US" altLang="zh-CN" sz="2800" b="1">
                <a:latin typeface="微软雅黑"/>
              </a:rPr>
              <a:t>n</a:t>
            </a:r>
          </a:p>
        </p:txBody>
      </p:sp>
      <p:sp>
        <p:nvSpPr>
          <p:cNvPr id="31748" name="Text Box 9"/>
          <p:cNvSpPr txBox="1">
            <a:spLocks noChangeArrowheads="1"/>
          </p:cNvSpPr>
          <p:nvPr/>
        </p:nvSpPr>
        <p:spPr bwMode="auto">
          <a:xfrm>
            <a:off x="788988" y="3101975"/>
            <a:ext cx="5184775" cy="1800225"/>
          </a:xfrm>
          <a:prstGeom prst="rect">
            <a:avLst/>
          </a:prstGeom>
          <a:noFill/>
          <a:ln w="9525">
            <a:noFill/>
            <a:miter lim="800000"/>
            <a:headEnd/>
            <a:tailEnd/>
          </a:ln>
        </p:spPr>
        <p:txBody>
          <a:bodyPr wrap="none">
            <a:spAutoFit/>
          </a:bodyPr>
          <a:lstStyle/>
          <a:p>
            <a:r>
              <a:rPr lang="zh-CN" altLang="en-US" sz="2800" b="1">
                <a:latin typeface="微软雅黑"/>
              </a:rPr>
              <a:t>还记得刚才用到的管道命令吗？</a:t>
            </a:r>
          </a:p>
          <a:p>
            <a:r>
              <a:rPr lang="zh-CN" altLang="en-US" sz="2800" b="1">
                <a:latin typeface="微软雅黑"/>
              </a:rPr>
              <a:t>让我们来看一下它的格式</a:t>
            </a:r>
          </a:p>
          <a:p>
            <a:endParaRPr lang="zh-CN" altLang="en-US" sz="2800" b="1">
              <a:latin typeface="微软雅黑"/>
            </a:endParaRPr>
          </a:p>
          <a:p>
            <a:r>
              <a:rPr lang="en-US" altLang="zh-CN" sz="2800" b="1">
                <a:latin typeface="微软雅黑"/>
              </a:rPr>
              <a:t>ls -1 | grep '^a' | wc -l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8"/>
                                        </p:tgtEl>
                                        <p:attrNameLst>
                                          <p:attrName>style.visibility</p:attrName>
                                        </p:attrNameLst>
                                      </p:cBhvr>
                                      <p:to>
                                        <p:strVal val="visible"/>
                                      </p:to>
                                    </p:set>
                                    <p:anim calcmode="lin" valueType="num">
                                      <p:cBhvr additive="base">
                                        <p:cTn id="13" dur="500" fill="hold"/>
                                        <p:tgtEl>
                                          <p:spTgt spid="31748"/>
                                        </p:tgtEl>
                                        <p:attrNameLst>
                                          <p:attrName>ppt_x</p:attrName>
                                        </p:attrNameLst>
                                      </p:cBhvr>
                                      <p:tavLst>
                                        <p:tav tm="0">
                                          <p:val>
                                            <p:strVal val="0-#ppt_w/2"/>
                                          </p:val>
                                        </p:tav>
                                        <p:tav tm="100000">
                                          <p:val>
                                            <p:strVal val="#ppt_x"/>
                                          </p:val>
                                        </p:tav>
                                      </p:tavLst>
                                    </p:anim>
                                    <p:anim calcmode="lin" valueType="num">
                                      <p:cBhvr additive="base">
                                        <p:cTn id="14"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1747"/>
                                        </p:tgtEl>
                                        <p:attrNameLst>
                                          <p:attrName>style.visibility</p:attrName>
                                        </p:attrNameLst>
                                      </p:cBhvr>
                                      <p:to>
                                        <p:strVal val="visible"/>
                                      </p:to>
                                    </p:set>
                                    <p:animEffect transition="in" filter="strips(downRight)">
                                      <p:cBhvr>
                                        <p:cTn id="19"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P spid="3174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62" name="Text Box 5"/>
          <p:cNvSpPr txBox="1">
            <a:spLocks noChangeArrowheads="1"/>
          </p:cNvSpPr>
          <p:nvPr/>
        </p:nvSpPr>
        <p:spPr bwMode="auto">
          <a:xfrm>
            <a:off x="476250" y="1800225"/>
            <a:ext cx="8089900" cy="1552575"/>
          </a:xfrm>
          <a:prstGeom prst="rect">
            <a:avLst/>
          </a:prstGeom>
          <a:noFill/>
          <a:ln w="9525">
            <a:noFill/>
            <a:miter lim="800000"/>
            <a:headEnd/>
            <a:tailEnd/>
          </a:ln>
        </p:spPr>
        <p:txBody>
          <a:bodyPr>
            <a:spAutoFit/>
          </a:bodyPr>
          <a:lstStyle/>
          <a:p>
            <a:r>
              <a:rPr lang="zh-CN" altLang="en-US" sz="2400" b="1">
                <a:ea typeface="楷体_GB2312" pitchFamily="49" charset="-122"/>
              </a:rPr>
              <a:t>由于管道线中每一个命令的执行都取决于前一个命令执行的结果，因此用户可能希望能根据前一个命令的执行情况来决定是否执行后续的命令，</a:t>
            </a:r>
            <a:r>
              <a:rPr lang="en-US" altLang="zh-CN" sz="2400" b="1">
                <a:ea typeface="楷体_GB2312" pitchFamily="49" charset="-122"/>
              </a:rPr>
              <a:t>shell </a:t>
            </a:r>
            <a:r>
              <a:rPr lang="zh-CN" altLang="en-US" sz="2400" b="1">
                <a:ea typeface="楷体_GB2312" pitchFamily="49" charset="-122"/>
              </a:rPr>
              <a:t>允许在管道相邻的两个命令之间采用如下逻辑关系</a:t>
            </a:r>
            <a:r>
              <a:rPr lang="en-US" altLang="zh-CN" sz="2400" b="1">
                <a:ea typeface="楷体_GB2312" pitchFamily="49" charset="-122"/>
              </a:rPr>
              <a:t>:</a:t>
            </a:r>
          </a:p>
        </p:txBody>
      </p:sp>
      <p:sp>
        <p:nvSpPr>
          <p:cNvPr id="40963" name="Text Box 6"/>
          <p:cNvSpPr txBox="1">
            <a:spLocks noChangeArrowheads="1"/>
          </p:cNvSpPr>
          <p:nvPr/>
        </p:nvSpPr>
        <p:spPr bwMode="auto">
          <a:xfrm>
            <a:off x="735013" y="3762375"/>
            <a:ext cx="7423150" cy="701675"/>
          </a:xfrm>
          <a:prstGeom prst="rect">
            <a:avLst/>
          </a:prstGeom>
          <a:noFill/>
          <a:ln w="9525">
            <a:noFill/>
            <a:miter lim="800000"/>
            <a:headEnd/>
            <a:tailEnd/>
          </a:ln>
        </p:spPr>
        <p:txBody>
          <a:bodyPr wrap="none">
            <a:spAutoFit/>
          </a:bodyPr>
          <a:lstStyle/>
          <a:p>
            <a:r>
              <a:rPr lang="zh-CN" altLang="en-US" sz="2000">
                <a:ea typeface="楷体_GB2312" pitchFamily="49" charset="-122"/>
              </a:rPr>
              <a:t>命令</a:t>
            </a:r>
            <a:r>
              <a:rPr lang="en-US" altLang="zh-CN" sz="2000">
                <a:ea typeface="楷体_GB2312" pitchFamily="49" charset="-122"/>
              </a:rPr>
              <a:t>1 &amp;&amp; </a:t>
            </a:r>
            <a:r>
              <a:rPr lang="zh-CN" altLang="en-US" sz="2000">
                <a:ea typeface="楷体_GB2312" pitchFamily="49" charset="-122"/>
              </a:rPr>
              <a:t>命令</a:t>
            </a:r>
            <a:r>
              <a:rPr lang="en-US" altLang="zh-CN" sz="2000">
                <a:ea typeface="楷体_GB2312" pitchFamily="49" charset="-122"/>
              </a:rPr>
              <a:t>2 </a:t>
            </a:r>
            <a:r>
              <a:rPr lang="en-US" altLang="zh-CN" sz="2000">
                <a:latin typeface="新宋体" pitchFamily="49" charset="-122"/>
                <a:ea typeface="楷体_GB2312" pitchFamily="49" charset="-122"/>
              </a:rPr>
              <a:t> </a:t>
            </a:r>
            <a:r>
              <a:rPr lang="en-US" altLang="zh-CN" sz="2000">
                <a:ea typeface="楷体_GB2312" pitchFamily="49" charset="-122"/>
              </a:rPr>
              <a:t> </a:t>
            </a:r>
            <a:r>
              <a:rPr lang="en-US" altLang="zh-CN" sz="2000">
                <a:latin typeface="新宋体" pitchFamily="49" charset="-122"/>
                <a:ea typeface="楷体_GB2312" pitchFamily="49" charset="-122"/>
              </a:rPr>
              <a:t> </a:t>
            </a:r>
            <a:r>
              <a:rPr lang="en-US" altLang="zh-CN" sz="2000">
                <a:ea typeface="楷体_GB2312" pitchFamily="49" charset="-122"/>
              </a:rPr>
              <a:t> </a:t>
            </a:r>
            <a:r>
              <a:rPr lang="en-US" altLang="zh-CN" sz="2000">
                <a:latin typeface="新宋体" pitchFamily="49" charset="-122"/>
                <a:ea typeface="楷体_GB2312" pitchFamily="49" charset="-122"/>
              </a:rPr>
              <a:t> </a:t>
            </a:r>
            <a:r>
              <a:rPr lang="en-US" altLang="zh-CN" sz="2000">
                <a:ea typeface="楷体_GB2312" pitchFamily="49" charset="-122"/>
              </a:rPr>
              <a:t> </a:t>
            </a:r>
            <a:r>
              <a:rPr lang="en-US" altLang="zh-CN" sz="2000">
                <a:latin typeface="新宋体" pitchFamily="49" charset="-122"/>
                <a:ea typeface="楷体_GB2312" pitchFamily="49" charset="-122"/>
              </a:rPr>
              <a:t>  </a:t>
            </a:r>
            <a:r>
              <a:rPr lang="zh-CN" altLang="en-US" sz="2000">
                <a:ea typeface="楷体_GB2312" pitchFamily="49" charset="-122"/>
              </a:rPr>
              <a:t>运行命令</a:t>
            </a:r>
            <a:r>
              <a:rPr lang="en-US" altLang="zh-CN" sz="2000">
                <a:ea typeface="楷体_GB2312" pitchFamily="49" charset="-122"/>
              </a:rPr>
              <a:t>1</a:t>
            </a:r>
            <a:r>
              <a:rPr lang="zh-CN" altLang="en-US" sz="2000">
                <a:ea typeface="楷体_GB2312" pitchFamily="49" charset="-122"/>
              </a:rPr>
              <a:t>，如果成功，再运行命令</a:t>
            </a:r>
            <a:r>
              <a:rPr lang="en-US" altLang="zh-CN" sz="2000">
                <a:ea typeface="楷体_GB2312" pitchFamily="49" charset="-122"/>
              </a:rPr>
              <a:t>2</a:t>
            </a:r>
          </a:p>
          <a:p>
            <a:r>
              <a:rPr lang="zh-CN" altLang="en-US" sz="2000">
                <a:ea typeface="楷体_GB2312" pitchFamily="49" charset="-122"/>
              </a:rPr>
              <a:t>命令</a:t>
            </a:r>
            <a:r>
              <a:rPr lang="en-US" altLang="zh-CN" sz="2000">
                <a:ea typeface="楷体_GB2312" pitchFamily="49" charset="-122"/>
              </a:rPr>
              <a:t>1 || </a:t>
            </a:r>
            <a:r>
              <a:rPr lang="zh-CN" altLang="en-US" sz="2000">
                <a:ea typeface="楷体_GB2312" pitchFamily="49" charset="-122"/>
              </a:rPr>
              <a:t>命令</a:t>
            </a:r>
            <a:r>
              <a:rPr lang="en-US" altLang="zh-CN" sz="2000">
                <a:ea typeface="楷体_GB2312" pitchFamily="49" charset="-122"/>
              </a:rPr>
              <a:t>2 </a:t>
            </a:r>
            <a:r>
              <a:rPr lang="en-US" altLang="zh-CN" sz="2000">
                <a:latin typeface="新宋体" pitchFamily="49" charset="-122"/>
                <a:ea typeface="楷体_GB2312" pitchFamily="49" charset="-122"/>
              </a:rPr>
              <a:t> </a:t>
            </a:r>
            <a:r>
              <a:rPr lang="en-US" altLang="zh-CN" sz="2000">
                <a:ea typeface="楷体_GB2312" pitchFamily="49" charset="-122"/>
              </a:rPr>
              <a:t> </a:t>
            </a:r>
            <a:r>
              <a:rPr lang="en-US" altLang="zh-CN" sz="2000">
                <a:latin typeface="新宋体" pitchFamily="49" charset="-122"/>
                <a:ea typeface="楷体_GB2312" pitchFamily="49" charset="-122"/>
              </a:rPr>
              <a:t> </a:t>
            </a:r>
            <a:r>
              <a:rPr lang="en-US" altLang="zh-CN" sz="2000">
                <a:ea typeface="楷体_GB2312" pitchFamily="49" charset="-122"/>
              </a:rPr>
              <a:t> </a:t>
            </a:r>
            <a:r>
              <a:rPr lang="en-US" altLang="zh-CN" sz="2000">
                <a:latin typeface="新宋体" pitchFamily="49" charset="-122"/>
                <a:ea typeface="楷体_GB2312" pitchFamily="49" charset="-122"/>
              </a:rPr>
              <a:t> </a:t>
            </a:r>
            <a:r>
              <a:rPr lang="en-US" altLang="zh-CN" sz="2000">
                <a:ea typeface="楷体_GB2312" pitchFamily="49" charset="-122"/>
              </a:rPr>
              <a:t> </a:t>
            </a:r>
            <a:r>
              <a:rPr lang="en-US" altLang="zh-CN" sz="2000">
                <a:latin typeface="新宋体" pitchFamily="49" charset="-122"/>
                <a:ea typeface="楷体_GB2312" pitchFamily="49" charset="-122"/>
              </a:rPr>
              <a:t> </a:t>
            </a:r>
            <a:r>
              <a:rPr lang="en-US" altLang="zh-CN" sz="2000">
                <a:ea typeface="楷体_GB2312" pitchFamily="49" charset="-122"/>
              </a:rPr>
              <a:t> </a:t>
            </a:r>
            <a:r>
              <a:rPr lang="zh-CN" altLang="en-US" sz="2000">
                <a:ea typeface="楷体_GB2312" pitchFamily="49" charset="-122"/>
              </a:rPr>
              <a:t>运行命令</a:t>
            </a:r>
            <a:r>
              <a:rPr lang="en-US" altLang="zh-CN" sz="2000">
                <a:ea typeface="楷体_GB2312" pitchFamily="49" charset="-122"/>
              </a:rPr>
              <a:t>1</a:t>
            </a:r>
            <a:r>
              <a:rPr lang="zh-CN" altLang="en-US" sz="2000">
                <a:ea typeface="楷体_GB2312" pitchFamily="49" charset="-122"/>
              </a:rPr>
              <a:t>，如果不成功，再运行命令</a:t>
            </a:r>
            <a:r>
              <a:rPr lang="en-US" altLang="zh-CN" sz="2000">
                <a:ea typeface="楷体_GB2312" pitchFamily="49" charset="-122"/>
              </a:rPr>
              <a:t>2</a:t>
            </a:r>
            <a:endParaRPr lang="zh-CN" altLang="en-US" sz="2000">
              <a:ea typeface="楷体_GB2312"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1986" name="Group 3"/>
          <p:cNvGrpSpPr>
            <a:grpSpLocks/>
          </p:cNvGrpSpPr>
          <p:nvPr/>
        </p:nvGrpSpPr>
        <p:grpSpPr bwMode="auto">
          <a:xfrm>
            <a:off x="385763" y="414338"/>
            <a:ext cx="8197850" cy="900112"/>
            <a:chOff x="300" y="2415"/>
            <a:chExt cx="5164" cy="567"/>
          </a:xfrm>
        </p:grpSpPr>
        <p:sp>
          <p:nvSpPr>
            <p:cNvPr id="41992" name="Text Box 9"/>
            <p:cNvSpPr txBox="1">
              <a:spLocks noChangeArrowheads="1"/>
            </p:cNvSpPr>
            <p:nvPr/>
          </p:nvSpPr>
          <p:spPr bwMode="auto">
            <a:xfrm>
              <a:off x="844" y="2617"/>
              <a:ext cx="4620" cy="327"/>
            </a:xfrm>
            <a:prstGeom prst="rect">
              <a:avLst/>
            </a:prstGeom>
            <a:noFill/>
            <a:ln w="9525" algn="ctr">
              <a:noFill/>
              <a:miter lim="800000"/>
              <a:headEnd/>
              <a:tailEnd/>
            </a:ln>
          </p:spPr>
          <p:txBody>
            <a:bodyPr wrap="none">
              <a:spAutoFit/>
            </a:bodyPr>
            <a:lstStyle/>
            <a:p>
              <a:r>
                <a:rPr lang="zh-CN" altLang="en-US" sz="2800" b="1">
                  <a:ea typeface="楷体_GB2312" pitchFamily="49" charset="-122"/>
                </a:rPr>
                <a:t>查找系统中所有包含字符串 </a:t>
              </a:r>
              <a:r>
                <a:rPr lang="en-US" altLang="zh-CN" sz="2800" b="1">
                  <a:ea typeface="楷体_GB2312" pitchFamily="49" charset="-122"/>
                </a:rPr>
                <a:t>main </a:t>
              </a:r>
              <a:r>
                <a:rPr lang="zh-CN" altLang="en-US" sz="2800" b="1">
                  <a:ea typeface="楷体_GB2312" pitchFamily="49" charset="-122"/>
                </a:rPr>
                <a:t>的</a:t>
              </a:r>
              <a:r>
                <a:rPr lang="en-US" altLang="zh-CN" sz="2800" b="1">
                  <a:ea typeface="楷体_GB2312" pitchFamily="49" charset="-122"/>
                </a:rPr>
                <a:t>.c</a:t>
              </a:r>
              <a:r>
                <a:rPr lang="zh-CN" altLang="en-US" sz="2800" b="1">
                  <a:ea typeface="楷体_GB2312" pitchFamily="49" charset="-122"/>
                </a:rPr>
                <a:t>文件？</a:t>
              </a:r>
            </a:p>
          </p:txBody>
        </p:sp>
        <p:pic>
          <p:nvPicPr>
            <p:cNvPr id="41993" name="Picture 5"/>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33794" name="Text Box 8"/>
          <p:cNvSpPr txBox="1">
            <a:spLocks noChangeArrowheads="1"/>
          </p:cNvSpPr>
          <p:nvPr/>
        </p:nvSpPr>
        <p:spPr bwMode="auto">
          <a:xfrm>
            <a:off x="798513" y="1830388"/>
            <a:ext cx="7539037" cy="519112"/>
          </a:xfrm>
          <a:prstGeom prst="rect">
            <a:avLst/>
          </a:prstGeom>
          <a:noFill/>
          <a:ln w="9525">
            <a:noFill/>
            <a:miter lim="800000"/>
            <a:headEnd/>
            <a:tailEnd/>
          </a:ln>
        </p:spPr>
        <p:txBody>
          <a:bodyPr wrap="none">
            <a:spAutoFit/>
          </a:bodyPr>
          <a:lstStyle/>
          <a:p>
            <a:r>
              <a:rPr lang="zh-CN" altLang="zh-CN" sz="2800" b="1">
                <a:ea typeface="楷体_GB2312" pitchFamily="49" charset="-122"/>
              </a:rPr>
              <a:t>find / -name "*.c" -print|xargs grep main</a:t>
            </a:r>
            <a:endParaRPr lang="en-US" altLang="zh-CN" sz="2800" b="1">
              <a:ea typeface="楷体_GB2312" pitchFamily="49" charset="-122"/>
            </a:endParaRPr>
          </a:p>
        </p:txBody>
      </p:sp>
      <p:sp>
        <p:nvSpPr>
          <p:cNvPr id="33795" name="Text Box 9"/>
          <p:cNvSpPr txBox="1">
            <a:spLocks noChangeArrowheads="1"/>
          </p:cNvSpPr>
          <p:nvPr/>
        </p:nvSpPr>
        <p:spPr bwMode="auto">
          <a:xfrm>
            <a:off x="792163" y="3789363"/>
            <a:ext cx="7605712" cy="2530475"/>
          </a:xfrm>
          <a:prstGeom prst="rect">
            <a:avLst/>
          </a:prstGeom>
          <a:noFill/>
          <a:ln w="9525">
            <a:noFill/>
            <a:miter lim="800000"/>
            <a:headEnd/>
            <a:tailEnd/>
          </a:ln>
        </p:spPr>
        <p:txBody>
          <a:bodyPr>
            <a:spAutoFit/>
          </a:bodyPr>
          <a:lstStyle/>
          <a:p>
            <a:r>
              <a:rPr lang="en-US" altLang="zh-CN" sz="2000" b="1">
                <a:ea typeface="楷体_GB2312" pitchFamily="49" charset="-122"/>
              </a:rPr>
              <a:t>xargs </a:t>
            </a:r>
            <a:r>
              <a:rPr lang="zh-CN" altLang="en-US" sz="2000" b="1">
                <a:ea typeface="楷体_GB2312" pitchFamily="49" charset="-122"/>
              </a:rPr>
              <a:t>命令是一个常用于管道之中的命令。</a:t>
            </a:r>
            <a:r>
              <a:rPr lang="en-US" altLang="zh-CN" sz="2000" b="1">
                <a:ea typeface="楷体_GB2312" pitchFamily="49" charset="-122"/>
              </a:rPr>
              <a:t>xargs </a:t>
            </a:r>
            <a:r>
              <a:rPr lang="zh-CN" altLang="en-US" sz="2000" b="1">
                <a:ea typeface="楷体_GB2312" pitchFamily="49" charset="-122"/>
              </a:rPr>
              <a:t>命令将尽可能多地传递参数以确保命令行上的参数不溢出。对于上面的例子，若不使用 </a:t>
            </a:r>
            <a:r>
              <a:rPr lang="en-US" altLang="zh-CN" sz="2000" b="1">
                <a:ea typeface="楷体_GB2312" pitchFamily="49" charset="-122"/>
              </a:rPr>
              <a:t>xargs </a:t>
            </a:r>
            <a:r>
              <a:rPr lang="zh-CN" altLang="en-US" sz="2000" b="1">
                <a:ea typeface="楷体_GB2312" pitchFamily="49" charset="-122"/>
              </a:rPr>
              <a:t>命令，如下：</a:t>
            </a:r>
          </a:p>
          <a:p>
            <a:endParaRPr lang="zh-CN" altLang="en-US" sz="2000" b="1">
              <a:ea typeface="楷体_GB2312" pitchFamily="49" charset="-122"/>
            </a:endParaRPr>
          </a:p>
          <a:p>
            <a:r>
              <a:rPr lang="en-US" altLang="zh-CN" sz="2000" b="1">
                <a:ea typeface="楷体_GB2312" pitchFamily="49" charset="-122"/>
              </a:rPr>
              <a:t>find / -name "*.c" -print | grep main</a:t>
            </a:r>
          </a:p>
          <a:p>
            <a:endParaRPr lang="en-US" altLang="zh-CN" sz="2000" b="1">
              <a:ea typeface="楷体_GB2312" pitchFamily="49" charset="-122"/>
            </a:endParaRPr>
          </a:p>
          <a:p>
            <a:r>
              <a:rPr lang="zh-CN" altLang="en-US" sz="2000" b="1">
                <a:ea typeface="楷体_GB2312" pitchFamily="49" charset="-122"/>
              </a:rPr>
              <a:t>则当 </a:t>
            </a:r>
            <a:r>
              <a:rPr lang="en-US" altLang="zh-CN" sz="2000" b="1">
                <a:ea typeface="楷体_GB2312" pitchFamily="49" charset="-122"/>
              </a:rPr>
              <a:t>find </a:t>
            </a:r>
            <a:r>
              <a:rPr lang="zh-CN" altLang="en-US" sz="2000" b="1">
                <a:ea typeface="楷体_GB2312" pitchFamily="49" charset="-122"/>
              </a:rPr>
              <a:t>的输出结果很多时，可能会导致 </a:t>
            </a:r>
            <a:r>
              <a:rPr lang="en-US" altLang="zh-CN" sz="2000" b="1">
                <a:ea typeface="楷体_GB2312" pitchFamily="49" charset="-122"/>
              </a:rPr>
              <a:t>grep </a:t>
            </a:r>
            <a:r>
              <a:rPr lang="zh-CN" altLang="en-US" sz="2000" b="1">
                <a:ea typeface="楷体_GB2312" pitchFamily="49" charset="-122"/>
              </a:rPr>
              <a:t>命令的参数太多而溢出。</a:t>
            </a:r>
          </a:p>
        </p:txBody>
      </p:sp>
      <p:grpSp>
        <p:nvGrpSpPr>
          <p:cNvPr id="33796" name="Group 3"/>
          <p:cNvGrpSpPr>
            <a:grpSpLocks/>
          </p:cNvGrpSpPr>
          <p:nvPr/>
        </p:nvGrpSpPr>
        <p:grpSpPr bwMode="auto">
          <a:xfrm>
            <a:off x="385763" y="2573338"/>
            <a:ext cx="5338762" cy="900112"/>
            <a:chOff x="300" y="2415"/>
            <a:chExt cx="3363" cy="567"/>
          </a:xfrm>
        </p:grpSpPr>
        <p:sp>
          <p:nvSpPr>
            <p:cNvPr id="41990" name="Text Box 9"/>
            <p:cNvSpPr txBox="1">
              <a:spLocks noChangeArrowheads="1"/>
            </p:cNvSpPr>
            <p:nvPr/>
          </p:nvSpPr>
          <p:spPr bwMode="auto">
            <a:xfrm>
              <a:off x="844" y="2617"/>
              <a:ext cx="2819" cy="327"/>
            </a:xfrm>
            <a:prstGeom prst="rect">
              <a:avLst/>
            </a:prstGeom>
            <a:noFill/>
            <a:ln w="9525" algn="ctr">
              <a:noFill/>
              <a:miter lim="800000"/>
              <a:headEnd/>
              <a:tailEnd/>
            </a:ln>
          </p:spPr>
          <p:txBody>
            <a:bodyPr wrap="none">
              <a:spAutoFit/>
            </a:bodyPr>
            <a:lstStyle/>
            <a:p>
              <a:r>
                <a:rPr lang="en-US" altLang="zh-CN" sz="2800" b="1">
                  <a:ea typeface="楷体_GB2312" pitchFamily="49" charset="-122"/>
                </a:rPr>
                <a:t>xargs </a:t>
              </a:r>
              <a:r>
                <a:rPr lang="zh-CN" altLang="en-US" sz="2800" b="1">
                  <a:ea typeface="楷体_GB2312" pitchFamily="49" charset="-122"/>
                </a:rPr>
                <a:t>在这里有什么作用？</a:t>
              </a:r>
            </a:p>
          </p:txBody>
        </p:sp>
        <p:pic>
          <p:nvPicPr>
            <p:cNvPr id="41991" name="Picture 5"/>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strips(downRight)">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 calcmode="lin" valueType="num">
                                      <p:cBhvr additive="base">
                                        <p:cTn id="12" dur="500" fill="hold"/>
                                        <p:tgtEl>
                                          <p:spTgt spid="33796"/>
                                        </p:tgtEl>
                                        <p:attrNameLst>
                                          <p:attrName>ppt_x</p:attrName>
                                        </p:attrNameLst>
                                      </p:cBhvr>
                                      <p:tavLst>
                                        <p:tav tm="0">
                                          <p:val>
                                            <p:strVal val="0-#ppt_w/2"/>
                                          </p:val>
                                        </p:tav>
                                        <p:tav tm="100000">
                                          <p:val>
                                            <p:strVal val="#ppt_x"/>
                                          </p:val>
                                        </p:tav>
                                      </p:tavLst>
                                    </p:anim>
                                    <p:anim calcmode="lin" valueType="num">
                                      <p:cBhvr additive="base">
                                        <p:cTn id="13"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33795"/>
                                        </p:tgtEl>
                                        <p:attrNameLst>
                                          <p:attrName>style.visibility</p:attrName>
                                        </p:attrNameLst>
                                      </p:cBhvr>
                                      <p:to>
                                        <p:strVal val="visible"/>
                                      </p:to>
                                    </p:set>
                                    <p:animEffect transition="in" filter="strips(downRight)">
                                      <p:cBhvr>
                                        <p:cTn id="18"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609600" y="541338"/>
            <a:ext cx="8058150" cy="1800225"/>
          </a:xfrm>
          <a:prstGeom prst="rect">
            <a:avLst/>
          </a:prstGeom>
          <a:noFill/>
          <a:ln w="9525">
            <a:noFill/>
            <a:miter lim="800000"/>
            <a:headEnd/>
            <a:tailEnd/>
          </a:ln>
        </p:spPr>
        <p:txBody>
          <a:bodyPr>
            <a:spAutoFit/>
          </a:bodyPr>
          <a:lstStyle/>
          <a:p>
            <a:r>
              <a:rPr lang="zh-CN" altLang="en-US" sz="2800" b="1">
                <a:latin typeface="微软雅黑"/>
              </a:rPr>
              <a:t>重定向 </a:t>
            </a:r>
            <a:r>
              <a:rPr lang="en-US" altLang="zh-CN" sz="2800" b="1">
                <a:latin typeface="微软雅黑"/>
              </a:rPr>
              <a:t>-- Linux </a:t>
            </a:r>
            <a:r>
              <a:rPr lang="zh-CN" altLang="en-US" sz="2800" b="1">
                <a:latin typeface="微软雅黑"/>
              </a:rPr>
              <a:t>的默认输入设备是键盘，输出设备是显示器，如果我们想改变这种默认行为，就要使用到重定向，比如将某个命令的输入重定向为某个文件，或者将某个命令的输出重定向到某个文件</a:t>
            </a:r>
            <a:endParaRPr lang="zh-CN" altLang="en-US">
              <a:latin typeface="微软雅黑"/>
            </a:endParaRPr>
          </a:p>
        </p:txBody>
      </p:sp>
      <p:sp>
        <p:nvSpPr>
          <p:cNvPr id="43011" name="Text Box 4"/>
          <p:cNvSpPr txBox="1">
            <a:spLocks noChangeArrowheads="1"/>
          </p:cNvSpPr>
          <p:nvPr/>
        </p:nvSpPr>
        <p:spPr bwMode="auto">
          <a:xfrm>
            <a:off x="701675" y="2657475"/>
            <a:ext cx="7832725" cy="701675"/>
          </a:xfrm>
          <a:prstGeom prst="rect">
            <a:avLst/>
          </a:prstGeom>
          <a:noFill/>
          <a:ln w="9525">
            <a:noFill/>
            <a:miter lim="800000"/>
            <a:headEnd/>
            <a:tailEnd/>
          </a:ln>
        </p:spPr>
        <p:txBody>
          <a:bodyPr>
            <a:spAutoFit/>
          </a:bodyPr>
          <a:lstStyle/>
          <a:p>
            <a:r>
              <a:rPr lang="zh-CN" altLang="en-US" sz="2000" b="1">
                <a:ea typeface="楷体_GB2312" pitchFamily="49" charset="-122"/>
              </a:rPr>
              <a:t>输入重定向符 </a:t>
            </a:r>
            <a:r>
              <a:rPr lang="en-US" altLang="zh-CN" sz="2000" b="1">
                <a:latin typeface="微软雅黑"/>
                <a:ea typeface="楷体_GB2312" pitchFamily="49" charset="-122"/>
              </a:rPr>
              <a:t>‘</a:t>
            </a:r>
            <a:r>
              <a:rPr lang="en-US" altLang="zh-CN" sz="2000" b="1">
                <a:ea typeface="楷体_GB2312" pitchFamily="49" charset="-122"/>
              </a:rPr>
              <a:t>&lt;</a:t>
            </a:r>
            <a:r>
              <a:rPr lang="en-US" altLang="zh-CN" sz="2000" b="1">
                <a:latin typeface="微软雅黑"/>
                <a:ea typeface="楷体_GB2312" pitchFamily="49" charset="-122"/>
              </a:rPr>
              <a:t>’</a:t>
            </a:r>
            <a:r>
              <a:rPr lang="en-US" altLang="zh-CN" sz="2000" b="1">
                <a:ea typeface="楷体_GB2312" pitchFamily="49" charset="-122"/>
              </a:rPr>
              <a:t> </a:t>
            </a:r>
            <a:r>
              <a:rPr lang="en-US" altLang="zh-CN" sz="2000" b="1">
                <a:latin typeface="微软雅黑"/>
                <a:ea typeface="楷体_GB2312" pitchFamily="49" charset="-122"/>
              </a:rPr>
              <a:t> </a:t>
            </a:r>
            <a:r>
              <a:rPr lang="en-US" altLang="zh-CN" sz="2000" b="1">
                <a:ea typeface="楷体_GB2312" pitchFamily="49" charset="-122"/>
              </a:rPr>
              <a:t> </a:t>
            </a:r>
            <a:r>
              <a:rPr lang="en-US" altLang="zh-CN" sz="2000" b="1">
                <a:latin typeface="微软雅黑"/>
                <a:ea typeface="楷体_GB2312" pitchFamily="49" charset="-122"/>
              </a:rPr>
              <a:t> </a:t>
            </a:r>
            <a:r>
              <a:rPr lang="en-US" altLang="zh-CN" sz="2000" b="1">
                <a:ea typeface="楷体_GB2312" pitchFamily="49" charset="-122"/>
              </a:rPr>
              <a:t> </a:t>
            </a:r>
            <a:r>
              <a:rPr lang="zh-CN" altLang="en-US" sz="2000" b="1">
                <a:ea typeface="楷体_GB2312" pitchFamily="49" charset="-122"/>
              </a:rPr>
              <a:t>使一个命令的标准输入取自某个文件而不是键盘，多用于读取配置文件信息</a:t>
            </a:r>
          </a:p>
        </p:txBody>
      </p:sp>
      <p:sp>
        <p:nvSpPr>
          <p:cNvPr id="43012" name="Text Box 5"/>
          <p:cNvSpPr txBox="1">
            <a:spLocks noChangeArrowheads="1"/>
          </p:cNvSpPr>
          <p:nvPr/>
        </p:nvSpPr>
        <p:spPr bwMode="auto">
          <a:xfrm>
            <a:off x="701675" y="3597275"/>
            <a:ext cx="7832725" cy="2835275"/>
          </a:xfrm>
          <a:prstGeom prst="rect">
            <a:avLst/>
          </a:prstGeom>
          <a:noFill/>
          <a:ln w="9525">
            <a:noFill/>
            <a:miter lim="800000"/>
            <a:headEnd/>
            <a:tailEnd/>
          </a:ln>
        </p:spPr>
        <p:txBody>
          <a:bodyPr>
            <a:spAutoFit/>
          </a:bodyPr>
          <a:lstStyle/>
          <a:p>
            <a:r>
              <a:rPr lang="zh-CN" altLang="en-US" sz="2000" b="1">
                <a:ea typeface="楷体_GB2312" pitchFamily="49" charset="-122"/>
              </a:rPr>
              <a:t>即时文档重定向符 </a:t>
            </a:r>
            <a:r>
              <a:rPr lang="en-US" altLang="zh-CN" sz="2000" b="1">
                <a:latin typeface="微软雅黑"/>
                <a:ea typeface="楷体_GB2312" pitchFamily="49" charset="-122"/>
              </a:rPr>
              <a:t>‘</a:t>
            </a:r>
            <a:r>
              <a:rPr lang="en-US" altLang="zh-CN" sz="2000" b="1">
                <a:ea typeface="楷体_GB2312" pitchFamily="49" charset="-122"/>
              </a:rPr>
              <a:t>&lt;&lt;</a:t>
            </a:r>
            <a:r>
              <a:rPr lang="en-US" altLang="zh-CN" sz="2000" b="1">
                <a:latin typeface="微软雅黑"/>
                <a:ea typeface="楷体_GB2312" pitchFamily="49" charset="-122"/>
              </a:rPr>
              <a:t>’</a:t>
            </a:r>
            <a:r>
              <a:rPr lang="en-US" altLang="zh-CN" sz="2000" b="1">
                <a:ea typeface="楷体_GB2312" pitchFamily="49" charset="-122"/>
              </a:rPr>
              <a:t> </a:t>
            </a:r>
            <a:r>
              <a:rPr lang="en-US" altLang="zh-CN" sz="2000" b="1">
                <a:latin typeface="微软雅黑"/>
                <a:ea typeface="楷体_GB2312" pitchFamily="49" charset="-122"/>
              </a:rPr>
              <a:t> </a:t>
            </a:r>
            <a:r>
              <a:rPr lang="zh-CN" altLang="en-US" sz="2000" b="1">
                <a:ea typeface="楷体_GB2312" pitchFamily="49" charset="-122"/>
              </a:rPr>
              <a:t>将一对分隔符之间的正文作为输入重新定向给命令 </a:t>
            </a:r>
          </a:p>
          <a:p>
            <a:endParaRPr lang="zh-CN" altLang="en-US" sz="2000" b="1">
              <a:ea typeface="楷体_GB2312" pitchFamily="49" charset="-122"/>
            </a:endParaRPr>
          </a:p>
          <a:p>
            <a:r>
              <a:rPr lang="zh-CN" altLang="en-US" sz="2000" b="1">
                <a:ea typeface="楷体_GB2312" pitchFamily="49" charset="-122"/>
              </a:rPr>
              <a:t>即时文档的形式是</a:t>
            </a:r>
            <a:r>
              <a:rPr lang="en-US" altLang="zh-CN" sz="2000" b="1">
                <a:ea typeface="楷体_GB2312" pitchFamily="49" charset="-122"/>
              </a:rPr>
              <a:t>:</a:t>
            </a:r>
          </a:p>
          <a:p>
            <a:endParaRPr lang="en-US" altLang="zh-CN" sz="2000" b="1">
              <a:ea typeface="楷体_GB2312" pitchFamily="49" charset="-122"/>
            </a:endParaRPr>
          </a:p>
          <a:p>
            <a:r>
              <a:rPr lang="zh-CN" altLang="en-US" sz="2000" b="1">
                <a:ea typeface="楷体_GB2312" pitchFamily="49" charset="-122"/>
              </a:rPr>
              <a:t>命令 </a:t>
            </a:r>
            <a:r>
              <a:rPr lang="en-US" altLang="zh-CN" sz="2000" b="1">
                <a:ea typeface="楷体_GB2312" pitchFamily="49" charset="-122"/>
              </a:rPr>
              <a:t>&lt;&lt; </a:t>
            </a:r>
            <a:r>
              <a:rPr lang="zh-CN" altLang="en-US" sz="2000" b="1">
                <a:ea typeface="楷体_GB2312" pitchFamily="49" charset="-122"/>
              </a:rPr>
              <a:t>分隔符</a:t>
            </a:r>
          </a:p>
          <a:p>
            <a:r>
              <a:rPr lang="zh-CN" altLang="en-US" sz="2000" b="1">
                <a:ea typeface="楷体_GB2312" pitchFamily="49" charset="-122"/>
              </a:rPr>
              <a:t>输入内容</a:t>
            </a:r>
          </a:p>
          <a:p>
            <a:r>
              <a:rPr lang="en-US" altLang="zh-CN" sz="2000" b="1">
                <a:ea typeface="楷体_GB2312" pitchFamily="49" charset="-122"/>
              </a:rPr>
              <a:t>......</a:t>
            </a:r>
          </a:p>
          <a:p>
            <a:r>
              <a:rPr lang="zh-CN" altLang="en-US" sz="2000" b="1">
                <a:ea typeface="楷体_GB2312" pitchFamily="49" charset="-122"/>
              </a:rPr>
              <a:t>分隔符</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476375" y="549275"/>
            <a:ext cx="6149975" cy="762000"/>
          </a:xfrm>
          <a:prstGeom prst="rect">
            <a:avLst/>
          </a:prstGeom>
          <a:noFill/>
          <a:ln w="9525">
            <a:noFill/>
            <a:miter lim="800000"/>
            <a:headEnd/>
            <a:tailEnd/>
          </a:ln>
        </p:spPr>
        <p:txBody>
          <a:bodyPr>
            <a:spAutoFit/>
          </a:bodyPr>
          <a:lstStyle/>
          <a:p>
            <a:pPr algn="ctr"/>
            <a:r>
              <a:rPr lang="zh-CN" altLang="en-US" sz="4400" b="1">
                <a:latin typeface="Arial" charset="0"/>
                <a:ea typeface="宋体" charset="-122"/>
              </a:rPr>
              <a:t>注销、重启及关机命令</a:t>
            </a:r>
          </a:p>
        </p:txBody>
      </p:sp>
      <p:sp>
        <p:nvSpPr>
          <p:cNvPr id="14339" name="Text Box 3"/>
          <p:cNvSpPr txBox="1">
            <a:spLocks noChangeArrowheads="1"/>
          </p:cNvSpPr>
          <p:nvPr/>
        </p:nvSpPr>
        <p:spPr bwMode="auto">
          <a:xfrm>
            <a:off x="431800" y="1547813"/>
            <a:ext cx="1408113" cy="579437"/>
          </a:xfrm>
          <a:prstGeom prst="rect">
            <a:avLst/>
          </a:prstGeom>
          <a:noFill/>
          <a:ln w="9525" algn="ctr">
            <a:noFill/>
            <a:miter lim="800000"/>
            <a:headEnd/>
            <a:tailEnd/>
          </a:ln>
        </p:spPr>
        <p:txBody>
          <a:bodyPr wrap="none">
            <a:spAutoFit/>
          </a:bodyPr>
          <a:lstStyle/>
          <a:p>
            <a:pPr fontAlgn="b"/>
            <a:r>
              <a:rPr lang="zh-CN" altLang="en-US" sz="3200" b="1">
                <a:latin typeface="微软雅黑"/>
              </a:rPr>
              <a:t>注销？</a:t>
            </a:r>
            <a:endParaRPr lang="en-US" altLang="zh-CN" sz="3200" b="1">
              <a:latin typeface="微软雅黑"/>
            </a:endParaRPr>
          </a:p>
        </p:txBody>
      </p:sp>
      <p:sp>
        <p:nvSpPr>
          <p:cNvPr id="14340" name="Text Box 4"/>
          <p:cNvSpPr txBox="1">
            <a:spLocks noChangeArrowheads="1"/>
          </p:cNvSpPr>
          <p:nvPr/>
        </p:nvSpPr>
        <p:spPr bwMode="auto">
          <a:xfrm>
            <a:off x="431800" y="2336800"/>
            <a:ext cx="1408113" cy="579438"/>
          </a:xfrm>
          <a:prstGeom prst="rect">
            <a:avLst/>
          </a:prstGeom>
          <a:noFill/>
          <a:ln w="9525" algn="ctr">
            <a:noFill/>
            <a:miter lim="800000"/>
            <a:headEnd/>
            <a:tailEnd/>
          </a:ln>
        </p:spPr>
        <p:txBody>
          <a:bodyPr wrap="none">
            <a:spAutoFit/>
          </a:bodyPr>
          <a:lstStyle/>
          <a:p>
            <a:pPr fontAlgn="b"/>
            <a:r>
              <a:rPr lang="zh-CN" altLang="en-US" sz="3200" b="1">
                <a:latin typeface="微软雅黑"/>
              </a:rPr>
              <a:t>重启？</a:t>
            </a:r>
            <a:endParaRPr lang="en-US" altLang="zh-CN">
              <a:latin typeface="微软雅黑"/>
            </a:endParaRPr>
          </a:p>
        </p:txBody>
      </p:sp>
      <p:sp>
        <p:nvSpPr>
          <p:cNvPr id="14341" name="Text Box 5"/>
          <p:cNvSpPr txBox="1">
            <a:spLocks noChangeArrowheads="1"/>
          </p:cNvSpPr>
          <p:nvPr/>
        </p:nvSpPr>
        <p:spPr bwMode="auto">
          <a:xfrm>
            <a:off x="431800" y="3127375"/>
            <a:ext cx="1408113" cy="579438"/>
          </a:xfrm>
          <a:prstGeom prst="rect">
            <a:avLst/>
          </a:prstGeom>
          <a:noFill/>
          <a:ln w="9525" algn="ctr">
            <a:noFill/>
            <a:miter lim="800000"/>
            <a:headEnd/>
            <a:tailEnd/>
          </a:ln>
        </p:spPr>
        <p:txBody>
          <a:bodyPr wrap="none">
            <a:spAutoFit/>
          </a:bodyPr>
          <a:lstStyle/>
          <a:p>
            <a:r>
              <a:rPr lang="zh-CN" altLang="en-US" sz="3200" b="1">
                <a:latin typeface="微软雅黑"/>
              </a:rPr>
              <a:t>关机？</a:t>
            </a:r>
          </a:p>
        </p:txBody>
      </p:sp>
      <p:sp>
        <p:nvSpPr>
          <p:cNvPr id="14342" name="Text Box 6"/>
          <p:cNvSpPr txBox="1">
            <a:spLocks noChangeArrowheads="1"/>
          </p:cNvSpPr>
          <p:nvPr/>
        </p:nvSpPr>
        <p:spPr bwMode="auto">
          <a:xfrm>
            <a:off x="1962150" y="1552575"/>
            <a:ext cx="1412875" cy="579438"/>
          </a:xfrm>
          <a:prstGeom prst="rect">
            <a:avLst/>
          </a:prstGeom>
          <a:noFill/>
          <a:ln w="9525" algn="ctr">
            <a:noFill/>
            <a:miter lim="800000"/>
            <a:headEnd/>
            <a:tailEnd/>
          </a:ln>
        </p:spPr>
        <p:txBody>
          <a:bodyPr wrap="none">
            <a:spAutoFit/>
          </a:bodyPr>
          <a:lstStyle/>
          <a:p>
            <a:pPr fontAlgn="b"/>
            <a:r>
              <a:rPr lang="en-US" altLang="zh-CN" sz="3200" b="1">
                <a:latin typeface="微软雅黑"/>
              </a:rPr>
              <a:t>logout</a:t>
            </a:r>
          </a:p>
        </p:txBody>
      </p:sp>
      <p:sp>
        <p:nvSpPr>
          <p:cNvPr id="14343" name="Text Box 7"/>
          <p:cNvSpPr txBox="1">
            <a:spLocks noChangeArrowheads="1"/>
          </p:cNvSpPr>
          <p:nvPr/>
        </p:nvSpPr>
        <p:spPr bwMode="auto">
          <a:xfrm>
            <a:off x="1962150" y="2349500"/>
            <a:ext cx="5187950" cy="579438"/>
          </a:xfrm>
          <a:prstGeom prst="rect">
            <a:avLst/>
          </a:prstGeom>
          <a:noFill/>
          <a:ln w="9525" algn="ctr">
            <a:noFill/>
            <a:miter lim="800000"/>
            <a:headEnd/>
            <a:tailEnd/>
          </a:ln>
        </p:spPr>
        <p:txBody>
          <a:bodyPr wrap="none">
            <a:spAutoFit/>
          </a:bodyPr>
          <a:lstStyle/>
          <a:p>
            <a:pPr fontAlgn="b"/>
            <a:r>
              <a:rPr lang="en-US" altLang="zh-CN" sz="3200" b="1">
                <a:latin typeface="微软雅黑"/>
              </a:rPr>
              <a:t>reboot | shutdown -r now</a:t>
            </a:r>
            <a:r>
              <a:rPr lang="en-US" altLang="zh-CN">
                <a:latin typeface="微软雅黑"/>
              </a:rPr>
              <a:t> </a:t>
            </a:r>
          </a:p>
        </p:txBody>
      </p:sp>
      <p:sp>
        <p:nvSpPr>
          <p:cNvPr id="14344" name="Text Box 8"/>
          <p:cNvSpPr txBox="1">
            <a:spLocks noChangeArrowheads="1"/>
          </p:cNvSpPr>
          <p:nvPr/>
        </p:nvSpPr>
        <p:spPr bwMode="auto">
          <a:xfrm>
            <a:off x="1962150" y="3159125"/>
            <a:ext cx="6931025" cy="1066800"/>
          </a:xfrm>
          <a:prstGeom prst="rect">
            <a:avLst/>
          </a:prstGeom>
          <a:noFill/>
          <a:ln w="9525" algn="ctr">
            <a:noFill/>
            <a:miter lim="800000"/>
            <a:headEnd/>
            <a:tailEnd/>
          </a:ln>
        </p:spPr>
        <p:txBody>
          <a:bodyPr>
            <a:spAutoFit/>
          </a:bodyPr>
          <a:lstStyle/>
          <a:p>
            <a:r>
              <a:rPr lang="en-US" altLang="zh-CN" sz="3200" b="1">
                <a:latin typeface="微软雅黑"/>
              </a:rPr>
              <a:t>halt | shutdown -h now | poweroff | shutdown -P now </a:t>
            </a:r>
            <a:endParaRPr lang="zh-CN" altLang="en-US" sz="3200" b="1">
              <a:latin typeface="微软雅黑"/>
            </a:endParaRPr>
          </a:p>
        </p:txBody>
      </p:sp>
      <p:sp>
        <p:nvSpPr>
          <p:cNvPr id="15373" name="Text Box 13"/>
          <p:cNvSpPr txBox="1">
            <a:spLocks noChangeArrowheads="1"/>
          </p:cNvSpPr>
          <p:nvPr/>
        </p:nvSpPr>
        <p:spPr bwMode="auto">
          <a:xfrm>
            <a:off x="476250" y="4419600"/>
            <a:ext cx="8235950" cy="2227263"/>
          </a:xfrm>
          <a:prstGeom prst="rect">
            <a:avLst/>
          </a:prstGeom>
          <a:noFill/>
          <a:ln w="9525">
            <a:noFill/>
            <a:miter lim="800000"/>
            <a:headEnd/>
            <a:tailEnd/>
          </a:ln>
        </p:spPr>
        <p:txBody>
          <a:bodyPr>
            <a:spAutoFit/>
          </a:bodyPr>
          <a:lstStyle/>
          <a:p>
            <a:r>
              <a:rPr lang="en-US" altLang="zh-CN" sz="2800" b="1">
                <a:latin typeface="微软雅黑"/>
              </a:rPr>
              <a:t>shutdown +5 “System will shutdown after 5 minutes</a:t>
            </a:r>
            <a:r>
              <a:rPr lang="zh-CN" altLang="en-US" sz="2800" b="1">
                <a:latin typeface="微软雅黑"/>
              </a:rPr>
              <a:t>！！”</a:t>
            </a:r>
          </a:p>
          <a:p>
            <a:endParaRPr lang="zh-CN" altLang="en-US" sz="2800" b="1">
              <a:latin typeface="微软雅黑"/>
            </a:endParaRPr>
          </a:p>
          <a:p>
            <a:r>
              <a:rPr lang="en-US" altLang="zh-CN" sz="2800" b="1">
                <a:latin typeface="微软雅黑"/>
              </a:rPr>
              <a:t>shutdown 20:00</a:t>
            </a:r>
            <a:r>
              <a:rPr lang="zh-CN" altLang="en-US" sz="2800" b="1">
                <a:latin typeface="微软雅黑"/>
              </a:rPr>
              <a:t> “</a:t>
            </a:r>
            <a:r>
              <a:rPr lang="en-US" altLang="zh-CN" sz="2800" b="1">
                <a:latin typeface="微软雅黑"/>
              </a:rPr>
              <a:t>System will shutdown at 8:00 PM” </a:t>
            </a:r>
            <a:endParaRPr lang="zh-CN" altLang="en-US" sz="2800" b="1">
              <a:latin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1" nodeType="click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strips(downRight)">
                                      <p:cBhvr>
                                        <p:cTn id="13" dur="500"/>
                                        <p:tgtEl>
                                          <p:spTgt spid="1434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340"/>
                                        </p:tgtEl>
                                        <p:attrNameLst>
                                          <p:attrName>style.visibility</p:attrName>
                                        </p:attrNameLst>
                                      </p:cBhvr>
                                      <p:to>
                                        <p:strVal val="visible"/>
                                      </p:to>
                                    </p:set>
                                    <p:anim calcmode="lin" valueType="num">
                                      <p:cBhvr additive="base">
                                        <p:cTn id="18" dur="500" fill="hold"/>
                                        <p:tgtEl>
                                          <p:spTgt spid="14340"/>
                                        </p:tgtEl>
                                        <p:attrNameLst>
                                          <p:attrName>ppt_x</p:attrName>
                                        </p:attrNameLst>
                                      </p:cBhvr>
                                      <p:tavLst>
                                        <p:tav tm="0">
                                          <p:val>
                                            <p:strVal val="0-#ppt_w/2"/>
                                          </p:val>
                                        </p:tav>
                                        <p:tav tm="100000">
                                          <p:val>
                                            <p:strVal val="#ppt_x"/>
                                          </p:val>
                                        </p:tav>
                                      </p:tavLst>
                                    </p:anim>
                                    <p:anim calcmode="lin" valueType="num">
                                      <p:cBhvr additive="base">
                                        <p:cTn id="19"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1" nodeType="clickEffect">
                                  <p:stCondLst>
                                    <p:cond delay="0"/>
                                  </p:stCondLst>
                                  <p:childTnLst>
                                    <p:set>
                                      <p:cBhvr>
                                        <p:cTn id="23" dur="1" fill="hold">
                                          <p:stCondLst>
                                            <p:cond delay="0"/>
                                          </p:stCondLst>
                                        </p:cTn>
                                        <p:tgtEl>
                                          <p:spTgt spid="14343"/>
                                        </p:tgtEl>
                                        <p:attrNameLst>
                                          <p:attrName>style.visibility</p:attrName>
                                        </p:attrNameLst>
                                      </p:cBhvr>
                                      <p:to>
                                        <p:strVal val="visible"/>
                                      </p:to>
                                    </p:set>
                                    <p:animEffect transition="in" filter="strips(downRight)">
                                      <p:cBhvr>
                                        <p:cTn id="24" dur="500"/>
                                        <p:tgtEl>
                                          <p:spTgt spid="1434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341"/>
                                        </p:tgtEl>
                                        <p:attrNameLst>
                                          <p:attrName>style.visibility</p:attrName>
                                        </p:attrNameLst>
                                      </p:cBhvr>
                                      <p:to>
                                        <p:strVal val="visible"/>
                                      </p:to>
                                    </p:set>
                                    <p:anim calcmode="lin" valueType="num">
                                      <p:cBhvr additive="base">
                                        <p:cTn id="29" dur="500" fill="hold"/>
                                        <p:tgtEl>
                                          <p:spTgt spid="14341"/>
                                        </p:tgtEl>
                                        <p:attrNameLst>
                                          <p:attrName>ppt_x</p:attrName>
                                        </p:attrNameLst>
                                      </p:cBhvr>
                                      <p:tavLst>
                                        <p:tav tm="0">
                                          <p:val>
                                            <p:strVal val="0-#ppt_w/2"/>
                                          </p:val>
                                        </p:tav>
                                        <p:tav tm="100000">
                                          <p:val>
                                            <p:strVal val="#ppt_x"/>
                                          </p:val>
                                        </p:tav>
                                      </p:tavLst>
                                    </p:anim>
                                    <p:anim calcmode="lin" valueType="num">
                                      <p:cBhvr additive="base">
                                        <p:cTn id="30"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1" nodeType="clickEffect">
                                  <p:stCondLst>
                                    <p:cond delay="0"/>
                                  </p:stCondLst>
                                  <p:childTnLst>
                                    <p:set>
                                      <p:cBhvr>
                                        <p:cTn id="34" dur="1" fill="hold">
                                          <p:stCondLst>
                                            <p:cond delay="0"/>
                                          </p:stCondLst>
                                        </p:cTn>
                                        <p:tgtEl>
                                          <p:spTgt spid="14344"/>
                                        </p:tgtEl>
                                        <p:attrNameLst>
                                          <p:attrName>style.visibility</p:attrName>
                                        </p:attrNameLst>
                                      </p:cBhvr>
                                      <p:to>
                                        <p:strVal val="visible"/>
                                      </p:to>
                                    </p:set>
                                    <p:animEffect transition="in" filter="strips(downRight)">
                                      <p:cBhvr>
                                        <p:cTn id="35" dur="500"/>
                                        <p:tgtEl>
                                          <p:spTgt spid="1434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5373"/>
                                        </p:tgtEl>
                                        <p:attrNameLst>
                                          <p:attrName>style.visibility</p:attrName>
                                        </p:attrNameLst>
                                      </p:cBhvr>
                                      <p:to>
                                        <p:strVal val="visible"/>
                                      </p:to>
                                    </p:set>
                                    <p:animEffect transition="in" filter="strips(downRight)">
                                      <p:cBhvr>
                                        <p:cTn id="40" dur="500"/>
                                        <p:tgtEl>
                                          <p:spTgt spid="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P spid="14342" grpId="1"/>
      <p:bldP spid="14343" grpId="1"/>
      <p:bldP spid="14344" grpId="1"/>
      <p:bldP spid="1537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4034" name="Text Box 5"/>
          <p:cNvSpPr txBox="1">
            <a:spLocks noChangeArrowheads="1"/>
          </p:cNvSpPr>
          <p:nvPr/>
        </p:nvSpPr>
        <p:spPr bwMode="auto">
          <a:xfrm>
            <a:off x="631825" y="469900"/>
            <a:ext cx="3471863" cy="396875"/>
          </a:xfrm>
          <a:prstGeom prst="rect">
            <a:avLst/>
          </a:prstGeom>
          <a:noFill/>
          <a:ln w="9525">
            <a:noFill/>
            <a:miter lim="800000"/>
            <a:headEnd/>
            <a:tailEnd/>
          </a:ln>
        </p:spPr>
        <p:txBody>
          <a:bodyPr wrap="none">
            <a:spAutoFit/>
          </a:bodyPr>
          <a:lstStyle/>
          <a:p>
            <a:r>
              <a:rPr lang="zh-CN" altLang="en-US" sz="2000" b="1">
                <a:ea typeface="楷体_GB2312" pitchFamily="49" charset="-122"/>
              </a:rPr>
              <a:t>比如以下 </a:t>
            </a:r>
            <a:r>
              <a:rPr lang="en-US" altLang="zh-CN" sz="2000" b="1">
                <a:ea typeface="楷体_GB2312" pitchFamily="49" charset="-122"/>
              </a:rPr>
              <a:t>FTP </a:t>
            </a:r>
            <a:r>
              <a:rPr lang="zh-CN" altLang="en-US" sz="2000" b="1">
                <a:ea typeface="楷体_GB2312" pitchFamily="49" charset="-122"/>
              </a:rPr>
              <a:t>获取文件脚本</a:t>
            </a:r>
            <a:r>
              <a:rPr lang="zh-CN" altLang="en-US">
                <a:latin typeface="微软雅黑"/>
              </a:rPr>
              <a:t> </a:t>
            </a:r>
          </a:p>
        </p:txBody>
      </p:sp>
      <p:sp>
        <p:nvSpPr>
          <p:cNvPr id="51206" name="Text Box 6"/>
          <p:cNvSpPr txBox="1">
            <a:spLocks noChangeArrowheads="1"/>
          </p:cNvSpPr>
          <p:nvPr/>
        </p:nvSpPr>
        <p:spPr bwMode="auto">
          <a:xfrm>
            <a:off x="681038" y="1130300"/>
            <a:ext cx="3829050" cy="2838450"/>
          </a:xfrm>
          <a:prstGeom prst="rect">
            <a:avLst/>
          </a:prstGeom>
          <a:noFill/>
          <a:ln w="9525">
            <a:noFill/>
            <a:miter lim="800000"/>
            <a:headEnd/>
            <a:tailEnd/>
          </a:ln>
        </p:spPr>
        <p:txBody>
          <a:bodyPr wrap="none">
            <a:spAutoFit/>
          </a:bodyPr>
          <a:lstStyle/>
          <a:p>
            <a:r>
              <a:rPr lang="en-US" altLang="zh-CN" sz="1800">
                <a:latin typeface="微软雅黑"/>
                <a:ea typeface="楷体_GB2312" pitchFamily="49" charset="-122"/>
              </a:rPr>
              <a:t>#</a:t>
            </a:r>
            <a:r>
              <a:rPr lang="zh-CN" altLang="en-US" sz="1800">
                <a:latin typeface="微软雅黑"/>
                <a:ea typeface="楷体_GB2312" pitchFamily="49" charset="-122"/>
              </a:rPr>
              <a:t>传输文件</a:t>
            </a:r>
          </a:p>
          <a:p>
            <a:r>
              <a:rPr lang="en-US" altLang="zh-CN" sz="1800">
                <a:latin typeface="微软雅黑"/>
                <a:ea typeface="楷体_GB2312" pitchFamily="49" charset="-122"/>
              </a:rPr>
              <a:t>ftp -ivn $serverAddr &lt;&lt; ftpCmdBody</a:t>
            </a:r>
          </a:p>
          <a:p>
            <a:r>
              <a:rPr lang="en-US" altLang="zh-CN" sz="1800">
                <a:latin typeface="微软雅黑"/>
                <a:ea typeface="楷体_GB2312" pitchFamily="49" charset="-122"/>
              </a:rPr>
              <a:t>user $userName $password</a:t>
            </a:r>
            <a:br>
              <a:rPr lang="en-US" altLang="zh-CN" sz="1800">
                <a:latin typeface="微软雅黑"/>
                <a:ea typeface="楷体_GB2312" pitchFamily="49" charset="-122"/>
              </a:rPr>
            </a:br>
            <a:r>
              <a:rPr lang="en-US" altLang="zh-CN" sz="1800">
                <a:latin typeface="微软雅黑"/>
                <a:ea typeface="楷体_GB2312" pitchFamily="49" charset="-122"/>
              </a:rPr>
              <a:t>#ascii(default)/binary</a:t>
            </a:r>
          </a:p>
          <a:p>
            <a:r>
              <a:rPr lang="en-US" altLang="zh-CN" sz="1800">
                <a:latin typeface="微软雅黑"/>
                <a:ea typeface="楷体_GB2312" pitchFamily="49" charset="-122"/>
              </a:rPr>
              <a:t>binary</a:t>
            </a:r>
          </a:p>
          <a:p>
            <a:r>
              <a:rPr lang="en-US" altLang="zh-CN" sz="1800">
                <a:latin typeface="微软雅黑"/>
                <a:ea typeface="楷体_GB2312" pitchFamily="49" charset="-122"/>
              </a:rPr>
              <a:t>cd $remotePath</a:t>
            </a:r>
          </a:p>
          <a:p>
            <a:r>
              <a:rPr lang="en-US" altLang="zh-CN" sz="1800">
                <a:latin typeface="微软雅黑"/>
                <a:ea typeface="楷体_GB2312" pitchFamily="49" charset="-122"/>
              </a:rPr>
              <a:t>lcd $localPath</a:t>
            </a:r>
          </a:p>
          <a:p>
            <a:r>
              <a:rPr lang="en-US" altLang="zh-CN" sz="1800">
                <a:latin typeface="微软雅黑"/>
                <a:ea typeface="楷体_GB2312" pitchFamily="49" charset="-122"/>
              </a:rPr>
              <a:t>get $fileName</a:t>
            </a:r>
          </a:p>
          <a:p>
            <a:r>
              <a:rPr lang="en-US" altLang="zh-CN" sz="1800">
                <a:latin typeface="微软雅黑"/>
                <a:ea typeface="楷体_GB2312" pitchFamily="49" charset="-122"/>
              </a:rPr>
              <a:t>bye</a:t>
            </a:r>
          </a:p>
          <a:p>
            <a:r>
              <a:rPr lang="en-US" altLang="zh-CN" sz="1800">
                <a:latin typeface="微软雅黑"/>
                <a:ea typeface="楷体_GB2312" pitchFamily="49" charset="-122"/>
              </a:rPr>
              <a:t>ftpCmdBody</a:t>
            </a:r>
            <a:endParaRPr lang="zh-CN" altLang="en-US" sz="1800">
              <a:latin typeface="微软雅黑"/>
              <a:ea typeface="楷体_GB2312" pitchFamily="49" charset="-122"/>
            </a:endParaRPr>
          </a:p>
        </p:txBody>
      </p:sp>
      <p:sp>
        <p:nvSpPr>
          <p:cNvPr id="51208" name="Text Box 8"/>
          <p:cNvSpPr txBox="1">
            <a:spLocks noChangeArrowheads="1"/>
          </p:cNvSpPr>
          <p:nvPr/>
        </p:nvSpPr>
        <p:spPr bwMode="auto">
          <a:xfrm>
            <a:off x="701675" y="4203700"/>
            <a:ext cx="8120063" cy="1738313"/>
          </a:xfrm>
          <a:prstGeom prst="rect">
            <a:avLst/>
          </a:prstGeom>
          <a:noFill/>
          <a:ln w="9525">
            <a:noFill/>
            <a:miter lim="800000"/>
            <a:headEnd/>
            <a:tailEnd/>
          </a:ln>
        </p:spPr>
        <p:txBody>
          <a:bodyPr wrap="none">
            <a:spAutoFit/>
          </a:bodyPr>
          <a:lstStyle/>
          <a:p>
            <a:r>
              <a:rPr lang="zh-CN" altLang="en-US" sz="2800" b="1">
                <a:ea typeface="楷体_GB2312" pitchFamily="49" charset="-122"/>
              </a:rPr>
              <a:t>输出重定向</a:t>
            </a:r>
          </a:p>
          <a:p>
            <a:endParaRPr lang="zh-CN" altLang="en-US" sz="2000" b="1">
              <a:ea typeface="楷体_GB2312" pitchFamily="49" charset="-122"/>
            </a:endParaRPr>
          </a:p>
          <a:p>
            <a:r>
              <a:rPr lang="zh-CN" altLang="en-US" sz="2000" b="1">
                <a:ea typeface="楷体_GB2312" pitchFamily="49" charset="-122"/>
              </a:rPr>
              <a:t>命令 </a:t>
            </a:r>
            <a:r>
              <a:rPr lang="en-US" altLang="zh-CN" sz="2000" b="1">
                <a:ea typeface="楷体_GB2312" pitchFamily="49" charset="-122"/>
              </a:rPr>
              <a:t>&gt; </a:t>
            </a:r>
            <a:r>
              <a:rPr lang="zh-CN" altLang="en-US" sz="2000" b="1">
                <a:ea typeface="楷体_GB2312" pitchFamily="49" charset="-122"/>
              </a:rPr>
              <a:t>文件名 </a:t>
            </a:r>
            <a:r>
              <a:rPr lang="zh-CN" altLang="en-US" sz="2000" b="1">
                <a:latin typeface="微软雅黑"/>
                <a:ea typeface="楷体_GB2312" pitchFamily="49" charset="-122"/>
              </a:rPr>
              <a:t> </a:t>
            </a:r>
            <a:r>
              <a:rPr lang="zh-CN" altLang="en-US" sz="2000" b="1">
                <a:ea typeface="楷体_GB2312" pitchFamily="49" charset="-122"/>
              </a:rPr>
              <a:t> </a:t>
            </a:r>
            <a:r>
              <a:rPr lang="zh-CN" altLang="en-US" sz="2000" b="1">
                <a:latin typeface="微软雅黑"/>
                <a:ea typeface="楷体_GB2312" pitchFamily="49" charset="-122"/>
              </a:rPr>
              <a:t> </a:t>
            </a:r>
            <a:r>
              <a:rPr lang="zh-CN" altLang="en-US" sz="2000" b="1">
                <a:ea typeface="楷体_GB2312" pitchFamily="49" charset="-122"/>
              </a:rPr>
              <a:t> </a:t>
            </a:r>
            <a:r>
              <a:rPr lang="zh-CN" altLang="en-US" sz="2000" b="1">
                <a:latin typeface="微软雅黑"/>
                <a:ea typeface="楷体_GB2312" pitchFamily="49" charset="-122"/>
              </a:rPr>
              <a:t> </a:t>
            </a:r>
            <a:r>
              <a:rPr lang="zh-CN" altLang="en-US" sz="2000" b="1">
                <a:ea typeface="楷体_GB2312" pitchFamily="49" charset="-122"/>
              </a:rPr>
              <a:t> </a:t>
            </a:r>
            <a:r>
              <a:rPr lang="zh-CN" altLang="en-US" sz="2000" b="1">
                <a:latin typeface="微软雅黑"/>
                <a:ea typeface="楷体_GB2312" pitchFamily="49" charset="-122"/>
              </a:rPr>
              <a:t> </a:t>
            </a:r>
            <a:r>
              <a:rPr lang="zh-CN" altLang="en-US" sz="2000" b="1">
                <a:ea typeface="楷体_GB2312" pitchFamily="49" charset="-122"/>
              </a:rPr>
              <a:t> 覆写文件内容，若文件不存在则新建文件</a:t>
            </a:r>
            <a:r>
              <a:rPr lang="zh-CN" altLang="en-US" sz="2000" b="1">
                <a:latin typeface="微软雅黑"/>
                <a:ea typeface="楷体_GB2312" pitchFamily="49" charset="-122"/>
              </a:rPr>
              <a:t> </a:t>
            </a:r>
            <a:r>
              <a:rPr lang="zh-CN" altLang="en-US" sz="2000" b="1">
                <a:ea typeface="楷体_GB2312" pitchFamily="49" charset="-122"/>
              </a:rPr>
              <a:t> </a:t>
            </a:r>
            <a:r>
              <a:rPr lang="zh-CN" altLang="en-US" sz="2000" b="1">
                <a:latin typeface="微软雅黑"/>
                <a:ea typeface="楷体_GB2312" pitchFamily="49" charset="-122"/>
              </a:rPr>
              <a:t>  </a:t>
            </a:r>
            <a:endParaRPr lang="zh-CN" altLang="en-US" sz="2000" b="1">
              <a:ea typeface="楷体_GB2312" pitchFamily="49" charset="-122"/>
            </a:endParaRPr>
          </a:p>
          <a:p>
            <a:endParaRPr lang="zh-CN" altLang="en-US" sz="2000" b="1">
              <a:ea typeface="楷体_GB2312" pitchFamily="49" charset="-122"/>
            </a:endParaRPr>
          </a:p>
          <a:p>
            <a:r>
              <a:rPr lang="zh-CN" altLang="en-US" sz="2000" b="1">
                <a:ea typeface="楷体_GB2312" pitchFamily="49" charset="-122"/>
              </a:rPr>
              <a:t>命令 </a:t>
            </a:r>
            <a:r>
              <a:rPr lang="en-US" altLang="zh-CN" sz="2000" b="1">
                <a:ea typeface="楷体_GB2312" pitchFamily="49" charset="-122"/>
              </a:rPr>
              <a:t>&gt;&gt; </a:t>
            </a:r>
            <a:r>
              <a:rPr lang="zh-CN" altLang="en-US" sz="2000" b="1">
                <a:ea typeface="楷体_GB2312" pitchFamily="49" charset="-122"/>
              </a:rPr>
              <a:t>文件名</a:t>
            </a:r>
            <a:r>
              <a:rPr lang="zh-CN" altLang="en-US" sz="2000" b="1">
                <a:latin typeface="微软雅黑"/>
                <a:ea typeface="楷体_GB2312" pitchFamily="49" charset="-122"/>
              </a:rPr>
              <a:t> </a:t>
            </a:r>
            <a:r>
              <a:rPr lang="zh-CN" altLang="en-US" sz="2000" b="1">
                <a:ea typeface="楷体_GB2312" pitchFamily="49" charset="-122"/>
              </a:rPr>
              <a:t>       追加文件内容，若文件不存在则新建文件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strips(downRight)">
                                      <p:cBhvr>
                                        <p:cTn id="7" dur="500"/>
                                        <p:tgtEl>
                                          <p:spTgt spid="5120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08"/>
                                        </p:tgtEl>
                                        <p:attrNameLst>
                                          <p:attrName>style.visibility</p:attrName>
                                        </p:attrNameLst>
                                      </p:cBhvr>
                                      <p:to>
                                        <p:strVal val="visible"/>
                                      </p:to>
                                    </p:set>
                                    <p:animEffect transition="in" filter="strips(downRight)">
                                      <p:cBhvr>
                                        <p:cTn id="12"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5120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1308100" y="3179763"/>
            <a:ext cx="6278563" cy="519112"/>
          </a:xfrm>
          <a:prstGeom prst="rect">
            <a:avLst/>
          </a:prstGeom>
          <a:noFill/>
          <a:ln w="9525">
            <a:noFill/>
            <a:miter lim="800000"/>
            <a:headEnd/>
            <a:tailEnd/>
          </a:ln>
        </p:spPr>
        <p:txBody>
          <a:bodyPr wrap="none">
            <a:spAutoFit/>
          </a:bodyPr>
          <a:lstStyle/>
          <a:p>
            <a:r>
              <a:rPr lang="en-US" altLang="zh-CN" sz="2800" b="1">
                <a:latin typeface="微软雅黑"/>
              </a:rPr>
              <a:t>find / -name ‘Ruby' 2&gt;/dev/null</a:t>
            </a:r>
            <a:r>
              <a:rPr lang="en-US" altLang="zh-CN" sz="2800">
                <a:latin typeface="微软雅黑"/>
              </a:rPr>
              <a:t>  </a:t>
            </a:r>
          </a:p>
        </p:txBody>
      </p:sp>
      <p:grpSp>
        <p:nvGrpSpPr>
          <p:cNvPr id="45059" name="Group 3"/>
          <p:cNvGrpSpPr>
            <a:grpSpLocks/>
          </p:cNvGrpSpPr>
          <p:nvPr/>
        </p:nvGrpSpPr>
        <p:grpSpPr bwMode="auto">
          <a:xfrm>
            <a:off x="1095375" y="1470025"/>
            <a:ext cx="6762750" cy="900113"/>
            <a:chOff x="300" y="2415"/>
            <a:chExt cx="4260" cy="567"/>
          </a:xfrm>
        </p:grpSpPr>
        <p:sp>
          <p:nvSpPr>
            <p:cNvPr id="45060" name="Text Box 9"/>
            <p:cNvSpPr txBox="1">
              <a:spLocks noChangeArrowheads="1"/>
            </p:cNvSpPr>
            <p:nvPr/>
          </p:nvSpPr>
          <p:spPr bwMode="auto">
            <a:xfrm>
              <a:off x="844" y="2617"/>
              <a:ext cx="3716" cy="327"/>
            </a:xfrm>
            <a:prstGeom prst="rect">
              <a:avLst/>
            </a:prstGeom>
            <a:noFill/>
            <a:ln w="9525" algn="ctr">
              <a:noFill/>
              <a:miter lim="800000"/>
              <a:headEnd/>
              <a:tailEnd/>
            </a:ln>
          </p:spPr>
          <p:txBody>
            <a:bodyPr wrap="none">
              <a:spAutoFit/>
            </a:bodyPr>
            <a:lstStyle/>
            <a:p>
              <a:r>
                <a:rPr lang="zh-CN" altLang="en-US" sz="2800" b="1">
                  <a:ea typeface="楷体_GB2312" pitchFamily="49" charset="-122"/>
                </a:rPr>
                <a:t>看看下面这句话你知道什么意思吗？</a:t>
              </a:r>
            </a:p>
          </p:txBody>
        </p:sp>
        <p:pic>
          <p:nvPicPr>
            <p:cNvPr id="45061" name="Picture 5"/>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strips(downRight)">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341313" y="728663"/>
            <a:ext cx="8326437" cy="1006475"/>
          </a:xfrm>
          <a:prstGeom prst="rect">
            <a:avLst/>
          </a:prstGeom>
          <a:noFill/>
          <a:ln w="9525">
            <a:noFill/>
            <a:miter lim="800000"/>
            <a:headEnd/>
            <a:tailEnd/>
          </a:ln>
        </p:spPr>
        <p:txBody>
          <a:bodyPr>
            <a:spAutoFit/>
          </a:bodyPr>
          <a:lstStyle/>
          <a:p>
            <a:r>
              <a:rPr lang="zh-CN" altLang="en-US" sz="2000" b="1">
                <a:ea typeface="楷体_GB2312" pitchFamily="49" charset="-122"/>
              </a:rPr>
              <a:t>重定向操作符可以用来将命令输入和输出数据流从默认位置重定向到其他位置，其输入或输出数据流的位置称为句柄；常见的句柄有三种，当然句柄可以自行扩展，一般的</a:t>
            </a:r>
            <a:r>
              <a:rPr lang="en-US" altLang="zh-CN" sz="2000" b="1">
                <a:ea typeface="楷体_GB2312" pitchFamily="49" charset="-122"/>
              </a:rPr>
              <a:t>OS</a:t>
            </a:r>
            <a:r>
              <a:rPr lang="zh-CN" altLang="en-US" sz="2000" b="1">
                <a:ea typeface="楷体_GB2312" pitchFamily="49" charset="-122"/>
              </a:rPr>
              <a:t>都提供类似的功能。</a:t>
            </a:r>
            <a:r>
              <a:rPr lang="zh-CN" altLang="en-US">
                <a:ea typeface="楷体_GB2312" pitchFamily="49" charset="-122"/>
              </a:rPr>
              <a:t> </a:t>
            </a:r>
          </a:p>
        </p:txBody>
      </p:sp>
      <p:graphicFrame>
        <p:nvGraphicFramePr>
          <p:cNvPr id="54277" name="Group 5"/>
          <p:cNvGraphicFramePr>
            <a:graphicFrameLocks noGrp="1"/>
          </p:cNvGraphicFramePr>
          <p:nvPr/>
        </p:nvGraphicFramePr>
        <p:xfrm>
          <a:off x="387350" y="2033588"/>
          <a:ext cx="8370888" cy="2541587"/>
        </p:xfrm>
        <a:graphic>
          <a:graphicData uri="http://schemas.openxmlformats.org/drawingml/2006/table">
            <a:tbl>
              <a:tblPr/>
              <a:tblGrid>
                <a:gridCol w="1892300"/>
                <a:gridCol w="2647950"/>
                <a:gridCol w="3830638"/>
              </a:tblGrid>
              <a:tr h="4508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smtClean="0">
                          <a:ln>
                            <a:noFill/>
                          </a:ln>
                          <a:solidFill>
                            <a:schemeClr val="tx1"/>
                          </a:solidFill>
                          <a:effectLst/>
                          <a:latin typeface="Calibri" pitchFamily="34" charset="0"/>
                          <a:ea typeface="微软雅黑"/>
                          <a:cs typeface="微软雅黑"/>
                        </a:rPr>
                        <a:t>句柄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smtClean="0">
                          <a:ln>
                            <a:noFill/>
                          </a:ln>
                          <a:solidFill>
                            <a:schemeClr val="tx1"/>
                          </a:solidFill>
                          <a:effectLst/>
                          <a:latin typeface="Calibri" pitchFamily="34" charset="0"/>
                          <a:ea typeface="微软雅黑"/>
                          <a:cs typeface="微软雅黑"/>
                        </a:rPr>
                        <a:t>句柄代号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smtClean="0">
                          <a:ln>
                            <a:noFill/>
                          </a:ln>
                          <a:solidFill>
                            <a:schemeClr val="tx1"/>
                          </a:solidFill>
                          <a:effectLst/>
                          <a:latin typeface="Calibri" pitchFamily="34" charset="0"/>
                          <a:ea typeface="微软雅黑"/>
                          <a:cs typeface="微软雅黑"/>
                        </a:rPr>
                        <a:t>句柄描述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smtClean="0">
                          <a:ln>
                            <a:noFill/>
                          </a:ln>
                          <a:solidFill>
                            <a:schemeClr val="tx1"/>
                          </a:solidFill>
                          <a:effectLst/>
                          <a:latin typeface="Arial" charset="0"/>
                          <a:ea typeface="微软雅黑"/>
                          <a:cs typeface="微软雅黑"/>
                        </a:rPr>
                        <a:t>STDIN </a:t>
                      </a:r>
                      <a:endParaRPr kumimoji="0" lang="zh-CN" altLang="en-US" sz="2800" b="0" i="0" u="none" strike="noStrike" cap="none" normalizeH="0" baseline="0" smtClean="0">
                        <a:ln>
                          <a:noFill/>
                        </a:ln>
                        <a:solidFill>
                          <a:schemeClr val="tx1"/>
                        </a:solidFill>
                        <a:effectLst/>
                        <a:latin typeface="Arial" charset="0"/>
                        <a:ea typeface="微软雅黑"/>
                        <a:cs typeface="微软雅黑"/>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smtClean="0">
                          <a:ln>
                            <a:noFill/>
                          </a:ln>
                          <a:solidFill>
                            <a:schemeClr val="tx1"/>
                          </a:solidFill>
                          <a:effectLst/>
                          <a:latin typeface="Calibri" pitchFamily="34" charset="0"/>
                          <a:ea typeface="微软雅黑"/>
                          <a:cs typeface="微软雅黑"/>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smtClean="0">
                          <a:ln>
                            <a:noFill/>
                          </a:ln>
                          <a:solidFill>
                            <a:schemeClr val="tx1"/>
                          </a:solidFill>
                          <a:effectLst/>
                          <a:latin typeface="Calibri" pitchFamily="34" charset="0"/>
                          <a:ea typeface="微软雅黑"/>
                          <a:cs typeface="微软雅黑"/>
                        </a:rPr>
                        <a:t>键盘输入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smtClean="0">
                          <a:ln>
                            <a:noFill/>
                          </a:ln>
                          <a:solidFill>
                            <a:schemeClr val="tx1"/>
                          </a:solidFill>
                          <a:effectLst/>
                          <a:latin typeface="Arial" charset="0"/>
                          <a:ea typeface="微软雅黑"/>
                          <a:cs typeface="微软雅黑"/>
                        </a:rPr>
                        <a:t>STDOUT </a:t>
                      </a:r>
                      <a:endParaRPr kumimoji="0" lang="zh-CN" altLang="en-US" sz="2800" b="0" i="0" u="none" strike="noStrike" cap="none" normalizeH="0" baseline="0" smtClean="0">
                        <a:ln>
                          <a:noFill/>
                        </a:ln>
                        <a:solidFill>
                          <a:schemeClr val="tx1"/>
                        </a:solidFill>
                        <a:effectLst/>
                        <a:latin typeface="Arial" charset="0"/>
                        <a:ea typeface="微软雅黑"/>
                        <a:cs typeface="微软雅黑"/>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smtClean="0">
                          <a:ln>
                            <a:noFill/>
                          </a:ln>
                          <a:solidFill>
                            <a:schemeClr val="tx1"/>
                          </a:solidFill>
                          <a:effectLst/>
                          <a:latin typeface="Calibri" pitchFamily="34" charset="0"/>
                          <a:ea typeface="微软雅黑"/>
                          <a:cs typeface="微软雅黑"/>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smtClean="0">
                          <a:ln>
                            <a:noFill/>
                          </a:ln>
                          <a:solidFill>
                            <a:schemeClr val="tx1"/>
                          </a:solidFill>
                          <a:effectLst/>
                          <a:latin typeface="Calibri" pitchFamily="34" charset="0"/>
                          <a:ea typeface="微软雅黑"/>
                          <a:cs typeface="微软雅黑"/>
                        </a:rPr>
                        <a:t>输出信息到提示符窗口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smtClean="0">
                          <a:ln>
                            <a:noFill/>
                          </a:ln>
                          <a:solidFill>
                            <a:schemeClr val="tx1"/>
                          </a:solidFill>
                          <a:effectLst/>
                          <a:latin typeface="Arial" charset="0"/>
                          <a:ea typeface="微软雅黑"/>
                          <a:cs typeface="微软雅黑"/>
                        </a:rPr>
                        <a:t>STDERR </a:t>
                      </a:r>
                      <a:endParaRPr kumimoji="0" lang="zh-CN" altLang="en-US" sz="2800" b="0" i="0" u="none" strike="noStrike" cap="none" normalizeH="0" baseline="0" smtClean="0">
                        <a:ln>
                          <a:noFill/>
                        </a:ln>
                        <a:solidFill>
                          <a:schemeClr val="tx1"/>
                        </a:solidFill>
                        <a:effectLst/>
                        <a:latin typeface="Arial" charset="0"/>
                        <a:ea typeface="微软雅黑"/>
                        <a:cs typeface="微软雅黑"/>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smtClean="0">
                          <a:ln>
                            <a:noFill/>
                          </a:ln>
                          <a:solidFill>
                            <a:schemeClr val="tx1"/>
                          </a:solidFill>
                          <a:effectLst/>
                          <a:latin typeface="Calibri" pitchFamily="34" charset="0"/>
                          <a:ea typeface="微软雅黑"/>
                          <a:cs typeface="微软雅黑"/>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smtClean="0">
                          <a:ln>
                            <a:noFill/>
                          </a:ln>
                          <a:solidFill>
                            <a:schemeClr val="tx1"/>
                          </a:solidFill>
                          <a:effectLst/>
                          <a:latin typeface="Calibri" pitchFamily="34" charset="0"/>
                          <a:ea typeface="微软雅黑"/>
                          <a:cs typeface="微软雅黑"/>
                        </a:rPr>
                        <a:t>输出错误信息到提示符窗口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05" name="Text Box 27"/>
          <p:cNvSpPr txBox="1">
            <a:spLocks noChangeArrowheads="1"/>
          </p:cNvSpPr>
          <p:nvPr/>
        </p:nvSpPr>
        <p:spPr bwMode="auto">
          <a:xfrm>
            <a:off x="385763" y="5057775"/>
            <a:ext cx="8461375" cy="396875"/>
          </a:xfrm>
          <a:prstGeom prst="rect">
            <a:avLst/>
          </a:prstGeom>
          <a:noFill/>
          <a:ln w="9525">
            <a:noFill/>
            <a:miter lim="800000"/>
            <a:headEnd/>
            <a:tailEnd/>
          </a:ln>
        </p:spPr>
        <p:txBody>
          <a:bodyPr wrap="none">
            <a:spAutoFit/>
          </a:bodyPr>
          <a:lstStyle/>
          <a:p>
            <a:r>
              <a:rPr lang="zh-CN" altLang="en-US" sz="2000" b="1">
                <a:ea typeface="楷体_GB2312" pitchFamily="49" charset="-122"/>
              </a:rPr>
              <a:t>* 默认的 </a:t>
            </a:r>
            <a:r>
              <a:rPr lang="en-US" altLang="zh-CN" sz="2000" b="1">
                <a:ea typeface="楷体_GB2312" pitchFamily="49" charset="-122"/>
              </a:rPr>
              <a:t>&lt; </a:t>
            </a:r>
            <a:r>
              <a:rPr lang="zh-CN" altLang="en-US" sz="2000" b="1">
                <a:ea typeface="楷体_GB2312" pitchFamily="49" charset="-122"/>
              </a:rPr>
              <a:t>重定向输入操作符是 </a:t>
            </a:r>
            <a:r>
              <a:rPr lang="en-US" altLang="zh-CN" sz="2000" b="1">
                <a:ea typeface="楷体_GB2312" pitchFamily="49" charset="-122"/>
              </a:rPr>
              <a:t>0</a:t>
            </a:r>
            <a:r>
              <a:rPr lang="zh-CN" altLang="en-US" sz="2000" b="1">
                <a:ea typeface="楷体_GB2312" pitchFamily="49" charset="-122"/>
              </a:rPr>
              <a:t>，而默认的 </a:t>
            </a:r>
            <a:r>
              <a:rPr lang="en-US" altLang="zh-CN" sz="2000" b="1">
                <a:ea typeface="楷体_GB2312" pitchFamily="49" charset="-122"/>
              </a:rPr>
              <a:t>&gt; </a:t>
            </a:r>
            <a:r>
              <a:rPr lang="zh-CN" altLang="en-US" sz="2000" b="1">
                <a:ea typeface="楷体_GB2312" pitchFamily="49" charset="-122"/>
              </a:rPr>
              <a:t>重定向输出操作符是 </a:t>
            </a:r>
            <a:r>
              <a:rPr lang="en-US" altLang="zh-CN" sz="2000" b="1">
                <a:ea typeface="楷体_GB2312" pitchFamily="49" charset="-122"/>
              </a:rPr>
              <a:t>1</a:t>
            </a:r>
            <a:r>
              <a:rPr lang="zh-CN" altLang="en-US">
                <a:ea typeface="楷体_GB2312" pitchFamily="49"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srcRect/>
          <a:stretch>
            <a:fillRect/>
          </a:stretch>
        </p:blipFill>
        <p:spPr bwMode="auto">
          <a:xfrm>
            <a:off x="1466850" y="719138"/>
            <a:ext cx="6343650" cy="54197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46" name="Text Box 10"/>
          <p:cNvSpPr txBox="1">
            <a:spLocks noChangeArrowheads="1"/>
          </p:cNvSpPr>
          <p:nvPr/>
        </p:nvSpPr>
        <p:spPr bwMode="auto">
          <a:xfrm>
            <a:off x="1150938" y="4440238"/>
            <a:ext cx="6122987" cy="1554162"/>
          </a:xfrm>
          <a:prstGeom prst="rect">
            <a:avLst/>
          </a:prstGeom>
          <a:noFill/>
          <a:ln w="9525" algn="ctr">
            <a:noFill/>
            <a:miter lim="800000"/>
            <a:headEnd/>
            <a:tailEnd/>
          </a:ln>
        </p:spPr>
        <p:txBody>
          <a:bodyPr wrap="none">
            <a:spAutoFit/>
          </a:bodyPr>
          <a:lstStyle/>
          <a:p>
            <a:r>
              <a:rPr lang="en-US" altLang="zh-CN" sz="3200" b="1">
                <a:latin typeface="微软雅黑"/>
              </a:rPr>
              <a:t>halt </a:t>
            </a:r>
            <a:r>
              <a:rPr lang="zh-CN" altLang="en-US" sz="3200" b="1">
                <a:latin typeface="微软雅黑"/>
              </a:rPr>
              <a:t>关闭系统</a:t>
            </a:r>
          </a:p>
          <a:p>
            <a:endParaRPr lang="zh-CN" altLang="en-US" sz="3200" b="1">
              <a:latin typeface="微软雅黑"/>
            </a:endParaRPr>
          </a:p>
          <a:p>
            <a:r>
              <a:rPr lang="en-US" altLang="zh-CN" sz="3200" b="1">
                <a:latin typeface="微软雅黑"/>
              </a:rPr>
              <a:t>poweroff </a:t>
            </a:r>
            <a:r>
              <a:rPr lang="zh-CN" altLang="en-US" sz="3200" b="1">
                <a:latin typeface="微软雅黑"/>
              </a:rPr>
              <a:t>关闭系统并且关闭电源</a:t>
            </a:r>
            <a:r>
              <a:rPr lang="zh-CN" altLang="en-US">
                <a:latin typeface="微软雅黑"/>
              </a:rPr>
              <a:t> </a:t>
            </a:r>
          </a:p>
        </p:txBody>
      </p:sp>
      <p:grpSp>
        <p:nvGrpSpPr>
          <p:cNvPr id="17411" name="Group 13"/>
          <p:cNvGrpSpPr>
            <a:grpSpLocks/>
          </p:cNvGrpSpPr>
          <p:nvPr/>
        </p:nvGrpSpPr>
        <p:grpSpPr bwMode="auto">
          <a:xfrm>
            <a:off x="1062038" y="2549525"/>
            <a:ext cx="6664325" cy="900113"/>
            <a:chOff x="300" y="2415"/>
            <a:chExt cx="4198" cy="567"/>
          </a:xfrm>
        </p:grpSpPr>
        <p:sp>
          <p:nvSpPr>
            <p:cNvPr id="17414" name="Text Box 9"/>
            <p:cNvSpPr txBox="1">
              <a:spLocks noChangeArrowheads="1"/>
            </p:cNvSpPr>
            <p:nvPr/>
          </p:nvSpPr>
          <p:spPr bwMode="auto">
            <a:xfrm>
              <a:off x="844" y="2617"/>
              <a:ext cx="3654" cy="365"/>
            </a:xfrm>
            <a:prstGeom prst="rect">
              <a:avLst/>
            </a:prstGeom>
            <a:noFill/>
            <a:ln w="9525" algn="ctr">
              <a:noFill/>
              <a:miter lim="800000"/>
              <a:headEnd/>
              <a:tailEnd/>
            </a:ln>
          </p:spPr>
          <p:txBody>
            <a:bodyPr wrap="none">
              <a:spAutoFit/>
            </a:bodyPr>
            <a:lstStyle/>
            <a:p>
              <a:r>
                <a:rPr lang="en-US" altLang="zh-CN" sz="3200" b="1">
                  <a:latin typeface="微软雅黑"/>
                </a:rPr>
                <a:t>halt </a:t>
              </a:r>
              <a:r>
                <a:rPr lang="zh-CN" altLang="en-US" sz="3200" b="1">
                  <a:latin typeface="微软雅黑"/>
                </a:rPr>
                <a:t>与 </a:t>
              </a:r>
              <a:r>
                <a:rPr lang="en-US" altLang="zh-CN" sz="3200" b="1">
                  <a:latin typeface="微软雅黑"/>
                </a:rPr>
                <a:t>poweroff </a:t>
              </a:r>
              <a:r>
                <a:rPr lang="zh-CN" altLang="en-US" sz="3200" b="1">
                  <a:latin typeface="微软雅黑"/>
                </a:rPr>
                <a:t>有什么不同？</a:t>
              </a:r>
            </a:p>
          </p:txBody>
        </p:sp>
        <p:pic>
          <p:nvPicPr>
            <p:cNvPr id="2" name="Picture 12"/>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17412" name="Text Box 5"/>
          <p:cNvSpPr txBox="1">
            <a:spLocks noChangeArrowheads="1"/>
          </p:cNvSpPr>
          <p:nvPr/>
        </p:nvSpPr>
        <p:spPr bwMode="auto">
          <a:xfrm>
            <a:off x="522288" y="593725"/>
            <a:ext cx="6388100" cy="579438"/>
          </a:xfrm>
          <a:prstGeom prst="rect">
            <a:avLst/>
          </a:prstGeom>
          <a:noFill/>
          <a:ln w="9525" algn="ctr">
            <a:noFill/>
            <a:miter lim="800000"/>
            <a:headEnd/>
            <a:tailEnd/>
          </a:ln>
        </p:spPr>
        <p:txBody>
          <a:bodyPr wrap="none">
            <a:spAutoFit/>
          </a:bodyPr>
          <a:lstStyle/>
          <a:p>
            <a:r>
              <a:rPr lang="zh-CN" altLang="en-US" sz="3200" b="1">
                <a:latin typeface="微软雅黑"/>
              </a:rPr>
              <a:t>取消计划执行的 </a:t>
            </a:r>
            <a:r>
              <a:rPr lang="en-US" altLang="zh-CN" sz="3200" b="1">
                <a:latin typeface="微软雅黑"/>
              </a:rPr>
              <a:t>shutdown </a:t>
            </a:r>
            <a:r>
              <a:rPr lang="zh-CN" altLang="en-US" sz="3200" b="1">
                <a:latin typeface="微软雅黑"/>
              </a:rPr>
              <a:t>命令？</a:t>
            </a:r>
          </a:p>
        </p:txBody>
      </p:sp>
      <p:sp>
        <p:nvSpPr>
          <p:cNvPr id="17415" name="Text Box 7"/>
          <p:cNvSpPr txBox="1">
            <a:spLocks noChangeArrowheads="1"/>
          </p:cNvSpPr>
          <p:nvPr/>
        </p:nvSpPr>
        <p:spPr bwMode="auto">
          <a:xfrm>
            <a:off x="611188" y="1500188"/>
            <a:ext cx="2436812" cy="579437"/>
          </a:xfrm>
          <a:prstGeom prst="rect">
            <a:avLst/>
          </a:prstGeom>
          <a:noFill/>
          <a:ln w="9525">
            <a:noFill/>
            <a:miter lim="800000"/>
            <a:headEnd/>
            <a:tailEnd/>
          </a:ln>
        </p:spPr>
        <p:txBody>
          <a:bodyPr wrap="none">
            <a:spAutoFit/>
          </a:bodyPr>
          <a:lstStyle/>
          <a:p>
            <a:r>
              <a:rPr lang="en-US" altLang="zh-CN" sz="3200" b="1"/>
              <a:t>shutdown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strips(downRight)">
                                      <p:cBhvr>
                                        <p:cTn id="7" dur="500"/>
                                        <p:tgtEl>
                                          <p:spTgt spid="174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additive="base">
                                        <p:cTn id="12" dur="500" fill="hold"/>
                                        <p:tgtEl>
                                          <p:spTgt spid="17411"/>
                                        </p:tgtEl>
                                        <p:attrNameLst>
                                          <p:attrName>ppt_x</p:attrName>
                                        </p:attrNameLst>
                                      </p:cBhvr>
                                      <p:tavLst>
                                        <p:tav tm="0">
                                          <p:val>
                                            <p:strVal val="0-#ppt_w/2"/>
                                          </p:val>
                                        </p:tav>
                                        <p:tav tm="100000">
                                          <p:val>
                                            <p:strVal val="#ppt_x"/>
                                          </p:val>
                                        </p:tav>
                                      </p:tavLst>
                                    </p:anim>
                                    <p:anim calcmode="lin" valueType="num">
                                      <p:cBhvr additive="base">
                                        <p:cTn id="13"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4346"/>
                                        </p:tgtEl>
                                        <p:attrNameLst>
                                          <p:attrName>style.visibility</p:attrName>
                                        </p:attrNameLst>
                                      </p:cBhvr>
                                      <p:to>
                                        <p:strVal val="visible"/>
                                      </p:to>
                                    </p:set>
                                    <p:animEffect transition="in" filter="strips(downRight)">
                                      <p:cBhvr>
                                        <p:cTn id="18"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p:bldP spid="174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285875" y="549275"/>
            <a:ext cx="6786563" cy="762000"/>
          </a:xfrm>
          <a:prstGeom prst="rect">
            <a:avLst/>
          </a:prstGeom>
          <a:noFill/>
          <a:ln w="9525">
            <a:noFill/>
            <a:miter lim="800000"/>
            <a:headEnd/>
            <a:tailEnd/>
          </a:ln>
        </p:spPr>
        <p:txBody>
          <a:bodyPr>
            <a:spAutoFit/>
          </a:bodyPr>
          <a:lstStyle/>
          <a:p>
            <a:pPr algn="ctr"/>
            <a:r>
              <a:rPr lang="en-US" altLang="zh-CN" sz="4400" b="1">
                <a:latin typeface="Arial" charset="0"/>
                <a:ea typeface="宋体" charset="-122"/>
              </a:rPr>
              <a:t>Linux </a:t>
            </a:r>
            <a:r>
              <a:rPr lang="zh-CN" altLang="en-US" sz="4400" b="1">
                <a:latin typeface="Arial" charset="0"/>
                <a:ea typeface="宋体" charset="-122"/>
              </a:rPr>
              <a:t>文件系统命令</a:t>
            </a:r>
          </a:p>
        </p:txBody>
      </p:sp>
      <p:sp>
        <p:nvSpPr>
          <p:cNvPr id="15366" name="Text Box 6"/>
          <p:cNvSpPr txBox="1">
            <a:spLocks noChangeArrowheads="1"/>
          </p:cNvSpPr>
          <p:nvPr/>
        </p:nvSpPr>
        <p:spPr bwMode="auto">
          <a:xfrm>
            <a:off x="250825" y="3068638"/>
            <a:ext cx="3040063" cy="579437"/>
          </a:xfrm>
          <a:prstGeom prst="rect">
            <a:avLst/>
          </a:prstGeom>
          <a:noFill/>
          <a:ln w="9525" algn="ctr">
            <a:noFill/>
            <a:miter lim="800000"/>
            <a:headEnd/>
            <a:tailEnd/>
          </a:ln>
        </p:spPr>
        <p:txBody>
          <a:bodyPr wrap="none">
            <a:spAutoFit/>
          </a:bodyPr>
          <a:lstStyle/>
          <a:p>
            <a:pPr fontAlgn="b"/>
            <a:r>
              <a:rPr lang="zh-CN" altLang="en-US" sz="3200" b="1">
                <a:latin typeface="微软雅黑"/>
              </a:rPr>
              <a:t>切换工作目录？</a:t>
            </a:r>
            <a:endParaRPr lang="en-US" altLang="zh-CN" sz="3200" b="1">
              <a:latin typeface="微软雅黑"/>
            </a:endParaRPr>
          </a:p>
        </p:txBody>
      </p:sp>
      <p:sp>
        <p:nvSpPr>
          <p:cNvPr id="15367" name="Text Box 7"/>
          <p:cNvSpPr txBox="1">
            <a:spLocks noChangeArrowheads="1"/>
          </p:cNvSpPr>
          <p:nvPr/>
        </p:nvSpPr>
        <p:spPr bwMode="auto">
          <a:xfrm>
            <a:off x="4332288" y="3068638"/>
            <a:ext cx="3467100" cy="579437"/>
          </a:xfrm>
          <a:prstGeom prst="rect">
            <a:avLst/>
          </a:prstGeom>
          <a:noFill/>
          <a:ln w="9525" algn="ctr">
            <a:noFill/>
            <a:miter lim="800000"/>
            <a:headEnd/>
            <a:tailEnd/>
          </a:ln>
        </p:spPr>
        <p:txBody>
          <a:bodyPr wrap="none">
            <a:spAutoFit/>
          </a:bodyPr>
          <a:lstStyle/>
          <a:p>
            <a:pPr fontAlgn="b"/>
            <a:r>
              <a:rPr lang="en-US" altLang="zh-CN" sz="3200" b="1">
                <a:latin typeface="微软雅黑"/>
              </a:rPr>
              <a:t>cd  </a:t>
            </a:r>
            <a:r>
              <a:rPr lang="en-US" altLang="zh-CN" sz="2400" b="1">
                <a:solidFill>
                  <a:schemeClr val="accent1"/>
                </a:solidFill>
                <a:latin typeface="微软雅黑"/>
              </a:rPr>
              <a:t>Change Directory</a:t>
            </a:r>
          </a:p>
        </p:txBody>
      </p:sp>
      <p:sp>
        <p:nvSpPr>
          <p:cNvPr id="15368" name="Text Box 8"/>
          <p:cNvSpPr txBox="1">
            <a:spLocks noChangeArrowheads="1"/>
          </p:cNvSpPr>
          <p:nvPr/>
        </p:nvSpPr>
        <p:spPr bwMode="auto">
          <a:xfrm>
            <a:off x="250825" y="4283075"/>
            <a:ext cx="3448050" cy="579438"/>
          </a:xfrm>
          <a:prstGeom prst="rect">
            <a:avLst/>
          </a:prstGeom>
          <a:noFill/>
          <a:ln w="9525" algn="ctr">
            <a:noFill/>
            <a:miter lim="800000"/>
            <a:headEnd/>
            <a:tailEnd/>
          </a:ln>
        </p:spPr>
        <p:txBody>
          <a:bodyPr wrap="none">
            <a:spAutoFit/>
          </a:bodyPr>
          <a:lstStyle/>
          <a:p>
            <a:pPr fontAlgn="b"/>
            <a:r>
              <a:rPr lang="zh-CN" altLang="en-US" sz="3200" b="1">
                <a:latin typeface="微软雅黑"/>
              </a:rPr>
              <a:t>切换到用户目录？</a:t>
            </a:r>
            <a:endParaRPr lang="en-US" altLang="zh-CN" sz="3200" b="1">
              <a:latin typeface="微软雅黑"/>
            </a:endParaRPr>
          </a:p>
        </p:txBody>
      </p:sp>
      <p:sp>
        <p:nvSpPr>
          <p:cNvPr id="15369" name="Text Box 9"/>
          <p:cNvSpPr txBox="1">
            <a:spLocks noChangeArrowheads="1"/>
          </p:cNvSpPr>
          <p:nvPr/>
        </p:nvSpPr>
        <p:spPr bwMode="auto">
          <a:xfrm>
            <a:off x="4332288" y="4283075"/>
            <a:ext cx="1003300" cy="579438"/>
          </a:xfrm>
          <a:prstGeom prst="rect">
            <a:avLst/>
          </a:prstGeom>
          <a:noFill/>
          <a:ln w="9525" algn="ctr">
            <a:noFill/>
            <a:miter lim="800000"/>
            <a:headEnd/>
            <a:tailEnd/>
          </a:ln>
        </p:spPr>
        <p:txBody>
          <a:bodyPr wrap="none">
            <a:spAutoFit/>
          </a:bodyPr>
          <a:lstStyle/>
          <a:p>
            <a:pPr fontAlgn="b"/>
            <a:r>
              <a:rPr lang="en-US" altLang="zh-CN" sz="3200" b="1">
                <a:latin typeface="微软雅黑"/>
              </a:rPr>
              <a:t>cd ~</a:t>
            </a:r>
            <a:endParaRPr lang="en-US" altLang="zh-CN">
              <a:latin typeface="微软雅黑"/>
            </a:endParaRPr>
          </a:p>
        </p:txBody>
      </p:sp>
      <p:sp>
        <p:nvSpPr>
          <p:cNvPr id="15370" name="Text Box 10"/>
          <p:cNvSpPr txBox="1">
            <a:spLocks noChangeArrowheads="1"/>
          </p:cNvSpPr>
          <p:nvPr/>
        </p:nvSpPr>
        <p:spPr bwMode="auto">
          <a:xfrm>
            <a:off x="250825" y="5499100"/>
            <a:ext cx="3448050" cy="579438"/>
          </a:xfrm>
          <a:prstGeom prst="rect">
            <a:avLst/>
          </a:prstGeom>
          <a:noFill/>
          <a:ln w="9525" algn="ctr">
            <a:noFill/>
            <a:miter lim="800000"/>
            <a:headEnd/>
            <a:tailEnd/>
          </a:ln>
        </p:spPr>
        <p:txBody>
          <a:bodyPr wrap="none">
            <a:spAutoFit/>
          </a:bodyPr>
          <a:lstStyle/>
          <a:p>
            <a:pPr fontAlgn="b"/>
            <a:r>
              <a:rPr lang="zh-CN" altLang="en-US" sz="3200" b="1">
                <a:latin typeface="微软雅黑"/>
              </a:rPr>
              <a:t>切换到上个目录？</a:t>
            </a:r>
            <a:endParaRPr lang="en-US" altLang="zh-CN" sz="3200" b="1">
              <a:latin typeface="微软雅黑"/>
            </a:endParaRPr>
          </a:p>
        </p:txBody>
      </p:sp>
      <p:sp>
        <p:nvSpPr>
          <p:cNvPr id="15371" name="Text Box 11"/>
          <p:cNvSpPr txBox="1">
            <a:spLocks noChangeArrowheads="1"/>
          </p:cNvSpPr>
          <p:nvPr/>
        </p:nvSpPr>
        <p:spPr bwMode="auto">
          <a:xfrm>
            <a:off x="4332288" y="5499100"/>
            <a:ext cx="1003300" cy="579438"/>
          </a:xfrm>
          <a:prstGeom prst="rect">
            <a:avLst/>
          </a:prstGeom>
          <a:noFill/>
          <a:ln w="9525" algn="ctr">
            <a:noFill/>
            <a:miter lim="800000"/>
            <a:headEnd/>
            <a:tailEnd/>
          </a:ln>
        </p:spPr>
        <p:txBody>
          <a:bodyPr wrap="none">
            <a:spAutoFit/>
          </a:bodyPr>
          <a:lstStyle/>
          <a:p>
            <a:pPr fontAlgn="b"/>
            <a:r>
              <a:rPr lang="en-US" altLang="zh-CN" sz="3200" b="1">
                <a:latin typeface="微软雅黑"/>
              </a:rPr>
              <a:t>cd -</a:t>
            </a:r>
            <a:endParaRPr lang="en-US" altLang="zh-CN">
              <a:latin typeface="微软雅黑"/>
            </a:endParaRPr>
          </a:p>
        </p:txBody>
      </p:sp>
      <p:sp>
        <p:nvSpPr>
          <p:cNvPr id="15372" name="Text Box 12"/>
          <p:cNvSpPr txBox="1">
            <a:spLocks noChangeArrowheads="1"/>
          </p:cNvSpPr>
          <p:nvPr/>
        </p:nvSpPr>
        <p:spPr bwMode="auto">
          <a:xfrm>
            <a:off x="250825" y="1854200"/>
            <a:ext cx="3856038" cy="579438"/>
          </a:xfrm>
          <a:prstGeom prst="rect">
            <a:avLst/>
          </a:prstGeom>
          <a:noFill/>
          <a:ln w="9525" algn="ctr">
            <a:noFill/>
            <a:miter lim="800000"/>
            <a:headEnd/>
            <a:tailEnd/>
          </a:ln>
        </p:spPr>
        <p:txBody>
          <a:bodyPr wrap="none">
            <a:spAutoFit/>
          </a:bodyPr>
          <a:lstStyle/>
          <a:p>
            <a:pPr fontAlgn="b"/>
            <a:r>
              <a:rPr lang="zh-CN" altLang="en-US" sz="3200" b="1">
                <a:latin typeface="微软雅黑"/>
              </a:rPr>
              <a:t>显示当前工作目录？</a:t>
            </a:r>
            <a:endParaRPr lang="en-US" altLang="zh-CN" sz="3200" b="1">
              <a:latin typeface="微软雅黑"/>
            </a:endParaRPr>
          </a:p>
        </p:txBody>
      </p:sp>
      <p:sp>
        <p:nvSpPr>
          <p:cNvPr id="15373" name="Text Box 13"/>
          <p:cNvSpPr txBox="1">
            <a:spLocks noChangeArrowheads="1"/>
          </p:cNvSpPr>
          <p:nvPr/>
        </p:nvSpPr>
        <p:spPr bwMode="auto">
          <a:xfrm>
            <a:off x="4332288" y="1854200"/>
            <a:ext cx="4545012" cy="579438"/>
          </a:xfrm>
          <a:prstGeom prst="rect">
            <a:avLst/>
          </a:prstGeom>
          <a:noFill/>
          <a:ln w="9525" algn="ctr">
            <a:noFill/>
            <a:miter lim="800000"/>
            <a:headEnd/>
            <a:tailEnd/>
          </a:ln>
        </p:spPr>
        <p:txBody>
          <a:bodyPr wrap="none">
            <a:spAutoFit/>
          </a:bodyPr>
          <a:lstStyle/>
          <a:p>
            <a:pPr fontAlgn="b"/>
            <a:r>
              <a:rPr lang="en-US" altLang="zh-CN" sz="3200" b="1">
                <a:latin typeface="微软雅黑"/>
              </a:rPr>
              <a:t>pwd </a:t>
            </a:r>
            <a:r>
              <a:rPr lang="en-US" altLang="zh-CN" sz="2400" b="1">
                <a:solidFill>
                  <a:schemeClr val="accent1"/>
                </a:solidFill>
                <a:latin typeface="微软雅黑"/>
              </a:rPr>
              <a:t>Print Working Directory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72"/>
                                        </p:tgtEl>
                                        <p:attrNameLst>
                                          <p:attrName>style.visibility</p:attrName>
                                        </p:attrNameLst>
                                      </p:cBhvr>
                                      <p:to>
                                        <p:strVal val="visible"/>
                                      </p:to>
                                    </p:set>
                                    <p:anim calcmode="lin" valueType="num">
                                      <p:cBhvr additive="base">
                                        <p:cTn id="7" dur="500" fill="hold"/>
                                        <p:tgtEl>
                                          <p:spTgt spid="15372"/>
                                        </p:tgtEl>
                                        <p:attrNameLst>
                                          <p:attrName>ppt_x</p:attrName>
                                        </p:attrNameLst>
                                      </p:cBhvr>
                                      <p:tavLst>
                                        <p:tav tm="0">
                                          <p:val>
                                            <p:strVal val="0-#ppt_w/2"/>
                                          </p:val>
                                        </p:tav>
                                        <p:tav tm="100000">
                                          <p:val>
                                            <p:strVal val="#ppt_x"/>
                                          </p:val>
                                        </p:tav>
                                      </p:tavLst>
                                    </p:anim>
                                    <p:anim calcmode="lin" valueType="num">
                                      <p:cBhvr additive="base">
                                        <p:cTn id="8" dur="500" fill="hold"/>
                                        <p:tgtEl>
                                          <p:spTgt spid="15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1" nodeType="clickEffect">
                                  <p:stCondLst>
                                    <p:cond delay="0"/>
                                  </p:stCondLst>
                                  <p:childTnLst>
                                    <p:set>
                                      <p:cBhvr>
                                        <p:cTn id="12" dur="1" fill="hold">
                                          <p:stCondLst>
                                            <p:cond delay="0"/>
                                          </p:stCondLst>
                                        </p:cTn>
                                        <p:tgtEl>
                                          <p:spTgt spid="15373"/>
                                        </p:tgtEl>
                                        <p:attrNameLst>
                                          <p:attrName>style.visibility</p:attrName>
                                        </p:attrNameLst>
                                      </p:cBhvr>
                                      <p:to>
                                        <p:strVal val="visible"/>
                                      </p:to>
                                    </p:set>
                                    <p:animEffect transition="in" filter="strips(downRight)">
                                      <p:cBhvr>
                                        <p:cTn id="13" dur="500"/>
                                        <p:tgtEl>
                                          <p:spTgt spid="1537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366"/>
                                        </p:tgtEl>
                                        <p:attrNameLst>
                                          <p:attrName>style.visibility</p:attrName>
                                        </p:attrNameLst>
                                      </p:cBhvr>
                                      <p:to>
                                        <p:strVal val="visible"/>
                                      </p:to>
                                    </p:set>
                                    <p:anim calcmode="lin" valueType="num">
                                      <p:cBhvr additive="base">
                                        <p:cTn id="18" dur="500" fill="hold"/>
                                        <p:tgtEl>
                                          <p:spTgt spid="15366"/>
                                        </p:tgtEl>
                                        <p:attrNameLst>
                                          <p:attrName>ppt_x</p:attrName>
                                        </p:attrNameLst>
                                      </p:cBhvr>
                                      <p:tavLst>
                                        <p:tav tm="0">
                                          <p:val>
                                            <p:strVal val="0-#ppt_w/2"/>
                                          </p:val>
                                        </p:tav>
                                        <p:tav tm="100000">
                                          <p:val>
                                            <p:strVal val="#ppt_x"/>
                                          </p:val>
                                        </p:tav>
                                      </p:tavLst>
                                    </p:anim>
                                    <p:anim calcmode="lin" valueType="num">
                                      <p:cBhvr additive="base">
                                        <p:cTn id="19"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1" nodeType="clickEffect">
                                  <p:stCondLst>
                                    <p:cond delay="0"/>
                                  </p:stCondLst>
                                  <p:childTnLst>
                                    <p:set>
                                      <p:cBhvr>
                                        <p:cTn id="23" dur="1" fill="hold">
                                          <p:stCondLst>
                                            <p:cond delay="0"/>
                                          </p:stCondLst>
                                        </p:cTn>
                                        <p:tgtEl>
                                          <p:spTgt spid="15367"/>
                                        </p:tgtEl>
                                        <p:attrNameLst>
                                          <p:attrName>style.visibility</p:attrName>
                                        </p:attrNameLst>
                                      </p:cBhvr>
                                      <p:to>
                                        <p:strVal val="visible"/>
                                      </p:to>
                                    </p:set>
                                    <p:animEffect transition="in" filter="strips(downRight)">
                                      <p:cBhvr>
                                        <p:cTn id="24" dur="500"/>
                                        <p:tgtEl>
                                          <p:spTgt spid="1536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5368"/>
                                        </p:tgtEl>
                                        <p:attrNameLst>
                                          <p:attrName>style.visibility</p:attrName>
                                        </p:attrNameLst>
                                      </p:cBhvr>
                                      <p:to>
                                        <p:strVal val="visible"/>
                                      </p:to>
                                    </p:set>
                                    <p:anim calcmode="lin" valueType="num">
                                      <p:cBhvr additive="base">
                                        <p:cTn id="29" dur="500" fill="hold"/>
                                        <p:tgtEl>
                                          <p:spTgt spid="15368"/>
                                        </p:tgtEl>
                                        <p:attrNameLst>
                                          <p:attrName>ppt_x</p:attrName>
                                        </p:attrNameLst>
                                      </p:cBhvr>
                                      <p:tavLst>
                                        <p:tav tm="0">
                                          <p:val>
                                            <p:strVal val="0-#ppt_w/2"/>
                                          </p:val>
                                        </p:tav>
                                        <p:tav tm="100000">
                                          <p:val>
                                            <p:strVal val="#ppt_x"/>
                                          </p:val>
                                        </p:tav>
                                      </p:tavLst>
                                    </p:anim>
                                    <p:anim calcmode="lin" valueType="num">
                                      <p:cBhvr additive="base">
                                        <p:cTn id="30" dur="500" fill="hold"/>
                                        <p:tgtEl>
                                          <p:spTgt spid="1536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1" nodeType="clickEffect">
                                  <p:stCondLst>
                                    <p:cond delay="0"/>
                                  </p:stCondLst>
                                  <p:childTnLst>
                                    <p:set>
                                      <p:cBhvr>
                                        <p:cTn id="34" dur="1" fill="hold">
                                          <p:stCondLst>
                                            <p:cond delay="0"/>
                                          </p:stCondLst>
                                        </p:cTn>
                                        <p:tgtEl>
                                          <p:spTgt spid="15369"/>
                                        </p:tgtEl>
                                        <p:attrNameLst>
                                          <p:attrName>style.visibility</p:attrName>
                                        </p:attrNameLst>
                                      </p:cBhvr>
                                      <p:to>
                                        <p:strVal val="visible"/>
                                      </p:to>
                                    </p:set>
                                    <p:animEffect transition="in" filter="strips(downRight)">
                                      <p:cBhvr>
                                        <p:cTn id="35" dur="500"/>
                                        <p:tgtEl>
                                          <p:spTgt spid="1536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5370"/>
                                        </p:tgtEl>
                                        <p:attrNameLst>
                                          <p:attrName>style.visibility</p:attrName>
                                        </p:attrNameLst>
                                      </p:cBhvr>
                                      <p:to>
                                        <p:strVal val="visible"/>
                                      </p:to>
                                    </p:set>
                                    <p:anim calcmode="lin" valueType="num">
                                      <p:cBhvr additive="base">
                                        <p:cTn id="40" dur="500" fill="hold"/>
                                        <p:tgtEl>
                                          <p:spTgt spid="15370"/>
                                        </p:tgtEl>
                                        <p:attrNameLst>
                                          <p:attrName>ppt_x</p:attrName>
                                        </p:attrNameLst>
                                      </p:cBhvr>
                                      <p:tavLst>
                                        <p:tav tm="0">
                                          <p:val>
                                            <p:strVal val="0-#ppt_w/2"/>
                                          </p:val>
                                        </p:tav>
                                        <p:tav tm="100000">
                                          <p:val>
                                            <p:strVal val="#ppt_x"/>
                                          </p:val>
                                        </p:tav>
                                      </p:tavLst>
                                    </p:anim>
                                    <p:anim calcmode="lin" valueType="num">
                                      <p:cBhvr additive="base">
                                        <p:cTn id="41" dur="500" fill="hold"/>
                                        <p:tgtEl>
                                          <p:spTgt spid="15370"/>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1" nodeType="clickEffect">
                                  <p:stCondLst>
                                    <p:cond delay="0"/>
                                  </p:stCondLst>
                                  <p:childTnLst>
                                    <p:set>
                                      <p:cBhvr>
                                        <p:cTn id="45" dur="1" fill="hold">
                                          <p:stCondLst>
                                            <p:cond delay="0"/>
                                          </p:stCondLst>
                                        </p:cTn>
                                        <p:tgtEl>
                                          <p:spTgt spid="15371"/>
                                        </p:tgtEl>
                                        <p:attrNameLst>
                                          <p:attrName>style.visibility</p:attrName>
                                        </p:attrNameLst>
                                      </p:cBhvr>
                                      <p:to>
                                        <p:strVal val="visible"/>
                                      </p:to>
                                    </p:set>
                                    <p:animEffect transition="in" filter="strips(downRight)">
                                      <p:cBhvr>
                                        <p:cTn id="46"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15367" grpId="1"/>
      <p:bldP spid="15368" grpId="0"/>
      <p:bldP spid="15369" grpId="1"/>
      <p:bldP spid="15370" grpId="0"/>
      <p:bldP spid="15371" grpId="1"/>
      <p:bldP spid="15372" grpId="0"/>
      <p:bldP spid="1537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50825" y="563563"/>
            <a:ext cx="4113213" cy="519112"/>
          </a:xfrm>
          <a:prstGeom prst="rect">
            <a:avLst/>
          </a:prstGeom>
          <a:noFill/>
          <a:ln w="9525" algn="ctr">
            <a:noFill/>
            <a:miter lim="800000"/>
            <a:headEnd/>
            <a:tailEnd/>
          </a:ln>
        </p:spPr>
        <p:txBody>
          <a:bodyPr wrap="none">
            <a:spAutoFit/>
          </a:bodyPr>
          <a:lstStyle/>
          <a:p>
            <a:pPr fontAlgn="b"/>
            <a:r>
              <a:rPr lang="zh-CN" altLang="en-US" sz="2800" b="1">
                <a:latin typeface="微软雅黑"/>
              </a:rPr>
              <a:t>显示当前目录文件列表？</a:t>
            </a:r>
            <a:endParaRPr lang="en-US" altLang="zh-CN" sz="2800" b="1">
              <a:latin typeface="微软雅黑"/>
            </a:endParaRPr>
          </a:p>
        </p:txBody>
      </p:sp>
      <p:sp>
        <p:nvSpPr>
          <p:cNvPr id="16387" name="Text Box 3"/>
          <p:cNvSpPr txBox="1">
            <a:spLocks noChangeArrowheads="1"/>
          </p:cNvSpPr>
          <p:nvPr/>
        </p:nvSpPr>
        <p:spPr bwMode="auto">
          <a:xfrm>
            <a:off x="4886325" y="503238"/>
            <a:ext cx="1771650" cy="579437"/>
          </a:xfrm>
          <a:prstGeom prst="rect">
            <a:avLst/>
          </a:prstGeom>
          <a:noFill/>
          <a:ln w="9525" algn="ctr">
            <a:noFill/>
            <a:miter lim="800000"/>
            <a:headEnd/>
            <a:tailEnd/>
          </a:ln>
        </p:spPr>
        <p:txBody>
          <a:bodyPr wrap="none">
            <a:spAutoFit/>
          </a:bodyPr>
          <a:lstStyle/>
          <a:p>
            <a:pPr fontAlgn="b"/>
            <a:r>
              <a:rPr lang="en-US" altLang="zh-CN" sz="3200" b="1">
                <a:latin typeface="微软雅黑"/>
              </a:rPr>
              <a:t>ls</a:t>
            </a:r>
            <a:r>
              <a:rPr lang="en-US" altLang="zh-CN" sz="2800" b="1">
                <a:latin typeface="微软雅黑"/>
              </a:rPr>
              <a:t>  </a:t>
            </a:r>
            <a:r>
              <a:rPr lang="en-US" altLang="zh-CN" sz="3200" b="1">
                <a:solidFill>
                  <a:schemeClr val="accent1"/>
                </a:solidFill>
                <a:latin typeface="微软雅黑"/>
              </a:rPr>
              <a:t>List</a:t>
            </a:r>
          </a:p>
        </p:txBody>
      </p:sp>
      <p:sp>
        <p:nvSpPr>
          <p:cNvPr id="16388" name="Text Box 4"/>
          <p:cNvSpPr txBox="1">
            <a:spLocks noChangeArrowheads="1"/>
          </p:cNvSpPr>
          <p:nvPr/>
        </p:nvSpPr>
        <p:spPr bwMode="auto">
          <a:xfrm>
            <a:off x="295275" y="1454150"/>
            <a:ext cx="8137525" cy="4760913"/>
          </a:xfrm>
          <a:prstGeom prst="rect">
            <a:avLst/>
          </a:prstGeom>
          <a:noFill/>
          <a:ln w="9525" algn="ctr">
            <a:noFill/>
            <a:miter lim="800000"/>
            <a:headEnd/>
            <a:tailEnd/>
          </a:ln>
        </p:spPr>
        <p:txBody>
          <a:bodyPr wrap="none">
            <a:spAutoFit/>
          </a:bodyPr>
          <a:lstStyle/>
          <a:p>
            <a:pPr fontAlgn="b"/>
            <a:r>
              <a:rPr lang="zh-CN" altLang="en-US" sz="1800" b="1">
                <a:latin typeface="微软雅黑"/>
              </a:rPr>
              <a:t>显示文件列表中包含隐藏文件？ </a:t>
            </a:r>
            <a:r>
              <a:rPr lang="en-US" altLang="zh-CN" sz="1800" b="1">
                <a:latin typeface="微软雅黑"/>
              </a:rPr>
              <a:t>ls –al</a:t>
            </a:r>
          </a:p>
          <a:p>
            <a:pPr fontAlgn="b"/>
            <a:endParaRPr lang="en-US" altLang="zh-CN" sz="1800" b="1">
              <a:latin typeface="微软雅黑"/>
            </a:endParaRPr>
          </a:p>
          <a:p>
            <a:r>
              <a:rPr lang="zh-CN" altLang="en-US" sz="1800" b="1">
                <a:latin typeface="微软雅黑"/>
              </a:rPr>
              <a:t>显示目录文件列表中包含隐藏文件除去当前目录</a:t>
            </a:r>
            <a:r>
              <a:rPr lang="en-US" altLang="zh-CN" sz="1800" b="1">
                <a:latin typeface="微软雅黑"/>
              </a:rPr>
              <a:t>(.) </a:t>
            </a:r>
            <a:r>
              <a:rPr lang="zh-CN" altLang="en-US" sz="1800" b="1">
                <a:latin typeface="微软雅黑"/>
              </a:rPr>
              <a:t>和上级目录</a:t>
            </a:r>
            <a:r>
              <a:rPr lang="en-US" altLang="zh-CN" sz="1800" b="1">
                <a:latin typeface="微软雅黑"/>
              </a:rPr>
              <a:t>(..)  ls –Al</a:t>
            </a:r>
          </a:p>
          <a:p>
            <a:endParaRPr lang="en-US" altLang="zh-CN" sz="1800" b="1">
              <a:latin typeface="微软雅黑"/>
            </a:endParaRPr>
          </a:p>
          <a:p>
            <a:r>
              <a:rPr lang="zh-CN" altLang="en-US" sz="1800" b="1">
                <a:latin typeface="微软雅黑"/>
              </a:rPr>
              <a:t>按修改时间排序显示文件列表</a:t>
            </a:r>
            <a:r>
              <a:rPr lang="en-US" altLang="zh-CN" sz="1800" b="1">
                <a:latin typeface="微软雅黑"/>
              </a:rPr>
              <a:t>(</a:t>
            </a:r>
            <a:r>
              <a:rPr lang="zh-CN" altLang="en-US" sz="1800" b="1">
                <a:latin typeface="微软雅黑"/>
              </a:rPr>
              <a:t>默认按文件名排序显示</a:t>
            </a:r>
            <a:r>
              <a:rPr lang="en-US" altLang="zh-CN" sz="1800" b="1">
                <a:latin typeface="微软雅黑"/>
              </a:rPr>
              <a:t>) ls –tl</a:t>
            </a:r>
          </a:p>
          <a:p>
            <a:endParaRPr lang="en-US" altLang="zh-CN" sz="1800" b="1">
              <a:latin typeface="微软雅黑"/>
            </a:endParaRPr>
          </a:p>
          <a:p>
            <a:r>
              <a:rPr lang="zh-CN" altLang="en-US" sz="1800" b="1">
                <a:latin typeface="微软雅黑"/>
              </a:rPr>
              <a:t>按修改时间顺序反序显示</a:t>
            </a:r>
            <a:r>
              <a:rPr lang="en-US" altLang="zh-CN" sz="1800" b="1">
                <a:latin typeface="微软雅黑"/>
              </a:rPr>
              <a:t>(r - reverse </a:t>
            </a:r>
            <a:r>
              <a:rPr lang="zh-CN" altLang="en-US" sz="1800" b="1">
                <a:latin typeface="微软雅黑"/>
              </a:rPr>
              <a:t>反序显示</a:t>
            </a:r>
            <a:r>
              <a:rPr lang="en-US" altLang="zh-CN" sz="1800" b="1">
                <a:latin typeface="微软雅黑"/>
              </a:rPr>
              <a:t>) ls –tlr</a:t>
            </a:r>
          </a:p>
          <a:p>
            <a:endParaRPr lang="en-US" altLang="zh-CN" sz="1800" b="1">
              <a:latin typeface="微软雅黑"/>
            </a:endParaRPr>
          </a:p>
          <a:p>
            <a:r>
              <a:rPr lang="zh-CN" altLang="en-US" sz="1800" b="1">
                <a:latin typeface="微软雅黑"/>
              </a:rPr>
              <a:t>用人类易读的方式显示字节数</a:t>
            </a:r>
            <a:r>
              <a:rPr lang="en-US" altLang="zh-CN" sz="1800" b="1">
                <a:latin typeface="微软雅黑"/>
              </a:rPr>
              <a:t>(</a:t>
            </a:r>
            <a:r>
              <a:rPr lang="zh-CN" altLang="en-US" sz="1800" b="1">
                <a:latin typeface="微软雅黑"/>
              </a:rPr>
              <a:t>比如 </a:t>
            </a:r>
            <a:r>
              <a:rPr lang="en-US" altLang="zh-CN" sz="1800" b="1">
                <a:latin typeface="微软雅黑"/>
              </a:rPr>
              <a:t>23K, 6M) ls –lh</a:t>
            </a:r>
          </a:p>
          <a:p>
            <a:endParaRPr lang="en-US" altLang="zh-CN" sz="1800" b="1">
              <a:latin typeface="微软雅黑"/>
            </a:endParaRPr>
          </a:p>
          <a:p>
            <a:r>
              <a:rPr lang="zh-CN" altLang="en-US" sz="1800" b="1">
                <a:latin typeface="微软雅黑"/>
              </a:rPr>
              <a:t>以每行输出</a:t>
            </a:r>
            <a:r>
              <a:rPr lang="en-US" altLang="zh-CN" sz="1800" b="1">
                <a:latin typeface="微软雅黑"/>
              </a:rPr>
              <a:t>n</a:t>
            </a:r>
            <a:r>
              <a:rPr lang="zh-CN" altLang="en-US" sz="1800" b="1">
                <a:latin typeface="微软雅黑"/>
              </a:rPr>
              <a:t>个文件的形式显示 </a:t>
            </a:r>
            <a:r>
              <a:rPr lang="en-US" altLang="zh-CN" sz="1800" b="1">
                <a:latin typeface="微软雅黑"/>
              </a:rPr>
              <a:t>ls –n</a:t>
            </a:r>
          </a:p>
          <a:p>
            <a:endParaRPr lang="en-US" altLang="zh-CN" sz="1800" b="1">
              <a:latin typeface="微软雅黑"/>
            </a:endParaRPr>
          </a:p>
          <a:p>
            <a:r>
              <a:rPr lang="zh-CN" altLang="en-US" sz="1800" b="1">
                <a:latin typeface="微软雅黑"/>
              </a:rPr>
              <a:t>显示所有文件后缀为 </a:t>
            </a:r>
            <a:r>
              <a:rPr lang="en-US" altLang="zh-CN" sz="1800" b="1">
                <a:latin typeface="微软雅黑"/>
              </a:rPr>
              <a:t>xml </a:t>
            </a:r>
            <a:r>
              <a:rPr lang="zh-CN" altLang="en-US" sz="1800" b="1">
                <a:latin typeface="微软雅黑"/>
              </a:rPr>
              <a:t>的文件 </a:t>
            </a:r>
            <a:r>
              <a:rPr lang="en-US" altLang="zh-CN" sz="1800" b="1">
                <a:latin typeface="微软雅黑"/>
              </a:rPr>
              <a:t>ls -l *.xml</a:t>
            </a:r>
          </a:p>
          <a:p>
            <a:endParaRPr lang="en-US" altLang="zh-CN" sz="1800" b="1">
              <a:latin typeface="微软雅黑"/>
            </a:endParaRPr>
          </a:p>
          <a:p>
            <a:r>
              <a:rPr lang="en-US" altLang="zh-CN" sz="1800">
                <a:latin typeface="微软雅黑"/>
              </a:rPr>
              <a:t>*: </a:t>
            </a:r>
            <a:r>
              <a:rPr lang="zh-CN" altLang="en-US" sz="1800">
                <a:latin typeface="微软雅黑"/>
              </a:rPr>
              <a:t>匹配任意一个字符串，如“</a:t>
            </a:r>
            <a:r>
              <a:rPr lang="en-US" altLang="zh-CN" sz="1800">
                <a:latin typeface="微软雅黑"/>
              </a:rPr>
              <a:t>f*"</a:t>
            </a:r>
            <a:r>
              <a:rPr lang="zh-CN" altLang="en-US" sz="1800">
                <a:latin typeface="微软雅黑"/>
              </a:rPr>
              <a:t>匹配以字母</a:t>
            </a:r>
            <a:r>
              <a:rPr lang="en-US" altLang="zh-CN" sz="1800">
                <a:latin typeface="微软雅黑"/>
              </a:rPr>
              <a:t>f</a:t>
            </a:r>
            <a:r>
              <a:rPr lang="zh-CN" altLang="en-US" sz="1800">
                <a:latin typeface="微软雅黑"/>
              </a:rPr>
              <a:t>开头的所有文件名。</a:t>
            </a:r>
          </a:p>
          <a:p>
            <a:r>
              <a:rPr lang="en-US" altLang="zh-CN" sz="1800">
                <a:latin typeface="微软雅黑"/>
              </a:rPr>
              <a:t>?: </a:t>
            </a:r>
            <a:r>
              <a:rPr lang="zh-CN" altLang="en-US" sz="1800">
                <a:latin typeface="微软雅黑"/>
              </a:rPr>
              <a:t>匹配任意一个字符，如”</a:t>
            </a:r>
            <a:r>
              <a:rPr lang="en-US" altLang="zh-CN" sz="1800">
                <a:latin typeface="微软雅黑"/>
              </a:rPr>
              <a:t>f?“</a:t>
            </a:r>
            <a:r>
              <a:rPr lang="zh-CN" altLang="en-US" sz="1800">
                <a:latin typeface="微软雅黑"/>
              </a:rPr>
              <a:t>匹配以字母</a:t>
            </a:r>
            <a:r>
              <a:rPr lang="en-US" altLang="zh-CN" sz="1800">
                <a:latin typeface="微软雅黑"/>
              </a:rPr>
              <a:t>f</a:t>
            </a:r>
            <a:r>
              <a:rPr lang="zh-CN" altLang="en-US" sz="1800">
                <a:latin typeface="微软雅黑"/>
              </a:rPr>
              <a:t>开头的所有两个字符的文件名。</a:t>
            </a:r>
          </a:p>
          <a:p>
            <a:r>
              <a:rPr lang="en-US" altLang="zh-CN" sz="1800">
                <a:latin typeface="微软雅黑"/>
              </a:rPr>
              <a:t>[]: </a:t>
            </a:r>
            <a:r>
              <a:rPr lang="zh-CN" altLang="en-US" sz="1800">
                <a:latin typeface="微软雅黑"/>
              </a:rPr>
              <a:t>匹配一组字符中的任意一个字符，如</a:t>
            </a:r>
            <a:r>
              <a:rPr lang="en-US" altLang="zh-CN" sz="1800">
                <a:latin typeface="微软雅黑"/>
              </a:rPr>
              <a:t>"f[1-3]"</a:t>
            </a:r>
            <a:r>
              <a:rPr lang="zh-CN" altLang="en-US" sz="1800">
                <a:latin typeface="微软雅黑"/>
              </a:rPr>
              <a:t>匹配三个文件名</a:t>
            </a:r>
            <a:r>
              <a:rPr lang="en-US" altLang="zh-CN" sz="1800">
                <a:latin typeface="微软雅黑"/>
              </a:rPr>
              <a:t>f1,f2,f3.</a:t>
            </a:r>
            <a:endParaRPr lang="en-US" altLang="zh-CN" sz="1800" b="1">
              <a:latin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1"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strips(downRight)">
                                      <p:cBhvr>
                                        <p:cTn id="7" dur="5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1"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strips(downRight)">
                                      <p:cBhvr>
                                        <p:cTn id="1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1"/>
      <p:bldP spid="16388"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31800" y="1019175"/>
            <a:ext cx="5445125" cy="519113"/>
          </a:xfrm>
          <a:prstGeom prst="rect">
            <a:avLst/>
          </a:prstGeom>
          <a:noFill/>
          <a:ln w="9525" algn="ctr">
            <a:noFill/>
            <a:miter lim="800000"/>
            <a:headEnd/>
            <a:tailEnd/>
          </a:ln>
        </p:spPr>
        <p:txBody>
          <a:bodyPr>
            <a:spAutoFit/>
          </a:bodyPr>
          <a:lstStyle/>
          <a:p>
            <a:pPr fontAlgn="b"/>
            <a:r>
              <a:rPr lang="zh-CN" altLang="en-US" sz="2800" b="1">
                <a:latin typeface="微软雅黑"/>
              </a:rPr>
              <a:t>以树形结构显示文件目录结构？</a:t>
            </a:r>
            <a:endParaRPr lang="en-US" altLang="zh-CN" sz="2800" b="1">
              <a:latin typeface="微软雅黑"/>
            </a:endParaRPr>
          </a:p>
        </p:txBody>
      </p:sp>
      <p:sp>
        <p:nvSpPr>
          <p:cNvPr id="54277" name="Text Box 2"/>
          <p:cNvSpPr txBox="1">
            <a:spLocks noChangeArrowheads="1"/>
          </p:cNvSpPr>
          <p:nvPr/>
        </p:nvSpPr>
        <p:spPr bwMode="auto">
          <a:xfrm>
            <a:off x="6351588" y="1019175"/>
            <a:ext cx="1685925" cy="519113"/>
          </a:xfrm>
          <a:prstGeom prst="rect">
            <a:avLst/>
          </a:prstGeom>
          <a:noFill/>
          <a:ln w="9525" algn="ctr">
            <a:noFill/>
            <a:miter lim="800000"/>
            <a:headEnd/>
            <a:tailEnd/>
          </a:ln>
        </p:spPr>
        <p:txBody>
          <a:bodyPr>
            <a:spAutoFit/>
          </a:bodyPr>
          <a:lstStyle/>
          <a:p>
            <a:pPr fontAlgn="b"/>
            <a:r>
              <a:rPr lang="en-US" altLang="zh-CN" sz="2800" b="1">
                <a:latin typeface="微软雅黑"/>
              </a:rPr>
              <a:t>tree</a:t>
            </a:r>
          </a:p>
        </p:txBody>
      </p:sp>
      <p:sp>
        <p:nvSpPr>
          <p:cNvPr id="54278" name="Text Box 2"/>
          <p:cNvSpPr txBox="1">
            <a:spLocks noChangeArrowheads="1"/>
          </p:cNvSpPr>
          <p:nvPr/>
        </p:nvSpPr>
        <p:spPr bwMode="auto">
          <a:xfrm>
            <a:off x="476250" y="2728913"/>
            <a:ext cx="8054975" cy="1465262"/>
          </a:xfrm>
          <a:prstGeom prst="rect">
            <a:avLst/>
          </a:prstGeom>
          <a:noFill/>
          <a:ln w="9525" algn="ctr">
            <a:noFill/>
            <a:miter lim="800000"/>
            <a:headEnd/>
            <a:tailEnd/>
          </a:ln>
        </p:spPr>
        <p:txBody>
          <a:bodyPr>
            <a:spAutoFit/>
          </a:bodyPr>
          <a:lstStyle/>
          <a:p>
            <a:pPr fontAlgn="b"/>
            <a:r>
              <a:rPr lang="en-US" altLang="zh-CN" sz="1800">
                <a:latin typeface="微软雅黑"/>
              </a:rPr>
              <a:t>tree                       </a:t>
            </a:r>
            <a:r>
              <a:rPr lang="zh-CN" altLang="en-US" sz="1800">
                <a:latin typeface="新宋体" pitchFamily="49" charset="-122"/>
                <a:ea typeface="新宋体" pitchFamily="49" charset="-122"/>
              </a:rPr>
              <a:t>从根目录 </a:t>
            </a:r>
            <a:r>
              <a:rPr lang="en-US" altLang="zh-CN" sz="1800">
                <a:latin typeface="新宋体" pitchFamily="49" charset="-122"/>
                <a:ea typeface="新宋体" pitchFamily="49" charset="-122"/>
              </a:rPr>
              <a:t>/ </a:t>
            </a:r>
            <a:r>
              <a:rPr lang="zh-CN" altLang="en-US" sz="1800">
                <a:latin typeface="新宋体" pitchFamily="49" charset="-122"/>
                <a:ea typeface="新宋体" pitchFamily="49" charset="-122"/>
              </a:rPr>
              <a:t>开始，显示文件目录结构</a:t>
            </a:r>
          </a:p>
          <a:p>
            <a:pPr fontAlgn="b"/>
            <a:endParaRPr lang="zh-CN" altLang="en-US" sz="1800">
              <a:latin typeface="新宋体" pitchFamily="49" charset="-122"/>
              <a:ea typeface="新宋体" pitchFamily="49" charset="-122"/>
            </a:endParaRPr>
          </a:p>
          <a:p>
            <a:pPr fontAlgn="b"/>
            <a:r>
              <a:rPr lang="en-US" altLang="zh-CN" sz="1800">
                <a:latin typeface="微软雅黑"/>
              </a:rPr>
              <a:t>tree dir1                </a:t>
            </a:r>
            <a:r>
              <a:rPr lang="zh-CN" altLang="en-US" sz="1800">
                <a:latin typeface="新宋体" pitchFamily="49" charset="-122"/>
                <a:ea typeface="新宋体" pitchFamily="49" charset="-122"/>
              </a:rPr>
              <a:t>从目录 </a:t>
            </a:r>
            <a:r>
              <a:rPr lang="en-US" altLang="zh-CN" sz="1800">
                <a:latin typeface="新宋体" pitchFamily="49" charset="-122"/>
                <a:ea typeface="新宋体" pitchFamily="49" charset="-122"/>
              </a:rPr>
              <a:t>dir1 </a:t>
            </a:r>
            <a:r>
              <a:rPr lang="zh-CN" altLang="en-US" sz="1800">
                <a:latin typeface="新宋体" pitchFamily="49" charset="-122"/>
                <a:ea typeface="新宋体" pitchFamily="49" charset="-122"/>
              </a:rPr>
              <a:t>开始，显示文件目录结构</a:t>
            </a:r>
          </a:p>
          <a:p>
            <a:pPr fontAlgn="b"/>
            <a:endParaRPr lang="zh-CN" altLang="en-US" sz="1800">
              <a:latin typeface="新宋体" pitchFamily="49" charset="-122"/>
              <a:ea typeface="新宋体" pitchFamily="49" charset="-122"/>
            </a:endParaRPr>
          </a:p>
          <a:p>
            <a:pPr fontAlgn="b"/>
            <a:r>
              <a:rPr lang="en-US" altLang="zh-CN" sz="1800">
                <a:latin typeface="微软雅黑"/>
              </a:rPr>
              <a:t>tree -p dir1            </a:t>
            </a:r>
            <a:r>
              <a:rPr lang="zh-CN" altLang="en-US" sz="1800">
                <a:latin typeface="新宋体" pitchFamily="49" charset="-122"/>
                <a:ea typeface="新宋体" pitchFamily="49" charset="-122"/>
              </a:rPr>
              <a:t>从目录 </a:t>
            </a:r>
            <a:r>
              <a:rPr lang="en-US" altLang="zh-CN" sz="1800">
                <a:latin typeface="新宋体" pitchFamily="49" charset="-122"/>
                <a:ea typeface="新宋体" pitchFamily="49" charset="-122"/>
              </a:rPr>
              <a:t>dir1 </a:t>
            </a:r>
            <a:r>
              <a:rPr lang="zh-CN" altLang="en-US" sz="1800">
                <a:latin typeface="新宋体" pitchFamily="49" charset="-122"/>
                <a:ea typeface="新宋体" pitchFamily="49" charset="-122"/>
              </a:rPr>
              <a:t>开始，显示文件目录结构并显示文件权限</a:t>
            </a:r>
            <a:endParaRPr lang="en-US" altLang="zh-CN" sz="1800">
              <a:latin typeface="新宋体" pitchFamily="49" charset="-122"/>
              <a:ea typeface="新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strips(downRight)">
                                      <p:cBhvr>
                                        <p:cTn id="7" dur="500"/>
                                        <p:tgtEl>
                                          <p:spTgt spid="5427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transition="in" filter="strips(downRight)">
                                      <p:cBhvr>
                                        <p:cTn id="12"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P spid="5427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684213"/>
            <a:ext cx="1979613" cy="519112"/>
          </a:xfrm>
          <a:prstGeom prst="rect">
            <a:avLst/>
          </a:prstGeom>
          <a:noFill/>
          <a:ln w="9525" algn="ctr">
            <a:noFill/>
            <a:miter lim="800000"/>
            <a:headEnd/>
            <a:tailEnd/>
          </a:ln>
        </p:spPr>
        <p:txBody>
          <a:bodyPr>
            <a:spAutoFit/>
          </a:bodyPr>
          <a:lstStyle/>
          <a:p>
            <a:pPr fontAlgn="b"/>
            <a:r>
              <a:rPr lang="zh-CN" altLang="en-US" sz="2800" b="1">
                <a:latin typeface="微软雅黑"/>
              </a:rPr>
              <a:t>创建目录？</a:t>
            </a:r>
            <a:endParaRPr lang="en-US" altLang="zh-CN" sz="2800" b="1">
              <a:latin typeface="微软雅黑"/>
            </a:endParaRPr>
          </a:p>
        </p:txBody>
      </p:sp>
      <p:sp>
        <p:nvSpPr>
          <p:cNvPr id="17411" name="TextBox 2"/>
          <p:cNvSpPr txBox="1">
            <a:spLocks noChangeArrowheads="1"/>
          </p:cNvSpPr>
          <p:nvPr/>
        </p:nvSpPr>
        <p:spPr bwMode="auto">
          <a:xfrm>
            <a:off x="3975100" y="638175"/>
            <a:ext cx="3567113" cy="579438"/>
          </a:xfrm>
          <a:prstGeom prst="rect">
            <a:avLst/>
          </a:prstGeom>
          <a:noFill/>
          <a:ln w="9525">
            <a:noFill/>
            <a:miter lim="800000"/>
            <a:headEnd/>
            <a:tailEnd/>
          </a:ln>
        </p:spPr>
        <p:txBody>
          <a:bodyPr>
            <a:spAutoFit/>
          </a:bodyPr>
          <a:lstStyle/>
          <a:p>
            <a:r>
              <a:rPr lang="en-US" altLang="zh-CN" sz="2800" b="1">
                <a:latin typeface="微软雅黑"/>
              </a:rPr>
              <a:t>mkdi</a:t>
            </a:r>
            <a:r>
              <a:rPr lang="en-US" altLang="zh-CN" sz="3200" b="1">
                <a:latin typeface="微软雅黑"/>
              </a:rPr>
              <a:t>r</a:t>
            </a:r>
            <a:r>
              <a:rPr lang="en-US" altLang="zh-CN" sz="3200">
                <a:latin typeface="微软雅黑"/>
              </a:rPr>
              <a:t> </a:t>
            </a:r>
            <a:r>
              <a:rPr lang="en-US" altLang="zh-CN" sz="2400" b="1">
                <a:solidFill>
                  <a:schemeClr val="accent1"/>
                </a:solidFill>
                <a:latin typeface="微软雅黑"/>
              </a:rPr>
              <a:t>Make Directory</a:t>
            </a:r>
            <a:endParaRPr lang="en-US" altLang="zh-CN">
              <a:latin typeface="微软雅黑"/>
            </a:endParaRPr>
          </a:p>
        </p:txBody>
      </p:sp>
      <p:sp>
        <p:nvSpPr>
          <p:cNvPr id="17412" name="TextBox 4"/>
          <p:cNvSpPr txBox="1">
            <a:spLocks noChangeArrowheads="1"/>
          </p:cNvSpPr>
          <p:nvPr/>
        </p:nvSpPr>
        <p:spPr bwMode="auto">
          <a:xfrm>
            <a:off x="317500" y="1314450"/>
            <a:ext cx="7397750" cy="1282700"/>
          </a:xfrm>
          <a:prstGeom prst="rect">
            <a:avLst/>
          </a:prstGeom>
          <a:noFill/>
          <a:ln w="9525">
            <a:noFill/>
            <a:miter lim="800000"/>
            <a:headEnd/>
            <a:tailEnd/>
          </a:ln>
        </p:spPr>
        <p:txBody>
          <a:bodyPr wrap="none">
            <a:spAutoFit/>
          </a:bodyPr>
          <a:lstStyle/>
          <a:p>
            <a:r>
              <a:rPr lang="en-US" altLang="zh-CN" sz="1600">
                <a:latin typeface="新宋体" pitchFamily="49" charset="-122"/>
                <a:ea typeface="新宋体" pitchFamily="49" charset="-122"/>
              </a:rPr>
              <a:t>mkdir dir1                          </a:t>
            </a:r>
            <a:r>
              <a:rPr lang="zh-CN" altLang="en-US" sz="1600">
                <a:latin typeface="新宋体" pitchFamily="49" charset="-122"/>
                <a:ea typeface="新宋体" pitchFamily="49" charset="-122"/>
              </a:rPr>
              <a:t>建立目录 </a:t>
            </a:r>
            <a:r>
              <a:rPr lang="en-US" altLang="zh-CN" sz="1600">
                <a:latin typeface="新宋体" pitchFamily="49" charset="-122"/>
                <a:ea typeface="新宋体" pitchFamily="49" charset="-122"/>
              </a:rPr>
              <a:t>dir1</a:t>
            </a:r>
          </a:p>
          <a:p>
            <a:r>
              <a:rPr lang="en-US" altLang="zh-CN" sz="1600">
                <a:latin typeface="新宋体" pitchFamily="49" charset="-122"/>
                <a:ea typeface="新宋体" pitchFamily="49" charset="-122"/>
              </a:rPr>
              <a:t>mkdir dir2 dir3                     </a:t>
            </a:r>
            <a:r>
              <a:rPr lang="zh-CN" altLang="en-US" sz="1600">
                <a:latin typeface="新宋体" pitchFamily="49" charset="-122"/>
                <a:ea typeface="新宋体" pitchFamily="49" charset="-122"/>
              </a:rPr>
              <a:t>同时建立目录 </a:t>
            </a:r>
            <a:r>
              <a:rPr lang="en-US" altLang="zh-CN" sz="1600">
                <a:latin typeface="新宋体" pitchFamily="49" charset="-122"/>
                <a:ea typeface="新宋体" pitchFamily="49" charset="-122"/>
              </a:rPr>
              <a:t>dir2 </a:t>
            </a:r>
            <a:r>
              <a:rPr lang="zh-CN" altLang="en-US" sz="1600">
                <a:latin typeface="新宋体" pitchFamily="49" charset="-122"/>
                <a:ea typeface="新宋体" pitchFamily="49" charset="-122"/>
              </a:rPr>
              <a:t>和 </a:t>
            </a:r>
            <a:r>
              <a:rPr lang="en-US" altLang="zh-CN" sz="1600">
                <a:latin typeface="新宋体" pitchFamily="49" charset="-122"/>
                <a:ea typeface="新宋体" pitchFamily="49" charset="-122"/>
              </a:rPr>
              <a:t>dir3</a:t>
            </a:r>
          </a:p>
          <a:p>
            <a:r>
              <a:rPr lang="en-US" altLang="zh-CN" sz="1600">
                <a:latin typeface="新宋体" pitchFamily="49" charset="-122"/>
                <a:ea typeface="新宋体" pitchFamily="49" charset="-122"/>
              </a:rPr>
              <a:t>mkdir -m 744 dir4                   </a:t>
            </a:r>
            <a:r>
              <a:rPr lang="zh-CN" altLang="en-US" sz="1600">
                <a:latin typeface="新宋体" pitchFamily="49" charset="-122"/>
                <a:ea typeface="新宋体" pitchFamily="49" charset="-122"/>
              </a:rPr>
              <a:t>建文件夹的同时分配权限</a:t>
            </a:r>
          </a:p>
          <a:p>
            <a:r>
              <a:rPr lang="en-US" altLang="zh-CN" sz="1600">
                <a:latin typeface="新宋体" pitchFamily="49" charset="-122"/>
                <a:ea typeface="新宋体" pitchFamily="49" charset="-122"/>
              </a:rPr>
              <a:t>mkdir -p dir5/dir6/dir7             </a:t>
            </a:r>
            <a:r>
              <a:rPr lang="zh-CN" altLang="en-US" sz="1600">
                <a:latin typeface="新宋体" pitchFamily="49" charset="-122"/>
                <a:ea typeface="新宋体" pitchFamily="49" charset="-122"/>
              </a:rPr>
              <a:t>同时建立层级目录 </a:t>
            </a:r>
            <a:r>
              <a:rPr lang="en-US" altLang="zh-CN" sz="1600">
                <a:latin typeface="新宋体" pitchFamily="49" charset="-122"/>
                <a:ea typeface="新宋体" pitchFamily="49" charset="-122"/>
              </a:rPr>
              <a:t>dir5</a:t>
            </a:r>
            <a:r>
              <a:rPr lang="en-US" sz="1600">
                <a:latin typeface="新宋体" pitchFamily="49" charset="-122"/>
                <a:ea typeface="新宋体" pitchFamily="49" charset="-122"/>
              </a:rPr>
              <a:t>、</a:t>
            </a:r>
            <a:r>
              <a:rPr lang="en-US" altLang="zh-CN" sz="1600">
                <a:latin typeface="新宋体" pitchFamily="49" charset="-122"/>
                <a:ea typeface="新宋体" pitchFamily="49" charset="-122"/>
              </a:rPr>
              <a:t>dir6 </a:t>
            </a:r>
            <a:r>
              <a:rPr lang="zh-CN" altLang="en-US" sz="1600">
                <a:latin typeface="新宋体" pitchFamily="49" charset="-122"/>
                <a:ea typeface="新宋体" pitchFamily="49" charset="-122"/>
              </a:rPr>
              <a:t>和 </a:t>
            </a:r>
            <a:r>
              <a:rPr lang="en-US" altLang="zh-CN" sz="1600">
                <a:latin typeface="新宋体" pitchFamily="49" charset="-122"/>
                <a:ea typeface="新宋体" pitchFamily="49" charset="-122"/>
              </a:rPr>
              <a:t>dir7</a:t>
            </a:r>
          </a:p>
          <a:p>
            <a:endParaRPr lang="en-US" altLang="zh-CN">
              <a:latin typeface="微软雅黑"/>
              <a:ea typeface="新宋体" pitchFamily="49" charset="-122"/>
            </a:endParaRPr>
          </a:p>
        </p:txBody>
      </p:sp>
      <p:sp>
        <p:nvSpPr>
          <p:cNvPr id="6" name="Text Box 2"/>
          <p:cNvSpPr txBox="1">
            <a:spLocks noChangeArrowheads="1"/>
          </p:cNvSpPr>
          <p:nvPr/>
        </p:nvSpPr>
        <p:spPr bwMode="auto">
          <a:xfrm>
            <a:off x="250825" y="2708275"/>
            <a:ext cx="3041650" cy="519113"/>
          </a:xfrm>
          <a:prstGeom prst="rect">
            <a:avLst/>
          </a:prstGeom>
          <a:noFill/>
          <a:ln w="9525" algn="ctr">
            <a:noFill/>
            <a:miter lim="800000"/>
            <a:headEnd/>
            <a:tailEnd/>
          </a:ln>
        </p:spPr>
        <p:txBody>
          <a:bodyPr wrap="none">
            <a:spAutoFit/>
          </a:bodyPr>
          <a:lstStyle/>
          <a:p>
            <a:pPr fontAlgn="b"/>
            <a:r>
              <a:rPr lang="zh-CN" altLang="en-US" sz="2800" b="1">
                <a:latin typeface="微软雅黑"/>
              </a:rPr>
              <a:t>删除目录和文件？</a:t>
            </a:r>
            <a:endParaRPr lang="en-US" altLang="zh-CN" sz="2800" b="1">
              <a:latin typeface="微软雅黑"/>
            </a:endParaRPr>
          </a:p>
        </p:txBody>
      </p:sp>
      <p:sp>
        <p:nvSpPr>
          <p:cNvPr id="17414" name="TextBox 6"/>
          <p:cNvSpPr txBox="1">
            <a:spLocks noChangeArrowheads="1"/>
          </p:cNvSpPr>
          <p:nvPr/>
        </p:nvSpPr>
        <p:spPr bwMode="auto">
          <a:xfrm>
            <a:off x="4006850" y="2708275"/>
            <a:ext cx="1924050" cy="519113"/>
          </a:xfrm>
          <a:prstGeom prst="rect">
            <a:avLst/>
          </a:prstGeom>
          <a:noFill/>
          <a:ln w="9525">
            <a:noFill/>
            <a:miter lim="800000"/>
            <a:headEnd/>
            <a:tailEnd/>
          </a:ln>
        </p:spPr>
        <p:txBody>
          <a:bodyPr wrap="none">
            <a:spAutoFit/>
          </a:bodyPr>
          <a:lstStyle/>
          <a:p>
            <a:r>
              <a:rPr lang="en-US" altLang="zh-CN" sz="2800" b="1">
                <a:latin typeface="微软雅黑"/>
              </a:rPr>
              <a:t>rm</a:t>
            </a:r>
            <a:r>
              <a:rPr lang="en-US" altLang="zh-CN">
                <a:latin typeface="微软雅黑"/>
              </a:rPr>
              <a:t>  </a:t>
            </a:r>
            <a:r>
              <a:rPr lang="en-US" altLang="zh-CN" sz="2400" b="1">
                <a:solidFill>
                  <a:schemeClr val="accent1"/>
                </a:solidFill>
                <a:latin typeface="微软雅黑"/>
              </a:rPr>
              <a:t>Remove</a:t>
            </a:r>
          </a:p>
        </p:txBody>
      </p:sp>
      <p:sp>
        <p:nvSpPr>
          <p:cNvPr id="17415" name="TextBox 8"/>
          <p:cNvSpPr txBox="1">
            <a:spLocks noChangeArrowheads="1"/>
          </p:cNvSpPr>
          <p:nvPr/>
        </p:nvSpPr>
        <p:spPr bwMode="auto">
          <a:xfrm>
            <a:off x="287338" y="3563938"/>
            <a:ext cx="6280150" cy="825500"/>
          </a:xfrm>
          <a:prstGeom prst="rect">
            <a:avLst/>
          </a:prstGeom>
          <a:noFill/>
          <a:ln w="9525">
            <a:noFill/>
            <a:miter lim="800000"/>
            <a:headEnd/>
            <a:tailEnd/>
          </a:ln>
        </p:spPr>
        <p:txBody>
          <a:bodyPr wrap="none">
            <a:spAutoFit/>
          </a:bodyPr>
          <a:lstStyle/>
          <a:p>
            <a:r>
              <a:rPr lang="en-US" altLang="zh-CN" sz="1600">
                <a:latin typeface="新宋体" pitchFamily="49" charset="-122"/>
                <a:ea typeface="新宋体" pitchFamily="49" charset="-122"/>
              </a:rPr>
              <a:t>rm file1                             </a:t>
            </a:r>
            <a:r>
              <a:rPr lang="zh-CN" altLang="en-US" sz="1600">
                <a:latin typeface="新宋体" pitchFamily="49" charset="-122"/>
                <a:ea typeface="新宋体" pitchFamily="49" charset="-122"/>
              </a:rPr>
              <a:t>删除 </a:t>
            </a:r>
            <a:r>
              <a:rPr lang="en-US" altLang="zh-CN" sz="1600">
                <a:latin typeface="新宋体" pitchFamily="49" charset="-122"/>
                <a:ea typeface="新宋体" pitchFamily="49" charset="-122"/>
              </a:rPr>
              <a:t>file1</a:t>
            </a:r>
          </a:p>
          <a:p>
            <a:r>
              <a:rPr lang="en-US" altLang="zh-CN" sz="1600">
                <a:latin typeface="新宋体" pitchFamily="49" charset="-122"/>
                <a:ea typeface="新宋体" pitchFamily="49" charset="-122"/>
              </a:rPr>
              <a:t>rm file1 file2                       </a:t>
            </a:r>
            <a:r>
              <a:rPr lang="zh-CN" altLang="en-US" sz="1600">
                <a:latin typeface="新宋体" pitchFamily="49" charset="-122"/>
                <a:ea typeface="新宋体" pitchFamily="49" charset="-122"/>
              </a:rPr>
              <a:t>同时删除 </a:t>
            </a:r>
            <a:r>
              <a:rPr lang="en-US" altLang="zh-CN" sz="1600">
                <a:latin typeface="新宋体" pitchFamily="49" charset="-122"/>
                <a:ea typeface="新宋体" pitchFamily="49" charset="-122"/>
              </a:rPr>
              <a:t>file1 </a:t>
            </a:r>
            <a:r>
              <a:rPr lang="zh-CN" altLang="en-US" sz="1600">
                <a:latin typeface="新宋体" pitchFamily="49" charset="-122"/>
                <a:ea typeface="新宋体" pitchFamily="49" charset="-122"/>
              </a:rPr>
              <a:t>和 </a:t>
            </a:r>
            <a:r>
              <a:rPr lang="en-US" altLang="zh-CN" sz="1600">
                <a:latin typeface="新宋体" pitchFamily="49" charset="-122"/>
                <a:ea typeface="新宋体" pitchFamily="49" charset="-122"/>
              </a:rPr>
              <a:t>file2</a:t>
            </a:r>
          </a:p>
          <a:p>
            <a:r>
              <a:rPr lang="en-US" altLang="zh-CN" sz="1600">
                <a:latin typeface="新宋体" pitchFamily="49" charset="-122"/>
                <a:ea typeface="新宋体" pitchFamily="49" charset="-122"/>
              </a:rPr>
              <a:t>rm -rf dir1                          </a:t>
            </a:r>
            <a:r>
              <a:rPr lang="zh-CN" altLang="en-US" sz="1600">
                <a:latin typeface="新宋体" pitchFamily="49" charset="-122"/>
                <a:ea typeface="新宋体" pitchFamily="49" charset="-122"/>
              </a:rPr>
              <a:t>删除目录 </a:t>
            </a:r>
            <a:r>
              <a:rPr lang="en-US" altLang="zh-CN" sz="1600">
                <a:latin typeface="新宋体" pitchFamily="49" charset="-122"/>
                <a:ea typeface="新宋体" pitchFamily="49" charset="-122"/>
              </a:rPr>
              <a:t>dir1  </a:t>
            </a:r>
            <a:r>
              <a:rPr lang="en-US" altLang="zh-CN">
                <a:latin typeface="新宋体" pitchFamily="49" charset="-122"/>
                <a:ea typeface="新宋体" pitchFamily="49" charset="-122"/>
              </a:rPr>
              <a:t>  </a:t>
            </a:r>
          </a:p>
        </p:txBody>
      </p:sp>
      <p:sp>
        <p:nvSpPr>
          <p:cNvPr id="11" name="Text Box 2"/>
          <p:cNvSpPr txBox="1">
            <a:spLocks noChangeArrowheads="1"/>
          </p:cNvSpPr>
          <p:nvPr/>
        </p:nvSpPr>
        <p:spPr bwMode="auto">
          <a:xfrm>
            <a:off x="250825" y="4733925"/>
            <a:ext cx="3578225" cy="519113"/>
          </a:xfrm>
          <a:prstGeom prst="rect">
            <a:avLst/>
          </a:prstGeom>
          <a:noFill/>
          <a:ln w="9525" algn="ctr">
            <a:noFill/>
            <a:miter lim="800000"/>
            <a:headEnd/>
            <a:tailEnd/>
          </a:ln>
        </p:spPr>
        <p:txBody>
          <a:bodyPr wrap="none">
            <a:spAutoFit/>
          </a:bodyPr>
          <a:lstStyle/>
          <a:p>
            <a:pPr fontAlgn="b"/>
            <a:r>
              <a:rPr lang="zh-CN" altLang="en-US" sz="2800" b="1">
                <a:latin typeface="微软雅黑"/>
              </a:rPr>
              <a:t>移动和重命名文件？ </a:t>
            </a:r>
            <a:endParaRPr lang="en-US" altLang="zh-CN" sz="2800" b="1">
              <a:latin typeface="微软雅黑"/>
            </a:endParaRPr>
          </a:p>
        </p:txBody>
      </p:sp>
      <p:sp>
        <p:nvSpPr>
          <p:cNvPr id="17417" name="TextBox 11"/>
          <p:cNvSpPr txBox="1">
            <a:spLocks noChangeArrowheads="1"/>
          </p:cNvSpPr>
          <p:nvPr/>
        </p:nvSpPr>
        <p:spPr bwMode="auto">
          <a:xfrm>
            <a:off x="4000500" y="4733925"/>
            <a:ext cx="1576388" cy="519113"/>
          </a:xfrm>
          <a:prstGeom prst="rect">
            <a:avLst/>
          </a:prstGeom>
          <a:noFill/>
          <a:ln w="9525">
            <a:noFill/>
            <a:miter lim="800000"/>
            <a:headEnd/>
            <a:tailEnd/>
          </a:ln>
        </p:spPr>
        <p:txBody>
          <a:bodyPr wrap="none">
            <a:spAutoFit/>
          </a:bodyPr>
          <a:lstStyle/>
          <a:p>
            <a:r>
              <a:rPr lang="en-US" altLang="zh-CN" sz="2800" b="1">
                <a:latin typeface="微软雅黑"/>
              </a:rPr>
              <a:t>mv</a:t>
            </a:r>
            <a:r>
              <a:rPr lang="en-US" altLang="zh-CN">
                <a:latin typeface="微软雅黑"/>
              </a:rPr>
              <a:t>  </a:t>
            </a:r>
            <a:r>
              <a:rPr lang="en-US" altLang="zh-CN" sz="2400" b="1">
                <a:solidFill>
                  <a:schemeClr val="accent1"/>
                </a:solidFill>
                <a:latin typeface="微软雅黑"/>
              </a:rPr>
              <a:t>Move</a:t>
            </a:r>
          </a:p>
        </p:txBody>
      </p:sp>
      <p:sp>
        <p:nvSpPr>
          <p:cNvPr id="17418" name="TextBox 13"/>
          <p:cNvSpPr txBox="1">
            <a:spLocks noChangeArrowheads="1"/>
          </p:cNvSpPr>
          <p:nvPr/>
        </p:nvSpPr>
        <p:spPr bwMode="auto">
          <a:xfrm>
            <a:off x="333375" y="5408613"/>
            <a:ext cx="6178550" cy="581025"/>
          </a:xfrm>
          <a:prstGeom prst="rect">
            <a:avLst/>
          </a:prstGeom>
          <a:noFill/>
          <a:ln w="9525">
            <a:noFill/>
            <a:miter lim="800000"/>
            <a:headEnd/>
            <a:tailEnd/>
          </a:ln>
        </p:spPr>
        <p:txBody>
          <a:bodyPr wrap="none">
            <a:spAutoFit/>
          </a:bodyPr>
          <a:lstStyle/>
          <a:p>
            <a:r>
              <a:rPr lang="en-US" altLang="zh-CN" sz="1600">
                <a:latin typeface="新宋体" pitchFamily="49" charset="-122"/>
                <a:ea typeface="新宋体" pitchFamily="49" charset="-122"/>
              </a:rPr>
              <a:t>mv file1 dir1                       </a:t>
            </a:r>
            <a:r>
              <a:rPr lang="zh-CN" altLang="en-US" sz="1600">
                <a:latin typeface="新宋体" pitchFamily="49" charset="-122"/>
                <a:ea typeface="新宋体" pitchFamily="49" charset="-122"/>
              </a:rPr>
              <a:t>将 </a:t>
            </a:r>
            <a:r>
              <a:rPr lang="en-US" altLang="zh-CN" sz="1600">
                <a:latin typeface="新宋体" pitchFamily="49" charset="-122"/>
                <a:ea typeface="新宋体" pitchFamily="49" charset="-122"/>
              </a:rPr>
              <a:t>file1 </a:t>
            </a:r>
            <a:r>
              <a:rPr lang="zh-CN" altLang="en-US" sz="1600">
                <a:latin typeface="新宋体" pitchFamily="49" charset="-122"/>
                <a:ea typeface="新宋体" pitchFamily="49" charset="-122"/>
              </a:rPr>
              <a:t>移动到 </a:t>
            </a:r>
            <a:r>
              <a:rPr lang="en-US" altLang="zh-CN" sz="1600">
                <a:latin typeface="新宋体" pitchFamily="49" charset="-122"/>
                <a:ea typeface="新宋体" pitchFamily="49" charset="-122"/>
              </a:rPr>
              <a:t>dir1 </a:t>
            </a:r>
            <a:r>
              <a:rPr lang="zh-CN" altLang="en-US" sz="1600">
                <a:latin typeface="新宋体" pitchFamily="49" charset="-122"/>
                <a:ea typeface="新宋体" pitchFamily="49" charset="-122"/>
              </a:rPr>
              <a:t>中</a:t>
            </a:r>
            <a:endParaRPr lang="en-US" altLang="zh-CN" sz="1600">
              <a:latin typeface="新宋体" pitchFamily="49" charset="-122"/>
              <a:ea typeface="新宋体" pitchFamily="49" charset="-122"/>
            </a:endParaRPr>
          </a:p>
          <a:p>
            <a:r>
              <a:rPr lang="en-US" altLang="zh-CN" sz="1600">
                <a:latin typeface="新宋体" pitchFamily="49" charset="-122"/>
                <a:ea typeface="新宋体" pitchFamily="49" charset="-122"/>
              </a:rPr>
              <a:t>mv file1 file2                      </a:t>
            </a:r>
            <a:r>
              <a:rPr lang="zh-CN" altLang="en-US" sz="1600">
                <a:latin typeface="新宋体" pitchFamily="49" charset="-122"/>
                <a:ea typeface="新宋体" pitchFamily="49" charset="-122"/>
              </a:rPr>
              <a:t>重命名 </a:t>
            </a:r>
            <a:r>
              <a:rPr lang="en-US" altLang="zh-CN" sz="1600">
                <a:latin typeface="新宋体" pitchFamily="49" charset="-122"/>
                <a:ea typeface="新宋体" pitchFamily="49" charset="-122"/>
              </a:rPr>
              <a:t>file1 </a:t>
            </a:r>
            <a:r>
              <a:rPr lang="zh-CN" altLang="en-US" sz="1600">
                <a:latin typeface="新宋体" pitchFamily="49" charset="-122"/>
                <a:ea typeface="新宋体" pitchFamily="49" charset="-122"/>
              </a:rPr>
              <a:t>为 </a:t>
            </a:r>
            <a:r>
              <a:rPr lang="en-US" altLang="zh-CN" sz="1600">
                <a:latin typeface="新宋体" pitchFamily="49" charset="-122"/>
                <a:ea typeface="新宋体" pitchFamily="49" charset="-122"/>
              </a:rPr>
              <a:t>file2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1"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strips(downRigh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strips(downRight)">
                                      <p:cBhvr>
                                        <p:cTn id="12" dur="500"/>
                                        <p:tgtEl>
                                          <p:spTgt spid="174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7414"/>
                                        </p:tgtEl>
                                        <p:attrNameLst>
                                          <p:attrName>style.visibility</p:attrName>
                                        </p:attrNameLst>
                                      </p:cBhvr>
                                      <p:to>
                                        <p:strVal val="visible"/>
                                      </p:to>
                                    </p:set>
                                    <p:animEffect transition="in" filter="strips(downRight)">
                                      <p:cBhvr>
                                        <p:cTn id="23" dur="500"/>
                                        <p:tgtEl>
                                          <p:spTgt spid="1741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7415"/>
                                        </p:tgtEl>
                                        <p:attrNameLst>
                                          <p:attrName>style.visibility</p:attrName>
                                        </p:attrNameLst>
                                      </p:cBhvr>
                                      <p:to>
                                        <p:strVal val="visible"/>
                                      </p:to>
                                    </p:set>
                                    <p:animEffect transition="in" filter="strips(downRight)">
                                      <p:cBhvr>
                                        <p:cTn id="28" dur="500"/>
                                        <p:tgtEl>
                                          <p:spTgt spid="174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7417"/>
                                        </p:tgtEl>
                                        <p:attrNameLst>
                                          <p:attrName>style.visibility</p:attrName>
                                        </p:attrNameLst>
                                      </p:cBhvr>
                                      <p:to>
                                        <p:strVal val="visible"/>
                                      </p:to>
                                    </p:set>
                                    <p:animEffect transition="in" filter="strips(downRight)">
                                      <p:cBhvr>
                                        <p:cTn id="39" dur="500"/>
                                        <p:tgtEl>
                                          <p:spTgt spid="17417"/>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17418"/>
                                        </p:tgtEl>
                                        <p:attrNameLst>
                                          <p:attrName>style.visibility</p:attrName>
                                        </p:attrNameLst>
                                      </p:cBhvr>
                                      <p:to>
                                        <p:strVal val="visible"/>
                                      </p:to>
                                    </p:set>
                                    <p:animEffect transition="in" filter="strips(downRight)">
                                      <p:cBhvr>
                                        <p:cTn id="44"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1"/>
      <p:bldP spid="17412" grpId="0"/>
      <p:bldP spid="6" grpId="0"/>
      <p:bldP spid="17414" grpId="0"/>
      <p:bldP spid="17415" grpId="0"/>
      <p:bldP spid="11" grpId="0"/>
      <p:bldP spid="17417" grpId="0"/>
      <p:bldP spid="174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13"/>
          <p:cNvGrpSpPr>
            <a:grpSpLocks/>
          </p:cNvGrpSpPr>
          <p:nvPr/>
        </p:nvGrpSpPr>
        <p:grpSpPr bwMode="auto">
          <a:xfrm>
            <a:off x="228600" y="4103688"/>
            <a:ext cx="9023350" cy="900112"/>
            <a:chOff x="300" y="2415"/>
            <a:chExt cx="5684" cy="567"/>
          </a:xfrm>
        </p:grpSpPr>
        <p:sp>
          <p:nvSpPr>
            <p:cNvPr id="22538" name="Text Box 9"/>
            <p:cNvSpPr txBox="1">
              <a:spLocks noChangeArrowheads="1"/>
            </p:cNvSpPr>
            <p:nvPr/>
          </p:nvSpPr>
          <p:spPr bwMode="auto">
            <a:xfrm>
              <a:off x="844" y="2617"/>
              <a:ext cx="5140" cy="365"/>
            </a:xfrm>
            <a:prstGeom prst="rect">
              <a:avLst/>
            </a:prstGeom>
            <a:noFill/>
            <a:ln w="9525" algn="ctr">
              <a:noFill/>
              <a:miter lim="800000"/>
              <a:headEnd/>
              <a:tailEnd/>
            </a:ln>
          </p:spPr>
          <p:txBody>
            <a:bodyPr wrap="none">
              <a:spAutoFit/>
            </a:bodyPr>
            <a:lstStyle/>
            <a:p>
              <a:r>
                <a:rPr lang="en-US" altLang="zh-CN" sz="3200" b="1">
                  <a:latin typeface="微软雅黑"/>
                </a:rPr>
                <a:t>hard link </a:t>
              </a:r>
              <a:r>
                <a:rPr lang="zh-CN" altLang="en-US" sz="3200" b="1">
                  <a:latin typeface="微软雅黑"/>
                </a:rPr>
                <a:t>与 </a:t>
              </a:r>
              <a:r>
                <a:rPr lang="en-US" altLang="zh-CN" sz="3200" b="1">
                  <a:latin typeface="微软雅黑"/>
                </a:rPr>
                <a:t>symbolic link </a:t>
              </a:r>
              <a:r>
                <a:rPr lang="zh-CN" altLang="en-US" sz="3200" b="1">
                  <a:latin typeface="微软雅黑"/>
                </a:rPr>
                <a:t>有什么不同？</a:t>
              </a:r>
            </a:p>
          </p:txBody>
        </p:sp>
        <p:pic>
          <p:nvPicPr>
            <p:cNvPr id="22539" name="Picture 12"/>
            <p:cNvPicPr>
              <a:picLocks noChangeAspect="1" noChangeArrowheads="1"/>
            </p:cNvPicPr>
            <p:nvPr/>
          </p:nvPicPr>
          <p:blipFill>
            <a:blip r:embed="rId3"/>
            <a:srcRect/>
            <a:stretch>
              <a:fillRect/>
            </a:stretch>
          </p:blipFill>
          <p:spPr bwMode="auto">
            <a:xfrm>
              <a:off x="300" y="2415"/>
              <a:ext cx="444" cy="567"/>
            </a:xfrm>
            <a:prstGeom prst="rect">
              <a:avLst/>
            </a:prstGeom>
            <a:noFill/>
            <a:ln w="9525" algn="ctr">
              <a:noFill/>
              <a:miter lim="800000"/>
              <a:headEnd/>
              <a:tailEnd/>
            </a:ln>
          </p:spPr>
        </p:pic>
      </p:grpSp>
      <p:sp>
        <p:nvSpPr>
          <p:cNvPr id="18435" name="TextBox 4"/>
          <p:cNvSpPr txBox="1">
            <a:spLocks noChangeArrowheads="1"/>
          </p:cNvSpPr>
          <p:nvPr/>
        </p:nvSpPr>
        <p:spPr bwMode="auto">
          <a:xfrm>
            <a:off x="228600" y="5121275"/>
            <a:ext cx="8607425" cy="1465263"/>
          </a:xfrm>
          <a:prstGeom prst="rect">
            <a:avLst/>
          </a:prstGeom>
          <a:noFill/>
          <a:ln w="9525">
            <a:noFill/>
            <a:miter lim="800000"/>
            <a:headEnd/>
            <a:tailEnd/>
          </a:ln>
        </p:spPr>
        <p:txBody>
          <a:bodyPr wrap="none">
            <a:spAutoFit/>
          </a:bodyPr>
          <a:lstStyle/>
          <a:p>
            <a:endParaRPr lang="en-US" altLang="zh-CN" sz="1800" b="1">
              <a:latin typeface="微软雅黑"/>
            </a:endParaRPr>
          </a:p>
          <a:p>
            <a:r>
              <a:rPr lang="en-US" altLang="zh-CN" sz="1800" b="1">
                <a:latin typeface="微软雅黑"/>
              </a:rPr>
              <a:t>hard link: Linux </a:t>
            </a:r>
            <a:r>
              <a:rPr lang="zh-CN" altLang="en-US" sz="1800" b="1">
                <a:latin typeface="微软雅黑"/>
              </a:rPr>
              <a:t>中系统文件信息与具体文件内容是分开存储的，</a:t>
            </a:r>
            <a:r>
              <a:rPr lang="en-US" altLang="zh-CN" sz="1800" b="1">
                <a:latin typeface="微软雅黑"/>
              </a:rPr>
              <a:t>hard link </a:t>
            </a:r>
            <a:r>
              <a:rPr lang="zh-CN" altLang="en-US" sz="1800" b="1">
                <a:latin typeface="微软雅黑"/>
              </a:rPr>
              <a:t>用于</a:t>
            </a:r>
          </a:p>
          <a:p>
            <a:r>
              <a:rPr lang="zh-CN" altLang="en-US" sz="1800" b="1">
                <a:latin typeface="微软雅黑"/>
              </a:rPr>
              <a:t>           指向具体的文件内容</a:t>
            </a:r>
            <a:r>
              <a:rPr lang="en-US" altLang="zh-CN" sz="1800" b="1">
                <a:latin typeface="微软雅黑"/>
              </a:rPr>
              <a:t>.</a:t>
            </a:r>
          </a:p>
          <a:p>
            <a:endParaRPr lang="en-US" altLang="zh-CN" sz="1800" b="1">
              <a:latin typeface="微软雅黑"/>
            </a:endParaRPr>
          </a:p>
          <a:p>
            <a:r>
              <a:rPr lang="en-US" altLang="zh-CN" sz="1800" b="1">
                <a:latin typeface="微软雅黑"/>
              </a:rPr>
              <a:t>symbolic link: </a:t>
            </a:r>
            <a:r>
              <a:rPr lang="zh-CN" altLang="en-US" sz="1800" b="1">
                <a:latin typeface="微软雅黑"/>
              </a:rPr>
              <a:t>相当于快捷方式，指向 </a:t>
            </a:r>
            <a:r>
              <a:rPr lang="en-US" altLang="zh-CN" sz="1800" b="1">
                <a:latin typeface="微软雅黑"/>
              </a:rPr>
              <a:t>hard link.</a:t>
            </a:r>
          </a:p>
        </p:txBody>
      </p:sp>
      <p:sp>
        <p:nvSpPr>
          <p:cNvPr id="22532" name="Text Box 2"/>
          <p:cNvSpPr txBox="1">
            <a:spLocks noChangeArrowheads="1"/>
          </p:cNvSpPr>
          <p:nvPr/>
        </p:nvSpPr>
        <p:spPr bwMode="auto">
          <a:xfrm>
            <a:off x="228600" y="549275"/>
            <a:ext cx="3578225" cy="519113"/>
          </a:xfrm>
          <a:prstGeom prst="rect">
            <a:avLst/>
          </a:prstGeom>
          <a:noFill/>
          <a:ln w="9525" algn="ctr">
            <a:noFill/>
            <a:miter lim="800000"/>
            <a:headEnd/>
            <a:tailEnd/>
          </a:ln>
        </p:spPr>
        <p:txBody>
          <a:bodyPr wrap="none">
            <a:spAutoFit/>
          </a:bodyPr>
          <a:lstStyle/>
          <a:p>
            <a:pPr fontAlgn="b"/>
            <a:r>
              <a:rPr lang="zh-CN" altLang="en-US" sz="2800" b="1">
                <a:latin typeface="微软雅黑"/>
              </a:rPr>
              <a:t>复制文件和文件夹？ </a:t>
            </a:r>
            <a:endParaRPr lang="en-US" altLang="zh-CN" sz="2800" b="1">
              <a:latin typeface="微软雅黑"/>
            </a:endParaRPr>
          </a:p>
        </p:txBody>
      </p:sp>
      <p:sp>
        <p:nvSpPr>
          <p:cNvPr id="18437" name="TextBox 7"/>
          <p:cNvSpPr txBox="1">
            <a:spLocks noChangeArrowheads="1"/>
          </p:cNvSpPr>
          <p:nvPr/>
        </p:nvSpPr>
        <p:spPr bwMode="auto">
          <a:xfrm>
            <a:off x="228600" y="1193800"/>
            <a:ext cx="8718550" cy="1069975"/>
          </a:xfrm>
          <a:prstGeom prst="rect">
            <a:avLst/>
          </a:prstGeom>
          <a:noFill/>
          <a:ln w="9525">
            <a:noFill/>
            <a:miter lim="800000"/>
            <a:headEnd/>
            <a:tailEnd/>
          </a:ln>
        </p:spPr>
        <p:txBody>
          <a:bodyPr wrap="none">
            <a:spAutoFit/>
          </a:bodyPr>
          <a:lstStyle/>
          <a:p>
            <a:r>
              <a:rPr lang="en-US" altLang="zh-CN" sz="1600">
                <a:latin typeface="新宋体" pitchFamily="49" charset="-122"/>
                <a:ea typeface="新宋体" pitchFamily="49" charset="-122"/>
              </a:rPr>
              <a:t>cp file1 dir1                         </a:t>
            </a:r>
            <a:r>
              <a:rPr lang="zh-CN" altLang="en-US" sz="1600">
                <a:latin typeface="新宋体" pitchFamily="49" charset="-122"/>
                <a:ea typeface="新宋体" pitchFamily="49" charset="-122"/>
              </a:rPr>
              <a:t>复制文件 </a:t>
            </a:r>
            <a:r>
              <a:rPr lang="en-US" altLang="zh-CN" sz="1600">
                <a:latin typeface="新宋体" pitchFamily="49" charset="-122"/>
                <a:ea typeface="新宋体" pitchFamily="49" charset="-122"/>
              </a:rPr>
              <a:t>file1 </a:t>
            </a:r>
            <a:r>
              <a:rPr lang="zh-CN" altLang="en-US" sz="1600">
                <a:latin typeface="新宋体" pitchFamily="49" charset="-122"/>
                <a:ea typeface="新宋体" pitchFamily="49" charset="-122"/>
              </a:rPr>
              <a:t>到 </a:t>
            </a:r>
            <a:r>
              <a:rPr lang="en-US" altLang="zh-CN" sz="1600">
                <a:latin typeface="新宋体" pitchFamily="49" charset="-122"/>
                <a:ea typeface="新宋体" pitchFamily="49" charset="-122"/>
              </a:rPr>
              <a:t>dir1</a:t>
            </a:r>
          </a:p>
          <a:p>
            <a:r>
              <a:rPr lang="en-US" altLang="zh-CN" sz="1600">
                <a:latin typeface="新宋体" pitchFamily="49" charset="-122"/>
                <a:ea typeface="新宋体" pitchFamily="49" charset="-122"/>
              </a:rPr>
              <a:t>cp file1 file2 file3 dir1             </a:t>
            </a:r>
            <a:r>
              <a:rPr lang="zh-CN" altLang="en-US" sz="1600">
                <a:latin typeface="新宋体" pitchFamily="49" charset="-122"/>
                <a:ea typeface="新宋体" pitchFamily="49" charset="-122"/>
              </a:rPr>
              <a:t>复制文件 </a:t>
            </a:r>
            <a:r>
              <a:rPr lang="en-US" altLang="zh-CN" sz="1600">
                <a:latin typeface="新宋体" pitchFamily="49" charset="-122"/>
                <a:ea typeface="新宋体" pitchFamily="49" charset="-122"/>
              </a:rPr>
              <a:t>file1</a:t>
            </a:r>
            <a:r>
              <a:rPr lang="en-US" sz="1600">
                <a:latin typeface="新宋体" pitchFamily="49" charset="-122"/>
                <a:ea typeface="新宋体" pitchFamily="49" charset="-122"/>
              </a:rPr>
              <a:t>、</a:t>
            </a:r>
            <a:r>
              <a:rPr lang="en-US" altLang="zh-CN" sz="1600">
                <a:latin typeface="新宋体" pitchFamily="49" charset="-122"/>
                <a:ea typeface="新宋体" pitchFamily="49" charset="-122"/>
              </a:rPr>
              <a:t>file2 </a:t>
            </a:r>
            <a:r>
              <a:rPr lang="zh-CN" altLang="en-US" sz="1600">
                <a:latin typeface="新宋体" pitchFamily="49" charset="-122"/>
                <a:ea typeface="新宋体" pitchFamily="49" charset="-122"/>
              </a:rPr>
              <a:t>和 </a:t>
            </a:r>
            <a:r>
              <a:rPr lang="en-US" altLang="zh-CN" sz="1600">
                <a:latin typeface="新宋体" pitchFamily="49" charset="-122"/>
                <a:ea typeface="新宋体" pitchFamily="49" charset="-122"/>
              </a:rPr>
              <a:t>file3 </a:t>
            </a:r>
            <a:r>
              <a:rPr lang="zh-CN" altLang="en-US" sz="1600">
                <a:latin typeface="新宋体" pitchFamily="49" charset="-122"/>
                <a:ea typeface="新宋体" pitchFamily="49" charset="-122"/>
              </a:rPr>
              <a:t>到 </a:t>
            </a:r>
            <a:r>
              <a:rPr lang="en-US" altLang="zh-CN" sz="1600">
                <a:latin typeface="新宋体" pitchFamily="49" charset="-122"/>
                <a:ea typeface="新宋体" pitchFamily="49" charset="-122"/>
              </a:rPr>
              <a:t>dir1</a:t>
            </a:r>
          </a:p>
          <a:p>
            <a:r>
              <a:rPr lang="en-US" altLang="zh-CN" sz="1600">
                <a:latin typeface="新宋体" pitchFamily="49" charset="-122"/>
                <a:ea typeface="新宋体" pitchFamily="49" charset="-122"/>
              </a:rPr>
              <a:t>cp -r dir1 dir2                       </a:t>
            </a:r>
            <a:r>
              <a:rPr lang="zh-CN" altLang="en-US" sz="1600">
                <a:latin typeface="新宋体" pitchFamily="49" charset="-122"/>
                <a:ea typeface="新宋体" pitchFamily="49" charset="-122"/>
              </a:rPr>
              <a:t>复制目录 </a:t>
            </a:r>
            <a:r>
              <a:rPr lang="en-US" altLang="zh-CN" sz="1600">
                <a:latin typeface="新宋体" pitchFamily="49" charset="-122"/>
                <a:ea typeface="新宋体" pitchFamily="49" charset="-122"/>
              </a:rPr>
              <a:t>dir1 </a:t>
            </a:r>
            <a:r>
              <a:rPr lang="zh-CN" altLang="en-US" sz="1600">
                <a:latin typeface="新宋体" pitchFamily="49" charset="-122"/>
                <a:ea typeface="新宋体" pitchFamily="49" charset="-122"/>
              </a:rPr>
              <a:t>到 </a:t>
            </a:r>
            <a:r>
              <a:rPr lang="en-US" altLang="zh-CN" sz="1600">
                <a:latin typeface="新宋体" pitchFamily="49" charset="-122"/>
                <a:ea typeface="新宋体" pitchFamily="49" charset="-122"/>
              </a:rPr>
              <a:t>dir2</a:t>
            </a:r>
          </a:p>
          <a:p>
            <a:r>
              <a:rPr lang="en-US" altLang="zh-CN" sz="1600">
                <a:latin typeface="新宋体" pitchFamily="49" charset="-122"/>
                <a:ea typeface="新宋体" pitchFamily="49" charset="-122"/>
              </a:rPr>
              <a:t>cp *.txt dir1                         </a:t>
            </a:r>
            <a:r>
              <a:rPr lang="zh-CN" altLang="en-US" sz="1600">
                <a:latin typeface="新宋体" pitchFamily="49" charset="-122"/>
                <a:ea typeface="新宋体" pitchFamily="49" charset="-122"/>
              </a:rPr>
              <a:t>复制当前目录中所有文件后缀为 </a:t>
            </a:r>
            <a:r>
              <a:rPr lang="en-US" altLang="zh-CN" sz="1600">
                <a:latin typeface="新宋体" pitchFamily="49" charset="-122"/>
                <a:ea typeface="新宋体" pitchFamily="49" charset="-122"/>
              </a:rPr>
              <a:t>txt </a:t>
            </a:r>
            <a:r>
              <a:rPr lang="zh-CN" altLang="en-US" sz="1600">
                <a:latin typeface="新宋体" pitchFamily="49" charset="-122"/>
                <a:ea typeface="新宋体" pitchFamily="49" charset="-122"/>
              </a:rPr>
              <a:t>的文件到 </a:t>
            </a:r>
            <a:r>
              <a:rPr lang="en-US" altLang="zh-CN" sz="1600">
                <a:latin typeface="新宋体" pitchFamily="49" charset="-122"/>
                <a:ea typeface="新宋体" pitchFamily="49" charset="-122"/>
              </a:rPr>
              <a:t>dir1</a:t>
            </a:r>
            <a:endParaRPr lang="en-US" altLang="zh-CN">
              <a:latin typeface="新宋体" pitchFamily="49" charset="-122"/>
              <a:ea typeface="新宋体" pitchFamily="49" charset="-122"/>
            </a:endParaRPr>
          </a:p>
        </p:txBody>
      </p:sp>
      <p:sp>
        <p:nvSpPr>
          <p:cNvPr id="18438" name="TextBox 8"/>
          <p:cNvSpPr txBox="1">
            <a:spLocks noChangeArrowheads="1"/>
          </p:cNvSpPr>
          <p:nvPr/>
        </p:nvSpPr>
        <p:spPr bwMode="auto">
          <a:xfrm>
            <a:off x="4346575" y="479425"/>
            <a:ext cx="1514475" cy="519113"/>
          </a:xfrm>
          <a:prstGeom prst="rect">
            <a:avLst/>
          </a:prstGeom>
          <a:noFill/>
          <a:ln w="9525">
            <a:noFill/>
            <a:miter lim="800000"/>
            <a:headEnd/>
            <a:tailEnd/>
          </a:ln>
        </p:spPr>
        <p:txBody>
          <a:bodyPr wrap="none">
            <a:spAutoFit/>
          </a:bodyPr>
          <a:lstStyle/>
          <a:p>
            <a:r>
              <a:rPr lang="en-US" altLang="zh-CN" sz="2800" b="1">
                <a:latin typeface="微软雅黑"/>
              </a:rPr>
              <a:t>cp</a:t>
            </a:r>
            <a:r>
              <a:rPr lang="en-US" altLang="zh-CN">
                <a:latin typeface="微软雅黑"/>
              </a:rPr>
              <a:t>    </a:t>
            </a:r>
            <a:r>
              <a:rPr lang="en-US" altLang="zh-CN" sz="2400" b="1">
                <a:solidFill>
                  <a:schemeClr val="accent1"/>
                </a:solidFill>
                <a:latin typeface="微软雅黑"/>
              </a:rPr>
              <a:t>Copy</a:t>
            </a:r>
          </a:p>
        </p:txBody>
      </p:sp>
      <p:sp>
        <p:nvSpPr>
          <p:cNvPr id="10" name="Text Box 2"/>
          <p:cNvSpPr txBox="1">
            <a:spLocks noChangeArrowheads="1"/>
          </p:cNvSpPr>
          <p:nvPr/>
        </p:nvSpPr>
        <p:spPr bwMode="auto">
          <a:xfrm>
            <a:off x="228600" y="2605088"/>
            <a:ext cx="2863850" cy="519112"/>
          </a:xfrm>
          <a:prstGeom prst="rect">
            <a:avLst/>
          </a:prstGeom>
          <a:noFill/>
          <a:ln w="9525" algn="ctr">
            <a:noFill/>
            <a:miter lim="800000"/>
            <a:headEnd/>
            <a:tailEnd/>
          </a:ln>
        </p:spPr>
        <p:txBody>
          <a:bodyPr wrap="none">
            <a:spAutoFit/>
          </a:bodyPr>
          <a:lstStyle/>
          <a:p>
            <a:pPr fontAlgn="b"/>
            <a:r>
              <a:rPr lang="zh-CN" altLang="en-US" sz="2800" b="1">
                <a:latin typeface="微软雅黑"/>
              </a:rPr>
              <a:t>建立文件链接？ </a:t>
            </a:r>
            <a:endParaRPr lang="en-US" altLang="zh-CN" sz="2800" b="1">
              <a:latin typeface="微软雅黑"/>
            </a:endParaRPr>
          </a:p>
        </p:txBody>
      </p:sp>
      <p:sp>
        <p:nvSpPr>
          <p:cNvPr id="18440" name="TextBox 10"/>
          <p:cNvSpPr txBox="1">
            <a:spLocks noChangeArrowheads="1"/>
          </p:cNvSpPr>
          <p:nvPr/>
        </p:nvSpPr>
        <p:spPr bwMode="auto">
          <a:xfrm>
            <a:off x="4346575" y="2573338"/>
            <a:ext cx="1514475" cy="519112"/>
          </a:xfrm>
          <a:prstGeom prst="rect">
            <a:avLst/>
          </a:prstGeom>
          <a:noFill/>
          <a:ln w="9525">
            <a:noFill/>
            <a:miter lim="800000"/>
            <a:headEnd/>
            <a:tailEnd/>
          </a:ln>
        </p:spPr>
        <p:txBody>
          <a:bodyPr wrap="none">
            <a:spAutoFit/>
          </a:bodyPr>
          <a:lstStyle/>
          <a:p>
            <a:r>
              <a:rPr lang="en-US" altLang="zh-CN" sz="2800" b="1">
                <a:latin typeface="微软雅黑"/>
              </a:rPr>
              <a:t>ln</a:t>
            </a:r>
            <a:r>
              <a:rPr lang="en-US" altLang="zh-CN">
                <a:latin typeface="微软雅黑"/>
              </a:rPr>
              <a:t>    </a:t>
            </a:r>
            <a:r>
              <a:rPr lang="en-US" altLang="zh-CN" sz="2400" b="1">
                <a:solidFill>
                  <a:schemeClr val="accent1"/>
                </a:solidFill>
                <a:latin typeface="微软雅黑"/>
              </a:rPr>
              <a:t>Link</a:t>
            </a:r>
          </a:p>
        </p:txBody>
      </p:sp>
      <p:sp>
        <p:nvSpPr>
          <p:cNvPr id="18441" name="TextBox 12"/>
          <p:cNvSpPr txBox="1">
            <a:spLocks noChangeArrowheads="1"/>
          </p:cNvSpPr>
          <p:nvPr/>
        </p:nvSpPr>
        <p:spPr bwMode="auto">
          <a:xfrm>
            <a:off x="228600" y="3275013"/>
            <a:ext cx="7907338" cy="581025"/>
          </a:xfrm>
          <a:prstGeom prst="rect">
            <a:avLst/>
          </a:prstGeom>
          <a:noFill/>
          <a:ln w="9525">
            <a:noFill/>
            <a:miter lim="800000"/>
            <a:headEnd/>
            <a:tailEnd/>
          </a:ln>
        </p:spPr>
        <p:txBody>
          <a:bodyPr wrap="none">
            <a:spAutoFit/>
          </a:bodyPr>
          <a:lstStyle/>
          <a:p>
            <a:r>
              <a:rPr lang="en-US" altLang="zh-CN" sz="1600">
                <a:latin typeface="新宋体" pitchFamily="49" charset="-122"/>
                <a:ea typeface="新宋体" pitchFamily="49" charset="-122"/>
              </a:rPr>
              <a:t>ln file1 file2                        </a:t>
            </a:r>
            <a:r>
              <a:rPr lang="zh-CN" altLang="en-US" sz="1600">
                <a:latin typeface="新宋体" pitchFamily="49" charset="-122"/>
                <a:ea typeface="新宋体" pitchFamily="49" charset="-122"/>
              </a:rPr>
              <a:t>为文件 </a:t>
            </a:r>
            <a:r>
              <a:rPr lang="en-US" altLang="zh-CN" sz="1600">
                <a:latin typeface="新宋体" pitchFamily="49" charset="-122"/>
                <a:ea typeface="新宋体" pitchFamily="49" charset="-122"/>
              </a:rPr>
              <a:t>file1 </a:t>
            </a:r>
            <a:r>
              <a:rPr lang="zh-CN" altLang="en-US" sz="1600">
                <a:latin typeface="新宋体" pitchFamily="49" charset="-122"/>
                <a:ea typeface="新宋体" pitchFamily="49" charset="-122"/>
              </a:rPr>
              <a:t>创建 </a:t>
            </a:r>
            <a:r>
              <a:rPr lang="en-US" altLang="zh-CN" sz="1600">
                <a:latin typeface="新宋体" pitchFamily="49" charset="-122"/>
                <a:ea typeface="新宋体" pitchFamily="49" charset="-122"/>
              </a:rPr>
              <a:t>hard link file2</a:t>
            </a:r>
          </a:p>
          <a:p>
            <a:r>
              <a:rPr lang="en-US" altLang="zh-CN" sz="1600">
                <a:latin typeface="新宋体" pitchFamily="49" charset="-122"/>
                <a:ea typeface="新宋体" pitchFamily="49" charset="-122"/>
              </a:rPr>
              <a:t>ln -s file1 file2                     </a:t>
            </a:r>
            <a:r>
              <a:rPr lang="zh-CN" altLang="en-US" sz="1600">
                <a:latin typeface="新宋体" pitchFamily="49" charset="-122"/>
                <a:ea typeface="新宋体" pitchFamily="49" charset="-122"/>
              </a:rPr>
              <a:t>为文件 </a:t>
            </a:r>
            <a:r>
              <a:rPr lang="en-US" altLang="zh-CN" sz="1600">
                <a:latin typeface="新宋体" pitchFamily="49" charset="-122"/>
                <a:ea typeface="新宋体" pitchFamily="49" charset="-122"/>
              </a:rPr>
              <a:t>file1 </a:t>
            </a:r>
            <a:r>
              <a:rPr lang="zh-CN" altLang="en-US" sz="1600">
                <a:latin typeface="新宋体" pitchFamily="49" charset="-122"/>
                <a:ea typeface="新宋体" pitchFamily="49" charset="-122"/>
              </a:rPr>
              <a:t>创建 </a:t>
            </a:r>
            <a:r>
              <a:rPr lang="en-US" altLang="zh-CN" sz="1600">
                <a:latin typeface="新宋体" pitchFamily="49" charset="-122"/>
                <a:ea typeface="新宋体" pitchFamily="49" charset="-122"/>
              </a:rPr>
              <a:t>symbolic link file2</a:t>
            </a:r>
            <a:r>
              <a:rPr lang="en-US" altLang="zh-CN" sz="1600" b="1">
                <a:latin typeface="新宋体" pitchFamily="49" charset="-122"/>
                <a:ea typeface="新宋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strips(downRight)">
                                      <p:cBhvr>
                                        <p:cTn id="7" dur="500"/>
                                        <p:tgtEl>
                                          <p:spTgt spid="184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strips(downRight)">
                                      <p:cBhvr>
                                        <p:cTn id="12" dur="500"/>
                                        <p:tgtEl>
                                          <p:spTgt spid="184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8440"/>
                                        </p:tgtEl>
                                        <p:attrNameLst>
                                          <p:attrName>style.visibility</p:attrName>
                                        </p:attrNameLst>
                                      </p:cBhvr>
                                      <p:to>
                                        <p:strVal val="visible"/>
                                      </p:to>
                                    </p:set>
                                    <p:animEffect transition="in" filter="strips(downRight)">
                                      <p:cBhvr>
                                        <p:cTn id="23" dur="500"/>
                                        <p:tgtEl>
                                          <p:spTgt spid="18440"/>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8441"/>
                                        </p:tgtEl>
                                        <p:attrNameLst>
                                          <p:attrName>style.visibility</p:attrName>
                                        </p:attrNameLst>
                                      </p:cBhvr>
                                      <p:to>
                                        <p:strVal val="visible"/>
                                      </p:to>
                                    </p:set>
                                    <p:animEffect transition="in" filter="strips(downRight)">
                                      <p:cBhvr>
                                        <p:cTn id="28" dur="500"/>
                                        <p:tgtEl>
                                          <p:spTgt spid="1844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0-#ppt_w/2"/>
                                          </p:val>
                                        </p:tav>
                                        <p:tav tm="100000">
                                          <p:val>
                                            <p:strVal val="#ppt_x"/>
                                          </p:val>
                                        </p:tav>
                                      </p:tavLst>
                                    </p:anim>
                                    <p:anim calcmode="lin" valueType="num">
                                      <p:cBhvr additive="base">
                                        <p:cTn id="3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8435"/>
                                        </p:tgtEl>
                                        <p:attrNameLst>
                                          <p:attrName>style.visibility</p:attrName>
                                        </p:attrNameLst>
                                      </p:cBhvr>
                                      <p:to>
                                        <p:strVal val="visible"/>
                                      </p:to>
                                    </p:set>
                                    <p:animEffect transition="in" filter="strips(downRight)">
                                      <p:cBhvr>
                                        <p:cTn id="39"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7" grpId="0"/>
      <p:bldP spid="18438" grpId="0"/>
      <p:bldP spid="10" grpId="0"/>
      <p:bldP spid="18440" grpId="0"/>
      <p:bldP spid="1844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3886</Words>
  <Application>Microsoft Office PowerPoint</Application>
  <PresentationFormat>全屏显示(4:3)</PresentationFormat>
  <Paragraphs>386</Paragraphs>
  <Slides>33</Slides>
  <Notes>0</Notes>
  <HiddenSlides>0</HiddenSlides>
  <MMClips>0</MMClips>
  <ScaleCrop>false</ScaleCrop>
  <HeadingPairs>
    <vt:vector size="6" baseType="variant">
      <vt:variant>
        <vt:lpstr>已用的字体</vt:lpstr>
      </vt:variant>
      <vt:variant>
        <vt:i4>6</vt:i4>
      </vt:variant>
      <vt:variant>
        <vt:lpstr>演示文稿设计模板</vt:lpstr>
      </vt:variant>
      <vt:variant>
        <vt:i4>1</vt:i4>
      </vt:variant>
      <vt:variant>
        <vt:lpstr>幻灯片标题</vt:lpstr>
      </vt:variant>
      <vt:variant>
        <vt:i4>33</vt:i4>
      </vt:variant>
    </vt:vector>
  </HeadingPairs>
  <TitlesOfParts>
    <vt:vector size="40" baseType="lpstr">
      <vt:lpstr>楷体_GB2312</vt:lpstr>
      <vt:lpstr>微软雅黑</vt:lpstr>
      <vt:lpstr>Arial</vt:lpstr>
      <vt:lpstr>Calibri</vt:lpstr>
      <vt:lpstr>宋体</vt:lpstr>
      <vt:lpstr>新宋体</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微软拥护</cp:lastModifiedBy>
  <cp:revision>535</cp:revision>
  <dcterms:created xsi:type="dcterms:W3CDTF">2013-10-30T09:04:50Z</dcterms:created>
  <dcterms:modified xsi:type="dcterms:W3CDTF">2014-08-05T14:23:22Z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