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7"/>
  </p:notesMasterIdLst>
  <p:sldIdLst>
    <p:sldId id="256" r:id="rId2"/>
    <p:sldId id="308" r:id="rId3"/>
    <p:sldId id="335" r:id="rId4"/>
    <p:sldId id="337" r:id="rId5"/>
    <p:sldId id="338" r:id="rId6"/>
    <p:sldId id="339" r:id="rId7"/>
    <p:sldId id="340" r:id="rId8"/>
    <p:sldId id="264" r:id="rId9"/>
    <p:sldId id="307" r:id="rId10"/>
    <p:sldId id="266" r:id="rId11"/>
    <p:sldId id="311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296" r:id="rId20"/>
    <p:sldId id="313" r:id="rId21"/>
    <p:sldId id="274" r:id="rId22"/>
    <p:sldId id="297" r:id="rId23"/>
    <p:sldId id="330" r:id="rId24"/>
    <p:sldId id="333" r:id="rId25"/>
    <p:sldId id="334" r:id="rId26"/>
  </p:sldIdLst>
  <p:sldSz cx="9144000" cy="6858000" type="screen4x3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78112C46-F4BF-4506-B22F-DEBD1B32288D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77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60" tIns="46680" rIns="93360" bIns="466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1FA5AD75-778F-4117-862D-8C7B6E7E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AD75-778F-4117-862D-8C7B6E7E5FD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AD75-778F-4117-862D-8C7B6E7E5FD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24AD-9CD7-491F-8706-F84B83D76F93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BEB330A-3B24-4B41-9D81-2C488E68E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24AD-9CD7-491F-8706-F84B83D76F93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330A-3B24-4B41-9D81-2C488E68E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24AD-9CD7-491F-8706-F84B83D76F93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330A-3B24-4B41-9D81-2C488E68E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24AD-9CD7-491F-8706-F84B83D76F93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330A-3B24-4B41-9D81-2C488E68E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24AD-9CD7-491F-8706-F84B83D76F93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BEB330A-3B24-4B41-9D81-2C488E68E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24AD-9CD7-491F-8706-F84B83D76F93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330A-3B24-4B41-9D81-2C488E68E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24AD-9CD7-491F-8706-F84B83D76F93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330A-3B24-4B41-9D81-2C488E68E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24AD-9CD7-491F-8706-F84B83D76F93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330A-3B24-4B41-9D81-2C488E68E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24AD-9CD7-491F-8706-F84B83D76F93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330A-3B24-4B41-9D81-2C488E68E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24AD-9CD7-491F-8706-F84B83D76F93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330A-3B24-4B41-9D81-2C488E68E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24AD-9CD7-491F-8706-F84B83D76F93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BEB330A-3B24-4B41-9D81-2C488E68E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3324AD-9CD7-491F-8706-F84B83D76F93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BEB330A-3B24-4B41-9D81-2C488E68E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guo@imf.org" TargetMode="External"/><Relationship Id="rId2" Type="http://schemas.openxmlformats.org/officeDocument/2006/relationships/hyperlink" Target="mailto:ltang@imf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715064"/>
          </a:xfrm>
        </p:spPr>
        <p:txBody>
          <a:bodyPr>
            <a:noAutofit/>
          </a:bodyPr>
          <a:lstStyle/>
          <a:p>
            <a:r>
              <a:rPr lang="en-US" sz="2500" dirty="0">
                <a:cs typeface="Times New Roman" pitchFamily="18" charset="0"/>
              </a:rPr>
              <a:t>Li Tang</a:t>
            </a:r>
          </a:p>
          <a:p>
            <a:r>
              <a:rPr lang="en-US" sz="2500" dirty="0">
                <a:cs typeface="Times New Roman" pitchFamily="18" charset="0"/>
                <a:hlinkClick r:id="rId2"/>
              </a:rPr>
              <a:t>ltang@imf.org</a:t>
            </a:r>
            <a:endParaRPr lang="en-US" sz="2500" dirty="0">
              <a:cs typeface="Times New Roman" pitchFamily="18" charset="0"/>
            </a:endParaRPr>
          </a:p>
          <a:p>
            <a:pPr algn="ctr"/>
            <a:endParaRPr lang="en-US" sz="2500" dirty="0">
              <a:cs typeface="Times New Roman" pitchFamily="18" charset="0"/>
            </a:endParaRPr>
          </a:p>
          <a:p>
            <a:pPr algn="ctr"/>
            <a:r>
              <a:rPr lang="en-US" sz="2500">
                <a:cs typeface="Times New Roman" pitchFamily="18" charset="0"/>
              </a:rPr>
              <a:t>Econometric Modeling and </a:t>
            </a:r>
            <a:r>
              <a:rPr lang="en-US" sz="2500" dirty="0">
                <a:cs typeface="Times New Roman" pitchFamily="18" charset="0"/>
              </a:rPr>
              <a:t>Support Team</a:t>
            </a:r>
          </a:p>
          <a:p>
            <a:pPr algn="ctr"/>
            <a:r>
              <a:rPr lang="en-US" sz="2500" dirty="0">
                <a:cs typeface="Times New Roman" pitchFamily="18" charset="0"/>
                <a:hlinkClick r:id="rId3"/>
              </a:rPr>
              <a:t>econometricsupport@imf.org</a:t>
            </a:r>
            <a:endParaRPr lang="en-US" sz="2500" dirty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8915400" cy="12192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Times New Roman" pitchFamily="18" charset="0"/>
              </a:rPr>
              <a:t>Introduction to </a:t>
            </a:r>
            <a:r>
              <a:rPr lang="en-US" sz="4000" dirty="0" err="1">
                <a:latin typeface="+mn-lt"/>
                <a:cs typeface="Times New Roman" pitchFamily="18" charset="0"/>
              </a:rPr>
              <a:t>Stata</a:t>
            </a:r>
            <a:r>
              <a:rPr lang="en-US" sz="4000" dirty="0">
                <a:latin typeface="+mn-lt"/>
                <a:cs typeface="Times New Roman" pitchFamily="18" charset="0"/>
              </a:rPr>
              <a:t>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ranklin Gothic Book (Headings)"/>
                <a:cs typeface="Times New Roman" pitchFamily="18" charset="0"/>
              </a:rPr>
              <a:t>The </a:t>
            </a:r>
            <a:r>
              <a:rPr lang="en-US" sz="3600" dirty="0" err="1">
                <a:latin typeface="Franklin Gothic Book (Headings)"/>
                <a:cs typeface="Times New Roman" pitchFamily="18" charset="0"/>
              </a:rPr>
              <a:t>Backtick</a:t>
            </a:r>
            <a:r>
              <a:rPr lang="en-US" sz="3600" dirty="0">
                <a:latin typeface="Franklin Gothic Book (Headings)"/>
                <a:cs typeface="Times New Roman" pitchFamily="18" charset="0"/>
              </a:rPr>
              <a:t> and Single Quote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800600"/>
          </a:xfrm>
        </p:spPr>
        <p:txBody>
          <a:bodyPr vert="horz">
            <a:noAutofit/>
          </a:bodyPr>
          <a:lstStyle/>
          <a:p>
            <a:r>
              <a:rPr lang="en-US" sz="2200" dirty="0">
                <a:cs typeface="Times New Roman" pitchFamily="18" charset="0"/>
              </a:rPr>
              <a:t>Notice that to get the contents of a local macro, you must type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`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macroname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2200" dirty="0">
                <a:cs typeface="Times New Roman" pitchFamily="18" charset="0"/>
              </a:rPr>
              <a:t>with an infamous </a:t>
            </a:r>
            <a:r>
              <a:rPr lang="en-US" sz="2200" dirty="0" err="1">
                <a:cs typeface="Times New Roman" pitchFamily="18" charset="0"/>
              </a:rPr>
              <a:t>backtick</a:t>
            </a:r>
            <a:r>
              <a:rPr lang="en-US" sz="2200" dirty="0">
                <a:cs typeface="Times New Roman" pitchFamily="18" charset="0"/>
              </a:rPr>
              <a:t> in front and a trailing right single quote; which are two different characters</a:t>
            </a:r>
          </a:p>
          <a:p>
            <a:endParaRPr lang="en-US" sz="2200" dirty="0">
              <a:cs typeface="Times New Roman" pitchFamily="18" charset="0"/>
            </a:endParaRPr>
          </a:p>
          <a:p>
            <a:r>
              <a:rPr lang="en-US" sz="2200" dirty="0">
                <a:cs typeface="Times New Roman" pitchFamily="18" charset="0"/>
              </a:rPr>
              <a:t>A typical keyboard has the left quote character in the upper left corner of the keyboard (under the tilde [~] character)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 bIns="91440" anchor="b" anchorCtr="0">
            <a:noAutofit/>
          </a:bodyPr>
          <a:lstStyle/>
          <a:p>
            <a:r>
              <a:rPr lang="en-US" sz="3600" dirty="0">
                <a:latin typeface="Franklin Gothic Book (Headings)"/>
                <a:cs typeface="Times New Roman" pitchFamily="18" charset="0"/>
              </a:rPr>
              <a:t>How Macros Might Be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991600" cy="4876800"/>
          </a:xfrm>
        </p:spPr>
        <p:txBody>
          <a:bodyPr vert="horz">
            <a:noAutofit/>
          </a:bodyPr>
          <a:lstStyle/>
          <a:p>
            <a:r>
              <a:rPr lang="en-US" sz="2200" dirty="0">
                <a:cs typeface="Times New Roman" pitchFamily="18" charset="0"/>
              </a:rPr>
              <a:t>Storing variables in macros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local controls "weight mpg trunk length turn"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regress price `controls'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regress price `controls' if foreign==0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regress price `controls' if foreign~=0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regress price `controls' foreign</a:t>
            </a:r>
          </a:p>
          <a:p>
            <a:r>
              <a:rPr lang="en-US" sz="2200" dirty="0">
                <a:cs typeface="Times New Roman" pitchFamily="18" charset="0"/>
              </a:rPr>
              <a:t>Storing other text in macros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ifcond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"if (rep78&gt;2&amp;rep78~=.) | weight&gt;2000"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summarize price `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ifcond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tabulate foreign `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ifcond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regress price weight mpg `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ifcond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sz="22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 bIns="91440" anchor="b" anchorCtr="0">
            <a:noAutofit/>
          </a:bodyPr>
          <a:lstStyle/>
          <a:p>
            <a:r>
              <a:rPr lang="en-US" sz="3600" dirty="0">
                <a:latin typeface="Franklin Gothic Book (Headings)"/>
                <a:cs typeface="Times New Roman" pitchFamily="18" charset="0"/>
              </a:rPr>
              <a:t>Using Results from </a:t>
            </a:r>
            <a:r>
              <a:rPr lang="en-US" sz="3600" dirty="0" err="1">
                <a:latin typeface="Franklin Gothic Book (Headings)"/>
                <a:cs typeface="Times New Roman" pitchFamily="18" charset="0"/>
              </a:rPr>
              <a:t>Stata</a:t>
            </a:r>
            <a:r>
              <a:rPr lang="en-US" sz="3600" dirty="0">
                <a:latin typeface="Franklin Gothic Book (Headings)"/>
                <a:cs typeface="Times New Roman" pitchFamily="18" charset="0"/>
              </a:rPr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953000"/>
          </a:xfrm>
        </p:spPr>
        <p:txBody>
          <a:bodyPr vert="horz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200" dirty="0">
                <a:cs typeface="Times New Roman" pitchFamily="18" charset="0"/>
              </a:rPr>
              <a:t>Using the results from the r-class command</a:t>
            </a:r>
          </a:p>
          <a:p>
            <a:pPr marL="274320" lvl="1" indent="-27432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Font typeface="Wingdings 2"/>
              <a:buNone/>
              <a:defRPr/>
            </a:pPr>
            <a:r>
              <a:rPr lang="en-US" sz="2200" dirty="0">
                <a:cs typeface="Times New Roman" pitchFamily="18" charset="0"/>
              </a:rPr>
              <a:t>The </a:t>
            </a:r>
            <a:r>
              <a:rPr lang="en-US" sz="2200" dirty="0" err="1">
                <a:cs typeface="Times New Roman" pitchFamily="18" charset="0"/>
              </a:rPr>
              <a:t>Stata</a:t>
            </a:r>
            <a:r>
              <a:rPr lang="en-US" sz="2200" dirty="0">
                <a:cs typeface="Times New Roman" pitchFamily="18" charset="0"/>
              </a:rPr>
              <a:t> commands that analyze the data but do not estimate parameters are r-class commands</a:t>
            </a:r>
          </a:p>
          <a:p>
            <a:pPr marL="274320" lvl="1" indent="-27432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Font typeface="Wingdings 2"/>
              <a:buNone/>
              <a:defRPr/>
            </a:pPr>
            <a:r>
              <a:rPr lang="en-US" sz="2200" dirty="0">
                <a:cs typeface="Times New Roman" pitchFamily="18" charset="0"/>
              </a:rPr>
              <a:t>All r-class commands save their results in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r()</a:t>
            </a:r>
            <a:r>
              <a:rPr lang="en-US" sz="2200" dirty="0">
                <a:cs typeface="Times New Roman" pitchFamily="18" charset="0"/>
              </a:rPr>
              <a:t>. Type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return list </a:t>
            </a:r>
            <a:r>
              <a:rPr lang="en-US" sz="2200" dirty="0">
                <a:cs typeface="Times New Roman" pitchFamily="18" charset="0"/>
              </a:rPr>
              <a:t>to list the contents of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r()</a:t>
            </a:r>
          </a:p>
          <a:p>
            <a:pPr marL="274320" lvl="1" indent="-27432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Font typeface="Wingdings 2"/>
              <a:buNone/>
              <a:defRPr/>
            </a:pPr>
            <a:endParaRPr lang="en-US" sz="22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200" dirty="0">
                <a:cs typeface="Times New Roman" pitchFamily="18" charset="0"/>
              </a:rPr>
              <a:t>Using the results from the e-class command regress</a:t>
            </a:r>
          </a:p>
          <a:p>
            <a:pPr marL="274320" lvl="1" indent="-27432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Font typeface="Wingdings 2"/>
              <a:buNone/>
              <a:defRPr/>
            </a:pPr>
            <a:r>
              <a:rPr lang="en-US" sz="2200" dirty="0">
                <a:cs typeface="Times New Roman" pitchFamily="18" charset="0"/>
              </a:rPr>
              <a:t>Estimation commands are e-class commands, such as regress</a:t>
            </a:r>
          </a:p>
          <a:p>
            <a:pPr marL="274320" lvl="1" indent="-27432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Font typeface="Wingdings 2"/>
              <a:buNone/>
              <a:defRPr/>
            </a:pPr>
            <a:r>
              <a:rPr lang="en-US" sz="2200" dirty="0">
                <a:cs typeface="Times New Roman" pitchFamily="18" charset="0"/>
              </a:rPr>
              <a:t>The results are stored in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e()</a:t>
            </a:r>
            <a:r>
              <a:rPr lang="en-US" sz="2200" dirty="0">
                <a:cs typeface="Times New Roman" pitchFamily="18" charset="0"/>
              </a:rPr>
              <a:t>, the content of which you can view by typing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ereturn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list</a:t>
            </a:r>
          </a:p>
          <a:p>
            <a:pPr marL="274320" lvl="1" indent="-27432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Font typeface="Wingdings 2"/>
              <a:buNone/>
              <a:defRPr/>
            </a:pPr>
            <a:endParaRPr lang="en-US" sz="22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 2"/>
              <a:buNone/>
              <a:defRPr/>
            </a:pPr>
            <a:endParaRPr lang="en-US" sz="22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 2"/>
              <a:buNone/>
              <a:defRPr/>
            </a:pPr>
            <a:endParaRPr lang="en-US" sz="22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 bIns="91440" anchor="b" anchorCtr="0">
            <a:noAutofit/>
          </a:bodyPr>
          <a:lstStyle/>
          <a:p>
            <a:r>
              <a:rPr lang="en-US" sz="3600" dirty="0">
                <a:latin typeface="Franklin Gothic Book (Headings)"/>
                <a:cs typeface="Times New Roman" pitchFamily="18" charset="0"/>
              </a:rPr>
              <a:t>Results in 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55000" lnSpcReduction="20000"/>
          </a:bodyPr>
          <a:lstStyle/>
          <a:p>
            <a:pPr>
              <a:buNone/>
              <a:defRPr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sysuse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auto,clear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summarize mpg</a:t>
            </a:r>
          </a:p>
          <a:p>
            <a:pPr>
              <a:buNone/>
              <a:defRPr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return list</a:t>
            </a:r>
          </a:p>
          <a:p>
            <a:pPr>
              <a:buNone/>
              <a:defRPr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scalar range=r(max)-r(min)</a:t>
            </a:r>
          </a:p>
          <a:p>
            <a:pPr>
              <a:buNone/>
              <a:defRPr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display "sample range=" range</a:t>
            </a:r>
          </a:p>
          <a:p>
            <a:pPr>
              <a:buNone/>
              <a:defRPr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scalar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mpgmean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=r(mean)</a:t>
            </a:r>
          </a:p>
          <a:p>
            <a:pPr>
              <a:buNone/>
              <a:defRPr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pt-BR" sz="3200" b="1" dirty="0">
                <a:latin typeface="Courier New" pitchFamily="49" charset="0"/>
                <a:cs typeface="Courier New" pitchFamily="49" charset="0"/>
              </a:rPr>
              <a:t>scalars:</a:t>
            </a:r>
          </a:p>
          <a:p>
            <a:pPr>
              <a:buNone/>
              <a:defRPr/>
            </a:pPr>
            <a:r>
              <a:rPr lang="pt-BR" sz="3200" b="1" dirty="0">
                <a:latin typeface="Courier New" pitchFamily="49" charset="0"/>
                <a:cs typeface="Courier New" pitchFamily="49" charset="0"/>
              </a:rPr>
              <a:t>              r(N) =  74</a:t>
            </a:r>
          </a:p>
          <a:p>
            <a:pPr>
              <a:buNone/>
              <a:defRPr/>
            </a:pPr>
            <a:r>
              <a:rPr lang="pt-BR" sz="3200" b="1" dirty="0">
                <a:latin typeface="Courier New" pitchFamily="49" charset="0"/>
                <a:cs typeface="Courier New" pitchFamily="49" charset="0"/>
              </a:rPr>
              <a:t>              r(sum_w) =  74</a:t>
            </a:r>
          </a:p>
          <a:p>
            <a:pPr>
              <a:buNone/>
              <a:defRPr/>
            </a:pPr>
            <a:r>
              <a:rPr lang="pt-BR" sz="3200" b="1" dirty="0">
                <a:latin typeface="Courier New" pitchFamily="49" charset="0"/>
                <a:cs typeface="Courier New" pitchFamily="49" charset="0"/>
              </a:rPr>
              <a:t>              r(mean) =  21.2972972972973</a:t>
            </a:r>
          </a:p>
          <a:p>
            <a:pPr>
              <a:buNone/>
              <a:defRPr/>
            </a:pPr>
            <a:r>
              <a:rPr lang="pt-BR" sz="3200" b="1" dirty="0">
                <a:latin typeface="Courier New" pitchFamily="49" charset="0"/>
                <a:cs typeface="Courier New" pitchFamily="49" charset="0"/>
              </a:rPr>
              <a:t>              r(Var) =  33.47204738985561</a:t>
            </a:r>
          </a:p>
          <a:p>
            <a:pPr>
              <a:buNone/>
              <a:defRPr/>
            </a:pPr>
            <a:r>
              <a:rPr lang="pt-BR" sz="3200" b="1" dirty="0">
                <a:latin typeface="Courier New" pitchFamily="49" charset="0"/>
                <a:cs typeface="Courier New" pitchFamily="49" charset="0"/>
              </a:rPr>
              <a:t>              r(sd) =  5.785503209735141</a:t>
            </a:r>
          </a:p>
          <a:p>
            <a:pPr>
              <a:buNone/>
              <a:defRPr/>
            </a:pPr>
            <a:r>
              <a:rPr lang="pt-BR" sz="3200" b="1" dirty="0">
                <a:latin typeface="Courier New" pitchFamily="49" charset="0"/>
                <a:cs typeface="Courier New" pitchFamily="49" charset="0"/>
              </a:rPr>
              <a:t>              r(min) =  12</a:t>
            </a:r>
          </a:p>
          <a:p>
            <a:pPr>
              <a:buNone/>
              <a:defRPr/>
            </a:pPr>
            <a:r>
              <a:rPr lang="pt-BR" sz="3200" b="1" dirty="0">
                <a:latin typeface="Courier New" pitchFamily="49" charset="0"/>
                <a:cs typeface="Courier New" pitchFamily="49" charset="0"/>
              </a:rPr>
              <a:t>              r(max) =  41</a:t>
            </a:r>
          </a:p>
          <a:p>
            <a:pPr>
              <a:buNone/>
              <a:defRPr/>
            </a:pPr>
            <a:r>
              <a:rPr lang="pt-BR" sz="3200" b="1" dirty="0">
                <a:latin typeface="Courier New" pitchFamily="49" charset="0"/>
                <a:cs typeface="Courier New" pitchFamily="49" charset="0"/>
              </a:rPr>
              <a:t>              r(sum) =  1576</a:t>
            </a:r>
          </a:p>
          <a:p>
            <a:pPr>
              <a:buNone/>
              <a:defRPr/>
            </a:pPr>
            <a:endParaRPr lang="en-US" sz="25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3352800"/>
            <a:ext cx="1219200" cy="30480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 bIns="91440" anchor="b" anchorCtr="0">
            <a:noAutofit/>
          </a:bodyPr>
          <a:lstStyle/>
          <a:p>
            <a:r>
              <a:rPr lang="en-US" sz="3600" dirty="0">
                <a:latin typeface="Franklin Gothic Book (Headings)"/>
                <a:cs typeface="Times New Roman" pitchFamily="18" charset="0"/>
              </a:rPr>
              <a:t>Using Returned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Example - standardized values</a:t>
            </a:r>
          </a:p>
          <a:p>
            <a:pPr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  <a:defRPr/>
            </a:pP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sysuse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auto,clear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sum price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 list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gen price2=(price-r(mean))/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summarize price price2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533400"/>
          </a:xfrm>
        </p:spPr>
        <p:txBody>
          <a:bodyPr bIns="91440" anchor="b" anchorCtr="0">
            <a:noAutofit/>
          </a:bodyPr>
          <a:lstStyle/>
          <a:p>
            <a:r>
              <a:rPr lang="en-US" sz="3600" dirty="0">
                <a:latin typeface="Franklin Gothic Book (Headings)"/>
                <a:cs typeface="Times New Roman" pitchFamily="18" charset="0"/>
              </a:rPr>
              <a:t>Results in 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838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regress price mpg weight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ereturn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list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67000"/>
            <a:ext cx="889284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457200" y="2590800"/>
            <a:ext cx="1219200" cy="30480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 bIns="91440" anchor="b" anchorCtr="0">
            <a:noAutofit/>
          </a:bodyPr>
          <a:lstStyle/>
          <a:p>
            <a:r>
              <a:rPr lang="en-US" sz="3600" dirty="0" err="1">
                <a:latin typeface="Franklin Gothic Book (Headings)"/>
                <a:cs typeface="Times New Roman" pitchFamily="18" charset="0"/>
              </a:rPr>
              <a:t>Ereturn</a:t>
            </a:r>
            <a:r>
              <a:rPr lang="en-US" sz="3600" dirty="0">
                <a:latin typeface="Franklin Gothic Book (Headings)"/>
                <a:cs typeface="Times New Roman" pitchFamily="18" charset="0"/>
              </a:rPr>
              <a:t> list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781" y="1143000"/>
            <a:ext cx="1234141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ounded Rectangle 3"/>
          <p:cNvSpPr/>
          <p:nvPr/>
        </p:nvSpPr>
        <p:spPr>
          <a:xfrm>
            <a:off x="685800" y="1115292"/>
            <a:ext cx="1219200" cy="30480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" y="4800600"/>
            <a:ext cx="1219200" cy="30480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5800" y="6019800"/>
            <a:ext cx="1447800" cy="30480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 bIns="91440" anchor="b" anchorCtr="0">
            <a:noAutofit/>
          </a:bodyPr>
          <a:lstStyle/>
          <a:p>
            <a:r>
              <a:rPr lang="en-US" sz="3600" dirty="0" err="1">
                <a:latin typeface="Franklin Gothic Book (Headings)"/>
                <a:cs typeface="Times New Roman" pitchFamily="18" charset="0"/>
              </a:rPr>
              <a:t>Ereturn</a:t>
            </a:r>
            <a:r>
              <a:rPr lang="en-US" sz="3600" dirty="0">
                <a:latin typeface="Franklin Gothic Book (Headings)"/>
                <a:cs typeface="Times New Roman" pitchFamily="18" charset="0"/>
              </a:rPr>
              <a:t>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3716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Example – calculate t statistics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matrix list e(b)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matrix B=e(b)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local weight =B[1,2]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display `weight'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matrix list e(V)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matrix V=e(V)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vweight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(V[2,2])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`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vweight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tweight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=`weight'/`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vweight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`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tweight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display "t statistic for H0: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b_weight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=0 is `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tweight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'"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4088"/>
            <a:ext cx="8763000" cy="896112"/>
          </a:xfrm>
        </p:spPr>
        <p:txBody>
          <a:bodyPr bIns="91440" anchor="b" anchorCtr="0">
            <a:noAutofit/>
          </a:bodyPr>
          <a:lstStyle/>
          <a:p>
            <a:r>
              <a:rPr lang="en-US" sz="3400" dirty="0">
                <a:latin typeface="Franklin Gothic Book (Headings)"/>
                <a:cs typeface="Times New Roman" pitchFamily="18" charset="0"/>
              </a:rPr>
              <a:t>Use Macro and Returned Values in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905000"/>
            <a:ext cx="8686800" cy="3200400"/>
          </a:xfrm>
          <a:solidFill>
            <a:schemeClr val="bg1"/>
          </a:solidFill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sysuse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auto,clear</a:t>
            </a:r>
            <a:endParaRPr lang="en-US" sz="23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summarize weight, detail</a:t>
            </a:r>
          </a:p>
          <a:p>
            <a:pPr lvl="1"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return list</a:t>
            </a:r>
          </a:p>
          <a:p>
            <a:pPr lvl="1"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local 1=r(p5)</a:t>
            </a:r>
          </a:p>
          <a:p>
            <a:pPr lvl="1"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local 2=r(p95)</a:t>
            </a:r>
          </a:p>
          <a:p>
            <a:pPr lvl="1"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summarize price mpg if weight&gt;`1' &amp; weight&lt;`2', detail</a:t>
            </a:r>
          </a:p>
        </p:txBody>
      </p:sp>
    </p:spTree>
    <p:extLst>
      <p:ext uri="{BB962C8B-B14F-4D97-AF65-F5344CB8AC3E}">
        <p14:creationId xmlns:p14="http://schemas.microsoft.com/office/powerpoint/2010/main" val="4024540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 bIns="91440" anchor="b" anchorCtr="0">
            <a:noAutofit/>
          </a:bodyPr>
          <a:lstStyle/>
          <a:p>
            <a:r>
              <a:rPr lang="en-US" sz="3600" dirty="0">
                <a:latin typeface="Franklin Gothic Book (Headings)"/>
                <a:cs typeface="Times New Roman" pitchFamily="18" charset="0"/>
              </a:rPr>
              <a:t>Loop Syntax </a:t>
            </a:r>
            <a:r>
              <a:rPr lang="en-US" sz="3600" b="1" dirty="0" err="1">
                <a:latin typeface="Courier New" pitchFamily="49" charset="0"/>
                <a:cs typeface="Courier New" pitchFamily="49" charset="0"/>
              </a:rPr>
              <a:t>forvalues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458200" cy="4876800"/>
          </a:xfrm>
        </p:spPr>
        <p:txBody>
          <a:bodyPr vert="horz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cs typeface="Times New Roman" pitchFamily="18" charset="0"/>
              </a:rPr>
              <a:t>The syntax for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forvalues</a:t>
            </a:r>
            <a:r>
              <a:rPr lang="en-US" sz="2200" dirty="0">
                <a:cs typeface="Times New Roman" pitchFamily="18" charset="0"/>
              </a:rPr>
              <a:t> is </a:t>
            </a:r>
          </a:p>
          <a:p>
            <a:pPr marL="274320" lvl="1" indent="-27432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Font typeface="Wingdings 2"/>
              <a:buNone/>
            </a:pPr>
            <a:r>
              <a:rPr lang="en-US" sz="2200" dirty="0">
                <a:cs typeface="Times New Roman" pitchFamily="18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forvalues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range {</a:t>
            </a:r>
          </a:p>
          <a:p>
            <a:pPr marL="274320" lvl="1" indent="-27432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Stata commands referring to `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’ </a:t>
            </a:r>
          </a:p>
          <a:p>
            <a:pPr marL="274320" lvl="1" indent="-27432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marL="274320" lvl="1" indent="-27432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Font typeface="Wingdings 2"/>
              <a:buNone/>
            </a:pPr>
            <a:r>
              <a:rPr lang="en-US" sz="2200" dirty="0">
                <a:cs typeface="Times New Roman" pitchFamily="18" charset="0"/>
              </a:rPr>
              <a:t>where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2200" dirty="0">
                <a:cs typeface="Times New Roman" pitchFamily="18" charset="0"/>
              </a:rPr>
              <a:t> is the name of the new local macro and range</a:t>
            </a:r>
          </a:p>
          <a:p>
            <a:pPr marL="274320" lvl="1" indent="-27432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Font typeface="Wingdings 2"/>
              <a:buNone/>
            </a:pPr>
            <a:r>
              <a:rPr lang="en-US" sz="2200" dirty="0">
                <a:cs typeface="Times New Roman" pitchFamily="18" charset="0"/>
              </a:rPr>
              <a:t>specifies the range of values over which you want to operate </a:t>
            </a:r>
            <a:br>
              <a:rPr lang="en-US" sz="2200" dirty="0">
                <a:cs typeface="Times New Roman" pitchFamily="18" charset="0"/>
              </a:rPr>
            </a:br>
            <a:endParaRPr lang="en-US" sz="22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cs typeface="Times New Roman" pitchFamily="18" charset="0"/>
              </a:rPr>
              <a:t>Range can have the form</a:t>
            </a:r>
          </a:p>
          <a:p>
            <a:pPr marL="274320" lvl="1" indent="-27432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#1/#2 </a:t>
            </a:r>
            <a:r>
              <a:rPr lang="en-US" sz="2200" dirty="0">
                <a:cs typeface="Times New Roman" pitchFamily="18" charset="0"/>
              </a:rPr>
              <a:t>meaning #1 to #2 in steps of 1</a:t>
            </a:r>
          </a:p>
          <a:p>
            <a:pPr marL="274320" lvl="1" indent="-27432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#1(#d)#2 </a:t>
            </a:r>
            <a:r>
              <a:rPr lang="en-US" sz="2200" dirty="0">
                <a:cs typeface="Times New Roman" pitchFamily="18" charset="0"/>
              </a:rPr>
              <a:t>meaning #1 to #2 in steps of #d. </a:t>
            </a:r>
          </a:p>
          <a:p>
            <a:pPr marL="274320" lvl="2" indent="-274320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Font typeface="Wingdings 2"/>
              <a:buNone/>
            </a:pPr>
            <a:r>
              <a:rPr lang="en-US" sz="2200" dirty="0">
                <a:cs typeface="Times New Roman" pitchFamily="18" charset="0"/>
              </a:rPr>
              <a:t>	For example,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15(5) 50 </a:t>
            </a:r>
            <a:r>
              <a:rPr lang="en-US" sz="2200" dirty="0">
                <a:cs typeface="Times New Roman" pitchFamily="18" charset="0"/>
              </a:rPr>
              <a:t>yields 15,20,25,30,35,40,45,50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458200" cy="591312"/>
          </a:xfrm>
        </p:spPr>
        <p:txBody>
          <a:bodyPr bIns="91440" anchor="b" anchorCtr="0"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sz="3200" dirty="0"/>
              <a:t>Recommendations before we start</a:t>
            </a:r>
          </a:p>
          <a:p>
            <a:r>
              <a:rPr lang="en-US" sz="3200" dirty="0"/>
              <a:t>Macros: local and global</a:t>
            </a:r>
          </a:p>
          <a:p>
            <a:r>
              <a:rPr lang="en-US" sz="3200" dirty="0"/>
              <a:t>Using returned values</a:t>
            </a:r>
          </a:p>
          <a:p>
            <a:pPr lvl="1"/>
            <a:r>
              <a:rPr lang="en-US" sz="3000" dirty="0"/>
              <a:t>Scalar, matrix</a:t>
            </a:r>
          </a:p>
          <a:p>
            <a:r>
              <a:rPr lang="en-US" sz="3200" dirty="0"/>
              <a:t>Loop</a:t>
            </a:r>
          </a:p>
          <a:p>
            <a:pPr lvl="1"/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levelsof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/>
              <a:t>Exporting regression results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48640"/>
          </a:xfrm>
        </p:spPr>
        <p:txBody>
          <a:bodyPr bIns="91440" anchor="b" anchorCtr="0">
            <a:noAutofit/>
          </a:bodyPr>
          <a:lstStyle/>
          <a:p>
            <a:r>
              <a:rPr lang="en-US" sz="3600" dirty="0">
                <a:latin typeface="Franklin Gothic Book (Headings)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486400"/>
          </a:xfrm>
        </p:spPr>
        <p:txBody>
          <a:bodyPr vert="horz">
            <a:noAutofit/>
          </a:bodyPr>
          <a:lstStyle/>
          <a:p>
            <a:pPr>
              <a:buFont typeface="Wingdings 2"/>
              <a:buNone/>
            </a:pPr>
            <a:r>
              <a:rPr lang="en-US" sz="2200" dirty="0">
                <a:cs typeface="Times New Roman" pitchFamily="18" charset="0"/>
              </a:rPr>
              <a:t>A simple example:</a:t>
            </a:r>
          </a:p>
          <a:p>
            <a:pPr>
              <a:buFont typeface="Wingdings 2"/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forvalues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=1(1)10 {</a:t>
            </a:r>
          </a:p>
          <a:p>
            <a:pPr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display `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 2"/>
              <a:buNone/>
            </a:pPr>
            <a:endParaRPr lang="en-US" sz="2200" dirty="0">
              <a:cs typeface="Times New Roman" pitchFamily="18" charset="0"/>
            </a:endParaRPr>
          </a:p>
          <a:p>
            <a:pPr>
              <a:buFont typeface="Wingdings 2"/>
              <a:buNone/>
            </a:pPr>
            <a:r>
              <a:rPr lang="en-US" sz="2200" dirty="0">
                <a:cs typeface="Times New Roman" pitchFamily="18" charset="0"/>
              </a:rPr>
              <a:t>The following is an example that creates dummy variables to represent mpg groups.</a:t>
            </a:r>
          </a:p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sysuse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auto,clear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sum mpg</a:t>
            </a:r>
          </a:p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forvalues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=10(10)40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local j=`i'+10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gen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mpg`i'to`j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'=(mpg&gt;=`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'&amp; mpg&lt;`j')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cs typeface="Times New Roman" pitchFamily="18" charset="0"/>
            </a:endParaRPr>
          </a:p>
          <a:p>
            <a:pPr>
              <a:buFont typeface="Wingdings 2"/>
              <a:buNone/>
            </a:pPr>
            <a:endParaRPr lang="en-US" sz="2200" dirty="0">
              <a:cs typeface="Times New Roman" pitchFamily="18" charset="0"/>
            </a:endParaRPr>
          </a:p>
          <a:p>
            <a:pPr>
              <a:buFont typeface="Wingdings 2"/>
              <a:buNone/>
            </a:pPr>
            <a:endParaRPr lang="en-US" sz="2200" dirty="0">
              <a:cs typeface="Times New Roman" pitchFamily="18" charset="0"/>
            </a:endParaRPr>
          </a:p>
          <a:p>
            <a:endParaRPr lang="en-US" sz="22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 bIns="91440" anchor="b" anchorCtr="0">
            <a:noAutofit/>
          </a:bodyPr>
          <a:lstStyle/>
          <a:p>
            <a:r>
              <a:rPr lang="en-US" sz="3600" dirty="0">
                <a:latin typeface="Franklin Gothic Book (Headings)"/>
                <a:cs typeface="Times New Roman" pitchFamily="18" charset="0"/>
              </a:rPr>
              <a:t>Loop Syntax </a:t>
            </a:r>
            <a:r>
              <a:rPr lang="en-US" sz="3600" b="1" dirty="0" err="1">
                <a:latin typeface="Courier New" pitchFamily="49" charset="0"/>
                <a:cs typeface="Courier New" pitchFamily="49" charset="0"/>
              </a:rPr>
              <a:t>foreach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410200"/>
          </a:xfrm>
        </p:spPr>
        <p:txBody>
          <a:bodyPr vert="horz">
            <a:noAutofit/>
          </a:bodyPr>
          <a:lstStyle/>
          <a:p>
            <a:r>
              <a:rPr lang="en-US" sz="2200" dirty="0">
                <a:cs typeface="Times New Roman" pitchFamily="18" charset="0"/>
              </a:rPr>
              <a:t>The syntax for </a:t>
            </a:r>
            <a:r>
              <a:rPr lang="en-US" sz="2200" dirty="0" err="1">
                <a:cs typeface="Times New Roman" pitchFamily="18" charset="0"/>
              </a:rPr>
              <a:t>foreach</a:t>
            </a:r>
            <a:r>
              <a:rPr lang="en-US" sz="2200" dirty="0">
                <a:cs typeface="Times New Roman" pitchFamily="18" charset="0"/>
              </a:rPr>
              <a:t> is </a:t>
            </a:r>
          </a:p>
          <a:p>
            <a:pPr>
              <a:buFont typeface="Wingdings 2"/>
              <a:buNone/>
            </a:pPr>
            <a:r>
              <a:rPr lang="en-US" sz="2200" dirty="0">
                <a:cs typeface="Times New Roman" pitchFamily="18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{ in | of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listtype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} list {</a:t>
            </a:r>
          </a:p>
          <a:p>
            <a:pPr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Stata commands referring to `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’</a:t>
            </a:r>
          </a:p>
          <a:p>
            <a:pPr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 2"/>
              <a:buNone/>
            </a:pPr>
            <a:r>
              <a:rPr lang="en-US" sz="2200" dirty="0">
                <a:cs typeface="Times New Roman" pitchFamily="18" charset="0"/>
              </a:rPr>
              <a:t>where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2200" dirty="0">
                <a:cs typeface="Times New Roman" pitchFamily="18" charset="0"/>
              </a:rPr>
              <a:t> is the name of the new local macro and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listtype</a:t>
            </a:r>
            <a:r>
              <a:rPr lang="en-US" sz="2200" dirty="0">
                <a:cs typeface="Times New Roman" pitchFamily="18" charset="0"/>
              </a:rPr>
              <a:t> is the type of list on which you want to operate.</a:t>
            </a:r>
          </a:p>
          <a:p>
            <a:pPr>
              <a:lnSpc>
                <a:spcPct val="120000"/>
              </a:lnSpc>
              <a:buFont typeface="Wingdings 2"/>
              <a:buNone/>
            </a:pPr>
            <a:endParaRPr lang="en-US" sz="2200" dirty="0"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 2"/>
              <a:buNone/>
            </a:pPr>
            <a:r>
              <a:rPr lang="en-US" sz="2200" dirty="0">
                <a:cs typeface="Times New Roman" pitchFamily="18" charset="0"/>
              </a:rPr>
              <a:t>Allowed are</a:t>
            </a:r>
          </a:p>
          <a:p>
            <a:pPr>
              <a:lnSpc>
                <a:spcPct val="120000"/>
              </a:lnSpc>
              <a:buFont typeface="Wingdings 2"/>
              <a:buNone/>
            </a:pPr>
            <a:r>
              <a:rPr lang="en-US" sz="2200" dirty="0">
                <a:cs typeface="Times New Roman" pitchFamily="18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of local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lmacname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ct val="120000"/>
              </a:lnSpc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of global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gmacname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120000"/>
              </a:lnSpc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varlist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varlist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120000"/>
              </a:lnSpc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newlist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newvarlist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120000"/>
              </a:lnSpc>
              <a:buFont typeface="Wingdings 2"/>
              <a:buNone/>
            </a:pPr>
            <a:r>
              <a:rPr lang="en-US" sz="2200" dirty="0">
                <a:cs typeface="Times New Roman" pitchFamily="18" charset="0"/>
              </a:rPr>
              <a:t>       </a:t>
            </a:r>
          </a:p>
          <a:p>
            <a:pPr>
              <a:buFont typeface="Wingdings 2"/>
              <a:buNone/>
            </a:pPr>
            <a:endParaRPr lang="en-US" sz="22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 bIns="91440" anchor="b" anchorCtr="0">
            <a:noAutofit/>
          </a:bodyPr>
          <a:lstStyle/>
          <a:p>
            <a:r>
              <a:rPr lang="en-US" sz="3600" dirty="0" err="1">
                <a:latin typeface="Franklin Gothic Book (Headings)"/>
                <a:cs typeface="Times New Roman" pitchFamily="18" charset="0"/>
              </a:rPr>
              <a:t>Foreach</a:t>
            </a:r>
            <a:r>
              <a:rPr lang="en-US" sz="3600" dirty="0">
                <a:latin typeface="Franklin Gothic Book (Headings)"/>
                <a:cs typeface="Times New Roman" pitchFamily="18" charset="0"/>
              </a:rPr>
              <a:t> – Simple Example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clear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100</a:t>
            </a:r>
          </a:p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k of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newlist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var1-var4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gen `k'=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rnormal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(5,100)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sum var1-var4</a:t>
            </a:r>
          </a:p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x of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varlist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var1-var4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quietly sum `x'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replace `x'=(`x'-r(mean))/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(r(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sum var1-var4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 bIns="91440" anchor="b" anchorCtr="0">
            <a:noAutofit/>
          </a:bodyPr>
          <a:lstStyle/>
          <a:p>
            <a:r>
              <a:rPr lang="en-US" sz="3600" dirty="0" err="1">
                <a:latin typeface="Franklin Gothic Book (Headings)"/>
                <a:cs typeface="Times New Roman" pitchFamily="18" charset="0"/>
              </a:rPr>
              <a:t>Foreach</a:t>
            </a:r>
            <a:r>
              <a:rPr lang="en-US" sz="3600" dirty="0">
                <a:latin typeface="Franklin Gothic Book (Headings)"/>
                <a:cs typeface="Times New Roman" pitchFamily="18" charset="0"/>
              </a:rPr>
              <a:t> – Simple Example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915400" cy="4876800"/>
          </a:xfrm>
        </p:spPr>
        <p:txBody>
          <a:bodyPr vert="horz">
            <a:noAutofit/>
          </a:bodyPr>
          <a:lstStyle/>
          <a:p>
            <a:pPr>
              <a:buFont typeface="Wingdings 2"/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sysuse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auto,clear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xlist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price mpg headroom trunk weight length</a:t>
            </a:r>
          </a:p>
          <a:p>
            <a:pPr>
              <a:buFont typeface="Wingdings 2"/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z of local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xlist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replace `z'=log(`z')</a:t>
            </a:r>
          </a:p>
          <a:p>
            <a:pPr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 2"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/>
              <a:buNone/>
            </a:pPr>
            <a:r>
              <a:rPr lang="en-US" sz="2200" dirty="0">
                <a:cs typeface="Times New Roman" pitchFamily="18" charset="0"/>
              </a:rPr>
              <a:t>This is equivalent to:</a:t>
            </a:r>
          </a:p>
          <a:p>
            <a:pPr>
              <a:buFont typeface="Wingdings 2"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/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sysuse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auto,clear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replace mpg=log(mpg)</a:t>
            </a:r>
          </a:p>
          <a:p>
            <a:pPr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replace price =log(price)</a:t>
            </a:r>
          </a:p>
          <a:p>
            <a:pPr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58200" cy="1295400"/>
          </a:xfrm>
        </p:spPr>
        <p:txBody>
          <a:bodyPr bIns="91440" anchor="b" anchorCtr="0">
            <a:noAutofit/>
          </a:bodyPr>
          <a:lstStyle/>
          <a:p>
            <a:br>
              <a:rPr lang="en-US" sz="3600" dirty="0">
                <a:latin typeface="Franklin Gothic Book (Headings)"/>
                <a:cs typeface="Times New Roman" pitchFamily="18" charset="0"/>
              </a:rPr>
            </a:br>
            <a:r>
              <a:rPr lang="en-US" sz="3600" dirty="0" err="1">
                <a:latin typeface="Franklin Gothic Book (Headings)"/>
                <a:cs typeface="Times New Roman" pitchFamily="18" charset="0"/>
              </a:rPr>
              <a:t>levelsof</a:t>
            </a:r>
            <a:r>
              <a:rPr lang="en-US" sz="3600" dirty="0">
                <a:latin typeface="Franklin Gothic Book (Headings)"/>
                <a:cs typeface="Times New Roman" pitchFamily="18" charset="0"/>
              </a:rPr>
              <a:t>:  Displays a Sorted List of the Distinct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7772400" cy="4648200"/>
          </a:xfrm>
        </p:spPr>
        <p:txBody>
          <a:bodyPr vert="horz">
            <a:noAutofit/>
          </a:bodyPr>
          <a:lstStyle/>
          <a:p>
            <a:pPr>
              <a:lnSpc>
                <a:spcPct val="80000"/>
              </a:lnSpc>
              <a:buNone/>
              <a:defRPr/>
            </a:pPr>
            <a:endParaRPr lang="en-US" sz="22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dirty="0">
                <a:cs typeface="Times New Roman" pitchFamily="18" charset="0"/>
              </a:rPr>
              <a:t>Example: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sz="22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sysuse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auto, clear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*get the levels of rep78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levelsof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rep78, local(rep78_list)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*loop through them, get summary statistics for each level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of local rep78_list 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di "repair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redord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is `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'"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sum price if rep78 == `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91440" anchor="b" anchorCtr="0">
            <a:noAutofit/>
          </a:bodyPr>
          <a:lstStyle/>
          <a:p>
            <a:r>
              <a:rPr lang="en-US" sz="3600" dirty="0">
                <a:latin typeface="Franklin Gothic Book (Headings)"/>
                <a:cs typeface="Times New Roman" pitchFamily="18" charset="0"/>
              </a:rPr>
              <a:t>Export Regression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install outreg2</a:t>
            </a:r>
          </a:p>
          <a:p>
            <a:pPr lvl="1"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ssc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install outreg2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  <a:defRPr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sysuse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auto,clear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548640" lvl="2" indent="-274320">
              <a:buClr>
                <a:schemeClr val="accent3"/>
              </a:buClr>
              <a:buSzPct val="95000"/>
              <a:buNone/>
              <a:defRPr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regress mpg foreign weight headroom trunk length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  <a:defRPr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outreg2 using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replace excel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  <a:defRPr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regress mpg foreign weight headroom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  <a:defRPr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outreg2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458200" cy="591312"/>
          </a:xfrm>
        </p:spPr>
        <p:txBody>
          <a:bodyPr bIns="91440" anchor="b" anchorCtr="0">
            <a:normAutofit fontScale="90000"/>
          </a:bodyPr>
          <a:lstStyle/>
          <a:p>
            <a:r>
              <a:rPr lang="en-US" dirty="0"/>
              <a:t>Recommendations 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sz="2500" dirty="0">
                <a:cs typeface="Times New Roman" pitchFamily="18" charset="0"/>
              </a:rPr>
              <a:t>Always use a do file</a:t>
            </a:r>
          </a:p>
          <a:p>
            <a:pPr lvl="1">
              <a:buNone/>
            </a:pPr>
            <a:r>
              <a:rPr lang="en-US" sz="2000" dirty="0">
                <a:cs typeface="Times New Roman" pitchFamily="18" charset="0"/>
              </a:rPr>
              <a:t>A do file is set of </a:t>
            </a:r>
            <a:r>
              <a:rPr lang="en-US" sz="2000" dirty="0" err="1">
                <a:cs typeface="Times New Roman" pitchFamily="18" charset="0"/>
              </a:rPr>
              <a:t>Stata</a:t>
            </a:r>
            <a:r>
              <a:rPr lang="en-US" sz="2000" dirty="0">
                <a:cs typeface="Times New Roman" pitchFamily="18" charset="0"/>
              </a:rPr>
              <a:t> commands that you created in an ASCII file</a:t>
            </a:r>
          </a:p>
          <a:p>
            <a:endParaRPr lang="en-US" sz="2500" dirty="0">
              <a:cs typeface="Times New Roman" pitchFamily="18" charset="0"/>
            </a:endParaRPr>
          </a:p>
          <a:p>
            <a:r>
              <a:rPr lang="en-US" sz="2500" dirty="0">
                <a:cs typeface="Times New Roman" pitchFamily="18" charset="0"/>
              </a:rPr>
              <a:t>Create a project directory</a:t>
            </a:r>
          </a:p>
          <a:p>
            <a:pPr lvl="1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“drive:\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directory_name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endParaRPr lang="en-US" sz="2500" dirty="0">
              <a:cs typeface="Times New Roman" pitchFamily="18" charset="0"/>
            </a:endParaRPr>
          </a:p>
          <a:p>
            <a:r>
              <a:rPr lang="en-US" sz="2500" dirty="0">
                <a:cs typeface="Times New Roman" pitchFamily="18" charset="0"/>
              </a:rPr>
              <a:t>Open a Log File</a:t>
            </a:r>
          </a:p>
          <a:p>
            <a:pPr lvl="1">
              <a:buNone/>
            </a:pPr>
            <a:r>
              <a:rPr lang="en-US" sz="2000" dirty="0">
                <a:cs typeface="Times New Roman" pitchFamily="18" charset="0"/>
              </a:rPr>
              <a:t>To keep a permanent record of </a:t>
            </a:r>
            <a:r>
              <a:rPr lang="en-US" sz="2000" dirty="0" err="1">
                <a:cs typeface="Times New Roman" pitchFamily="18" charset="0"/>
              </a:rPr>
              <a:t>Stata</a:t>
            </a:r>
            <a:r>
              <a:rPr lang="en-US" sz="2000" dirty="0">
                <a:cs typeface="Times New Roman" pitchFamily="18" charset="0"/>
              </a:rPr>
              <a:t> results, we should log our session, using the command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log using filename, text replace</a:t>
            </a:r>
          </a:p>
          <a:p>
            <a:pPr lvl="1">
              <a:buNone/>
            </a:pPr>
            <a:r>
              <a:rPr lang="en-US" sz="2000" dirty="0">
                <a:cs typeface="Times New Roman" pitchFamily="18" charset="0"/>
              </a:rPr>
              <a:t>To close any open logs, use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log close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91440" anchor="b" anchorCtr="0">
            <a:normAutofit/>
          </a:bodyPr>
          <a:lstStyle/>
          <a:p>
            <a:r>
              <a:rPr lang="en-CA" dirty="0">
                <a:latin typeface="Franklin Gothic Book (Headings)"/>
                <a:cs typeface="Times New Roman" pitchFamily="18" charset="0"/>
              </a:rPr>
              <a:t>Do files</a:t>
            </a:r>
            <a:endParaRPr lang="en-US" dirty="0">
              <a:latin typeface="Franklin Gothic Book (Headings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>
            <a:noAutofit/>
          </a:bodyPr>
          <a:lstStyle/>
          <a:p>
            <a:pPr>
              <a:defRPr/>
            </a:pPr>
            <a:r>
              <a:rPr lang="en-US" sz="2200" dirty="0"/>
              <a:t>Do files are basically a series of actions you want </a:t>
            </a:r>
            <a:r>
              <a:rPr lang="en-US" sz="2200" dirty="0" err="1"/>
              <a:t>Stata</a:t>
            </a:r>
            <a:r>
              <a:rPr lang="en-US" sz="2200" dirty="0"/>
              <a:t> to perform</a:t>
            </a:r>
          </a:p>
          <a:p>
            <a:pPr>
              <a:defRPr/>
            </a:pPr>
            <a:r>
              <a:rPr lang="en-US" sz="2200" dirty="0"/>
              <a:t>It is ALWAYS best to do everything in do files</a:t>
            </a:r>
          </a:p>
          <a:p>
            <a:pPr>
              <a:defRPr/>
            </a:pPr>
            <a:r>
              <a:rPr lang="en-US" sz="2200" dirty="0"/>
              <a:t>Launch the Do file editor by clicking the button      on the toolbar  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It is common to receive do files from others to perform replications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352800"/>
            <a:ext cx="36290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2667000"/>
            <a:ext cx="3619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3048000" y="350520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91440" anchor="b" anchorCtr="0">
            <a:normAutofit/>
          </a:bodyPr>
          <a:lstStyle/>
          <a:p>
            <a:r>
              <a:rPr lang="en-CA" dirty="0">
                <a:latin typeface="Franklin Gothic Book (Headings)"/>
                <a:cs typeface="Times New Roman" pitchFamily="18" charset="0"/>
              </a:rPr>
              <a:t>Comments in </a:t>
            </a:r>
            <a:r>
              <a:rPr lang="en-CA" dirty="0" err="1">
                <a:latin typeface="Franklin Gothic Book (Headings)"/>
                <a:cs typeface="Times New Roman" pitchFamily="18" charset="0"/>
              </a:rPr>
              <a:t>Stata</a:t>
            </a:r>
            <a:r>
              <a:rPr lang="en-CA" dirty="0">
                <a:latin typeface="Franklin Gothic Book (Headings)"/>
                <a:cs typeface="Times New Roman" pitchFamily="18" charset="0"/>
              </a:rPr>
              <a:t> do files</a:t>
            </a:r>
            <a:endParaRPr lang="en-US" dirty="0">
              <a:latin typeface="Franklin Gothic Book (Headings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>
            <a:noAutofit/>
          </a:bodyPr>
          <a:lstStyle/>
          <a:p>
            <a:pPr>
              <a:defRPr/>
            </a:pPr>
            <a:r>
              <a:rPr lang="en-CA" sz="2200" dirty="0"/>
              <a:t>For single-line comments, begin the line with asterisk(*)</a:t>
            </a:r>
          </a:p>
          <a:p>
            <a:pPr>
              <a:buNone/>
              <a:defRPr/>
            </a:pPr>
            <a:r>
              <a:rPr lang="en-CA" sz="2200" dirty="0"/>
              <a:t>	</a:t>
            </a:r>
            <a:r>
              <a:rPr lang="en-CA" sz="2200" b="1" dirty="0">
                <a:latin typeface="Courier New" pitchFamily="49" charset="0"/>
                <a:cs typeface="Courier New" pitchFamily="49" charset="0"/>
              </a:rPr>
              <a:t>*correlate price mpg</a:t>
            </a:r>
          </a:p>
          <a:p>
            <a:pPr>
              <a:defRPr/>
            </a:pPr>
            <a:endParaRPr lang="en-CA" sz="2200" dirty="0"/>
          </a:p>
          <a:p>
            <a:pPr>
              <a:defRPr/>
            </a:pPr>
            <a:r>
              <a:rPr lang="en-CA" sz="2200" dirty="0"/>
              <a:t> For a comment in the same line as a Stata command, use two slashes(//) after the Stata command</a:t>
            </a:r>
          </a:p>
          <a:p>
            <a:pPr>
              <a:buNone/>
              <a:defRPr/>
            </a:pPr>
            <a:r>
              <a:rPr lang="en-CA" sz="2200" dirty="0"/>
              <a:t>	</a:t>
            </a:r>
            <a:r>
              <a:rPr lang="en-CA" sz="2200" b="1" dirty="0">
                <a:latin typeface="Courier New" pitchFamily="49" charset="0"/>
                <a:cs typeface="Courier New" pitchFamily="49" charset="0"/>
              </a:rPr>
              <a:t>clear //remove data from memory</a:t>
            </a:r>
          </a:p>
          <a:p>
            <a:pPr>
              <a:defRPr/>
            </a:pPr>
            <a:endParaRPr lang="en-CA" sz="2200" dirty="0"/>
          </a:p>
          <a:p>
            <a:pPr>
              <a:defRPr/>
            </a:pPr>
            <a:r>
              <a:rPr lang="en-CA" sz="2200" dirty="0"/>
              <a:t>For multiple-line comments, place the commented text between slash-star(/*) and star-slash(*/)</a:t>
            </a:r>
          </a:p>
          <a:p>
            <a:pPr>
              <a:defRPr/>
            </a:pPr>
            <a:endParaRPr lang="en-CA" sz="2200" dirty="0"/>
          </a:p>
          <a:p>
            <a:pPr>
              <a:defRPr/>
            </a:pP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91440" anchor="b" anchorCtr="0">
            <a:normAutofit/>
          </a:bodyPr>
          <a:lstStyle/>
          <a:p>
            <a:r>
              <a:rPr lang="en-CA" dirty="0">
                <a:latin typeface="Franklin Gothic Book (Headings)"/>
                <a:cs typeface="Times New Roman" pitchFamily="18" charset="0"/>
              </a:rPr>
              <a:t>The 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log using </a:t>
            </a:r>
            <a:r>
              <a:rPr lang="en-CA" dirty="0">
                <a:latin typeface="Franklin Gothic Book (Headings)"/>
                <a:cs typeface="Times New Roman" pitchFamily="18" charset="0"/>
              </a:rPr>
              <a:t>command</a:t>
            </a:r>
            <a:endParaRPr lang="en-US" dirty="0">
              <a:latin typeface="Franklin Gothic Book (Headings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>
            <a:noAutofit/>
          </a:bodyPr>
          <a:lstStyle/>
          <a:p>
            <a:pPr>
              <a:defRPr/>
            </a:pPr>
            <a:r>
              <a:rPr lang="en-CA" sz="2200" dirty="0"/>
              <a:t>The log file is an “output file”</a:t>
            </a:r>
          </a:p>
          <a:p>
            <a:pPr>
              <a:defRPr/>
            </a:pPr>
            <a:endParaRPr lang="en-CA" sz="2200" dirty="0"/>
          </a:p>
          <a:p>
            <a:pPr>
              <a:defRPr/>
            </a:pPr>
            <a:r>
              <a:rPr lang="en-CA" sz="2200" dirty="0"/>
              <a:t>Creates and saves a log with all the actions performed by Stata and all the results</a:t>
            </a:r>
          </a:p>
          <a:p>
            <a:pPr>
              <a:defRPr/>
            </a:pPr>
            <a:endParaRPr lang="en-CA" sz="2200" dirty="0"/>
          </a:p>
          <a:p>
            <a:pPr>
              <a:defRPr/>
            </a:pPr>
            <a:r>
              <a:rPr lang="en-CA" sz="2200" dirty="0"/>
              <a:t>Example:</a:t>
            </a:r>
          </a:p>
          <a:p>
            <a:pPr lvl="1"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log using mylog.txt, text replace</a:t>
            </a:r>
          </a:p>
          <a:p>
            <a:pPr lvl="1"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sysuse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auto, clear</a:t>
            </a:r>
          </a:p>
          <a:p>
            <a:pPr lvl="1"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describe</a:t>
            </a:r>
          </a:p>
          <a:p>
            <a:pPr lvl="1"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log close</a:t>
            </a:r>
          </a:p>
          <a:p>
            <a:pPr>
              <a:buNone/>
              <a:defRPr/>
            </a:pPr>
            <a:endParaRPr lang="en-CA" sz="2200" dirty="0"/>
          </a:p>
          <a:p>
            <a:pPr>
              <a:buFont typeface="Wingdings 2"/>
              <a:buNone/>
              <a:defRPr/>
            </a:pP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91440" anchor="b" anchorCtr="0">
            <a:normAutofit/>
          </a:bodyPr>
          <a:lstStyle/>
          <a:p>
            <a:r>
              <a:rPr lang="en-US" dirty="0" err="1">
                <a:latin typeface="Franklin Gothic Book (Headings)"/>
                <a:cs typeface="Times New Roman" pitchFamily="18" charset="0"/>
              </a:rPr>
              <a:t>Stata</a:t>
            </a:r>
            <a:r>
              <a:rPr lang="en-US" dirty="0">
                <a:latin typeface="Franklin Gothic Book (Headings)"/>
                <a:cs typeface="Times New Roman" pitchFamily="18" charset="0"/>
              </a:rPr>
              <a:t> do file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>
            <a:noAutofit/>
          </a:bodyPr>
          <a:lstStyle/>
          <a:p>
            <a:pPr>
              <a:buFont typeface="Wingdings 2"/>
              <a:buNone/>
              <a:defRPr/>
            </a:pPr>
            <a:r>
              <a:rPr lang="en-CA" sz="2200" b="1" dirty="0">
                <a:latin typeface="Courier New" pitchFamily="49" charset="0"/>
                <a:cs typeface="Courier New" pitchFamily="49" charset="0"/>
              </a:rPr>
              <a:t>version 12</a:t>
            </a:r>
          </a:p>
          <a:p>
            <a:pPr>
              <a:buFont typeface="Wingdings 2"/>
              <a:buNone/>
              <a:defRPr/>
            </a:pPr>
            <a:r>
              <a:rPr lang="en-CA" sz="2200" b="1" dirty="0">
                <a:latin typeface="Courier New" pitchFamily="49" charset="0"/>
                <a:cs typeface="Courier New" pitchFamily="49" charset="0"/>
              </a:rPr>
              <a:t>clear</a:t>
            </a:r>
          </a:p>
          <a:p>
            <a:pPr>
              <a:buFont typeface="Wingdings 2"/>
              <a:buNone/>
              <a:defRPr/>
            </a:pPr>
            <a:r>
              <a:rPr lang="en-CA" sz="2200" b="1" dirty="0">
                <a:latin typeface="Courier New" pitchFamily="49" charset="0"/>
                <a:cs typeface="Courier New" pitchFamily="49" charset="0"/>
              </a:rPr>
              <a:t>set more off</a:t>
            </a:r>
          </a:p>
          <a:p>
            <a:pPr>
              <a:buFont typeface="Wingdings 2"/>
              <a:buNone/>
              <a:defRPr/>
            </a:pPr>
            <a:r>
              <a:rPr lang="en-CA" sz="2200" b="1" dirty="0">
                <a:latin typeface="Courier New" pitchFamily="49" charset="0"/>
                <a:cs typeface="Courier New" pitchFamily="49" charset="0"/>
              </a:rPr>
              <a:t>cap log close</a:t>
            </a:r>
          </a:p>
          <a:p>
            <a:pPr>
              <a:buFont typeface="Wingdings 2"/>
              <a:buNone/>
              <a:defRPr/>
            </a:pPr>
            <a:r>
              <a:rPr lang="en-CA" sz="2200" b="1" dirty="0" err="1">
                <a:latin typeface="Courier New" pitchFamily="49" charset="0"/>
                <a:cs typeface="Courier New" pitchFamily="49" charset="0"/>
              </a:rPr>
              <a:t>cd</a:t>
            </a:r>
            <a:r>
              <a:rPr lang="en-CA" sz="2200" b="1" dirty="0">
                <a:latin typeface="Courier New" pitchFamily="49" charset="0"/>
                <a:cs typeface="Courier New" pitchFamily="49" charset="0"/>
              </a:rPr>
              <a:t> "U:\My Documents\</a:t>
            </a:r>
            <a:r>
              <a:rPr lang="en-CA" sz="2200" b="1" dirty="0" err="1">
                <a:latin typeface="Courier New" pitchFamily="49" charset="0"/>
                <a:cs typeface="Courier New" pitchFamily="49" charset="0"/>
              </a:rPr>
              <a:t>training_Stata</a:t>
            </a:r>
            <a:r>
              <a:rPr lang="en-CA" sz="2200" b="1" dirty="0">
                <a:latin typeface="Courier New" pitchFamily="49" charset="0"/>
                <a:cs typeface="Courier New" pitchFamily="49" charset="0"/>
              </a:rPr>
              <a:t>\1.intro"</a:t>
            </a:r>
          </a:p>
          <a:p>
            <a:pPr>
              <a:buFont typeface="Wingdings 2"/>
              <a:buNone/>
              <a:defRPr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log using mylog.txt, text replace</a:t>
            </a:r>
          </a:p>
          <a:p>
            <a:pPr>
              <a:buFont typeface="Wingdings 2"/>
              <a:buNone/>
              <a:defRPr/>
            </a:pPr>
            <a:r>
              <a:rPr lang="en-CA" sz="22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Font typeface="Wingdings 2"/>
              <a:buNone/>
              <a:defRPr/>
            </a:pPr>
            <a:r>
              <a:rPr lang="en-CA" sz="2200" b="1" dirty="0">
                <a:latin typeface="Courier New" pitchFamily="49" charset="0"/>
                <a:cs typeface="Courier New" pitchFamily="49" charset="0"/>
              </a:rPr>
              <a:t>log close</a:t>
            </a:r>
          </a:p>
          <a:p>
            <a:pPr>
              <a:buFont typeface="Wingdings 2"/>
              <a:buNone/>
              <a:defRPr/>
            </a:pPr>
            <a:r>
              <a:rPr lang="en-CA" sz="2200" b="1" dirty="0">
                <a:latin typeface="Courier New" pitchFamily="49" charset="0"/>
                <a:cs typeface="Courier New" pitchFamily="49" charset="0"/>
              </a:rPr>
              <a:t>exit, clear</a:t>
            </a:r>
          </a:p>
          <a:p>
            <a:pPr>
              <a:defRPr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 bIns="91440" anchor="b" anchorCtr="0">
            <a:noAutofit/>
          </a:bodyPr>
          <a:lstStyle/>
          <a:p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38800"/>
          </a:xfrm>
        </p:spPr>
        <p:txBody>
          <a:bodyPr vert="horz">
            <a:noAutofit/>
          </a:bodyPr>
          <a:lstStyle/>
          <a:p>
            <a:r>
              <a:rPr lang="en-US" sz="2200" dirty="0">
                <a:cs typeface="Times New Roman" pitchFamily="18" charset="0"/>
              </a:rPr>
              <a:t>A macro is a shorthand—one thing standing for another. For instance, </a:t>
            </a:r>
          </a:p>
          <a:p>
            <a:pPr lvl="1"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sysuse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auto, clear</a:t>
            </a:r>
          </a:p>
          <a:p>
            <a:pPr lvl="1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local list "weight mpg foreign"</a:t>
            </a:r>
          </a:p>
          <a:p>
            <a:pPr lvl="1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regress price `list' </a:t>
            </a:r>
          </a:p>
          <a:p>
            <a:pPr lvl="1">
              <a:buNone/>
            </a:pPr>
            <a:r>
              <a:rPr lang="en-US" sz="2200" dirty="0">
                <a:cs typeface="Times New Roman" pitchFamily="18" charset="0"/>
              </a:rPr>
              <a:t>is the same as </a:t>
            </a:r>
          </a:p>
          <a:p>
            <a:pPr lvl="1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regress price weight mpg foreign</a:t>
            </a:r>
          </a:p>
          <a:p>
            <a:pPr>
              <a:buNone/>
            </a:pPr>
            <a:endParaRPr lang="en-US" sz="2200" dirty="0">
              <a:cs typeface="Times New Roman" pitchFamily="18" charset="0"/>
            </a:endParaRPr>
          </a:p>
          <a:p>
            <a:r>
              <a:rPr lang="en-US" sz="2200" dirty="0">
                <a:cs typeface="Times New Roman" pitchFamily="18" charset="0"/>
              </a:rPr>
              <a:t>Local and Global Macros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200" dirty="0">
                <a:cs typeface="Times New Roman" pitchFamily="18" charset="0"/>
              </a:rPr>
              <a:t> A local macro is created in a do file(or ado file) and ceases to exist when that do file terminates</a:t>
            </a:r>
          </a:p>
          <a:p>
            <a:pPr lvl="1">
              <a:buNone/>
            </a:pPr>
            <a:endParaRPr lang="en-US" sz="2200" dirty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200" dirty="0">
                <a:cs typeface="Times New Roman" pitchFamily="18" charset="0"/>
              </a:rPr>
              <a:t>A global macro exists for the duration of the Stata program or interactive session</a:t>
            </a:r>
          </a:p>
          <a:p>
            <a:pPr>
              <a:buNone/>
            </a:pPr>
            <a:br>
              <a:rPr lang="en-US" sz="2200" dirty="0">
                <a:cs typeface="Times New Roman" pitchFamily="18" charset="0"/>
              </a:rPr>
            </a:br>
            <a:endParaRPr lang="en-US" sz="22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ranklin Gothic Book (Headings)"/>
                <a:cs typeface="Times New Roman" pitchFamily="18" charset="0"/>
              </a:rPr>
              <a:t>Local and Global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953000"/>
          </a:xfrm>
        </p:spPr>
        <p:txBody>
          <a:bodyPr vert="horz">
            <a:noAutofit/>
          </a:bodyPr>
          <a:lstStyle/>
          <a:p>
            <a:r>
              <a:rPr lang="en-US" sz="2200" dirty="0">
                <a:cs typeface="Times New Roman" pitchFamily="18" charset="0"/>
              </a:rPr>
              <a:t>Difference between local and global macros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200" dirty="0">
                <a:cs typeface="Times New Roman" pitchFamily="18" charset="0"/>
              </a:rPr>
              <a:t>Creation</a:t>
            </a:r>
          </a:p>
          <a:p>
            <a:pPr lvl="1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xlist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xlist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200" dirty="0">
                <a:cs typeface="Times New Roman" pitchFamily="18" charset="0"/>
              </a:rPr>
              <a:t>Reference</a:t>
            </a:r>
          </a:p>
          <a:p>
            <a:pPr lvl="1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local control "weight mpg"</a:t>
            </a:r>
          </a:p>
          <a:p>
            <a:pPr lvl="1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regress price `control'</a:t>
            </a:r>
          </a:p>
          <a:p>
            <a:pPr lvl="1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controlg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"weight mpg"</a:t>
            </a:r>
          </a:p>
          <a:p>
            <a:pPr lvl="1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regress price $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controlg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cs typeface="Times New Roman" pitchFamily="18" charset="0"/>
              </a:rPr>
              <a:t>Which one should I use?</a:t>
            </a:r>
          </a:p>
          <a:p>
            <a:pPr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2200" dirty="0">
                <a:cs typeface="Times New Roman" pitchFamily="18" charset="0"/>
              </a:rPr>
              <a:t>    Global can get you into a mess. Better to stick with local variables rather than get in over your head</a:t>
            </a:r>
          </a:p>
          <a:p>
            <a:pPr marL="274320" lvl="1" indent="-274320">
              <a:buClr>
                <a:schemeClr val="accent3"/>
              </a:buClr>
              <a:buNone/>
            </a:pPr>
            <a:r>
              <a:rPr lang="en-US" sz="2200" dirty="0">
                <a:cs typeface="Times New Roman" pitchFamily="18" charset="0"/>
              </a:rPr>
              <a:t>  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macro drop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controlg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2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4295</TotalTime>
  <Words>944</Words>
  <Application>Microsoft Office PowerPoint</Application>
  <PresentationFormat>On-screen Show (4:3)</PresentationFormat>
  <Paragraphs>257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Franklin Gothic Book</vt:lpstr>
      <vt:lpstr>Franklin Gothic Book (Headings)</vt:lpstr>
      <vt:lpstr>Perpetua</vt:lpstr>
      <vt:lpstr>Calibri</vt:lpstr>
      <vt:lpstr>Courier New</vt:lpstr>
      <vt:lpstr>Times New Roman</vt:lpstr>
      <vt:lpstr>Wingdings</vt:lpstr>
      <vt:lpstr>Wingdings 2</vt:lpstr>
      <vt:lpstr>Equity</vt:lpstr>
      <vt:lpstr>Introduction to Stata Programming</vt:lpstr>
      <vt:lpstr>Outline</vt:lpstr>
      <vt:lpstr>Recommendations Before We Start</vt:lpstr>
      <vt:lpstr>Do files</vt:lpstr>
      <vt:lpstr>Comments in Stata do files</vt:lpstr>
      <vt:lpstr>The log using command</vt:lpstr>
      <vt:lpstr>Stata do file template</vt:lpstr>
      <vt:lpstr>  Macros</vt:lpstr>
      <vt:lpstr>Local and Global Macros</vt:lpstr>
      <vt:lpstr>The Backtick and Single Quote</vt:lpstr>
      <vt:lpstr>How Macros Might Be Used</vt:lpstr>
      <vt:lpstr>Using Results from Stata Commands</vt:lpstr>
      <vt:lpstr>Results in r()</vt:lpstr>
      <vt:lpstr>Using Returned Values</vt:lpstr>
      <vt:lpstr>Results in e()</vt:lpstr>
      <vt:lpstr>Ereturn list</vt:lpstr>
      <vt:lpstr>Ereturn list</vt:lpstr>
      <vt:lpstr>Use Macro and Returned Values in Program</vt:lpstr>
      <vt:lpstr>Loop Syntax forvalues</vt:lpstr>
      <vt:lpstr>Example</vt:lpstr>
      <vt:lpstr>Loop Syntax foreach</vt:lpstr>
      <vt:lpstr>Foreach – Simple Example (I)</vt:lpstr>
      <vt:lpstr>Foreach – Simple Example (II)</vt:lpstr>
      <vt:lpstr> levelsof:  Displays a Sorted List of the Distinct Values</vt:lpstr>
      <vt:lpstr>Export Regression Results</vt:lpstr>
    </vt:vector>
  </TitlesOfParts>
  <Company>International Monetary Fund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</dc:title>
  <dc:creator>Li Tang</dc:creator>
  <cp:lastModifiedBy>Tang, Li</cp:lastModifiedBy>
  <cp:revision>617</cp:revision>
  <dcterms:created xsi:type="dcterms:W3CDTF">2010-07-15T13:57:55Z</dcterms:created>
  <dcterms:modified xsi:type="dcterms:W3CDTF">2017-03-01T12:13:01Z</dcterms:modified>
</cp:coreProperties>
</file>