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4"/>
  </p:notesMasterIdLst>
  <p:sldIdLst>
    <p:sldId id="256" r:id="rId2"/>
    <p:sldId id="257" r:id="rId3"/>
    <p:sldId id="289" r:id="rId4"/>
    <p:sldId id="302" r:id="rId5"/>
    <p:sldId id="303" r:id="rId6"/>
    <p:sldId id="290" r:id="rId7"/>
    <p:sldId id="291" r:id="rId8"/>
    <p:sldId id="292" r:id="rId9"/>
    <p:sldId id="293" r:id="rId10"/>
    <p:sldId id="304" r:id="rId11"/>
    <p:sldId id="294" r:id="rId12"/>
    <p:sldId id="258" r:id="rId13"/>
    <p:sldId id="261" r:id="rId14"/>
    <p:sldId id="259" r:id="rId15"/>
    <p:sldId id="262" r:id="rId16"/>
    <p:sldId id="263" r:id="rId17"/>
    <p:sldId id="264" r:id="rId18"/>
    <p:sldId id="286" r:id="rId19"/>
    <p:sldId id="285" r:id="rId20"/>
    <p:sldId id="260" r:id="rId21"/>
    <p:sldId id="265" r:id="rId22"/>
    <p:sldId id="266" r:id="rId23"/>
    <p:sldId id="272" r:id="rId24"/>
    <p:sldId id="268" r:id="rId25"/>
    <p:sldId id="269" r:id="rId26"/>
    <p:sldId id="270" r:id="rId27"/>
    <p:sldId id="271" r:id="rId28"/>
    <p:sldId id="273" r:id="rId29"/>
    <p:sldId id="274" r:id="rId30"/>
    <p:sldId id="275" r:id="rId31"/>
    <p:sldId id="277" r:id="rId32"/>
    <p:sldId id="295" r:id="rId33"/>
    <p:sldId id="296" r:id="rId34"/>
    <p:sldId id="297" r:id="rId35"/>
    <p:sldId id="298" r:id="rId36"/>
    <p:sldId id="299" r:id="rId37"/>
    <p:sldId id="301" r:id="rId38"/>
    <p:sldId id="282" r:id="rId39"/>
    <p:sldId id="305" r:id="rId40"/>
    <p:sldId id="278" r:id="rId41"/>
    <p:sldId id="279" r:id="rId42"/>
    <p:sldId id="280" r:id="rId43"/>
  </p:sldIdLst>
  <p:sldSz cx="9144000" cy="6858000" type="screen4x3"/>
  <p:notesSz cx="7132638" cy="9418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0932"/>
          </a:xfrm>
          <a:prstGeom prst="rect">
            <a:avLst/>
          </a:prstGeom>
        </p:spPr>
        <p:txBody>
          <a:bodyPr vert="horz" lIns="94574" tIns="47287" rIns="94574" bIns="47287" rtlCol="0"/>
          <a:lstStyle>
            <a:lvl1pPr algn="l">
              <a:defRPr sz="1200"/>
            </a:lvl1pPr>
          </a:lstStyle>
          <a:p>
            <a:endParaRPr lang="en-US"/>
          </a:p>
        </p:txBody>
      </p:sp>
      <p:sp>
        <p:nvSpPr>
          <p:cNvPr id="3" name="Date Placeholder 2"/>
          <p:cNvSpPr>
            <a:spLocks noGrp="1"/>
          </p:cNvSpPr>
          <p:nvPr>
            <p:ph type="dt" idx="1"/>
          </p:nvPr>
        </p:nvSpPr>
        <p:spPr>
          <a:xfrm>
            <a:off x="4040178" y="0"/>
            <a:ext cx="3090810" cy="470932"/>
          </a:xfrm>
          <a:prstGeom prst="rect">
            <a:avLst/>
          </a:prstGeom>
        </p:spPr>
        <p:txBody>
          <a:bodyPr vert="horz" lIns="94574" tIns="47287" rIns="94574" bIns="47287" rtlCol="0"/>
          <a:lstStyle>
            <a:lvl1pPr algn="r">
              <a:defRPr sz="1200"/>
            </a:lvl1pPr>
          </a:lstStyle>
          <a:p>
            <a:fld id="{78112C46-F4BF-4506-B22F-DEBD1B32288D}" type="datetimeFigureOut">
              <a:rPr lang="en-US" smtClean="0"/>
              <a:pPr/>
              <a:t>3/2/2017</a:t>
            </a:fld>
            <a:endParaRPr lang="en-US"/>
          </a:p>
        </p:txBody>
      </p:sp>
      <p:sp>
        <p:nvSpPr>
          <p:cNvPr id="4" name="Slide Image Placeholder 3"/>
          <p:cNvSpPr>
            <a:spLocks noGrp="1" noRot="1" noChangeAspect="1"/>
          </p:cNvSpPr>
          <p:nvPr>
            <p:ph type="sldImg" idx="2"/>
          </p:nvPr>
        </p:nvSpPr>
        <p:spPr>
          <a:xfrm>
            <a:off x="1211263" y="706438"/>
            <a:ext cx="4710112" cy="3532187"/>
          </a:xfrm>
          <a:prstGeom prst="rect">
            <a:avLst/>
          </a:prstGeom>
          <a:noFill/>
          <a:ln w="12700">
            <a:solidFill>
              <a:prstClr val="black"/>
            </a:solidFill>
          </a:ln>
        </p:spPr>
        <p:txBody>
          <a:bodyPr vert="horz" lIns="94574" tIns="47287" rIns="94574" bIns="47287" rtlCol="0" anchor="ctr"/>
          <a:lstStyle/>
          <a:p>
            <a:endParaRPr lang="en-US"/>
          </a:p>
        </p:txBody>
      </p:sp>
      <p:sp>
        <p:nvSpPr>
          <p:cNvPr id="5" name="Notes Placeholder 4"/>
          <p:cNvSpPr>
            <a:spLocks noGrp="1"/>
          </p:cNvSpPr>
          <p:nvPr>
            <p:ph type="body" sz="quarter" idx="3"/>
          </p:nvPr>
        </p:nvSpPr>
        <p:spPr>
          <a:xfrm>
            <a:off x="713265" y="4473854"/>
            <a:ext cx="5706110" cy="4238387"/>
          </a:xfrm>
          <a:prstGeom prst="rect">
            <a:avLst/>
          </a:prstGeom>
        </p:spPr>
        <p:txBody>
          <a:bodyPr vert="horz" lIns="94574" tIns="47287" rIns="94574" bIns="4728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46071"/>
            <a:ext cx="3090810" cy="470932"/>
          </a:xfrm>
          <a:prstGeom prst="rect">
            <a:avLst/>
          </a:prstGeom>
        </p:spPr>
        <p:txBody>
          <a:bodyPr vert="horz" lIns="94574" tIns="47287" rIns="94574" bIns="47287"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1"/>
            <a:ext cx="3090810" cy="470932"/>
          </a:xfrm>
          <a:prstGeom prst="rect">
            <a:avLst/>
          </a:prstGeom>
        </p:spPr>
        <p:txBody>
          <a:bodyPr vert="horz" lIns="94574" tIns="47287" rIns="94574" bIns="47287" rtlCol="0" anchor="b"/>
          <a:lstStyle>
            <a:lvl1pPr algn="r">
              <a:defRPr sz="1200"/>
            </a:lvl1pPr>
          </a:lstStyle>
          <a:p>
            <a:fld id="{1FA5AD75-778F-4117-862D-8C7B6E7E5F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E3324AD-9CD7-491F-8706-F84B83D76F93}" type="datetimeFigureOut">
              <a:rPr lang="en-US" smtClean="0"/>
              <a:pPr/>
              <a:t>3/2/2017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BEB330A-3B24-4B41-9D81-2C488E68E8F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3324AD-9CD7-491F-8706-F84B83D76F93}"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B330A-3B24-4B41-9D81-2C488E68E8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3324AD-9CD7-491F-8706-F84B83D76F93}"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B330A-3B24-4B41-9D81-2C488E68E8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E3324AD-9CD7-491F-8706-F84B83D76F93}"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B330A-3B24-4B41-9D81-2C488E68E8F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E3324AD-9CD7-491F-8706-F84B83D76F93}" type="datetimeFigureOut">
              <a:rPr lang="en-US" smtClean="0"/>
              <a:pPr/>
              <a:t>3/2/2017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BEB330A-3B24-4B41-9D81-2C488E68E8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E3324AD-9CD7-491F-8706-F84B83D76F93}" type="datetimeFigureOut">
              <a:rPr lang="en-US" smtClean="0"/>
              <a:pPr/>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B330A-3B24-4B41-9D81-2C488E68E8F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E3324AD-9CD7-491F-8706-F84B83D76F93}" type="datetimeFigureOut">
              <a:rPr lang="en-US" smtClean="0"/>
              <a:pPr/>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B330A-3B24-4B41-9D81-2C488E68E8F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E3324AD-9CD7-491F-8706-F84B83D76F93}" type="datetimeFigureOut">
              <a:rPr lang="en-US" smtClean="0"/>
              <a:pPr/>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B330A-3B24-4B41-9D81-2C488E68E8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324AD-9CD7-491F-8706-F84B83D76F93}" type="datetimeFigureOut">
              <a:rPr lang="en-US" smtClean="0"/>
              <a:pPr/>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B330A-3B24-4B41-9D81-2C488E68E8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3324AD-9CD7-491F-8706-F84B83D76F93}" type="datetimeFigureOut">
              <a:rPr lang="en-US" smtClean="0"/>
              <a:pPr/>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B330A-3B24-4B41-9D81-2C488E68E8F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3324AD-9CD7-491F-8706-F84B83D76F93}" type="datetimeFigureOut">
              <a:rPr lang="en-US" smtClean="0"/>
              <a:pPr/>
              <a:t>3/2/2017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BEB330A-3B24-4B41-9D81-2C488E68E8F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3324AD-9CD7-491F-8706-F84B83D76F93}" type="datetimeFigureOut">
              <a:rPr lang="en-US" smtClean="0"/>
              <a:pPr/>
              <a:t>3/2/2017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BEB330A-3B24-4B41-9D81-2C488E68E8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guo@imf.org" TargetMode="External"/><Relationship Id="rId2" Type="http://schemas.openxmlformats.org/officeDocument/2006/relationships/hyperlink" Target="mailto:ltang@imf.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533336"/>
            <a:ext cx="8007096" cy="2791264"/>
          </a:xfrm>
        </p:spPr>
        <p:txBody>
          <a:bodyPr>
            <a:noAutofit/>
          </a:bodyPr>
          <a:lstStyle/>
          <a:p>
            <a:pPr algn="ctr"/>
            <a:r>
              <a:rPr lang="en-US" sz="2500" dirty="0">
                <a:cs typeface="Times New Roman" pitchFamily="18" charset="0"/>
              </a:rPr>
              <a:t>Li Tang</a:t>
            </a:r>
          </a:p>
          <a:p>
            <a:pPr algn="ctr"/>
            <a:r>
              <a:rPr lang="en-US" sz="2500" dirty="0">
                <a:cs typeface="Times New Roman" pitchFamily="18" charset="0"/>
                <a:hlinkClick r:id="rId2"/>
              </a:rPr>
              <a:t>ltang@imf.org</a:t>
            </a:r>
            <a:endParaRPr lang="en-US" sz="2500" dirty="0">
              <a:cs typeface="Times New Roman" pitchFamily="18" charset="0"/>
            </a:endParaRPr>
          </a:p>
          <a:p>
            <a:pPr algn="ctr"/>
            <a:endParaRPr lang="en-US" sz="2500" dirty="0">
              <a:cs typeface="Times New Roman" pitchFamily="18" charset="0"/>
            </a:endParaRPr>
          </a:p>
          <a:p>
            <a:pPr algn="ctr"/>
            <a:r>
              <a:rPr lang="en-US" sz="2500">
                <a:cs typeface="Times New Roman" pitchFamily="18" charset="0"/>
              </a:rPr>
              <a:t>Econometric Modeling and </a:t>
            </a:r>
            <a:r>
              <a:rPr lang="en-US" sz="2500" dirty="0">
                <a:cs typeface="Times New Roman" pitchFamily="18" charset="0"/>
              </a:rPr>
              <a:t>Support Team</a:t>
            </a:r>
          </a:p>
          <a:p>
            <a:pPr algn="ctr"/>
            <a:r>
              <a:rPr lang="en-US" sz="2500" dirty="0">
                <a:cs typeface="Times New Roman" pitchFamily="18" charset="0"/>
                <a:hlinkClick r:id="rId3"/>
              </a:rPr>
              <a:t>econometricsupport@imf.org</a:t>
            </a:r>
            <a:endParaRPr lang="en-US" sz="2500" dirty="0">
              <a:cs typeface="Times New Roman" pitchFamily="18" charset="0"/>
            </a:endParaRPr>
          </a:p>
        </p:txBody>
      </p:sp>
      <p:sp>
        <p:nvSpPr>
          <p:cNvPr id="2" name="Title 1"/>
          <p:cNvSpPr>
            <a:spLocks noGrp="1"/>
          </p:cNvSpPr>
          <p:nvPr>
            <p:ph type="ctrTitle"/>
          </p:nvPr>
        </p:nvSpPr>
        <p:spPr>
          <a:xfrm>
            <a:off x="152400" y="1676400"/>
            <a:ext cx="8915400" cy="1219200"/>
          </a:xfrm>
        </p:spPr>
        <p:txBody>
          <a:bodyPr>
            <a:normAutofit fontScale="90000"/>
          </a:bodyPr>
          <a:lstStyle/>
          <a:p>
            <a:r>
              <a:rPr lang="en-US" sz="4000" dirty="0">
                <a:latin typeface="+mn-lt"/>
                <a:cs typeface="Times New Roman" pitchFamily="18" charset="0"/>
              </a:rPr>
              <a:t>Advanced Techniques in </a:t>
            </a:r>
            <a:br>
              <a:rPr lang="en-US" sz="4000" dirty="0">
                <a:latin typeface="+mn-lt"/>
                <a:cs typeface="Times New Roman" pitchFamily="18" charset="0"/>
              </a:rPr>
            </a:br>
            <a:r>
              <a:rPr lang="en-US" sz="4000" dirty="0" err="1">
                <a:latin typeface="+mn-lt"/>
                <a:cs typeface="Times New Roman" pitchFamily="18" charset="0"/>
              </a:rPr>
              <a:t>Stata</a:t>
            </a:r>
            <a:r>
              <a:rPr lang="en-US" sz="4000" dirty="0">
                <a:latin typeface="+mn-lt"/>
                <a:cs typeface="Times New Roman" pitchFamily="18" charset="0"/>
              </a:rPr>
              <a:t>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r>
              <a:rPr lang="en-US" dirty="0"/>
              <a:t>Most of </a:t>
            </a:r>
            <a:r>
              <a:rPr lang="en-US" dirty="0" err="1"/>
              <a:t>Stata’s</a:t>
            </a:r>
            <a:r>
              <a:rPr lang="en-US" dirty="0"/>
              <a:t> statistical and estimation commands generate one or more matrices “behind the scenes”. For instance, </a:t>
            </a:r>
            <a:r>
              <a:rPr lang="en-US" b="1" dirty="0">
                <a:latin typeface="Courier New" pitchFamily="49" charset="0"/>
                <a:cs typeface="Courier New" pitchFamily="49" charset="0"/>
              </a:rPr>
              <a:t>regress</a:t>
            </a:r>
            <a:r>
              <a:rPr lang="en-US" dirty="0"/>
              <a:t> produces matrices </a:t>
            </a:r>
            <a:r>
              <a:rPr lang="en-US" b="1" dirty="0">
                <a:latin typeface="Courier New" pitchFamily="49" charset="0"/>
                <a:cs typeface="Courier New" pitchFamily="49" charset="0"/>
              </a:rPr>
              <a:t>e(b)</a:t>
            </a:r>
            <a:r>
              <a:rPr lang="en-US" dirty="0"/>
              <a:t> and </a:t>
            </a:r>
            <a:r>
              <a:rPr lang="en-US" b="1" dirty="0">
                <a:latin typeface="Courier New" pitchFamily="49" charset="0"/>
                <a:cs typeface="Courier New" pitchFamily="49" charset="0"/>
              </a:rPr>
              <a:t>e(V)</a:t>
            </a:r>
            <a:r>
              <a:rPr lang="en-US" dirty="0"/>
              <a:t> as the row vector of estimated coefficients (a 1 × k matrix) and the estimated variance-covariance matrix of the coefficients (a k × k matrix), respectively. One may examine those matrices with the matrix list command or copy them for use in your program with the matrix statement.</a:t>
            </a:r>
          </a:p>
          <a:p>
            <a:r>
              <a:rPr lang="en-US" dirty="0"/>
              <a:t>Example:</a:t>
            </a:r>
          </a:p>
          <a:p>
            <a:pPr>
              <a:buNone/>
            </a:pPr>
            <a:r>
              <a:rPr lang="en-US" dirty="0"/>
              <a:t>	</a:t>
            </a:r>
            <a:r>
              <a:rPr lang="en-US" b="1" dirty="0" err="1">
                <a:latin typeface="Courier New" pitchFamily="49" charset="0"/>
                <a:cs typeface="Courier New" pitchFamily="49" charset="0"/>
              </a:rPr>
              <a:t>sysuse</a:t>
            </a:r>
            <a:r>
              <a:rPr lang="en-US" b="1" dirty="0">
                <a:latin typeface="Courier New" pitchFamily="49" charset="0"/>
                <a:cs typeface="Courier New" pitchFamily="49" charset="0"/>
              </a:rPr>
              <a:t> auto, clear</a:t>
            </a:r>
          </a:p>
          <a:p>
            <a:pPr>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reg</a:t>
            </a:r>
            <a:r>
              <a:rPr lang="en-US" b="1" dirty="0">
                <a:latin typeface="Courier New" pitchFamily="49" charset="0"/>
                <a:cs typeface="Courier New" pitchFamily="49" charset="0"/>
              </a:rPr>
              <a:t> mpg foreign weight headroom trunk length</a:t>
            </a:r>
          </a:p>
          <a:p>
            <a:pPr>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ereturn</a:t>
            </a:r>
            <a:r>
              <a:rPr lang="en-US" b="1" dirty="0">
                <a:latin typeface="Courier New" pitchFamily="49" charset="0"/>
                <a:cs typeface="Courier New" pitchFamily="49" charset="0"/>
              </a:rPr>
              <a:t> list</a:t>
            </a:r>
            <a:endParaRPr lang="en-US" dirty="0"/>
          </a:p>
          <a:p>
            <a:pPr>
              <a:buNone/>
            </a:pPr>
            <a:r>
              <a:rPr lang="en-US" dirty="0"/>
              <a:t>	</a:t>
            </a:r>
            <a:r>
              <a:rPr lang="en-US" b="1" dirty="0">
                <a:latin typeface="Courier New" pitchFamily="49" charset="0"/>
                <a:cs typeface="Courier New" pitchFamily="49" charset="0"/>
              </a:rPr>
              <a:t>matrix beta = e(b) </a:t>
            </a:r>
          </a:p>
          <a:p>
            <a:pPr>
              <a:buNone/>
            </a:pPr>
            <a:r>
              <a:rPr lang="en-US" b="1" dirty="0">
                <a:latin typeface="Courier New" pitchFamily="49" charset="0"/>
                <a:cs typeface="Courier New" pitchFamily="49" charset="0"/>
              </a:rPr>
              <a:t>	matrix v = e(V)</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p>
        </p:txBody>
      </p:sp>
      <p:sp>
        <p:nvSpPr>
          <p:cNvPr id="3" name="Content Placeholder 2"/>
          <p:cNvSpPr>
            <a:spLocks noGrp="1"/>
          </p:cNvSpPr>
          <p:nvPr>
            <p:ph sz="quarter" idx="1"/>
          </p:nvPr>
        </p:nvSpPr>
        <p:spPr>
          <a:xfrm>
            <a:off x="914400" y="1447800"/>
            <a:ext cx="7772400" cy="5029200"/>
          </a:xfrm>
        </p:spPr>
        <p:txBody>
          <a:bodyPr>
            <a:normAutofit/>
          </a:bodyPr>
          <a:lstStyle/>
          <a:p>
            <a:r>
              <a:rPr lang="en-US" sz="2200" dirty="0" err="1"/>
              <a:t>Stata</a:t>
            </a:r>
            <a:r>
              <a:rPr lang="en-US" sz="2200" dirty="0"/>
              <a:t> matrices are rather unique in that their elements may be addressed both conventionally, with row and column numbers (counting from 1, not 0) and by their row and column names.</a:t>
            </a:r>
          </a:p>
          <a:p>
            <a:r>
              <a:rPr lang="en-US" sz="2200" dirty="0"/>
              <a:t>Example: extract the estimated covariance of the coefficients on weight and trunk.</a:t>
            </a:r>
          </a:p>
          <a:p>
            <a:pPr>
              <a:buNone/>
            </a:pPr>
            <a:r>
              <a:rPr lang="en-US" sz="2200" dirty="0"/>
              <a:t>	</a:t>
            </a:r>
            <a:r>
              <a:rPr lang="en-US" sz="2200" b="1" dirty="0">
                <a:latin typeface="Courier New" pitchFamily="49" charset="0"/>
                <a:cs typeface="Courier New" pitchFamily="49" charset="0"/>
              </a:rPr>
              <a:t>mat vv = v[“trunk“, “weight"]</a:t>
            </a:r>
          </a:p>
          <a:p>
            <a:r>
              <a:rPr lang="en-US" sz="2200" dirty="0"/>
              <a:t>Note that references to matrix elements appear in square brackets.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Content Placeholder 2"/>
          <p:cNvSpPr>
            <a:spLocks noGrp="1"/>
          </p:cNvSpPr>
          <p:nvPr>
            <p:ph sz="quarter" idx="1"/>
          </p:nvPr>
        </p:nvSpPr>
        <p:spPr>
          <a:xfrm>
            <a:off x="457200" y="1447800"/>
            <a:ext cx="8229600" cy="5257800"/>
          </a:xfrm>
        </p:spPr>
        <p:txBody>
          <a:bodyPr>
            <a:normAutofit/>
          </a:bodyPr>
          <a:lstStyle/>
          <a:p>
            <a:r>
              <a:rPr lang="en-US" sz="2200" b="1" dirty="0">
                <a:solidFill>
                  <a:srgbClr val="FF0000"/>
                </a:solidFill>
                <a:latin typeface="Courier New" pitchFamily="49" charset="0"/>
                <a:cs typeface="Courier New" pitchFamily="49" charset="0"/>
              </a:rPr>
              <a:t>local</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vars</a:t>
            </a:r>
            <a:r>
              <a:rPr lang="en-US" sz="2200" b="1" dirty="0">
                <a:latin typeface="Courier New" pitchFamily="49" charset="0"/>
                <a:cs typeface="Courier New" pitchFamily="49" charset="0"/>
              </a:rPr>
              <a:t> “weight mpg foreign”</a:t>
            </a:r>
          </a:p>
          <a:p>
            <a:pPr>
              <a:buNone/>
            </a:pPr>
            <a:r>
              <a:rPr lang="en-US" sz="2200" b="1" dirty="0">
                <a:latin typeface="Courier New" pitchFamily="49" charset="0"/>
                <a:cs typeface="Courier New" pitchFamily="49" charset="0"/>
              </a:rPr>
              <a:t>	regress price `</a:t>
            </a:r>
            <a:r>
              <a:rPr lang="en-US" sz="2200" b="1" dirty="0" err="1">
                <a:latin typeface="Courier New" pitchFamily="49" charset="0"/>
                <a:cs typeface="Courier New" pitchFamily="49" charset="0"/>
              </a:rPr>
              <a:t>vars’</a:t>
            </a:r>
            <a:endParaRPr lang="en-US" sz="2200" b="1" dirty="0">
              <a:latin typeface="Courier New" pitchFamily="49" charset="0"/>
              <a:cs typeface="Courier New" pitchFamily="49" charset="0"/>
            </a:endParaRPr>
          </a:p>
          <a:p>
            <a:r>
              <a:rPr lang="en-US" sz="2200" b="1" dirty="0">
                <a:solidFill>
                  <a:srgbClr val="FF0000"/>
                </a:solidFill>
                <a:latin typeface="Courier New" pitchFamily="49" charset="0"/>
                <a:cs typeface="Courier New" pitchFamily="49" charset="0"/>
              </a:rPr>
              <a:t>global</a:t>
            </a:r>
            <a:r>
              <a:rPr lang="en-US" sz="2200" b="1" dirty="0">
                <a:latin typeface="Courier New" pitchFamily="49" charset="0"/>
                <a:cs typeface="Courier New" pitchFamily="49" charset="0"/>
              </a:rPr>
              <a:t> directory “U:\3.advanced_programming\”</a:t>
            </a:r>
          </a:p>
          <a:p>
            <a:pPr>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cd</a:t>
            </a:r>
            <a:r>
              <a:rPr lang="en-US" sz="2200" b="1" dirty="0">
                <a:latin typeface="Courier New" pitchFamily="49" charset="0"/>
                <a:cs typeface="Courier New" pitchFamily="49" charset="0"/>
              </a:rPr>
              <a:t> $directory</a:t>
            </a:r>
          </a:p>
          <a:p>
            <a:r>
              <a:rPr lang="en-US" sz="2200" b="1" dirty="0" err="1">
                <a:solidFill>
                  <a:srgbClr val="FF0000"/>
                </a:solidFill>
                <a:latin typeface="Courier New" pitchFamily="49" charset="0"/>
                <a:cs typeface="Courier New" pitchFamily="49" charset="0"/>
              </a:rPr>
              <a:t>tempvar</a:t>
            </a:r>
            <a:r>
              <a:rPr lang="en-US" sz="2200" b="1" dirty="0">
                <a:latin typeface="Courier New" pitchFamily="49" charset="0"/>
                <a:cs typeface="Courier New" pitchFamily="49" charset="0"/>
              </a:rPr>
              <a:t> var1 //temporary variable name. </a:t>
            </a:r>
          </a:p>
          <a:p>
            <a:pPr>
              <a:buNone/>
            </a:pPr>
            <a:r>
              <a:rPr lang="en-US" sz="2200" b="1" dirty="0">
                <a:latin typeface="Courier New" pitchFamily="49" charset="0"/>
                <a:cs typeface="Courier New" pitchFamily="49" charset="0"/>
              </a:rPr>
              <a:t>	gen `var1’ = mpg^2</a:t>
            </a:r>
          </a:p>
          <a:p>
            <a:r>
              <a:rPr lang="en-US" sz="2200" b="1" dirty="0" err="1">
                <a:solidFill>
                  <a:srgbClr val="FF0000"/>
                </a:solidFill>
                <a:latin typeface="Courier New" pitchFamily="49" charset="0"/>
                <a:cs typeface="Courier New" pitchFamily="49" charset="0"/>
              </a:rPr>
              <a:t>tempname</a:t>
            </a:r>
            <a:r>
              <a:rPr lang="en-US" sz="2200" b="1" dirty="0">
                <a:latin typeface="Courier New" pitchFamily="49" charset="0"/>
                <a:cs typeface="Courier New" pitchFamily="49" charset="0"/>
              </a:rPr>
              <a:t> a1 //temporary scalar or matrix name</a:t>
            </a:r>
          </a:p>
          <a:p>
            <a:pPr>
              <a:buNone/>
            </a:pPr>
            <a:r>
              <a:rPr lang="en-US" sz="2200" b="1" dirty="0">
                <a:latin typeface="Courier New" pitchFamily="49" charset="0"/>
                <a:cs typeface="Courier New" pitchFamily="49" charset="0"/>
              </a:rPr>
              <a:t>	scalar `a1’ = 2</a:t>
            </a:r>
          </a:p>
          <a:p>
            <a:r>
              <a:rPr lang="en-US" sz="2200" b="1" dirty="0" err="1">
                <a:solidFill>
                  <a:srgbClr val="FF0000"/>
                </a:solidFill>
                <a:latin typeface="Courier New" pitchFamily="49" charset="0"/>
                <a:cs typeface="Courier New" pitchFamily="49" charset="0"/>
              </a:rPr>
              <a:t>tempfile</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myfile</a:t>
            </a:r>
            <a:r>
              <a:rPr lang="en-US" sz="2200" b="1" dirty="0">
                <a:latin typeface="Courier New" pitchFamily="49" charset="0"/>
                <a:cs typeface="Courier New" pitchFamily="49" charset="0"/>
              </a:rPr>
              <a:t> //temporary file name</a:t>
            </a:r>
          </a:p>
          <a:p>
            <a:pPr>
              <a:buNone/>
            </a:pPr>
            <a:r>
              <a:rPr lang="en-US" sz="2200" b="1" dirty="0">
                <a:latin typeface="Courier New" pitchFamily="49" charset="0"/>
                <a:cs typeface="Courier New" pitchFamily="49" charset="0"/>
              </a:rPr>
              <a:t>	save `</a:t>
            </a:r>
            <a:r>
              <a:rPr lang="en-US" sz="2200" b="1" dirty="0" err="1">
                <a:latin typeface="Courier New" pitchFamily="49" charset="0"/>
                <a:cs typeface="Courier New" pitchFamily="49" charset="0"/>
              </a:rPr>
              <a:t>myfile</a:t>
            </a:r>
            <a:r>
              <a:rPr lang="en-US" sz="2200" b="1" dirty="0">
                <a:latin typeface="Courier New" pitchFamily="49" charset="0"/>
                <a:cs typeface="Courier New" pitchFamily="49" charset="0"/>
              </a:rPr>
              <a:t>’</a:t>
            </a:r>
          </a:p>
          <a:p>
            <a:pPr>
              <a:buNone/>
            </a:pPr>
            <a:r>
              <a:rPr lang="en-US" sz="2200" b="1" dirty="0">
                <a:latin typeface="Courier New" pitchFamily="49" charset="0"/>
                <a:cs typeface="Courier New" pitchFamily="49" charset="0"/>
              </a:rPr>
              <a:t>Note: local, </a:t>
            </a:r>
            <a:r>
              <a:rPr lang="en-US" sz="2200" b="1" dirty="0" err="1">
                <a:latin typeface="Courier New" pitchFamily="49" charset="0"/>
                <a:cs typeface="Courier New" pitchFamily="49" charset="0"/>
              </a:rPr>
              <a:t>tempvar</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tempname</a:t>
            </a:r>
            <a:r>
              <a:rPr lang="en-US" sz="2200" b="1" dirty="0">
                <a:latin typeface="Courier New" pitchFamily="49" charset="0"/>
                <a:cs typeface="Courier New" pitchFamily="49" charset="0"/>
              </a:rPr>
              <a:t> and </a:t>
            </a:r>
            <a:r>
              <a:rPr lang="en-US" sz="2200" b="1" dirty="0" err="1">
                <a:latin typeface="Courier New" pitchFamily="49" charset="0"/>
                <a:cs typeface="Courier New" pitchFamily="49" charset="0"/>
              </a:rPr>
              <a:t>tempfile</a:t>
            </a:r>
            <a:r>
              <a:rPr lang="en-US" sz="2200" b="1" dirty="0">
                <a:latin typeface="Courier New" pitchFamily="49" charset="0"/>
                <a:cs typeface="Courier New" pitchFamily="49" charset="0"/>
              </a:rPr>
              <a:t> would be dropped when the program or do-file concludes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 how to use a local</a:t>
            </a:r>
          </a:p>
        </p:txBody>
      </p:sp>
      <p:sp>
        <p:nvSpPr>
          <p:cNvPr id="3" name="Content Placeholder 2"/>
          <p:cNvSpPr>
            <a:spLocks noGrp="1"/>
          </p:cNvSpPr>
          <p:nvPr>
            <p:ph sz="quarter" idx="1"/>
          </p:nvPr>
        </p:nvSpPr>
        <p:spPr>
          <a:xfrm>
            <a:off x="457200" y="1524000"/>
            <a:ext cx="8229600" cy="5029200"/>
          </a:xfrm>
        </p:spPr>
        <p:txBody>
          <a:bodyPr>
            <a:normAutofit/>
          </a:bodyPr>
          <a:lstStyle/>
          <a:p>
            <a:r>
              <a:rPr lang="en-US" dirty="0"/>
              <a:t>Macro can contain anything, for example,</a:t>
            </a:r>
          </a:p>
          <a:p>
            <a:pPr lvl="1"/>
            <a:r>
              <a:rPr lang="en-US" sz="2200" dirty="0"/>
              <a:t>variables</a:t>
            </a:r>
          </a:p>
          <a:p>
            <a:pPr>
              <a:buNone/>
            </a:pPr>
            <a:r>
              <a:rPr lang="en-US" sz="2200" dirty="0"/>
              <a:t>		</a:t>
            </a:r>
            <a:r>
              <a:rPr lang="en-US" sz="2200" b="1" dirty="0">
                <a:latin typeface="Courier New" pitchFamily="49" charset="0"/>
                <a:cs typeface="Courier New" pitchFamily="49" charset="0"/>
              </a:rPr>
              <a:t>local control “weight mpg length”</a:t>
            </a:r>
          </a:p>
          <a:p>
            <a:pPr lvl="1"/>
            <a:r>
              <a:rPr lang="en-US" sz="2200" dirty="0"/>
              <a:t>expressions</a:t>
            </a:r>
            <a:endParaRPr lang="en-US" sz="2200" b="1" dirty="0">
              <a:latin typeface="Courier New" pitchFamily="49" charset="0"/>
              <a:cs typeface="Courier New" pitchFamily="49" charset="0"/>
            </a:endParaRPr>
          </a:p>
          <a:p>
            <a:pPr>
              <a:buNone/>
            </a:pPr>
            <a:r>
              <a:rPr lang="en-US" sz="2200" b="1" dirty="0">
                <a:latin typeface="Courier New" pitchFamily="49" charset="0"/>
                <a:cs typeface="Courier New" pitchFamily="49" charset="0"/>
              </a:rPr>
              <a:t>		local </a:t>
            </a:r>
            <a:r>
              <a:rPr lang="en-US" sz="2200" b="1" dirty="0" err="1">
                <a:latin typeface="Courier New" pitchFamily="49" charset="0"/>
                <a:cs typeface="Courier New" pitchFamily="49" charset="0"/>
              </a:rPr>
              <a:t>ifcond</a:t>
            </a:r>
            <a:r>
              <a:rPr lang="en-US" sz="2200" b="1" dirty="0">
                <a:latin typeface="Courier New" pitchFamily="49" charset="0"/>
                <a:cs typeface="Courier New" pitchFamily="49" charset="0"/>
              </a:rPr>
              <a:t> “if rep78&gt;2 &amp; weight&gt;2000”</a:t>
            </a:r>
          </a:p>
          <a:p>
            <a:pPr lvl="1"/>
            <a:r>
              <a:rPr lang="en-US" sz="2200" dirty="0"/>
              <a:t>numbers</a:t>
            </a:r>
            <a:endParaRPr lang="en-US" sz="2200" b="1" dirty="0">
              <a:latin typeface="Courier New" pitchFamily="49" charset="0"/>
              <a:cs typeface="Courier New" pitchFamily="49" charset="0"/>
            </a:endParaRPr>
          </a:p>
          <a:p>
            <a:pPr>
              <a:buNone/>
            </a:pPr>
            <a:r>
              <a:rPr lang="en-US" sz="2200" b="1" dirty="0">
                <a:latin typeface="Courier New" pitchFamily="49" charset="0"/>
                <a:cs typeface="Courier New" pitchFamily="49" charset="0"/>
              </a:rPr>
              <a:t>		local x -2</a:t>
            </a:r>
          </a:p>
          <a:p>
            <a:r>
              <a:rPr lang="en-US" dirty="0"/>
              <a:t>Actually, the macro </a:t>
            </a:r>
            <a:r>
              <a:rPr lang="en-US" b="1" dirty="0">
                <a:latin typeface="Courier New" pitchFamily="49" charset="0"/>
                <a:cs typeface="Courier New" pitchFamily="49" charset="0"/>
              </a:rPr>
              <a:t>`x’ </a:t>
            </a:r>
            <a:r>
              <a:rPr lang="en-US" dirty="0"/>
              <a:t>does not really contain the number </a:t>
            </a:r>
            <a:r>
              <a:rPr lang="en-US" b="1" dirty="0">
                <a:latin typeface="Courier New" pitchFamily="49" charset="0"/>
                <a:cs typeface="Courier New" pitchFamily="49" charset="0"/>
              </a:rPr>
              <a:t>-2</a:t>
            </a:r>
            <a:r>
              <a:rPr lang="en-US" dirty="0"/>
              <a:t>. It contains the string </a:t>
            </a:r>
            <a:r>
              <a:rPr lang="en-US" b="1" dirty="0">
                <a:latin typeface="Courier New" pitchFamily="49" charset="0"/>
                <a:cs typeface="Courier New" pitchFamily="49" charset="0"/>
              </a:rPr>
              <a:t>”-2”</a:t>
            </a:r>
            <a:r>
              <a:rPr lang="en-US" dirty="0"/>
              <a:t>. To see the difference,</a:t>
            </a:r>
          </a:p>
          <a:p>
            <a:pPr lvl="3">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di</a:t>
            </a:r>
            <a:r>
              <a:rPr lang="en-US" b="1" dirty="0">
                <a:latin typeface="Courier New" pitchFamily="49" charset="0"/>
                <a:cs typeface="Courier New" pitchFamily="49" charset="0"/>
              </a:rPr>
              <a:t> (`x’)^2		// (-2)^2 = 4</a:t>
            </a:r>
          </a:p>
          <a:p>
            <a:pPr lvl="3">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di</a:t>
            </a:r>
            <a:r>
              <a:rPr lang="en-US" b="1" dirty="0">
                <a:latin typeface="Courier New" pitchFamily="49" charset="0"/>
                <a:cs typeface="Courier New" pitchFamily="49" charset="0"/>
              </a:rPr>
              <a:t> `x’^2		// -2^2 =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 how to use a local</a:t>
            </a:r>
          </a:p>
        </p:txBody>
      </p:sp>
      <p:sp>
        <p:nvSpPr>
          <p:cNvPr id="3" name="Content Placeholder 2"/>
          <p:cNvSpPr>
            <a:spLocks noGrp="1"/>
          </p:cNvSpPr>
          <p:nvPr>
            <p:ph sz="quarter" idx="1"/>
          </p:nvPr>
        </p:nvSpPr>
        <p:spPr>
          <a:xfrm>
            <a:off x="457200" y="1706880"/>
            <a:ext cx="8229600" cy="4922520"/>
          </a:xfrm>
        </p:spPr>
        <p:txBody>
          <a:bodyPr>
            <a:noAutofit/>
          </a:bodyPr>
          <a:lstStyle/>
          <a:p>
            <a:r>
              <a:rPr lang="en-US" sz="2400" dirty="0"/>
              <a:t>Be careful! </a:t>
            </a:r>
            <a:r>
              <a:rPr lang="en-US" dirty="0"/>
              <a:t>Evaluating a macro that does not exist is not an error; it just returns an empty string.</a:t>
            </a:r>
          </a:p>
          <a:p>
            <a:r>
              <a:rPr lang="en-US" sz="2400" dirty="0"/>
              <a:t>Example:</a:t>
            </a:r>
          </a:p>
          <a:p>
            <a:pPr lvl="1">
              <a:buNone/>
            </a:pPr>
            <a:r>
              <a:rPr lang="en-US" sz="2200" dirty="0"/>
              <a:t>	</a:t>
            </a:r>
            <a:r>
              <a:rPr lang="en-US" sz="2200" b="1" dirty="0">
                <a:latin typeface="Courier New" pitchFamily="49" charset="0"/>
                <a:cs typeface="Courier New" pitchFamily="49" charset="0"/>
              </a:rPr>
              <a:t>local </a:t>
            </a:r>
            <a:r>
              <a:rPr lang="en-US" sz="2200" b="1" dirty="0" err="1">
                <a:latin typeface="Courier New" pitchFamily="49" charset="0"/>
                <a:cs typeface="Courier New" pitchFamily="49" charset="0"/>
              </a:rPr>
              <a:t>vars</a:t>
            </a:r>
            <a:r>
              <a:rPr lang="en-US" sz="2200" b="1" dirty="0">
                <a:latin typeface="Courier New" pitchFamily="49" charset="0"/>
                <a:cs typeface="Courier New" pitchFamily="49" charset="0"/>
              </a:rPr>
              <a:t> “weight mpg foreign”</a:t>
            </a:r>
          </a:p>
          <a:p>
            <a:pPr lvl="1">
              <a:buNone/>
            </a:pPr>
            <a:r>
              <a:rPr lang="en-US" sz="2200" b="1" dirty="0">
                <a:latin typeface="Courier New" pitchFamily="49" charset="0"/>
                <a:cs typeface="Courier New" pitchFamily="49" charset="0"/>
              </a:rPr>
              <a:t>	regress price `</a:t>
            </a:r>
            <a:r>
              <a:rPr lang="en-US" sz="2200" b="1" dirty="0" err="1">
                <a:latin typeface="Courier New" pitchFamily="49" charset="0"/>
                <a:cs typeface="Courier New" pitchFamily="49" charset="0"/>
              </a:rPr>
              <a:t>vars’</a:t>
            </a:r>
            <a:r>
              <a:rPr lang="en-US" sz="2200" b="1" dirty="0">
                <a:latin typeface="Courier New" pitchFamily="49" charset="0"/>
                <a:cs typeface="Courier New" pitchFamily="49" charset="0"/>
              </a:rPr>
              <a:t> </a:t>
            </a:r>
          </a:p>
          <a:p>
            <a:pPr>
              <a:buNone/>
            </a:pPr>
            <a:r>
              <a:rPr lang="en-US" sz="2400" dirty="0">
                <a:latin typeface="Constantia (Body)"/>
                <a:cs typeface="Courier New" pitchFamily="49" charset="0"/>
              </a:rPr>
              <a:t>	</a:t>
            </a:r>
            <a:r>
              <a:rPr lang="en-US" sz="2400" dirty="0"/>
              <a:t>is equivalent to</a:t>
            </a:r>
            <a:endParaRPr lang="en-US" sz="2400" dirty="0">
              <a:latin typeface="Constantia (Body)"/>
              <a:cs typeface="Courier New" pitchFamily="49" charset="0"/>
            </a:endParaRPr>
          </a:p>
          <a:p>
            <a:pPr lvl="1">
              <a:buNone/>
            </a:pPr>
            <a:r>
              <a:rPr lang="en-US" sz="2200" b="1" dirty="0">
                <a:latin typeface="Courier New" pitchFamily="49" charset="0"/>
                <a:cs typeface="Courier New" pitchFamily="49" charset="0"/>
              </a:rPr>
              <a:t>	regress price weight mpg foreign</a:t>
            </a:r>
          </a:p>
          <a:p>
            <a:pPr>
              <a:buNone/>
            </a:pPr>
            <a:r>
              <a:rPr lang="en-US" sz="2400" b="1" dirty="0">
                <a:latin typeface="Courier New" pitchFamily="49" charset="0"/>
                <a:cs typeface="Courier New" pitchFamily="49" charset="0"/>
              </a:rPr>
              <a:t>	</a:t>
            </a:r>
            <a:r>
              <a:rPr lang="en-US" sz="2400" dirty="0"/>
              <a:t>But if you mistype the local name</a:t>
            </a:r>
          </a:p>
          <a:p>
            <a:pPr lvl="1">
              <a:buNone/>
            </a:pPr>
            <a:r>
              <a:rPr lang="en-US" sz="2200" b="1" dirty="0">
                <a:latin typeface="Courier New" pitchFamily="49" charset="0"/>
                <a:cs typeface="Courier New" pitchFamily="49" charset="0"/>
              </a:rPr>
              <a:t>	regress price `</a:t>
            </a:r>
            <a:r>
              <a:rPr lang="en-US" sz="2200" b="1" dirty="0" err="1">
                <a:latin typeface="Courier New" pitchFamily="49" charset="0"/>
                <a:cs typeface="Courier New" pitchFamily="49" charset="0"/>
              </a:rPr>
              <a:t>var</a:t>
            </a:r>
            <a:r>
              <a:rPr lang="en-US" sz="22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	</a:t>
            </a:r>
            <a:r>
              <a:rPr lang="en-US" sz="2400" dirty="0"/>
              <a:t>It is equivalent to</a:t>
            </a:r>
          </a:p>
          <a:p>
            <a:pPr lvl="1">
              <a:buNone/>
            </a:pPr>
            <a:r>
              <a:rPr lang="en-US" sz="2200" b="1" dirty="0">
                <a:latin typeface="Courier New" pitchFamily="49" charset="0"/>
                <a:cs typeface="Courier New" pitchFamily="49" charset="0"/>
              </a:rPr>
              <a:t>	regress price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 how to define a local</a:t>
            </a:r>
          </a:p>
        </p:txBody>
      </p:sp>
      <p:sp>
        <p:nvSpPr>
          <p:cNvPr id="3" name="Content Placeholder 2"/>
          <p:cNvSpPr>
            <a:spLocks noGrp="1"/>
          </p:cNvSpPr>
          <p:nvPr>
            <p:ph sz="quarter" idx="1"/>
          </p:nvPr>
        </p:nvSpPr>
        <p:spPr>
          <a:xfrm>
            <a:off x="457200" y="1828800"/>
            <a:ext cx="8229600" cy="4770120"/>
          </a:xfrm>
        </p:spPr>
        <p:txBody>
          <a:bodyPr>
            <a:normAutofit lnSpcReduction="10000"/>
          </a:bodyPr>
          <a:lstStyle/>
          <a:p>
            <a:r>
              <a:rPr lang="en-US" sz="2400" b="1" dirty="0">
                <a:latin typeface="Courier New" pitchFamily="49" charset="0"/>
                <a:cs typeface="Courier New" pitchFamily="49" charset="0"/>
              </a:rPr>
              <a:t>local </a:t>
            </a:r>
            <a:r>
              <a:rPr lang="en-US" sz="2400" b="1" i="1" dirty="0" err="1">
                <a:latin typeface="Courier New" pitchFamily="49" charset="0"/>
                <a:cs typeface="Courier New" pitchFamily="49" charset="0"/>
              </a:rPr>
              <a:t>lclname</a:t>
            </a:r>
            <a:r>
              <a:rPr lang="en-US" sz="2400" b="1" dirty="0">
                <a:latin typeface="Courier New" pitchFamily="49" charset="0"/>
                <a:cs typeface="Courier New" pitchFamily="49" charset="0"/>
              </a:rPr>
              <a:t> [=exp | [`]"[string]"['] ]</a:t>
            </a:r>
          </a:p>
          <a:p>
            <a:r>
              <a:rPr lang="en-US" dirty="0"/>
              <a:t>That is, (examples)</a:t>
            </a:r>
          </a:p>
          <a:p>
            <a:pPr marL="850392" lvl="1" indent="-457200">
              <a:buFont typeface="+mj-lt"/>
              <a:buAutoNum type="arabicPeriod"/>
            </a:pPr>
            <a:r>
              <a:rPr lang="en-US" sz="2200" b="1" dirty="0">
                <a:latin typeface="Courier New" pitchFamily="49" charset="0"/>
                <a:cs typeface="Courier New" pitchFamily="49" charset="0"/>
              </a:rPr>
              <a:t>local xx = 2+2</a:t>
            </a:r>
          </a:p>
          <a:p>
            <a:pPr marL="850392" lvl="1" indent="-457200">
              <a:buFont typeface="+mj-lt"/>
              <a:buAutoNum type="arabicPeriod"/>
            </a:pPr>
            <a:r>
              <a:rPr lang="en-US" sz="2200" b="1" dirty="0">
                <a:latin typeface="Courier New" pitchFamily="49" charset="0"/>
                <a:cs typeface="Courier New" pitchFamily="49" charset="0"/>
              </a:rPr>
              <a:t>local xx “hello world”</a:t>
            </a:r>
          </a:p>
          <a:p>
            <a:pPr marL="850392" lvl="1" indent="-457200">
              <a:buFont typeface="+mj-lt"/>
              <a:buAutoNum type="arabicPeriod"/>
            </a:pPr>
            <a:r>
              <a:rPr lang="en-US" sz="2200" b="1" dirty="0">
                <a:latin typeface="Courier New" pitchFamily="49" charset="0"/>
                <a:cs typeface="Courier New" pitchFamily="49" charset="0"/>
              </a:rPr>
              <a:t>local xx `“hello world from “Li””’</a:t>
            </a:r>
          </a:p>
          <a:p>
            <a:r>
              <a:rPr lang="en-US" dirty="0"/>
              <a:t>The third one is used instead of the second when there is quote in the string. Try this example</a:t>
            </a:r>
          </a:p>
          <a:p>
            <a:pPr>
              <a:buNone/>
            </a:pPr>
            <a:r>
              <a:rPr lang="en-US" sz="2200" b="1" dirty="0">
                <a:latin typeface="Courier New" pitchFamily="49" charset="0"/>
                <a:cs typeface="Courier New" pitchFamily="49" charset="0"/>
              </a:rPr>
              <a:t>	local xx "Hello world from "Li""</a:t>
            </a:r>
          </a:p>
          <a:p>
            <a:pPr>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"`xx'" //Hello world from </a:t>
            </a:r>
            <a:r>
              <a:rPr lang="en-US" sz="2200" b="1" dirty="0">
                <a:solidFill>
                  <a:srgbClr val="FF0000"/>
                </a:solidFill>
                <a:latin typeface="Courier New" pitchFamily="49" charset="0"/>
                <a:cs typeface="Courier New" pitchFamily="49" charset="0"/>
              </a:rPr>
              <a:t>Li"" invalid name</a:t>
            </a:r>
          </a:p>
          <a:p>
            <a:pPr>
              <a:buNone/>
            </a:pPr>
            <a:r>
              <a:rPr lang="en-US" sz="2200" b="1" dirty="0">
                <a:latin typeface="Courier New" pitchFamily="49" charset="0"/>
                <a:cs typeface="Courier New" pitchFamily="49" charset="0"/>
              </a:rPr>
              <a:t>	local xx `"Hello world from "Li""'</a:t>
            </a:r>
          </a:p>
          <a:p>
            <a:pPr>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`"`xx'“' //Hello world from "Li"</a:t>
            </a:r>
          </a:p>
          <a:p>
            <a:pPr>
              <a:buNone/>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Autofit/>
          </a:bodyPr>
          <a:lstStyle/>
          <a:p>
            <a:r>
              <a:rPr lang="en-US" dirty="0"/>
              <a:t>Macros: how to define a local</a:t>
            </a:r>
            <a:br>
              <a:rPr lang="en-US" dirty="0"/>
            </a:br>
            <a:r>
              <a:rPr lang="en-US" dirty="0"/>
              <a:t>Whether to use an equal sign (=)</a:t>
            </a:r>
          </a:p>
        </p:txBody>
      </p:sp>
      <p:sp>
        <p:nvSpPr>
          <p:cNvPr id="3" name="Content Placeholder 2"/>
          <p:cNvSpPr>
            <a:spLocks noGrp="1"/>
          </p:cNvSpPr>
          <p:nvPr>
            <p:ph sz="quarter" idx="1"/>
          </p:nvPr>
        </p:nvSpPr>
        <p:spPr>
          <a:xfrm>
            <a:off x="914400" y="1676400"/>
            <a:ext cx="7772400" cy="4572000"/>
          </a:xfrm>
        </p:spPr>
        <p:txBody>
          <a:bodyPr>
            <a:normAutofit lnSpcReduction="10000"/>
          </a:bodyPr>
          <a:lstStyle/>
          <a:p>
            <a:pPr>
              <a:buNone/>
            </a:pPr>
            <a:r>
              <a:rPr lang="en-US" dirty="0"/>
              <a:t>Two major differences:</a:t>
            </a:r>
          </a:p>
          <a:p>
            <a:pPr marL="514350" indent="-514350">
              <a:buFont typeface="+mj-lt"/>
              <a:buAutoNum type="arabicPeriod"/>
            </a:pPr>
            <a:r>
              <a:rPr lang="en-US" dirty="0"/>
              <a:t>A local statement with the equal sign is limited to store 244 characters; without, up to ~64k characters (up to a million in </a:t>
            </a:r>
            <a:r>
              <a:rPr lang="en-US" dirty="0" err="1"/>
              <a:t>Stata</a:t>
            </a:r>
            <a:r>
              <a:rPr lang="en-US" dirty="0"/>
              <a:t> SE).</a:t>
            </a:r>
          </a:p>
          <a:p>
            <a:pPr marL="514350" indent="-514350">
              <a:buFont typeface="+mj-lt"/>
              <a:buAutoNum type="arabicPeriod"/>
            </a:pPr>
            <a:r>
              <a:rPr lang="en-US" dirty="0"/>
              <a:t>A local statement without an equal sign, is used to store text, while the variant with an equal sign is used to store results. It instructs </a:t>
            </a:r>
            <a:r>
              <a:rPr lang="en-US" dirty="0" err="1"/>
              <a:t>Stata</a:t>
            </a:r>
            <a:r>
              <a:rPr lang="en-US" dirty="0"/>
              <a:t> to treat the text on the right hand side as an expression (rather than merely aliased to the macro’s name), evaluate it, and store a text representation of the result under the given name.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325562"/>
          </a:xfrm>
        </p:spPr>
        <p:txBody>
          <a:bodyPr>
            <a:noAutofit/>
          </a:bodyPr>
          <a:lstStyle/>
          <a:p>
            <a:r>
              <a:rPr lang="en-US" dirty="0"/>
              <a:t>Macros: how to define a local</a:t>
            </a:r>
            <a:br>
              <a:rPr lang="en-US" dirty="0"/>
            </a:br>
            <a:r>
              <a:rPr lang="en-US" dirty="0"/>
              <a:t>Whether to use an equal sign (=)</a:t>
            </a:r>
          </a:p>
        </p:txBody>
      </p:sp>
      <p:sp>
        <p:nvSpPr>
          <p:cNvPr id="3" name="Content Placeholder 2"/>
          <p:cNvSpPr>
            <a:spLocks noGrp="1"/>
          </p:cNvSpPr>
          <p:nvPr>
            <p:ph sz="quarter" idx="1"/>
          </p:nvPr>
        </p:nvSpPr>
        <p:spPr>
          <a:xfrm>
            <a:off x="457200" y="1935480"/>
            <a:ext cx="8229600" cy="4693920"/>
          </a:xfrm>
        </p:spPr>
        <p:txBody>
          <a:bodyPr>
            <a:normAutofit/>
          </a:bodyPr>
          <a:lstStyle/>
          <a:p>
            <a:r>
              <a:rPr lang="en-US" dirty="0"/>
              <a:t>It is a very bad idea to get in the habit of using an equal sign unless it is required.</a:t>
            </a:r>
          </a:p>
          <a:p>
            <a:r>
              <a:rPr lang="en-US" dirty="0"/>
              <a:t>Example 1:</a:t>
            </a:r>
          </a:p>
          <a:p>
            <a:pPr lvl="1">
              <a:buNone/>
            </a:pPr>
            <a:r>
              <a:rPr lang="en-US" b="1" dirty="0">
                <a:latin typeface="Courier New" pitchFamily="49" charset="0"/>
                <a:cs typeface="Courier New" pitchFamily="49" charset="0"/>
              </a:rPr>
              <a:t>local problem 2+2</a:t>
            </a:r>
          </a:p>
          <a:p>
            <a:pPr lvl="1">
              <a:buNone/>
            </a:pPr>
            <a:r>
              <a:rPr lang="en-US" b="1" dirty="0">
                <a:latin typeface="Courier New" pitchFamily="49" charset="0"/>
                <a:cs typeface="Courier New" pitchFamily="49" charset="0"/>
              </a:rPr>
              <a:t>local result = 2+2</a:t>
            </a:r>
          </a:p>
          <a:p>
            <a:pPr lvl="1">
              <a:buNone/>
            </a:pPr>
            <a:r>
              <a:rPr lang="en-US" b="1" dirty="0" err="1">
                <a:latin typeface="Courier New" pitchFamily="49" charset="0"/>
                <a:cs typeface="Courier New" pitchFamily="49" charset="0"/>
              </a:rPr>
              <a:t>di</a:t>
            </a:r>
            <a:r>
              <a:rPr lang="en-US" b="1" dirty="0">
                <a:latin typeface="Courier New" pitchFamily="49" charset="0"/>
                <a:cs typeface="Courier New" pitchFamily="49" charset="0"/>
              </a:rPr>
              <a:t> "`problem'" //contains 2+2</a:t>
            </a:r>
          </a:p>
          <a:p>
            <a:pPr lvl="1">
              <a:buNone/>
            </a:pPr>
            <a:r>
              <a:rPr lang="en-US" b="1" dirty="0" err="1">
                <a:latin typeface="Courier New" pitchFamily="49" charset="0"/>
                <a:cs typeface="Courier New" pitchFamily="49" charset="0"/>
              </a:rPr>
              <a:t>di</a:t>
            </a:r>
            <a:r>
              <a:rPr lang="en-US" b="1" dirty="0">
                <a:latin typeface="Courier New" pitchFamily="49" charset="0"/>
                <a:cs typeface="Courier New" pitchFamily="49" charset="0"/>
              </a:rPr>
              <a:t> "`result'" //contains 4</a:t>
            </a:r>
            <a:endParaRPr lang="en-US" dirty="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r>
              <a:rPr lang="en-US" dirty="0"/>
              <a:t>Example 2:</a:t>
            </a:r>
          </a:p>
          <a:p>
            <a:pPr>
              <a:buNone/>
            </a:pPr>
            <a:r>
              <a:rPr lang="en-US" b="1" dirty="0">
                <a:latin typeface="Courier New" pitchFamily="49" charset="0"/>
                <a:cs typeface="Courier New" pitchFamily="49" charset="0"/>
              </a:rPr>
              <a:t>* Does not use an equal sign</a:t>
            </a:r>
          </a:p>
          <a:p>
            <a:pPr>
              <a:buNone/>
            </a:pPr>
            <a:r>
              <a:rPr lang="en-US" b="1" dirty="0">
                <a:latin typeface="Courier New" pitchFamily="49" charset="0"/>
                <a:cs typeface="Courier New" pitchFamily="49" charset="0"/>
              </a:rPr>
              <a:t>local count 0</a:t>
            </a:r>
          </a:p>
          <a:p>
            <a:pPr>
              <a:buNone/>
            </a:pPr>
            <a:r>
              <a:rPr lang="en-US" b="1" dirty="0">
                <a:latin typeface="Courier New" pitchFamily="49" charset="0"/>
                <a:cs typeface="Courier New" pitchFamily="49" charset="0"/>
              </a:rPr>
              <a:t>local country US UK DE FR</a:t>
            </a:r>
          </a:p>
          <a:p>
            <a:pPr>
              <a:buNone/>
            </a:pPr>
            <a:r>
              <a:rPr lang="en-US" b="1" dirty="0" err="1">
                <a:latin typeface="Courier New" pitchFamily="49" charset="0"/>
                <a:cs typeface="Courier New" pitchFamily="49" charset="0"/>
              </a:rPr>
              <a:t>foreach</a:t>
            </a:r>
            <a:r>
              <a:rPr lang="en-US" b="1" dirty="0">
                <a:latin typeface="Courier New" pitchFamily="49" charset="0"/>
                <a:cs typeface="Courier New" pitchFamily="49" charset="0"/>
              </a:rPr>
              <a:t> c of local country {</a:t>
            </a:r>
          </a:p>
          <a:p>
            <a:pPr>
              <a:buNone/>
            </a:pPr>
            <a:r>
              <a:rPr lang="en-US" b="1" dirty="0">
                <a:latin typeface="Courier New" pitchFamily="49" charset="0"/>
                <a:cs typeface="Courier New" pitchFamily="49" charset="0"/>
              </a:rPr>
              <a:t> local count `count'+1</a:t>
            </a:r>
          </a:p>
          <a:p>
            <a:pPr>
              <a:buNone/>
            </a:pPr>
            <a:r>
              <a:rPr lang="en-US" b="1" dirty="0">
                <a:latin typeface="Courier New" pitchFamily="49" charset="0"/>
                <a:cs typeface="Courier New" pitchFamily="49" charset="0"/>
              </a:rPr>
              <a:t> display "Country `count' : `c'"</a:t>
            </a:r>
          </a:p>
          <a:p>
            <a:pPr>
              <a:buNone/>
            </a:pP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 Use an equal sign</a:t>
            </a:r>
          </a:p>
          <a:p>
            <a:pPr>
              <a:buNone/>
            </a:pPr>
            <a:r>
              <a:rPr lang="en-US" b="1" dirty="0">
                <a:latin typeface="Courier New" pitchFamily="49" charset="0"/>
                <a:cs typeface="Courier New" pitchFamily="49" charset="0"/>
              </a:rPr>
              <a:t>local count 0</a:t>
            </a:r>
          </a:p>
          <a:p>
            <a:pPr>
              <a:buNone/>
            </a:pPr>
            <a:r>
              <a:rPr lang="en-US" b="1" dirty="0">
                <a:latin typeface="Courier New" pitchFamily="49" charset="0"/>
                <a:cs typeface="Courier New" pitchFamily="49" charset="0"/>
              </a:rPr>
              <a:t>local country US UK DE FR</a:t>
            </a:r>
          </a:p>
          <a:p>
            <a:pPr>
              <a:buNone/>
            </a:pPr>
            <a:r>
              <a:rPr lang="en-US" b="1" dirty="0" err="1">
                <a:latin typeface="Courier New" pitchFamily="49" charset="0"/>
                <a:cs typeface="Courier New" pitchFamily="49" charset="0"/>
              </a:rPr>
              <a:t>foreach</a:t>
            </a:r>
            <a:r>
              <a:rPr lang="en-US" b="1" dirty="0">
                <a:latin typeface="Courier New" pitchFamily="49" charset="0"/>
                <a:cs typeface="Courier New" pitchFamily="49" charset="0"/>
              </a:rPr>
              <a:t> c of local country {</a:t>
            </a:r>
          </a:p>
          <a:p>
            <a:pPr>
              <a:buNone/>
            </a:pPr>
            <a:r>
              <a:rPr lang="en-US" b="1" dirty="0">
                <a:latin typeface="Courier New" pitchFamily="49" charset="0"/>
                <a:cs typeface="Courier New" pitchFamily="49" charset="0"/>
              </a:rPr>
              <a:t> local count = `count'+1</a:t>
            </a:r>
          </a:p>
          <a:p>
            <a:pPr>
              <a:buNone/>
            </a:pPr>
            <a:r>
              <a:rPr lang="en-US" b="1" dirty="0">
                <a:latin typeface="Courier New" pitchFamily="49" charset="0"/>
                <a:cs typeface="Courier New" pitchFamily="49" charset="0"/>
              </a:rPr>
              <a:t> display "Country `count' : `c'"</a:t>
            </a:r>
          </a:p>
          <a:p>
            <a:pPr>
              <a:buNone/>
            </a:pPr>
            <a:r>
              <a:rPr lang="en-US" b="1" dirty="0">
                <a:latin typeface="Courier New" pitchFamily="49" charset="0"/>
                <a:cs typeface="Courier New" pitchFamily="49" charset="0"/>
              </a:rPr>
              <a:t>}</a:t>
            </a:r>
          </a:p>
        </p:txBody>
      </p:sp>
      <p:sp>
        <p:nvSpPr>
          <p:cNvPr id="4" name="Title 1"/>
          <p:cNvSpPr>
            <a:spLocks noGrp="1"/>
          </p:cNvSpPr>
          <p:nvPr>
            <p:ph type="title"/>
          </p:nvPr>
        </p:nvSpPr>
        <p:spPr>
          <a:xfrm>
            <a:off x="914400" y="274638"/>
            <a:ext cx="7772400" cy="1325562"/>
          </a:xfrm>
        </p:spPr>
        <p:txBody>
          <a:bodyPr>
            <a:noAutofit/>
          </a:bodyPr>
          <a:lstStyle/>
          <a:p>
            <a:r>
              <a:rPr lang="en-US" dirty="0"/>
              <a:t>Macros: how to define a local</a:t>
            </a:r>
            <a:br>
              <a:rPr lang="en-US" dirty="0"/>
            </a:br>
            <a:r>
              <a:rPr lang="en-US" dirty="0"/>
              <a:t>Whether to use an equal sign (=)</a:t>
            </a:r>
          </a:p>
        </p:txBody>
      </p:sp>
      <p:sp>
        <p:nvSpPr>
          <p:cNvPr id="5" name="Oval 4"/>
          <p:cNvSpPr/>
          <p:nvPr/>
        </p:nvSpPr>
        <p:spPr>
          <a:xfrm>
            <a:off x="2667000" y="5029200"/>
            <a:ext cx="3810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676400"/>
            <a:ext cx="7772400" cy="4572000"/>
          </a:xfrm>
        </p:spPr>
        <p:txBody>
          <a:bodyPr>
            <a:normAutofit/>
          </a:bodyPr>
          <a:lstStyle/>
          <a:p>
            <a:r>
              <a:rPr lang="en-US" sz="2200" dirty="0"/>
              <a:t>Example 3:</a:t>
            </a:r>
          </a:p>
          <a:p>
            <a:pPr lvl="1">
              <a:buNone/>
            </a:pPr>
            <a:r>
              <a:rPr lang="en-US" sz="2200" b="1" dirty="0" err="1">
                <a:latin typeface="Courier New" pitchFamily="49" charset="0"/>
                <a:cs typeface="Courier New" pitchFamily="49" charset="0"/>
              </a:rPr>
              <a:t>sysuse</a:t>
            </a:r>
            <a:r>
              <a:rPr lang="en-US" sz="2200" b="1" dirty="0">
                <a:latin typeface="Courier New" pitchFamily="49" charset="0"/>
                <a:cs typeface="Courier New" pitchFamily="49" charset="0"/>
              </a:rPr>
              <a:t> auto, clear</a:t>
            </a:r>
          </a:p>
          <a:p>
            <a:pPr lvl="1">
              <a:buNone/>
            </a:pPr>
            <a:r>
              <a:rPr lang="en-US" sz="2200" b="1" dirty="0">
                <a:latin typeface="Courier New" pitchFamily="49" charset="0"/>
                <a:cs typeface="Courier New" pitchFamily="49" charset="0"/>
              </a:rPr>
              <a:t>regress mpg weight</a:t>
            </a:r>
          </a:p>
          <a:p>
            <a:pPr lvl="1">
              <a:buNone/>
            </a:pPr>
            <a:r>
              <a:rPr lang="en-US" sz="2200" b="1" dirty="0">
                <a:latin typeface="Courier New" pitchFamily="49" charset="0"/>
                <a:cs typeface="Courier New" pitchFamily="49" charset="0"/>
              </a:rPr>
              <a:t>local </a:t>
            </a:r>
            <a:r>
              <a:rPr lang="en-US" sz="2200" b="1" dirty="0" err="1">
                <a:latin typeface="Courier New" pitchFamily="49" charset="0"/>
                <a:cs typeface="Courier New" pitchFamily="49" charset="0"/>
              </a:rPr>
              <a:t>rsqf</a:t>
            </a:r>
            <a:r>
              <a:rPr lang="en-US" sz="2200" b="1" dirty="0">
                <a:latin typeface="Courier New" pitchFamily="49" charset="0"/>
                <a:cs typeface="Courier New" pitchFamily="49" charset="0"/>
              </a:rPr>
              <a:t> e(r2)</a:t>
            </a:r>
          </a:p>
          <a:p>
            <a:pPr lvl="1">
              <a:buNone/>
            </a:pPr>
            <a:r>
              <a:rPr lang="en-US" sz="2200" b="1" dirty="0">
                <a:latin typeface="Courier New" pitchFamily="49" charset="0"/>
                <a:cs typeface="Courier New" pitchFamily="49" charset="0"/>
              </a:rPr>
              <a:t>local </a:t>
            </a:r>
            <a:r>
              <a:rPr lang="en-US" sz="2200" b="1" dirty="0" err="1">
                <a:latin typeface="Courier New" pitchFamily="49" charset="0"/>
                <a:cs typeface="Courier New" pitchFamily="49" charset="0"/>
              </a:rPr>
              <a:t>rsqv</a:t>
            </a:r>
            <a:r>
              <a:rPr lang="en-US" sz="2200" b="1" dirty="0">
                <a:latin typeface="Courier New" pitchFamily="49" charset="0"/>
                <a:cs typeface="Courier New" pitchFamily="49" charset="0"/>
              </a:rPr>
              <a:t> = e(r2)</a:t>
            </a:r>
          </a:p>
          <a:p>
            <a:pPr lvl="1">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rsqf</a:t>
            </a:r>
            <a:r>
              <a:rPr lang="en-US" sz="2200" b="1" dirty="0">
                <a:latin typeface="Courier New" pitchFamily="49" charset="0"/>
                <a:cs typeface="Courier New" pitchFamily="49" charset="0"/>
              </a:rPr>
              <a:t>' //this has the current R-squared</a:t>
            </a:r>
          </a:p>
          <a:p>
            <a:pPr lvl="1">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rsqv</a:t>
            </a:r>
            <a:r>
              <a:rPr lang="en-US" sz="2200" b="1" dirty="0">
                <a:latin typeface="Courier New" pitchFamily="49" charset="0"/>
                <a:cs typeface="Courier New" pitchFamily="49" charset="0"/>
              </a:rPr>
              <a:t>' //as does this</a:t>
            </a:r>
          </a:p>
          <a:p>
            <a:pPr lvl="1">
              <a:buNone/>
            </a:pPr>
            <a:r>
              <a:rPr lang="en-US" sz="2200" b="1" dirty="0">
                <a:latin typeface="Courier New" pitchFamily="49" charset="0"/>
                <a:cs typeface="Courier New" pitchFamily="49" charset="0"/>
              </a:rPr>
              <a:t>regress mpg weight foreign</a:t>
            </a:r>
          </a:p>
          <a:p>
            <a:pPr lvl="1">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rsqf</a:t>
            </a:r>
            <a:r>
              <a:rPr lang="en-US" sz="2200" b="1" dirty="0">
                <a:latin typeface="Courier New" pitchFamily="49" charset="0"/>
                <a:cs typeface="Courier New" pitchFamily="49" charset="0"/>
              </a:rPr>
              <a:t>' //the new R-squared</a:t>
            </a:r>
          </a:p>
          <a:p>
            <a:pPr lvl="1">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rsqv</a:t>
            </a:r>
            <a:r>
              <a:rPr lang="en-US" sz="2200" b="1" dirty="0">
                <a:latin typeface="Courier New" pitchFamily="49" charset="0"/>
                <a:cs typeface="Courier New" pitchFamily="49" charset="0"/>
              </a:rPr>
              <a:t>' //still the old one</a:t>
            </a:r>
            <a:endParaRPr lang="en-US" sz="2200" dirty="0">
              <a:latin typeface="Courier New" pitchFamily="49" charset="0"/>
              <a:cs typeface="Courier New" pitchFamily="49" charset="0"/>
            </a:endParaRPr>
          </a:p>
          <a:p>
            <a:endParaRPr lang="en-US" sz="2200" dirty="0"/>
          </a:p>
        </p:txBody>
      </p:sp>
      <p:sp>
        <p:nvSpPr>
          <p:cNvPr id="4" name="Title 1"/>
          <p:cNvSpPr>
            <a:spLocks noGrp="1"/>
          </p:cNvSpPr>
          <p:nvPr>
            <p:ph type="title"/>
          </p:nvPr>
        </p:nvSpPr>
        <p:spPr>
          <a:xfrm>
            <a:off x="914400" y="274638"/>
            <a:ext cx="7772400" cy="1325562"/>
          </a:xfrm>
        </p:spPr>
        <p:txBody>
          <a:bodyPr>
            <a:noAutofit/>
          </a:bodyPr>
          <a:lstStyle/>
          <a:p>
            <a:r>
              <a:rPr lang="en-US" dirty="0"/>
              <a:t>Macros: how to define a local</a:t>
            </a:r>
            <a:br>
              <a:rPr lang="en-US" dirty="0"/>
            </a:br>
            <a:r>
              <a:rPr lang="en-US" dirty="0"/>
              <a:t>Whether to use an equal sign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normAutofit/>
          </a:bodyPr>
          <a:lstStyle/>
          <a:p>
            <a:r>
              <a:rPr lang="en-US" dirty="0"/>
              <a:t>Scalars and Matrices</a:t>
            </a:r>
          </a:p>
          <a:p>
            <a:r>
              <a:rPr lang="en-US" dirty="0"/>
              <a:t>Macros </a:t>
            </a:r>
            <a:r>
              <a:rPr lang="en-US" sz="1800" dirty="0"/>
              <a:t>(Extended Macro Functions in example 1)</a:t>
            </a:r>
          </a:p>
          <a:p>
            <a:r>
              <a:rPr lang="en-US" dirty="0"/>
              <a:t>Looping and Branching</a:t>
            </a:r>
          </a:p>
          <a:p>
            <a:r>
              <a:rPr lang="en-US" dirty="0"/>
              <a:t>Program define</a:t>
            </a:r>
          </a:p>
          <a:p>
            <a:r>
              <a:rPr lang="en-US" dirty="0"/>
              <a:t>Some useful commands in programming</a:t>
            </a:r>
          </a:p>
          <a:p>
            <a:pPr lvl="1"/>
            <a:r>
              <a:rPr lang="en-US" b="1" dirty="0">
                <a:latin typeface="Courier New" pitchFamily="49" charset="0"/>
                <a:cs typeface="Courier New" pitchFamily="49" charset="0"/>
              </a:rPr>
              <a:t>quietly</a:t>
            </a:r>
          </a:p>
          <a:p>
            <a:pPr lvl="1"/>
            <a:r>
              <a:rPr lang="en-US" b="1" dirty="0">
                <a:latin typeface="Courier New" pitchFamily="49" charset="0"/>
                <a:cs typeface="Courier New" pitchFamily="49" charset="0"/>
              </a:rPr>
              <a:t>pause, sleep, more</a:t>
            </a:r>
          </a:p>
          <a:p>
            <a:pPr lvl="1"/>
            <a:r>
              <a:rPr lang="en-US" b="1" dirty="0">
                <a:latin typeface="Courier New" pitchFamily="49" charset="0"/>
                <a:cs typeface="Courier New" pitchFamily="49" charset="0"/>
              </a:rPr>
              <a:t>tokenize</a:t>
            </a:r>
          </a:p>
          <a:p>
            <a:pPr lvl="1"/>
            <a:r>
              <a:rPr lang="en-US" b="1" dirty="0">
                <a:latin typeface="Courier New" pitchFamily="49" charset="0"/>
                <a:cs typeface="Courier New" pitchFamily="49" charset="0"/>
              </a:rPr>
              <a:t>trace</a:t>
            </a:r>
          </a:p>
          <a:p>
            <a:r>
              <a:rPr lang="en-US" dirty="0"/>
              <a:t>Some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 how to name a macro</a:t>
            </a:r>
          </a:p>
        </p:txBody>
      </p:sp>
      <p:sp>
        <p:nvSpPr>
          <p:cNvPr id="3" name="Content Placeholder 2"/>
          <p:cNvSpPr>
            <a:spLocks noGrp="1"/>
          </p:cNvSpPr>
          <p:nvPr>
            <p:ph sz="quarter" idx="1"/>
          </p:nvPr>
        </p:nvSpPr>
        <p:spPr/>
        <p:txBody>
          <a:bodyPr>
            <a:normAutofit fontScale="92500" lnSpcReduction="10000"/>
          </a:bodyPr>
          <a:lstStyle/>
          <a:p>
            <a:r>
              <a:rPr lang="en-US" dirty="0"/>
              <a:t>Local macro names may contain a-z, A-Z, _, or 0-9, and can be named numbers. For example,</a:t>
            </a:r>
          </a:p>
          <a:p>
            <a:pPr>
              <a:buNone/>
            </a:pPr>
            <a:r>
              <a:rPr lang="en-US" b="1" dirty="0"/>
              <a:t>	</a:t>
            </a:r>
            <a:r>
              <a:rPr lang="en-US" b="1" dirty="0">
                <a:latin typeface="Courier New" pitchFamily="49" charset="0"/>
                <a:cs typeface="Courier New" pitchFamily="49" charset="0"/>
              </a:rPr>
              <a:t>local 1 "Hello World!"</a:t>
            </a:r>
          </a:p>
          <a:p>
            <a:r>
              <a:rPr lang="en-US" dirty="0"/>
              <a:t>However, global macros cannot be named numbers.</a:t>
            </a:r>
          </a:p>
          <a:p>
            <a:r>
              <a:rPr lang="en-US" dirty="0"/>
              <a:t>Macros can have the same names as variables in your data and </a:t>
            </a:r>
            <a:r>
              <a:rPr lang="en-US" dirty="0" err="1"/>
              <a:t>Stata</a:t>
            </a:r>
            <a:r>
              <a:rPr lang="en-US" dirty="0"/>
              <a:t> will not be confused.</a:t>
            </a:r>
          </a:p>
          <a:p>
            <a:pPr lvl="1"/>
            <a:r>
              <a:rPr lang="en-US" dirty="0"/>
              <a:t>If we type </a:t>
            </a:r>
            <a:r>
              <a:rPr lang="en-US" b="1" dirty="0">
                <a:latin typeface="Courier New" pitchFamily="49" charset="0"/>
                <a:cs typeface="Courier New" pitchFamily="49" charset="0"/>
              </a:rPr>
              <a:t>weight</a:t>
            </a:r>
            <a:r>
              <a:rPr lang="en-US" dirty="0"/>
              <a:t>, we refer to the variable named weight.</a:t>
            </a:r>
          </a:p>
          <a:p>
            <a:pPr lvl="1"/>
            <a:r>
              <a:rPr lang="en-US" dirty="0"/>
              <a:t>If we type </a:t>
            </a:r>
            <a:r>
              <a:rPr lang="en-US" b="1" dirty="0">
                <a:latin typeface="Courier New" pitchFamily="49" charset="0"/>
                <a:cs typeface="Courier New" pitchFamily="49" charset="0"/>
              </a:rPr>
              <a:t>`weight' </a:t>
            </a:r>
            <a:r>
              <a:rPr lang="en-US" dirty="0"/>
              <a:t>with the single quotes, we refer to the contents of the local named weight, i.e., 1000 in the following example. </a:t>
            </a:r>
          </a:p>
          <a:p>
            <a:pPr lvl="1">
              <a:buNone/>
            </a:pPr>
            <a:r>
              <a:rPr lang="en-US" b="1" dirty="0"/>
              <a:t>	local weight 1000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371600"/>
          </a:xfrm>
        </p:spPr>
        <p:txBody>
          <a:bodyPr>
            <a:noAutofit/>
          </a:bodyPr>
          <a:lstStyle/>
          <a:p>
            <a:r>
              <a:rPr lang="en-US" dirty="0"/>
              <a:t>Macros: how to use macro arguments in program</a:t>
            </a:r>
          </a:p>
        </p:txBody>
      </p:sp>
      <p:sp>
        <p:nvSpPr>
          <p:cNvPr id="3" name="Content Placeholder 2"/>
          <p:cNvSpPr>
            <a:spLocks noGrp="1"/>
          </p:cNvSpPr>
          <p:nvPr>
            <p:ph sz="quarter" idx="1"/>
          </p:nvPr>
        </p:nvSpPr>
        <p:spPr>
          <a:xfrm>
            <a:off x="914400" y="1676400"/>
            <a:ext cx="7772400" cy="4572000"/>
          </a:xfrm>
        </p:spPr>
        <p:txBody>
          <a:bodyPr>
            <a:normAutofit lnSpcReduction="10000"/>
          </a:bodyPr>
          <a:lstStyle/>
          <a:p>
            <a:r>
              <a:rPr lang="en-US" dirty="0" err="1"/>
              <a:t>Stata</a:t>
            </a:r>
            <a:r>
              <a:rPr lang="en-US" dirty="0"/>
              <a:t> can automatically define the macros </a:t>
            </a:r>
            <a:r>
              <a:rPr lang="en-US" b="1" dirty="0">
                <a:latin typeface="Courier New" pitchFamily="49" charset="0"/>
                <a:cs typeface="Courier New" pitchFamily="49" charset="0"/>
              </a:rPr>
              <a:t>`1'</a:t>
            </a:r>
            <a:r>
              <a:rPr lang="en-US" b="1" dirty="0"/>
              <a:t>, </a:t>
            </a:r>
            <a:r>
              <a:rPr lang="en-US" b="1" dirty="0">
                <a:latin typeface="Courier New" pitchFamily="49" charset="0"/>
                <a:cs typeface="Courier New" pitchFamily="49" charset="0"/>
              </a:rPr>
              <a:t>`2'</a:t>
            </a:r>
            <a:r>
              <a:rPr lang="en-US" b="1" dirty="0"/>
              <a:t>, </a:t>
            </a:r>
            <a:r>
              <a:rPr lang="en-US" b="1" dirty="0">
                <a:latin typeface="Courier New" pitchFamily="49" charset="0"/>
                <a:cs typeface="Courier New" pitchFamily="49" charset="0"/>
              </a:rPr>
              <a:t>`3'</a:t>
            </a:r>
            <a:r>
              <a:rPr lang="en-US" dirty="0"/>
              <a:t>, and so on, when it enters a program or do-file. The following is the content of a do-file called </a:t>
            </a:r>
            <a:r>
              <a:rPr lang="en-US" dirty="0" err="1"/>
              <a:t>myfile</a:t>
            </a:r>
            <a:r>
              <a:rPr lang="en-US" dirty="0"/>
              <a:t>:</a:t>
            </a:r>
          </a:p>
          <a:p>
            <a:pPr lvl="1">
              <a:buNone/>
            </a:pPr>
            <a:r>
              <a:rPr lang="en-US" b="1" dirty="0">
                <a:latin typeface="Courier New" pitchFamily="49" charset="0"/>
                <a:cs typeface="Courier New" pitchFamily="49" charset="0"/>
              </a:rPr>
              <a:t>display "`1'"</a:t>
            </a:r>
          </a:p>
          <a:p>
            <a:pPr lvl="1">
              <a:buNone/>
            </a:pPr>
            <a:r>
              <a:rPr lang="en-US" b="1" dirty="0">
                <a:latin typeface="Courier New" pitchFamily="49" charset="0"/>
                <a:cs typeface="Courier New" pitchFamily="49" charset="0"/>
              </a:rPr>
              <a:t>display "`1' `2'"</a:t>
            </a:r>
          </a:p>
          <a:p>
            <a:pPr lvl="1">
              <a:buNone/>
            </a:pPr>
            <a:r>
              <a:rPr lang="en-US" b="1" dirty="0">
                <a:latin typeface="Courier New" pitchFamily="49" charset="0"/>
                <a:cs typeface="Courier New" pitchFamily="49" charset="0"/>
              </a:rPr>
              <a:t>display "`3' `2' `1'“</a:t>
            </a:r>
          </a:p>
          <a:p>
            <a:pPr lvl="1">
              <a:buNone/>
            </a:pPr>
            <a:r>
              <a:rPr lang="en-US" dirty="0"/>
              <a:t>Try the following lines to see how the macros </a:t>
            </a:r>
            <a:r>
              <a:rPr lang="en-US" b="1" dirty="0">
                <a:latin typeface="Courier New" pitchFamily="49" charset="0"/>
                <a:cs typeface="Courier New" pitchFamily="49" charset="0"/>
              </a:rPr>
              <a:t>`1'</a:t>
            </a:r>
            <a:r>
              <a:rPr lang="en-US" b="1" dirty="0"/>
              <a:t>, </a:t>
            </a:r>
            <a:r>
              <a:rPr lang="en-US" b="1" dirty="0">
                <a:latin typeface="Courier New" pitchFamily="49" charset="0"/>
                <a:cs typeface="Courier New" pitchFamily="49" charset="0"/>
              </a:rPr>
              <a:t>`2'</a:t>
            </a:r>
            <a:r>
              <a:rPr lang="en-US" b="1" dirty="0"/>
              <a:t>, </a:t>
            </a:r>
            <a:r>
              <a:rPr lang="en-US" b="1" dirty="0">
                <a:latin typeface="Courier New" pitchFamily="49" charset="0"/>
                <a:cs typeface="Courier New" pitchFamily="49" charset="0"/>
              </a:rPr>
              <a:t>`3‘ </a:t>
            </a:r>
            <a:r>
              <a:rPr lang="en-US" dirty="0"/>
              <a:t>are defined.</a:t>
            </a:r>
          </a:p>
          <a:p>
            <a:pPr lvl="1">
              <a:buNone/>
            </a:pPr>
            <a:r>
              <a:rPr lang="en-US" b="1" dirty="0">
                <a:latin typeface="Courier New" pitchFamily="49" charset="0"/>
                <a:cs typeface="Courier New" pitchFamily="49" charset="0"/>
              </a:rPr>
              <a:t>do </a:t>
            </a:r>
            <a:r>
              <a:rPr lang="en-US" b="1" dirty="0" err="1">
                <a:latin typeface="Courier New" pitchFamily="49" charset="0"/>
                <a:cs typeface="Courier New" pitchFamily="49" charset="0"/>
              </a:rPr>
              <a:t>myfile</a:t>
            </a:r>
            <a:endParaRPr lang="en-US" b="1" dirty="0">
              <a:latin typeface="Courier New" pitchFamily="49" charset="0"/>
              <a:cs typeface="Courier New" pitchFamily="49" charset="0"/>
            </a:endParaRPr>
          </a:p>
          <a:p>
            <a:pPr lvl="1">
              <a:buNone/>
            </a:pPr>
            <a:r>
              <a:rPr lang="en-US" b="1" dirty="0">
                <a:latin typeface="Courier New" pitchFamily="49" charset="0"/>
                <a:cs typeface="Courier New" pitchFamily="49" charset="0"/>
              </a:rPr>
              <a:t>do </a:t>
            </a:r>
            <a:r>
              <a:rPr lang="en-US" b="1" dirty="0" err="1">
                <a:latin typeface="Courier New" pitchFamily="49" charset="0"/>
                <a:cs typeface="Courier New" pitchFamily="49" charset="0"/>
              </a:rPr>
              <a:t>myfile</a:t>
            </a:r>
            <a:r>
              <a:rPr lang="en-US" b="1" dirty="0">
                <a:latin typeface="Courier New" pitchFamily="49" charset="0"/>
                <a:cs typeface="Courier New" pitchFamily="49" charset="0"/>
              </a:rPr>
              <a:t> alpha</a:t>
            </a:r>
          </a:p>
          <a:p>
            <a:pPr lvl="1">
              <a:buNone/>
            </a:pPr>
            <a:r>
              <a:rPr lang="en-US" b="1" dirty="0">
                <a:latin typeface="Courier New" pitchFamily="49" charset="0"/>
                <a:cs typeface="Courier New" pitchFamily="49" charset="0"/>
              </a:rPr>
              <a:t>do </a:t>
            </a:r>
            <a:r>
              <a:rPr lang="en-US" b="1" dirty="0" err="1">
                <a:latin typeface="Courier New" pitchFamily="49" charset="0"/>
                <a:cs typeface="Courier New" pitchFamily="49" charset="0"/>
              </a:rPr>
              <a:t>myfile</a:t>
            </a:r>
            <a:r>
              <a:rPr lang="en-US" b="1" dirty="0">
                <a:latin typeface="Courier New" pitchFamily="49" charset="0"/>
                <a:cs typeface="Courier New" pitchFamily="49" charset="0"/>
              </a:rPr>
              <a:t> alpha beta gamma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sz="quarter" idx="1"/>
          </p:nvPr>
        </p:nvSpPr>
        <p:spPr/>
        <p:txBody>
          <a:bodyPr>
            <a:normAutofit/>
          </a:bodyPr>
          <a:lstStyle/>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in </a:t>
            </a:r>
            <a:r>
              <a:rPr lang="en-US" sz="2200" b="1" i="1" dirty="0" err="1">
                <a:latin typeface="Courier New" pitchFamily="49" charset="0"/>
                <a:cs typeface="Courier New" pitchFamily="49" charset="0"/>
              </a:rPr>
              <a:t>any_list</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of local    </a:t>
            </a:r>
            <a:r>
              <a:rPr lang="en-US" sz="2200" b="1" i="1" dirty="0" err="1">
                <a:latin typeface="Courier New" pitchFamily="49" charset="0"/>
                <a:cs typeface="Courier New" pitchFamily="49" charset="0"/>
              </a:rPr>
              <a:t>lmacname</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of global   </a:t>
            </a:r>
            <a:r>
              <a:rPr lang="en-US" sz="2200" b="1" i="1" dirty="0" err="1">
                <a:latin typeface="Courier New" pitchFamily="49" charset="0"/>
                <a:cs typeface="Courier New" pitchFamily="49" charset="0"/>
              </a:rPr>
              <a:t>gmacname</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of </a:t>
            </a:r>
            <a:r>
              <a:rPr lang="en-US" sz="2200" b="1" dirty="0" err="1">
                <a:latin typeface="Courier New" pitchFamily="49" charset="0"/>
                <a:cs typeface="Courier New" pitchFamily="49" charset="0"/>
              </a:rPr>
              <a:t>varlist</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varlist</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of </a:t>
            </a:r>
            <a:r>
              <a:rPr lang="en-US" sz="2200" b="1" dirty="0" err="1">
                <a:latin typeface="Courier New" pitchFamily="49" charset="0"/>
                <a:cs typeface="Courier New" pitchFamily="49" charset="0"/>
              </a:rPr>
              <a:t>newlist</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newvarlist</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foreach</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of </a:t>
            </a:r>
            <a:r>
              <a:rPr lang="en-US" sz="2200" b="1" dirty="0" err="1">
                <a:latin typeface="Courier New" pitchFamily="49" charset="0"/>
                <a:cs typeface="Courier New" pitchFamily="49" charset="0"/>
              </a:rPr>
              <a:t>numlist</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numlist</a:t>
            </a:r>
            <a:r>
              <a:rPr lang="en-US" sz="2200" b="1" dirty="0">
                <a:latin typeface="Courier New" pitchFamily="49" charset="0"/>
                <a:cs typeface="Courier New" pitchFamily="49" charset="0"/>
              </a:rPr>
              <a:t>    {</a:t>
            </a:r>
          </a:p>
          <a:p>
            <a:pPr>
              <a:buNone/>
            </a:pPr>
            <a:r>
              <a:rPr lang="en-US" sz="2200" b="1" dirty="0" err="1">
                <a:solidFill>
                  <a:srgbClr val="FF0000"/>
                </a:solidFill>
                <a:latin typeface="Courier New" pitchFamily="49" charset="0"/>
                <a:cs typeface="Courier New" pitchFamily="49" charset="0"/>
              </a:rPr>
              <a:t>forvalues</a:t>
            </a:r>
            <a:r>
              <a:rPr lang="en-US" sz="2200" b="1" dirty="0">
                <a:latin typeface="Courier New" pitchFamily="49" charset="0"/>
                <a:cs typeface="Courier New" pitchFamily="49" charset="0"/>
              </a:rPr>
              <a:t> </a:t>
            </a:r>
            <a:r>
              <a:rPr lang="en-US" sz="2200" b="1" i="1" dirty="0" err="1">
                <a:latin typeface="Courier New" pitchFamily="49" charset="0"/>
                <a:cs typeface="Courier New" pitchFamily="49" charset="0"/>
              </a:rPr>
              <a:t>lname</a:t>
            </a:r>
            <a:r>
              <a:rPr lang="en-US" sz="2200" b="1" dirty="0">
                <a:latin typeface="Courier New" pitchFamily="49" charset="0"/>
                <a:cs typeface="Courier New" pitchFamily="49" charset="0"/>
              </a:rPr>
              <a:t> = </a:t>
            </a:r>
            <a:r>
              <a:rPr lang="en-US" sz="2200" b="1" i="1" dirty="0">
                <a:latin typeface="Courier New" pitchFamily="49" charset="0"/>
                <a:cs typeface="Courier New" pitchFamily="49" charset="0"/>
              </a:rPr>
              <a:t>range</a:t>
            </a:r>
            <a:r>
              <a:rPr lang="en-US" sz="2200" b="1" dirty="0">
                <a:latin typeface="Courier New" pitchFamily="49" charset="0"/>
                <a:cs typeface="Courier New" pitchFamily="49" charset="0"/>
              </a:rPr>
              <a:t> {</a:t>
            </a:r>
          </a:p>
          <a:p>
            <a:pPr>
              <a:buNone/>
            </a:pPr>
            <a:r>
              <a:rPr lang="en-US" sz="2200" b="1" dirty="0">
                <a:solidFill>
                  <a:srgbClr val="FF0000"/>
                </a:solidFill>
                <a:latin typeface="Courier New" pitchFamily="49" charset="0"/>
                <a:cs typeface="Courier New" pitchFamily="49" charset="0"/>
              </a:rPr>
              <a:t>while</a:t>
            </a:r>
            <a:r>
              <a:rPr lang="en-US" sz="2200" b="1" dirty="0">
                <a:latin typeface="Courier New" pitchFamily="49" charset="0"/>
                <a:cs typeface="Courier New" pitchFamily="49" charset="0"/>
              </a:rPr>
              <a:t> </a:t>
            </a:r>
            <a:r>
              <a:rPr lang="en-US" sz="2200" b="1" i="1" dirty="0">
                <a:latin typeface="Courier New" pitchFamily="49" charset="0"/>
                <a:cs typeface="Courier New" pitchFamily="49" charset="0"/>
              </a:rPr>
              <a:t>exp</a:t>
            </a:r>
            <a:r>
              <a:rPr lang="en-US" sz="2200" b="1" dirty="0">
                <a:latin typeface="Courier New" pitchFamily="49" charset="0"/>
                <a:cs typeface="Courier New" pitchFamily="49" charset="0"/>
              </a:rPr>
              <a:t> {</a:t>
            </a:r>
          </a:p>
          <a:p>
            <a:pPr>
              <a:buNone/>
            </a:pPr>
            <a:r>
              <a:rPr lang="en-US" sz="2200" b="1" i="1" dirty="0">
                <a:latin typeface="Courier New" pitchFamily="49" charset="0"/>
                <a:cs typeface="Courier New" pitchFamily="49" charset="0"/>
              </a:rPr>
              <a:t>	</a:t>
            </a:r>
            <a:r>
              <a:rPr lang="en-US" sz="2200" b="1" i="1" dirty="0" err="1">
                <a:latin typeface="Courier New" pitchFamily="49" charset="0"/>
                <a:cs typeface="Courier New" pitchFamily="49" charset="0"/>
              </a:rPr>
              <a:t>stata_commands</a:t>
            </a:r>
            <a:endParaRPr lang="en-US" sz="2200" b="1" i="1" dirty="0">
              <a:latin typeface="Courier New" pitchFamily="49" charset="0"/>
              <a:cs typeface="Courier New" pitchFamily="49" charset="0"/>
            </a:endParaRPr>
          </a:p>
          <a:p>
            <a:pPr>
              <a:buNone/>
            </a:pPr>
            <a:r>
              <a:rPr lang="en-US" sz="2200" b="1" dirty="0">
                <a:latin typeface="Courier New" pitchFamily="49" charset="0"/>
                <a:cs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sz="quarter" idx="1"/>
          </p:nvPr>
        </p:nvSpPr>
        <p:spPr>
          <a:xfrm>
            <a:off x="457200" y="1935480"/>
            <a:ext cx="8229600" cy="4617720"/>
          </a:xfrm>
        </p:spPr>
        <p:txBody>
          <a:bodyPr>
            <a:normAutofit/>
          </a:bodyPr>
          <a:lstStyle/>
          <a:p>
            <a:r>
              <a:rPr lang="en-US" dirty="0"/>
              <a:t>Example: loop across observations</a:t>
            </a:r>
            <a:endParaRPr lang="en-US" b="1"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Note that in the statement </a:t>
            </a:r>
            <a:r>
              <a:rPr lang="en-US" b="1" dirty="0">
                <a:latin typeface="Courier New" pitchFamily="49" charset="0"/>
                <a:cs typeface="Courier New" pitchFamily="49" charset="0"/>
              </a:rPr>
              <a:t>local N = _N </a:t>
            </a:r>
            <a:r>
              <a:rPr lang="en-US" dirty="0"/>
              <a:t>the equal sign is necessary.</a:t>
            </a:r>
          </a:p>
        </p:txBody>
      </p:sp>
      <p:sp>
        <p:nvSpPr>
          <p:cNvPr id="4" name="TextBox 3"/>
          <p:cNvSpPr txBox="1"/>
          <p:nvPr/>
        </p:nvSpPr>
        <p:spPr>
          <a:xfrm>
            <a:off x="4648200" y="2438400"/>
            <a:ext cx="4114800" cy="2246769"/>
          </a:xfrm>
          <a:prstGeom prst="rect">
            <a:avLst/>
          </a:prstGeom>
          <a:solidFill>
            <a:schemeClr val="accent4">
              <a:lumMod val="20000"/>
              <a:lumOff val="80000"/>
            </a:schemeClr>
          </a:solidFill>
        </p:spPr>
        <p:txBody>
          <a:bodyPr wrap="square" rtlCol="0">
            <a:spAutoFit/>
          </a:bodyPr>
          <a:lstStyle/>
          <a:p>
            <a:pPr>
              <a:buNone/>
            </a:pPr>
            <a:r>
              <a:rPr lang="pt-BR" sz="2000" b="1" dirty="0" err="1">
                <a:latin typeface="Courier New" pitchFamily="49" charset="0"/>
                <a:cs typeface="Courier New" pitchFamily="49" charset="0"/>
              </a:rPr>
              <a:t>webuse</a:t>
            </a:r>
            <a:r>
              <a:rPr lang="pt-BR" sz="2000" b="1" dirty="0">
                <a:latin typeface="Courier New" pitchFamily="49" charset="0"/>
                <a:cs typeface="Courier New" pitchFamily="49" charset="0"/>
              </a:rPr>
              <a:t> auto</a:t>
            </a:r>
          </a:p>
          <a:p>
            <a:pPr>
              <a:buNone/>
            </a:pPr>
            <a:r>
              <a:rPr lang="pt-BR" sz="2000" b="1" dirty="0">
                <a:latin typeface="Courier New" pitchFamily="49" charset="0"/>
                <a:cs typeface="Courier New" pitchFamily="49" charset="0"/>
              </a:rPr>
              <a:t>local N = _N</a:t>
            </a:r>
          </a:p>
          <a:p>
            <a:pPr>
              <a:buNone/>
            </a:pPr>
            <a:r>
              <a:rPr lang="pt-BR" sz="2000" b="1" dirty="0">
                <a:latin typeface="Courier New" pitchFamily="49" charset="0"/>
                <a:cs typeface="Courier New" pitchFamily="49" charset="0"/>
              </a:rPr>
              <a:t>local i = 1</a:t>
            </a:r>
          </a:p>
          <a:p>
            <a:pPr>
              <a:buNone/>
            </a:pPr>
            <a:r>
              <a:rPr lang="pt-BR" sz="2000" b="1" dirty="0" err="1">
                <a:latin typeface="Courier New" pitchFamily="49" charset="0"/>
                <a:cs typeface="Courier New" pitchFamily="49" charset="0"/>
              </a:rPr>
              <a:t>while</a:t>
            </a:r>
            <a:r>
              <a:rPr lang="pt-BR" sz="2000" b="1" dirty="0">
                <a:latin typeface="Courier New" pitchFamily="49" charset="0"/>
                <a:cs typeface="Courier New" pitchFamily="49" charset="0"/>
              </a:rPr>
              <a:t> `i' &lt;= `N' {</a:t>
            </a:r>
          </a:p>
          <a:p>
            <a:pPr>
              <a:buNone/>
            </a:pPr>
            <a:r>
              <a:rPr lang="pt-BR" sz="2000" b="1" dirty="0">
                <a:latin typeface="Courier New" pitchFamily="49" charset="0"/>
                <a:cs typeface="Courier New" pitchFamily="49" charset="0"/>
              </a:rPr>
              <a:t>  di "Obs. `i':" </a:t>
            </a:r>
            <a:r>
              <a:rPr lang="pt-BR" sz="2000" b="1" dirty="0" err="1">
                <a:latin typeface="Courier New" pitchFamily="49" charset="0"/>
                <a:cs typeface="Courier New" pitchFamily="49" charset="0"/>
              </a:rPr>
              <a:t>mpg</a:t>
            </a:r>
            <a:r>
              <a:rPr lang="pt-BR" sz="2000" b="1" dirty="0">
                <a:latin typeface="Courier New" pitchFamily="49" charset="0"/>
                <a:cs typeface="Courier New" pitchFamily="49" charset="0"/>
              </a:rPr>
              <a:t>[`i']</a:t>
            </a:r>
          </a:p>
          <a:p>
            <a:pPr>
              <a:buNone/>
            </a:pPr>
            <a:r>
              <a:rPr lang="pt-BR" sz="2000" b="1" dirty="0">
                <a:latin typeface="Courier New" pitchFamily="49" charset="0"/>
                <a:cs typeface="Courier New" pitchFamily="49" charset="0"/>
              </a:rPr>
              <a:t>  local i = `i'+1</a:t>
            </a:r>
          </a:p>
          <a:p>
            <a:pPr>
              <a:buNone/>
            </a:pPr>
            <a:r>
              <a:rPr lang="pt-BR" sz="2000" b="1" dirty="0">
                <a:latin typeface="Courier New" pitchFamily="49" charset="0"/>
                <a:cs typeface="Courier New" pitchFamily="49" charset="0"/>
              </a:rPr>
              <a:t>}</a:t>
            </a:r>
          </a:p>
        </p:txBody>
      </p:sp>
      <p:sp>
        <p:nvSpPr>
          <p:cNvPr id="5" name="TextBox 4"/>
          <p:cNvSpPr txBox="1"/>
          <p:nvPr/>
        </p:nvSpPr>
        <p:spPr>
          <a:xfrm>
            <a:off x="533400" y="2438400"/>
            <a:ext cx="4038600" cy="1631216"/>
          </a:xfrm>
          <a:prstGeom prst="rect">
            <a:avLst/>
          </a:prstGeom>
          <a:solidFill>
            <a:schemeClr val="tx2">
              <a:lumMod val="20000"/>
              <a:lumOff val="80000"/>
            </a:schemeClr>
          </a:solidFill>
        </p:spPr>
        <p:txBody>
          <a:bodyPr wrap="square" rtlCol="0">
            <a:spAutoFit/>
          </a:bodyPr>
          <a:lstStyle/>
          <a:p>
            <a:pPr>
              <a:buNone/>
            </a:pPr>
            <a:r>
              <a:rPr lang="pt-BR" sz="2000" b="1" dirty="0" err="1">
                <a:latin typeface="Courier New" pitchFamily="49" charset="0"/>
                <a:cs typeface="Courier New" pitchFamily="49" charset="0"/>
              </a:rPr>
              <a:t>webuse</a:t>
            </a:r>
            <a:r>
              <a:rPr lang="pt-BR" sz="2000" b="1" dirty="0">
                <a:latin typeface="Courier New" pitchFamily="49" charset="0"/>
                <a:cs typeface="Courier New" pitchFamily="49" charset="0"/>
              </a:rPr>
              <a:t> auto</a:t>
            </a:r>
          </a:p>
          <a:p>
            <a:pPr>
              <a:buNone/>
            </a:pPr>
            <a:r>
              <a:rPr lang="pt-BR" sz="2000" b="1" dirty="0">
                <a:latin typeface="Courier New" pitchFamily="49" charset="0"/>
                <a:cs typeface="Courier New" pitchFamily="49" charset="0"/>
              </a:rPr>
              <a:t>local N = _N</a:t>
            </a:r>
          </a:p>
          <a:p>
            <a:pPr>
              <a:buNone/>
            </a:pPr>
            <a:r>
              <a:rPr lang="pt-BR" sz="2000" b="1" dirty="0" err="1">
                <a:latin typeface="Courier New" pitchFamily="49" charset="0"/>
                <a:cs typeface="Courier New" pitchFamily="49" charset="0"/>
              </a:rPr>
              <a:t>forvalues</a:t>
            </a:r>
            <a:r>
              <a:rPr lang="pt-BR" sz="2000" b="1" dirty="0">
                <a:latin typeface="Courier New" pitchFamily="49" charset="0"/>
                <a:cs typeface="Courier New" pitchFamily="49" charset="0"/>
              </a:rPr>
              <a:t> i = 1(1)`N' {</a:t>
            </a:r>
          </a:p>
          <a:p>
            <a:pPr>
              <a:buNone/>
            </a:pPr>
            <a:r>
              <a:rPr lang="pt-BR" sz="2000" b="1" dirty="0">
                <a:latin typeface="Courier New" pitchFamily="49" charset="0"/>
                <a:cs typeface="Courier New" pitchFamily="49" charset="0"/>
              </a:rPr>
              <a:t>  di "Obs. `i':" </a:t>
            </a:r>
            <a:r>
              <a:rPr lang="pt-BR" sz="2000" b="1" dirty="0" err="1">
                <a:latin typeface="Courier New" pitchFamily="49" charset="0"/>
                <a:cs typeface="Courier New" pitchFamily="49" charset="0"/>
              </a:rPr>
              <a:t>mpg</a:t>
            </a:r>
            <a:r>
              <a:rPr lang="pt-BR" sz="2000" b="1" dirty="0">
                <a:latin typeface="Courier New" pitchFamily="49" charset="0"/>
                <a:cs typeface="Courier New" pitchFamily="49" charset="0"/>
              </a:rPr>
              <a:t>[`i']</a:t>
            </a:r>
          </a:p>
          <a:p>
            <a:pPr>
              <a:buNone/>
            </a:pPr>
            <a:r>
              <a:rPr lang="pt-BR" sz="2000" b="1" dirty="0">
                <a:latin typeface="Courier New" pitchFamily="49" charset="0"/>
                <a:cs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quarter" idx="1"/>
          </p:nvPr>
        </p:nvSpPr>
        <p:spPr>
          <a:xfrm>
            <a:off x="457200" y="1935480"/>
            <a:ext cx="8458200" cy="4922520"/>
          </a:xfrm>
        </p:spPr>
        <p:txBody>
          <a:bodyPr>
            <a:normAutofit fontScale="85000" lnSpcReduction="10000"/>
          </a:bodyPr>
          <a:lstStyle/>
          <a:p>
            <a:endParaRPr lang="en-US" dirty="0"/>
          </a:p>
          <a:p>
            <a:endParaRPr lang="en-US" dirty="0"/>
          </a:p>
          <a:p>
            <a:endParaRPr lang="en-US" dirty="0"/>
          </a:p>
          <a:p>
            <a:endParaRPr lang="en-US" dirty="0"/>
          </a:p>
          <a:p>
            <a:endParaRPr lang="en-US" dirty="0"/>
          </a:p>
          <a:p>
            <a:endParaRPr lang="en-US" dirty="0"/>
          </a:p>
          <a:p>
            <a:r>
              <a:rPr lang="en-US" dirty="0"/>
              <a:t>Note:</a:t>
            </a:r>
          </a:p>
          <a:p>
            <a:pPr marL="880110" lvl="1" indent="-514350">
              <a:buAutoNum type="arabicPeriod"/>
            </a:pPr>
            <a:r>
              <a:rPr lang="en-US" dirty="0"/>
              <a:t>The open brace must appear on the same line as the if or else;</a:t>
            </a:r>
          </a:p>
          <a:p>
            <a:pPr marL="880110" lvl="1" indent="-514350">
              <a:buAutoNum type="arabicPeriod"/>
            </a:pPr>
            <a:r>
              <a:rPr lang="en-US" dirty="0"/>
              <a:t>Nothing may follow the open brace except, of course, comments; the first command to be executed must appear on a new line;</a:t>
            </a:r>
          </a:p>
          <a:p>
            <a:pPr marL="880110" lvl="1" indent="-514350">
              <a:buFont typeface="+mj-lt"/>
              <a:buAutoNum type="arabicPeriod"/>
            </a:pPr>
            <a:r>
              <a:rPr lang="en-US" dirty="0"/>
              <a:t>The close brace must appear on a line by itself.</a:t>
            </a:r>
          </a:p>
          <a:p>
            <a:pPr marL="880110" lvl="1" indent="-514350">
              <a:buFont typeface="+mj-lt"/>
              <a:buAutoNum type="arabicPeriod"/>
            </a:pPr>
            <a:r>
              <a:rPr lang="en-US" dirty="0"/>
              <a:t>The </a:t>
            </a:r>
            <a:r>
              <a:rPr lang="en-US" b="1" dirty="0">
                <a:latin typeface="Courier New" pitchFamily="49" charset="0"/>
                <a:cs typeface="Courier New" pitchFamily="49" charset="0"/>
              </a:rPr>
              <a:t>else</a:t>
            </a:r>
            <a:r>
              <a:rPr lang="en-US" b="1" dirty="0"/>
              <a:t> </a:t>
            </a:r>
            <a:r>
              <a:rPr lang="en-US" dirty="0"/>
              <a:t>clause must appear on a separate line from the closing</a:t>
            </a:r>
            <a:r>
              <a:rPr lang="en-US" b="1" dirty="0"/>
              <a:t> </a:t>
            </a:r>
            <a:r>
              <a:rPr lang="en-US" dirty="0"/>
              <a:t>brace of the corresponding </a:t>
            </a:r>
            <a:r>
              <a:rPr lang="en-US" b="1" dirty="0">
                <a:latin typeface="Courier New" pitchFamily="49" charset="0"/>
                <a:cs typeface="Courier New" pitchFamily="49" charset="0"/>
              </a:rPr>
              <a:t>if</a:t>
            </a:r>
            <a:r>
              <a:rPr lang="en-US" dirty="0"/>
              <a:t>.</a:t>
            </a:r>
          </a:p>
        </p:txBody>
      </p:sp>
      <p:sp>
        <p:nvSpPr>
          <p:cNvPr id="5" name="TextBox 4"/>
          <p:cNvSpPr txBox="1"/>
          <p:nvPr/>
        </p:nvSpPr>
        <p:spPr>
          <a:xfrm>
            <a:off x="762000" y="1910477"/>
            <a:ext cx="2286000" cy="923330"/>
          </a:xfrm>
          <a:prstGeom prst="rect">
            <a:avLst/>
          </a:prstGeom>
          <a:solidFill>
            <a:schemeClr val="tx2">
              <a:lumMod val="20000"/>
              <a:lumOff val="80000"/>
            </a:schemeClr>
          </a:solidFill>
        </p:spPr>
        <p:txBody>
          <a:bodyPr wrap="square" rtlCol="0">
            <a:spAutoFit/>
          </a:bodyPr>
          <a:lstStyle/>
          <a:p>
            <a:pPr>
              <a:buNone/>
            </a:pPr>
            <a:r>
              <a:rPr lang="en-US" b="1" dirty="0">
                <a:latin typeface="Courier New" pitchFamily="49" charset="0"/>
                <a:cs typeface="Courier New" pitchFamily="49" charset="0"/>
              </a:rPr>
              <a:t>if</a:t>
            </a:r>
            <a:r>
              <a:rPr lang="en-US" dirty="0">
                <a:latin typeface="Courier New" pitchFamily="49" charset="0"/>
                <a:cs typeface="Courier New" pitchFamily="49" charset="0"/>
              </a:rPr>
              <a:t> </a:t>
            </a:r>
            <a:r>
              <a:rPr lang="en-US" i="1" dirty="0">
                <a:latin typeface="Courier New" pitchFamily="49" charset="0"/>
                <a:cs typeface="Courier New" pitchFamily="49" charset="0"/>
              </a:rPr>
              <a:t>expression</a:t>
            </a:r>
            <a:r>
              <a:rPr lang="en-US" dirty="0">
                <a:latin typeface="Courier New" pitchFamily="49" charset="0"/>
                <a:cs typeface="Courier New" pitchFamily="49" charset="0"/>
              </a:rPr>
              <a:t> </a:t>
            </a:r>
            <a:r>
              <a:rPr lang="en-US" b="1" dirty="0">
                <a:latin typeface="Courier New" pitchFamily="49" charset="0"/>
                <a:cs typeface="Courier New" pitchFamily="49" charset="0"/>
              </a:rPr>
              <a:t>{</a:t>
            </a:r>
          </a:p>
          <a:p>
            <a:pPr>
              <a:buNone/>
            </a:pPr>
            <a:r>
              <a:rPr lang="en-US" i="1" dirty="0">
                <a:latin typeface="Courier New" pitchFamily="49" charset="0"/>
                <a:cs typeface="Courier New" pitchFamily="49" charset="0"/>
              </a:rPr>
              <a:t>    commands</a:t>
            </a:r>
          </a:p>
          <a:p>
            <a:pPr>
              <a:buNone/>
            </a:pPr>
            <a:r>
              <a:rPr lang="en-US" b="1" dirty="0">
                <a:latin typeface="Courier New" pitchFamily="49" charset="0"/>
                <a:cs typeface="Courier New" pitchFamily="49" charset="0"/>
              </a:rPr>
              <a:t>}</a:t>
            </a:r>
            <a:endParaRPr lang="en-US" b="1" dirty="0"/>
          </a:p>
        </p:txBody>
      </p:sp>
      <p:sp>
        <p:nvSpPr>
          <p:cNvPr id="6" name="TextBox 5"/>
          <p:cNvSpPr txBox="1"/>
          <p:nvPr/>
        </p:nvSpPr>
        <p:spPr>
          <a:xfrm>
            <a:off x="3124200" y="1910477"/>
            <a:ext cx="2286000" cy="1754326"/>
          </a:xfrm>
          <a:prstGeom prst="rect">
            <a:avLst/>
          </a:prstGeom>
          <a:solidFill>
            <a:schemeClr val="tx2">
              <a:lumMod val="40000"/>
              <a:lumOff val="60000"/>
            </a:schemeClr>
          </a:solidFill>
        </p:spPr>
        <p:txBody>
          <a:bodyPr wrap="square" rtlCol="0">
            <a:spAutoFit/>
          </a:bodyPr>
          <a:lstStyle/>
          <a:p>
            <a:pPr>
              <a:buNone/>
            </a:pPr>
            <a:r>
              <a:rPr lang="en-US" b="1" dirty="0">
                <a:latin typeface="Courier New" pitchFamily="49" charset="0"/>
                <a:cs typeface="Courier New" pitchFamily="49" charset="0"/>
              </a:rPr>
              <a:t>if</a:t>
            </a:r>
            <a:r>
              <a:rPr lang="en-US" dirty="0">
                <a:latin typeface="Courier New" pitchFamily="49" charset="0"/>
                <a:cs typeface="Courier New" pitchFamily="49" charset="0"/>
              </a:rPr>
              <a:t> </a:t>
            </a:r>
            <a:r>
              <a:rPr lang="en-US" i="1" dirty="0">
                <a:latin typeface="Courier New" pitchFamily="49" charset="0"/>
                <a:cs typeface="Courier New" pitchFamily="49" charset="0"/>
              </a:rPr>
              <a:t>expression</a:t>
            </a:r>
            <a:r>
              <a:rPr lang="en-US" dirty="0">
                <a:latin typeface="Courier New" pitchFamily="49" charset="0"/>
                <a:cs typeface="Courier New" pitchFamily="49" charset="0"/>
              </a:rPr>
              <a:t> </a:t>
            </a:r>
            <a:r>
              <a:rPr lang="en-US" b="1" dirty="0">
                <a:latin typeface="Courier New" pitchFamily="49" charset="0"/>
                <a:cs typeface="Courier New" pitchFamily="49" charset="0"/>
              </a:rPr>
              <a:t>{</a:t>
            </a:r>
          </a:p>
          <a:p>
            <a:pPr>
              <a:buNone/>
            </a:pPr>
            <a:r>
              <a:rPr lang="en-US" i="1" dirty="0">
                <a:latin typeface="Courier New" pitchFamily="49" charset="0"/>
                <a:cs typeface="Courier New" pitchFamily="49" charset="0"/>
              </a:rPr>
              <a:t>    commands</a:t>
            </a:r>
          </a:p>
          <a:p>
            <a:pPr>
              <a:buNone/>
            </a:pP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else {</a:t>
            </a:r>
          </a:p>
          <a:p>
            <a:pPr>
              <a:buNone/>
            </a:pPr>
            <a:r>
              <a:rPr lang="en-US" b="1" dirty="0">
                <a:latin typeface="Courier New" pitchFamily="49" charset="0"/>
                <a:cs typeface="Courier New" pitchFamily="49" charset="0"/>
              </a:rPr>
              <a:t>    </a:t>
            </a:r>
            <a:r>
              <a:rPr lang="en-US" i="1" dirty="0">
                <a:latin typeface="Courier New" pitchFamily="49" charset="0"/>
                <a:cs typeface="Courier New" pitchFamily="49" charset="0"/>
              </a:rPr>
              <a:t>commands</a:t>
            </a:r>
          </a:p>
          <a:p>
            <a:pPr>
              <a:buNone/>
            </a:pPr>
            <a:r>
              <a:rPr lang="en-US" b="1" dirty="0">
                <a:latin typeface="Courier New" pitchFamily="49" charset="0"/>
                <a:cs typeface="Courier New" pitchFamily="49" charset="0"/>
              </a:rPr>
              <a:t>}</a:t>
            </a:r>
            <a:endParaRPr lang="en-US" b="1" dirty="0"/>
          </a:p>
        </p:txBody>
      </p:sp>
      <p:sp>
        <p:nvSpPr>
          <p:cNvPr id="7" name="TextBox 6"/>
          <p:cNvSpPr txBox="1"/>
          <p:nvPr/>
        </p:nvSpPr>
        <p:spPr>
          <a:xfrm>
            <a:off x="5486400" y="1910477"/>
            <a:ext cx="2971800" cy="2585323"/>
          </a:xfrm>
          <a:prstGeom prst="rect">
            <a:avLst/>
          </a:prstGeom>
          <a:solidFill>
            <a:schemeClr val="tx2">
              <a:lumMod val="60000"/>
              <a:lumOff val="40000"/>
            </a:schemeClr>
          </a:solidFill>
        </p:spPr>
        <p:txBody>
          <a:bodyPr wrap="square" rtlCol="0">
            <a:spAutoFit/>
          </a:bodyPr>
          <a:lstStyle/>
          <a:p>
            <a:pPr>
              <a:buNone/>
            </a:pPr>
            <a:r>
              <a:rPr lang="en-US" b="1" dirty="0">
                <a:latin typeface="Courier New" pitchFamily="49" charset="0"/>
                <a:cs typeface="Courier New" pitchFamily="49" charset="0"/>
              </a:rPr>
              <a:t>if</a:t>
            </a:r>
            <a:r>
              <a:rPr lang="en-US" dirty="0">
                <a:latin typeface="Courier New" pitchFamily="49" charset="0"/>
                <a:cs typeface="Courier New" pitchFamily="49" charset="0"/>
              </a:rPr>
              <a:t> </a:t>
            </a:r>
            <a:r>
              <a:rPr lang="en-US" i="1" dirty="0">
                <a:latin typeface="Courier New" pitchFamily="49" charset="0"/>
                <a:cs typeface="Courier New" pitchFamily="49" charset="0"/>
              </a:rPr>
              <a:t>expression</a:t>
            </a:r>
            <a:r>
              <a:rPr lang="en-US" dirty="0">
                <a:latin typeface="Courier New" pitchFamily="49" charset="0"/>
                <a:cs typeface="Courier New" pitchFamily="49" charset="0"/>
              </a:rPr>
              <a:t> </a:t>
            </a:r>
            <a:r>
              <a:rPr lang="en-US" b="1" dirty="0">
                <a:latin typeface="Courier New" pitchFamily="49" charset="0"/>
                <a:cs typeface="Courier New" pitchFamily="49" charset="0"/>
              </a:rPr>
              <a:t>{</a:t>
            </a:r>
          </a:p>
          <a:p>
            <a:pPr>
              <a:buNone/>
            </a:pPr>
            <a:r>
              <a:rPr lang="en-US" i="1" dirty="0">
                <a:latin typeface="Courier New" pitchFamily="49" charset="0"/>
                <a:cs typeface="Courier New" pitchFamily="49" charset="0"/>
              </a:rPr>
              <a:t>    commands</a:t>
            </a:r>
          </a:p>
          <a:p>
            <a:pPr>
              <a:buNone/>
            </a:pP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else if </a:t>
            </a:r>
            <a:r>
              <a:rPr lang="en-US" i="1" dirty="0">
                <a:latin typeface="Courier New" pitchFamily="49" charset="0"/>
                <a:cs typeface="Courier New" pitchFamily="49" charset="0"/>
              </a:rPr>
              <a:t>expression</a:t>
            </a:r>
            <a:r>
              <a:rPr lang="en-US" dirty="0">
                <a:latin typeface="Courier New" pitchFamily="49" charset="0"/>
                <a:cs typeface="Courier New" pitchFamily="49" charset="0"/>
              </a:rPr>
              <a:t> </a:t>
            </a: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    </a:t>
            </a:r>
            <a:r>
              <a:rPr lang="en-US" i="1" dirty="0">
                <a:latin typeface="Courier New" pitchFamily="49" charset="0"/>
                <a:cs typeface="Courier New" pitchFamily="49" charset="0"/>
              </a:rPr>
              <a:t>commands</a:t>
            </a:r>
          </a:p>
          <a:p>
            <a:pPr>
              <a:buNone/>
            </a:pPr>
            <a:r>
              <a:rPr lang="en-US" b="1" dirty="0">
                <a:latin typeface="Courier New" pitchFamily="49" charset="0"/>
                <a:cs typeface="Courier New" pitchFamily="49" charset="0"/>
              </a:rPr>
              <a:t>}</a:t>
            </a:r>
            <a:endParaRPr lang="en-US" b="1" dirty="0"/>
          </a:p>
          <a:p>
            <a:pPr>
              <a:buNone/>
            </a:pPr>
            <a:r>
              <a:rPr lang="en-US" b="1" dirty="0">
                <a:latin typeface="Courier New" pitchFamily="49" charset="0"/>
                <a:cs typeface="Courier New" pitchFamily="49" charset="0"/>
              </a:rPr>
              <a:t>else {</a:t>
            </a:r>
          </a:p>
          <a:p>
            <a:pPr>
              <a:buNone/>
            </a:pPr>
            <a:r>
              <a:rPr lang="en-US" b="1" dirty="0">
                <a:latin typeface="Courier New" pitchFamily="49" charset="0"/>
                <a:cs typeface="Courier New" pitchFamily="49" charset="0"/>
              </a:rPr>
              <a:t>    </a:t>
            </a:r>
            <a:r>
              <a:rPr lang="en-US" i="1" dirty="0">
                <a:latin typeface="Courier New" pitchFamily="49" charset="0"/>
                <a:cs typeface="Courier New" pitchFamily="49" charset="0"/>
              </a:rPr>
              <a:t>commands</a:t>
            </a:r>
          </a:p>
          <a:p>
            <a:pPr>
              <a:buNone/>
            </a:pPr>
            <a:r>
              <a:rPr lang="en-US" b="1" dirty="0">
                <a:latin typeface="Courier New" pitchFamily="49" charset="0"/>
                <a:cs typeface="Courier New" pitchFamily="49" charset="0"/>
              </a:rPr>
              <a:t>}</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quarter" idx="1"/>
          </p:nvPr>
        </p:nvSpPr>
        <p:spPr/>
        <p:txBody>
          <a:bodyPr/>
          <a:lstStyle/>
          <a:p>
            <a:r>
              <a:rPr lang="en-US" dirty="0"/>
              <a:t>The </a:t>
            </a:r>
            <a:r>
              <a:rPr lang="en-US" dirty="0" err="1"/>
              <a:t>Stata</a:t>
            </a:r>
            <a:r>
              <a:rPr lang="en-US" dirty="0"/>
              <a:t> commands inside the </a:t>
            </a:r>
            <a:r>
              <a:rPr lang="en-US" b="1" dirty="0">
                <a:latin typeface="Courier New" pitchFamily="49" charset="0"/>
                <a:cs typeface="Courier New" pitchFamily="49" charset="0"/>
              </a:rPr>
              <a:t>if</a:t>
            </a:r>
            <a:r>
              <a:rPr lang="en-US" dirty="0"/>
              <a:t> branch will be executed given the </a:t>
            </a:r>
            <a:r>
              <a:rPr lang="en-US" i="1" dirty="0">
                <a:latin typeface="Courier New" pitchFamily="49" charset="0"/>
                <a:cs typeface="Courier New" pitchFamily="49" charset="0"/>
              </a:rPr>
              <a:t>expression</a:t>
            </a:r>
            <a:r>
              <a:rPr lang="en-US" dirty="0"/>
              <a:t> is satisfied. If not, those statements are ignored, and statements following the </a:t>
            </a:r>
            <a:r>
              <a:rPr lang="en-US" b="1" dirty="0">
                <a:latin typeface="Courier New" pitchFamily="49" charset="0"/>
                <a:cs typeface="Courier New" pitchFamily="49" charset="0"/>
              </a:rPr>
              <a:t>else</a:t>
            </a:r>
            <a:r>
              <a:rPr lang="en-US" dirty="0"/>
              <a:t> or </a:t>
            </a:r>
            <a:r>
              <a:rPr lang="en-US" b="1" dirty="0">
                <a:latin typeface="Courier New" pitchFamily="49" charset="0"/>
                <a:cs typeface="Courier New" pitchFamily="49" charset="0"/>
              </a:rPr>
              <a:t>else if</a:t>
            </a:r>
            <a:r>
              <a:rPr lang="en-US" dirty="0"/>
              <a:t> </a:t>
            </a:r>
            <a:r>
              <a:rPr lang="en-US" dirty="0" err="1"/>
              <a:t>if</a:t>
            </a:r>
            <a:r>
              <a:rPr lang="en-US" dirty="0"/>
              <a:t> stated will be executed.</a:t>
            </a:r>
          </a:p>
          <a:p>
            <a:r>
              <a:rPr lang="en-US" dirty="0"/>
              <a:t>The </a:t>
            </a:r>
            <a:r>
              <a:rPr lang="en-US" b="1" dirty="0">
                <a:latin typeface="Courier New" pitchFamily="49" charset="0"/>
                <a:cs typeface="Courier New" pitchFamily="49" charset="0"/>
              </a:rPr>
              <a:t>if</a:t>
            </a:r>
            <a:r>
              <a:rPr lang="en-US" dirty="0"/>
              <a:t> programming command should not be confused with the </a:t>
            </a:r>
            <a:r>
              <a:rPr lang="en-US" b="1" dirty="0">
                <a:latin typeface="Courier New" pitchFamily="49" charset="0"/>
                <a:cs typeface="Courier New" pitchFamily="49" charset="0"/>
              </a:rPr>
              <a:t>if</a:t>
            </a:r>
            <a:r>
              <a:rPr lang="en-US" dirty="0"/>
              <a:t> qualifier that can be used to restrict any command to a subset of the data, as in </a:t>
            </a:r>
            <a:r>
              <a:rPr lang="en-US" b="1" dirty="0">
                <a:latin typeface="Courier New" pitchFamily="49" charset="0"/>
                <a:cs typeface="Courier New" pitchFamily="49" charset="0"/>
              </a:rPr>
              <a:t>summarize mpg if foreign == 1</a:t>
            </a:r>
            <a:r>
              <a:rPr lang="en-US" dirty="0"/>
              <a:t>.</a:t>
            </a:r>
          </a:p>
          <a:p>
            <a:r>
              <a:rPr lang="en-US" dirty="0"/>
              <a:t>See </a:t>
            </a:r>
            <a:r>
              <a:rPr lang="en-US" b="1" dirty="0">
                <a:latin typeface="Courier New" pitchFamily="49" charset="0"/>
                <a:cs typeface="Courier New" pitchFamily="49" charset="0"/>
              </a:rPr>
              <a:t>help </a:t>
            </a:r>
            <a:r>
              <a:rPr lang="en-US" b="1" dirty="0" err="1">
                <a:latin typeface="Courier New" pitchFamily="49" charset="0"/>
                <a:cs typeface="Courier New" pitchFamily="49" charset="0"/>
              </a:rPr>
              <a:t>ifcmd</a:t>
            </a:r>
            <a:r>
              <a:rPr lang="en-US" b="1" dirty="0">
                <a:latin typeface="Courier New" pitchFamily="49" charset="0"/>
                <a:cs typeface="Courier New" pitchFamily="49" charset="0"/>
              </a:rPr>
              <a:t> </a:t>
            </a:r>
            <a:r>
              <a:rPr lang="en-US" dirty="0"/>
              <a:t>versus </a:t>
            </a:r>
            <a:r>
              <a:rPr lang="en-US" b="1" dirty="0">
                <a:latin typeface="Courier New" pitchFamily="49" charset="0"/>
                <a:cs typeface="Courier New" pitchFamily="49" charset="0"/>
              </a:rPr>
              <a:t>help if</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quarter" idx="1"/>
          </p:nvPr>
        </p:nvSpPr>
        <p:spPr/>
        <p:txBody>
          <a:bodyPr>
            <a:normAutofit lnSpcReduction="10000"/>
          </a:bodyPr>
          <a:lstStyle/>
          <a:p>
            <a:r>
              <a:rPr lang="en-US" dirty="0"/>
              <a:t>Example</a:t>
            </a:r>
          </a:p>
          <a:p>
            <a:pPr lvl="1">
              <a:buNone/>
            </a:pPr>
            <a:r>
              <a:rPr lang="en-US" b="1" dirty="0" err="1">
                <a:latin typeface="Courier New" pitchFamily="49" charset="0"/>
                <a:cs typeface="Courier New" pitchFamily="49" charset="0"/>
              </a:rPr>
              <a:t>sysuse</a:t>
            </a:r>
            <a:r>
              <a:rPr lang="en-US" b="1" dirty="0">
                <a:latin typeface="Courier New" pitchFamily="49" charset="0"/>
                <a:cs typeface="Courier New" pitchFamily="49" charset="0"/>
              </a:rPr>
              <a:t> auto, clear</a:t>
            </a:r>
          </a:p>
          <a:p>
            <a:pPr lvl="1">
              <a:buNone/>
            </a:pPr>
            <a:r>
              <a:rPr lang="en-US" b="1" dirty="0">
                <a:latin typeface="Courier New" pitchFamily="49" charset="0"/>
                <a:cs typeface="Courier New" pitchFamily="49" charset="0"/>
              </a:rPr>
              <a:t>regress price mpg weight</a:t>
            </a:r>
          </a:p>
          <a:p>
            <a:pPr lvl="1">
              <a:buNone/>
            </a:pPr>
            <a:r>
              <a:rPr lang="en-US" b="1" dirty="0">
                <a:latin typeface="Courier New" pitchFamily="49" charset="0"/>
                <a:cs typeface="Courier New" pitchFamily="49" charset="0"/>
              </a:rPr>
              <a:t>local r2 = e(r2)</a:t>
            </a:r>
          </a:p>
          <a:p>
            <a:pPr lvl="1">
              <a:buNone/>
            </a:pPr>
            <a:r>
              <a:rPr lang="en-US" b="1" dirty="0">
                <a:latin typeface="Courier New" pitchFamily="49" charset="0"/>
                <a:cs typeface="Courier New" pitchFamily="49" charset="0"/>
              </a:rPr>
              <a:t>regress price mpg </a:t>
            </a:r>
            <a:r>
              <a:rPr lang="en-US" b="1" dirty="0" err="1">
                <a:latin typeface="Courier New" pitchFamily="49" charset="0"/>
                <a:cs typeface="Courier New" pitchFamily="49" charset="0"/>
              </a:rPr>
              <a:t>gear_ratio</a:t>
            </a:r>
            <a:endParaRPr lang="en-US" b="1" dirty="0">
              <a:latin typeface="Courier New" pitchFamily="49" charset="0"/>
              <a:cs typeface="Courier New" pitchFamily="49" charset="0"/>
            </a:endParaRPr>
          </a:p>
          <a:p>
            <a:pPr lvl="1">
              <a:buNone/>
            </a:pPr>
            <a:r>
              <a:rPr lang="en-US" b="1" dirty="0">
                <a:latin typeface="Courier New" pitchFamily="49" charset="0"/>
                <a:cs typeface="Courier New" pitchFamily="49" charset="0"/>
              </a:rPr>
              <a:t>if `r2' &gt; e(r2) {</a:t>
            </a:r>
          </a:p>
          <a:p>
            <a:pPr lvl="1">
              <a:buNone/>
            </a:pPr>
            <a:r>
              <a:rPr lang="en-US" b="1" dirty="0">
                <a:latin typeface="Courier New" pitchFamily="49" charset="0"/>
                <a:cs typeface="Courier New" pitchFamily="49" charset="0"/>
              </a:rPr>
              <a:t>	display "Model 1 fits better"</a:t>
            </a:r>
          </a:p>
          <a:p>
            <a:pPr lvl="1">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else {</a:t>
            </a:r>
          </a:p>
          <a:p>
            <a:pPr lvl="1">
              <a:buNone/>
            </a:pPr>
            <a:r>
              <a:rPr lang="en-US" b="1" dirty="0">
                <a:latin typeface="Courier New" pitchFamily="49" charset="0"/>
                <a:cs typeface="Courier New" pitchFamily="49" charset="0"/>
              </a:rPr>
              <a:t>	display in red "Model 1 fits worse"</a:t>
            </a:r>
          </a:p>
          <a:p>
            <a:pPr lvl="1">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and Branching</a:t>
            </a:r>
          </a:p>
        </p:txBody>
      </p:sp>
      <p:sp>
        <p:nvSpPr>
          <p:cNvPr id="3" name="Content Placeholder 2"/>
          <p:cNvSpPr>
            <a:spLocks noGrp="1"/>
          </p:cNvSpPr>
          <p:nvPr>
            <p:ph sz="quarter" idx="1"/>
          </p:nvPr>
        </p:nvSpPr>
        <p:spPr/>
        <p:txBody>
          <a:bodyPr/>
          <a:lstStyle/>
          <a:p>
            <a:r>
              <a:rPr lang="en-US" dirty="0"/>
              <a:t>Note: Nesting programs makes it easier to read and avoid mistakes. As for the location of the brace, I suggest wherever you decide to put it, always put it there. Do not change your programming style from time to time. This way, when you see a close brace, you will know to what it matches. Mismatched braces are a common programming error and can be difficult to find.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49362"/>
          </a:xfrm>
        </p:spPr>
        <p:txBody>
          <a:bodyPr>
            <a:normAutofit fontScale="90000"/>
          </a:bodyPr>
          <a:lstStyle/>
          <a:p>
            <a:r>
              <a:rPr lang="en-US" sz="5600" dirty="0"/>
              <a:t>Program Define</a:t>
            </a:r>
            <a:br>
              <a:rPr lang="en-US" sz="5600" dirty="0"/>
            </a:br>
            <a:r>
              <a:rPr lang="en-US" sz="3300" dirty="0"/>
              <a:t>Programs with no Argument</a:t>
            </a:r>
          </a:p>
        </p:txBody>
      </p:sp>
      <p:sp>
        <p:nvSpPr>
          <p:cNvPr id="3" name="Content Placeholder 2"/>
          <p:cNvSpPr>
            <a:spLocks noGrp="1"/>
          </p:cNvSpPr>
          <p:nvPr>
            <p:ph sz="quarter" idx="1"/>
          </p:nvPr>
        </p:nvSpPr>
        <p:spPr>
          <a:xfrm>
            <a:off x="914400" y="1752600"/>
            <a:ext cx="7772400" cy="4572000"/>
          </a:xfrm>
        </p:spPr>
        <p:txBody>
          <a:bodyPr/>
          <a:lstStyle/>
          <a:p>
            <a:r>
              <a:rPr lang="en-US" dirty="0"/>
              <a:t>Example</a:t>
            </a:r>
          </a:p>
          <a:p>
            <a:pPr lvl="1">
              <a:buNone/>
            </a:pPr>
            <a:r>
              <a:rPr lang="en-US" b="1" dirty="0">
                <a:latin typeface="Courier New" pitchFamily="49" charset="0"/>
                <a:cs typeface="Courier New" pitchFamily="49" charset="0"/>
              </a:rPr>
              <a:t>capture program drop hello</a:t>
            </a:r>
          </a:p>
          <a:p>
            <a:pPr lvl="1">
              <a:buNone/>
            </a:pPr>
            <a:r>
              <a:rPr lang="en-US" b="1" dirty="0">
                <a:latin typeface="Courier New" pitchFamily="49" charset="0"/>
                <a:cs typeface="Courier New" pitchFamily="49" charset="0"/>
              </a:rPr>
              <a:t>program define hello</a:t>
            </a:r>
          </a:p>
          <a:p>
            <a:pPr lvl="1">
              <a:buNone/>
            </a:pPr>
            <a:r>
              <a:rPr lang="en-US" b="1" dirty="0">
                <a:latin typeface="Courier New" pitchFamily="49" charset="0"/>
                <a:cs typeface="Courier New" pitchFamily="49" charset="0"/>
              </a:rPr>
              <a:t>version 13.1</a:t>
            </a:r>
          </a:p>
          <a:p>
            <a:pPr lvl="1">
              <a:buNone/>
            </a:pPr>
            <a:r>
              <a:rPr lang="en-US" b="1" dirty="0">
                <a:latin typeface="Courier New" pitchFamily="49" charset="0"/>
                <a:cs typeface="Courier New" pitchFamily="49" charset="0"/>
              </a:rPr>
              <a:t>display "Hello World"</a:t>
            </a:r>
          </a:p>
          <a:p>
            <a:pPr lvl="1">
              <a:buNone/>
            </a:pPr>
            <a:r>
              <a:rPr lang="en-US" b="1" dirty="0">
                <a:latin typeface="Courier New" pitchFamily="49" charset="0"/>
                <a:cs typeface="Courier New" pitchFamily="49" charset="0"/>
              </a:rPr>
              <a:t>end</a:t>
            </a:r>
          </a:p>
          <a:p>
            <a:pPr>
              <a:buNone/>
            </a:pPr>
            <a:endParaRPr lang="en-US" dirty="0">
              <a:latin typeface="Courier New" pitchFamily="49" charset="0"/>
              <a:cs typeface="Courier New" pitchFamily="49" charset="0"/>
            </a:endParaRPr>
          </a:p>
          <a:p>
            <a:pPr lvl="1">
              <a:buNone/>
            </a:pPr>
            <a:r>
              <a:rPr lang="en-US" dirty="0"/>
              <a:t>In command window, issue</a:t>
            </a:r>
          </a:p>
          <a:p>
            <a:pPr lvl="1">
              <a:buNone/>
            </a:pPr>
            <a:r>
              <a:rPr lang="en-US" b="1" dirty="0">
                <a:latin typeface="Courier New" pitchFamily="49" charset="0"/>
                <a:cs typeface="Courier New" pitchFamily="49" charset="0"/>
              </a:rPr>
              <a:t>hello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772400" cy="1249362"/>
          </a:xfrm>
        </p:spPr>
        <p:txBody>
          <a:bodyPr>
            <a:normAutofit fontScale="90000"/>
          </a:bodyPr>
          <a:lstStyle/>
          <a:p>
            <a:r>
              <a:rPr lang="en-US" sz="5600" dirty="0"/>
              <a:t>Program Define</a:t>
            </a:r>
            <a:br>
              <a:rPr lang="en-US" sz="5600" dirty="0"/>
            </a:br>
            <a:r>
              <a:rPr lang="en-US" sz="3300" dirty="0"/>
              <a:t>Programs with an Argument</a:t>
            </a:r>
          </a:p>
        </p:txBody>
      </p:sp>
      <p:sp>
        <p:nvSpPr>
          <p:cNvPr id="3" name="Content Placeholder 2"/>
          <p:cNvSpPr>
            <a:spLocks noGrp="1"/>
          </p:cNvSpPr>
          <p:nvPr>
            <p:ph sz="quarter" idx="1"/>
          </p:nvPr>
        </p:nvSpPr>
        <p:spPr>
          <a:xfrm>
            <a:off x="457200" y="1935480"/>
            <a:ext cx="8229600" cy="4770120"/>
          </a:xfrm>
        </p:spPr>
        <p:txBody>
          <a:bodyPr>
            <a:normAutofit lnSpcReduction="10000"/>
          </a:bodyPr>
          <a:lstStyle/>
          <a:p>
            <a:r>
              <a:rPr lang="en-US" dirty="0"/>
              <a:t>Example</a:t>
            </a:r>
          </a:p>
          <a:p>
            <a:pPr lvl="1">
              <a:buNone/>
            </a:pPr>
            <a:r>
              <a:rPr lang="en-US" b="1" dirty="0">
                <a:latin typeface="Courier New" pitchFamily="49" charset="0"/>
                <a:cs typeface="Courier New" pitchFamily="49" charset="0"/>
              </a:rPr>
              <a:t>capture program drop echo</a:t>
            </a:r>
          </a:p>
          <a:p>
            <a:pPr lvl="1">
              <a:buNone/>
            </a:pPr>
            <a:r>
              <a:rPr lang="en-US" b="1" dirty="0">
                <a:latin typeface="Courier New" pitchFamily="49" charset="0"/>
                <a:cs typeface="Courier New" pitchFamily="49" charset="0"/>
              </a:rPr>
              <a:t>program define echo</a:t>
            </a:r>
          </a:p>
          <a:p>
            <a:pPr lvl="1">
              <a:buNone/>
            </a:pPr>
            <a:r>
              <a:rPr lang="en-US" b="1" dirty="0">
                <a:latin typeface="Courier New" pitchFamily="49" charset="0"/>
                <a:cs typeface="Courier New" pitchFamily="49" charset="0"/>
              </a:rPr>
              <a:t>version 13.1</a:t>
            </a:r>
          </a:p>
          <a:p>
            <a:pPr lvl="1">
              <a:buNone/>
            </a:pPr>
            <a:r>
              <a:rPr lang="en-US" b="1" dirty="0">
                <a:latin typeface="Courier New" pitchFamily="49" charset="0"/>
                <a:cs typeface="Courier New" pitchFamily="49" charset="0"/>
              </a:rPr>
              <a:t>display " `0‘"</a:t>
            </a:r>
          </a:p>
          <a:p>
            <a:pPr lvl="1">
              <a:buNone/>
            </a:pPr>
            <a:r>
              <a:rPr lang="en-US" b="1" dirty="0">
                <a:latin typeface="Courier New" pitchFamily="49" charset="0"/>
                <a:cs typeface="Courier New" pitchFamily="49" charset="0"/>
              </a:rPr>
              <a:t>end</a:t>
            </a:r>
          </a:p>
          <a:p>
            <a:pPr lvl="1">
              <a:buNone/>
            </a:pPr>
            <a:endParaRPr lang="en-US" dirty="0">
              <a:latin typeface="Courier New" pitchFamily="49" charset="0"/>
              <a:cs typeface="Courier New" pitchFamily="49" charset="0"/>
            </a:endParaRPr>
          </a:p>
          <a:p>
            <a:pPr lvl="1">
              <a:buNone/>
            </a:pPr>
            <a:r>
              <a:rPr lang="en-US" dirty="0" err="1"/>
              <a:t>Stata</a:t>
            </a:r>
            <a:r>
              <a:rPr lang="en-US" dirty="0"/>
              <a:t> stores the arguments in a local macro called </a:t>
            </a:r>
            <a:r>
              <a:rPr lang="en-US" b="1" dirty="0">
                <a:latin typeface="Courier New" pitchFamily="49" charset="0"/>
                <a:cs typeface="Courier New" pitchFamily="49" charset="0"/>
              </a:rPr>
              <a:t>0</a:t>
            </a:r>
            <a:r>
              <a:rPr lang="en-US" dirty="0"/>
              <a:t>.</a:t>
            </a:r>
          </a:p>
          <a:p>
            <a:pPr lvl="1">
              <a:buNone/>
            </a:pPr>
            <a:r>
              <a:rPr lang="en-US" dirty="0"/>
              <a:t>In command window, issue</a:t>
            </a:r>
          </a:p>
          <a:p>
            <a:pPr lvl="1">
              <a:buNone/>
            </a:pPr>
            <a:r>
              <a:rPr lang="en-US" b="1" dirty="0">
                <a:latin typeface="Courier New" pitchFamily="49" charset="0"/>
                <a:cs typeface="Courier New" pitchFamily="49" charset="0"/>
              </a:rPr>
              <a:t>echo</a:t>
            </a:r>
          </a:p>
          <a:p>
            <a:pPr lvl="1">
              <a:buNone/>
            </a:pPr>
            <a:r>
              <a:rPr lang="en-US" b="1" dirty="0">
                <a:latin typeface="Courier New" pitchFamily="49" charset="0"/>
                <a:cs typeface="Courier New" pitchFamily="49" charset="0"/>
              </a:rPr>
              <a:t>echo Hello World</a:t>
            </a:r>
          </a:p>
          <a:p>
            <a:pPr lvl="1">
              <a:buNone/>
            </a:pPr>
            <a:r>
              <a:rPr lang="en-US" b="1" dirty="0">
                <a:latin typeface="Courier New" pitchFamily="49" charset="0"/>
                <a:cs typeface="Courier New" pitchFamily="49" charset="0"/>
              </a:rPr>
              <a:t>echo say "Hello World" again</a:t>
            </a:r>
          </a:p>
          <a:p>
            <a:pPr lvl="1">
              <a:buNone/>
            </a:pPr>
            <a:endParaRPr lang="en-US" b="1"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a:t>
            </a:r>
          </a:p>
        </p:txBody>
      </p:sp>
      <p:sp>
        <p:nvSpPr>
          <p:cNvPr id="3" name="Content Placeholder 2"/>
          <p:cNvSpPr>
            <a:spLocks noGrp="1"/>
          </p:cNvSpPr>
          <p:nvPr>
            <p:ph sz="quarter" idx="1"/>
          </p:nvPr>
        </p:nvSpPr>
        <p:spPr>
          <a:xfrm>
            <a:off x="838200" y="1371600"/>
            <a:ext cx="8077200" cy="5029200"/>
          </a:xfrm>
        </p:spPr>
        <p:txBody>
          <a:bodyPr>
            <a:noAutofit/>
          </a:bodyPr>
          <a:lstStyle/>
          <a:p>
            <a:r>
              <a:rPr lang="en-US" sz="2400" dirty="0"/>
              <a:t>Stata scalars are named entities that store single numbers or strings, which may include missing values. </a:t>
            </a:r>
          </a:p>
          <a:p>
            <a:r>
              <a:rPr lang="en-US" sz="2400" dirty="0"/>
              <a:t>Stata scalar variables are different from variables in the dataset. Variables in the dataset are columns of observations in your data.</a:t>
            </a:r>
          </a:p>
          <a:p>
            <a:r>
              <a:rPr lang="en-US" sz="2400" dirty="0"/>
              <a:t>Syntax:</a:t>
            </a:r>
          </a:p>
          <a:p>
            <a:endParaRPr lang="en-US" sz="2400" u="sng" dirty="0"/>
          </a:p>
        </p:txBody>
      </p:sp>
      <p:pic>
        <p:nvPicPr>
          <p:cNvPr id="1027" name="Picture 3"/>
          <p:cNvPicPr>
            <a:picLocks noChangeAspect="1" noChangeArrowheads="1"/>
          </p:cNvPicPr>
          <p:nvPr/>
        </p:nvPicPr>
        <p:blipFill>
          <a:blip r:embed="rId2" cstate="print"/>
          <a:srcRect/>
          <a:stretch>
            <a:fillRect/>
          </a:stretch>
        </p:blipFill>
        <p:spPr bwMode="auto">
          <a:xfrm>
            <a:off x="2362200" y="3505200"/>
            <a:ext cx="5610225" cy="3190875"/>
          </a:xfrm>
          <a:prstGeom prst="rect">
            <a:avLst/>
          </a:prstGeom>
          <a:noFill/>
          <a:ln w="9525">
            <a:noFill/>
            <a:miter lim="800000"/>
            <a:headEnd/>
            <a:tailEnd/>
          </a:ln>
          <a:effectLst>
            <a:outerShdw blurRad="76200" sx="102000" sy="102000" algn="ctr" rotWithShape="0">
              <a:prstClr val="black">
                <a:alpha val="40000"/>
              </a:prst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rmAutofit fontScale="90000"/>
          </a:bodyPr>
          <a:lstStyle/>
          <a:p>
            <a:r>
              <a:rPr lang="en-US" sz="5600" dirty="0"/>
              <a:t>Program Define</a:t>
            </a:r>
            <a:br>
              <a:rPr lang="en-US" sz="5600" dirty="0"/>
            </a:br>
            <a:r>
              <a:rPr lang="en-US" sz="3300" dirty="0"/>
              <a:t>Programs with an Argument</a:t>
            </a:r>
          </a:p>
        </p:txBody>
      </p:sp>
      <p:sp>
        <p:nvSpPr>
          <p:cNvPr id="3" name="Content Placeholder 2"/>
          <p:cNvSpPr>
            <a:spLocks noGrp="1"/>
          </p:cNvSpPr>
          <p:nvPr>
            <p:ph sz="quarter" idx="1"/>
          </p:nvPr>
        </p:nvSpPr>
        <p:spPr>
          <a:xfrm>
            <a:off x="457200" y="1935480"/>
            <a:ext cx="8229600" cy="4693920"/>
          </a:xfrm>
        </p:spPr>
        <p:txBody>
          <a:bodyPr>
            <a:normAutofit fontScale="92500" lnSpcReduction="10000"/>
          </a:bodyPr>
          <a:lstStyle/>
          <a:p>
            <a:r>
              <a:rPr lang="en-US" dirty="0"/>
              <a:t>Revised final version</a:t>
            </a:r>
          </a:p>
          <a:p>
            <a:pPr lvl="1">
              <a:buNone/>
            </a:pPr>
            <a:r>
              <a:rPr lang="en-US" b="1" dirty="0">
                <a:latin typeface="Courier New" pitchFamily="49" charset="0"/>
                <a:cs typeface="Courier New" pitchFamily="49" charset="0"/>
              </a:rPr>
              <a:t>capture program drop echo</a:t>
            </a:r>
          </a:p>
          <a:p>
            <a:pPr lvl="1">
              <a:buNone/>
            </a:pPr>
            <a:r>
              <a:rPr lang="en-US" b="1" dirty="0">
                <a:latin typeface="Courier New" pitchFamily="49" charset="0"/>
                <a:cs typeface="Courier New" pitchFamily="49" charset="0"/>
              </a:rPr>
              <a:t>program define echo</a:t>
            </a:r>
          </a:p>
          <a:p>
            <a:pPr lvl="1">
              <a:buNone/>
            </a:pPr>
            <a:r>
              <a:rPr lang="en-US" b="1" dirty="0">
                <a:latin typeface="Courier New" pitchFamily="49" charset="0"/>
                <a:cs typeface="Courier New" pitchFamily="49" charset="0"/>
              </a:rPr>
              <a:t>version 13.1</a:t>
            </a:r>
          </a:p>
          <a:p>
            <a:pPr lvl="1">
              <a:buNone/>
            </a:pPr>
            <a:r>
              <a:rPr lang="en-US" b="1" dirty="0">
                <a:latin typeface="Courier New" pitchFamily="49" charset="0"/>
                <a:cs typeface="Courier New" pitchFamily="49" charset="0"/>
              </a:rPr>
              <a:t>if `"`0'"' != "" {</a:t>
            </a:r>
          </a:p>
          <a:p>
            <a:pPr lvl="1">
              <a:buNone/>
            </a:pPr>
            <a:r>
              <a:rPr lang="en-US" b="1" dirty="0">
                <a:latin typeface="Courier New" pitchFamily="49" charset="0"/>
                <a:cs typeface="Courier New" pitchFamily="49" charset="0"/>
              </a:rPr>
              <a:t>	display `" `0'"‘</a:t>
            </a:r>
          </a:p>
          <a:p>
            <a:pPr lvl="1">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end</a:t>
            </a:r>
            <a:endParaRPr lang="en-US" dirty="0">
              <a:latin typeface="Courier New" pitchFamily="49" charset="0"/>
              <a:cs typeface="Courier New" pitchFamily="49" charset="0"/>
            </a:endParaRPr>
          </a:p>
          <a:p>
            <a:pPr lvl="1">
              <a:buNone/>
            </a:pPr>
            <a:endParaRPr lang="en-US" dirty="0"/>
          </a:p>
          <a:p>
            <a:r>
              <a:rPr lang="en-US" dirty="0"/>
              <a:t>Note: </a:t>
            </a:r>
            <a:r>
              <a:rPr lang="en-US" sz="2800" dirty="0"/>
              <a:t>Compound quotes </a:t>
            </a:r>
          </a:p>
          <a:p>
            <a:pPr lvl="1"/>
            <a:r>
              <a:rPr lang="en-US" dirty="0"/>
              <a:t>can be used anywhere a double quote is used, and</a:t>
            </a:r>
          </a:p>
          <a:p>
            <a:pPr lvl="1"/>
            <a:r>
              <a:rPr lang="en-US" dirty="0"/>
              <a:t>must be used if the text being quoted includes double quotes.</a:t>
            </a:r>
            <a:endParaRPr lang="en-US" b="1"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rmAutofit fontScale="90000"/>
          </a:bodyPr>
          <a:lstStyle/>
          <a:p>
            <a:r>
              <a:rPr lang="en-US" sz="5600" dirty="0"/>
              <a:t>Program Define</a:t>
            </a:r>
            <a:br>
              <a:rPr lang="en-US" sz="5600" dirty="0"/>
            </a:br>
            <a:r>
              <a:rPr lang="en-US" sz="3300" dirty="0"/>
              <a:t>Programs with Positional Arguments</a:t>
            </a:r>
          </a:p>
        </p:txBody>
      </p:sp>
      <p:sp>
        <p:nvSpPr>
          <p:cNvPr id="3" name="Content Placeholder 2"/>
          <p:cNvSpPr>
            <a:spLocks noGrp="1"/>
          </p:cNvSpPr>
          <p:nvPr>
            <p:ph sz="quarter" idx="1"/>
          </p:nvPr>
        </p:nvSpPr>
        <p:spPr>
          <a:xfrm>
            <a:off x="457200" y="1935480"/>
            <a:ext cx="8229600" cy="4770120"/>
          </a:xfrm>
        </p:spPr>
        <p:txBody>
          <a:bodyPr>
            <a:normAutofit fontScale="92500" lnSpcReduction="10000"/>
          </a:bodyPr>
          <a:lstStyle/>
          <a:p>
            <a:r>
              <a:rPr lang="en-US" dirty="0"/>
              <a:t>Example</a:t>
            </a:r>
          </a:p>
          <a:p>
            <a:pPr lvl="1">
              <a:buNone/>
            </a:pPr>
            <a:r>
              <a:rPr lang="en-US" b="1" dirty="0">
                <a:latin typeface="Courier New" pitchFamily="49" charset="0"/>
                <a:cs typeface="Courier New" pitchFamily="49" charset="0"/>
              </a:rPr>
              <a:t>capture program drop echo</a:t>
            </a:r>
          </a:p>
          <a:p>
            <a:pPr lvl="1">
              <a:buNone/>
            </a:pPr>
            <a:r>
              <a:rPr lang="en-US" b="1" dirty="0">
                <a:latin typeface="Courier New" pitchFamily="49" charset="0"/>
                <a:cs typeface="Courier New" pitchFamily="49" charset="0"/>
              </a:rPr>
              <a:t>program define echo</a:t>
            </a:r>
          </a:p>
          <a:p>
            <a:pPr lvl="1">
              <a:buNone/>
            </a:pPr>
            <a:r>
              <a:rPr lang="en-US" b="1" dirty="0">
                <a:latin typeface="Courier New" pitchFamily="49" charset="0"/>
                <a:cs typeface="Courier New" pitchFamily="49" charset="0"/>
              </a:rPr>
              <a:t>version 13.1</a:t>
            </a:r>
          </a:p>
          <a:p>
            <a:pPr lvl="1">
              <a:buNone/>
            </a:pPr>
            <a:r>
              <a:rPr lang="en-US" b="1" dirty="0">
                <a:latin typeface="Courier New" pitchFamily="49" charset="0"/>
                <a:cs typeface="Courier New" pitchFamily="49" charset="0"/>
              </a:rPr>
              <a:t>while `"`1'"' != "" {</a:t>
            </a:r>
          </a:p>
          <a:p>
            <a:pPr lvl="1">
              <a:buNone/>
            </a:pPr>
            <a:r>
              <a:rPr lang="en-US" b="1" dirty="0">
                <a:latin typeface="Courier New" pitchFamily="49" charset="0"/>
                <a:cs typeface="Courier New" pitchFamily="49" charset="0"/>
              </a:rPr>
              <a:t>	display `"`1'"'</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mac</a:t>
            </a:r>
            <a:r>
              <a:rPr lang="en-US" b="1" dirty="0">
                <a:latin typeface="Courier New" pitchFamily="49" charset="0"/>
                <a:cs typeface="Courier New" pitchFamily="49" charset="0"/>
              </a:rPr>
              <a:t> shift</a:t>
            </a:r>
          </a:p>
          <a:p>
            <a:pPr lvl="1">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end</a:t>
            </a:r>
          </a:p>
          <a:p>
            <a:pPr lvl="1">
              <a:buNone/>
            </a:pPr>
            <a:endParaRPr lang="en-US" dirty="0"/>
          </a:p>
          <a:p>
            <a:pPr lvl="1">
              <a:buNone/>
            </a:pPr>
            <a:r>
              <a:rPr lang="en-US" dirty="0"/>
              <a:t>In command window, issue</a:t>
            </a:r>
          </a:p>
          <a:p>
            <a:pPr lvl="1">
              <a:buNone/>
            </a:pPr>
            <a:r>
              <a:rPr lang="en-US" b="1" dirty="0">
                <a:latin typeface="Courier New" pitchFamily="49" charset="0"/>
                <a:cs typeface="Courier New" pitchFamily="49" charset="0"/>
              </a:rPr>
              <a:t>echo one two three testing</a:t>
            </a:r>
          </a:p>
          <a:p>
            <a:pPr lvl="1">
              <a:buNone/>
            </a:pPr>
            <a:r>
              <a:rPr lang="en-US" b="1" dirty="0">
                <a:latin typeface="Courier New" pitchFamily="49" charset="0"/>
                <a:cs typeface="Courier New" pitchFamily="49" charset="0"/>
              </a:rPr>
              <a:t>echo one "two and three" four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p:txBody>
          <a:bodyPr>
            <a:normAutofit fontScale="92500" lnSpcReduction="10000"/>
          </a:bodyPr>
          <a:lstStyle/>
          <a:p>
            <a:pPr marL="274320" lvl="1" indent="-274320">
              <a:spcBef>
                <a:spcPts val="580"/>
              </a:spcBef>
              <a:buClr>
                <a:schemeClr val="accent1"/>
              </a:buClr>
            </a:pPr>
            <a:r>
              <a:rPr lang="en-US" b="1" dirty="0">
                <a:latin typeface="Courier New" pitchFamily="49" charset="0"/>
                <a:cs typeface="Courier New" pitchFamily="49" charset="0"/>
              </a:rPr>
              <a:t>quietly</a:t>
            </a:r>
          </a:p>
          <a:p>
            <a:r>
              <a:rPr lang="en-US" dirty="0"/>
              <a:t>Perform command but suppress terminal output</a:t>
            </a:r>
          </a:p>
          <a:p>
            <a:r>
              <a:rPr lang="en-US" dirty="0"/>
              <a:t>Syntax</a:t>
            </a:r>
          </a:p>
          <a:p>
            <a:pPr>
              <a:buNone/>
            </a:pPr>
            <a:r>
              <a:rPr lang="en-US" b="1" dirty="0">
                <a:latin typeface="Courier New" pitchFamily="49" charset="0"/>
                <a:cs typeface="Courier New" pitchFamily="49" charset="0"/>
              </a:rPr>
              <a:t>	</a:t>
            </a:r>
            <a:r>
              <a:rPr lang="en-US" b="1" u="sng" dirty="0">
                <a:latin typeface="Courier New" pitchFamily="49" charset="0"/>
                <a:cs typeface="Courier New" pitchFamily="49" charset="0"/>
              </a:rPr>
              <a:t>qui</a:t>
            </a:r>
            <a:r>
              <a:rPr lang="en-US" b="1" dirty="0">
                <a:latin typeface="Courier New" pitchFamily="49" charset="0"/>
                <a:cs typeface="Courier New" pitchFamily="49" charset="0"/>
              </a:rPr>
              <a:t>etly</a:t>
            </a:r>
            <a:r>
              <a:rPr lang="en-US" dirty="0">
                <a:latin typeface="Courier New" pitchFamily="49" charset="0"/>
                <a:cs typeface="Courier New" pitchFamily="49" charset="0"/>
              </a:rPr>
              <a:t> [:] command</a:t>
            </a:r>
          </a:p>
          <a:p>
            <a:endParaRPr lang="en-US" dirty="0"/>
          </a:p>
          <a:p>
            <a:r>
              <a:rPr lang="en-US" dirty="0"/>
              <a:t>Example</a:t>
            </a:r>
          </a:p>
          <a:p>
            <a:pPr>
              <a:buNone/>
            </a:pPr>
            <a:r>
              <a:rPr lang="en-US" sz="2200" b="1" dirty="0" err="1">
                <a:latin typeface="Courier New" pitchFamily="49" charset="0"/>
                <a:cs typeface="Courier New" pitchFamily="49" charset="0"/>
              </a:rPr>
              <a:t>sysuse</a:t>
            </a:r>
            <a:r>
              <a:rPr lang="en-US" sz="2200" b="1" dirty="0">
                <a:latin typeface="Courier New" pitchFamily="49" charset="0"/>
                <a:cs typeface="Courier New" pitchFamily="49" charset="0"/>
              </a:rPr>
              <a:t> auto</a:t>
            </a:r>
          </a:p>
          <a:p>
            <a:pPr>
              <a:buNone/>
            </a:pPr>
            <a:r>
              <a:rPr lang="en-US" sz="2200" b="1" dirty="0">
                <a:latin typeface="Courier New" pitchFamily="49" charset="0"/>
                <a:cs typeface="Courier New" pitchFamily="49" charset="0"/>
              </a:rPr>
              <a:t>quietly regress mpg weight foreign headroom</a:t>
            </a:r>
          </a:p>
          <a:p>
            <a:pPr>
              <a:buNone/>
            </a:pPr>
            <a:endParaRPr lang="en-US" dirty="0"/>
          </a:p>
          <a:p>
            <a:r>
              <a:rPr lang="en-US" dirty="0"/>
              <a:t>No output is presented, but the </a:t>
            </a:r>
            <a:r>
              <a:rPr lang="en-US" b="1" dirty="0">
                <a:latin typeface="Courier New" pitchFamily="49" charset="0"/>
                <a:cs typeface="Courier New" pitchFamily="49" charset="0"/>
              </a:rPr>
              <a:t>e() </a:t>
            </a:r>
            <a:r>
              <a:rPr lang="en-US" dirty="0"/>
              <a:t>returned results from the regression are now 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p:txBody>
          <a:bodyPr>
            <a:normAutofit fontScale="92500" lnSpcReduction="10000"/>
          </a:bodyPr>
          <a:lstStyle/>
          <a:p>
            <a:pPr marL="274320" lvl="1" indent="-274320">
              <a:spcBef>
                <a:spcPts val="580"/>
              </a:spcBef>
              <a:buClr>
                <a:schemeClr val="accent1"/>
              </a:buClr>
            </a:pPr>
            <a:r>
              <a:rPr lang="en-US" b="1" dirty="0">
                <a:latin typeface="Courier New" pitchFamily="49" charset="0"/>
                <a:cs typeface="Courier New" pitchFamily="49" charset="0"/>
              </a:rPr>
              <a:t>pause</a:t>
            </a:r>
          </a:p>
          <a:p>
            <a:r>
              <a:rPr lang="en-US" dirty="0"/>
              <a:t>Temporarily suspend execution of the program, returning control to the keyboard. Execution of keyboard commands continues until you type </a:t>
            </a:r>
            <a:r>
              <a:rPr lang="en-US" b="1" dirty="0">
                <a:latin typeface="Courier New" pitchFamily="49" charset="0"/>
                <a:cs typeface="Courier New" pitchFamily="49" charset="0"/>
              </a:rPr>
              <a:t>end</a:t>
            </a:r>
            <a:r>
              <a:rPr lang="en-US" dirty="0"/>
              <a:t> or </a:t>
            </a:r>
            <a:r>
              <a:rPr lang="en-US" b="1" dirty="0">
                <a:latin typeface="Courier New" pitchFamily="49" charset="0"/>
                <a:cs typeface="Courier New" pitchFamily="49" charset="0"/>
              </a:rPr>
              <a:t>q</a:t>
            </a:r>
            <a:r>
              <a:rPr lang="en-US" dirty="0"/>
              <a:t>, at which time execution of the program resumes.</a:t>
            </a:r>
          </a:p>
          <a:p>
            <a:r>
              <a:rPr lang="en-US" dirty="0"/>
              <a:t>Syntax</a:t>
            </a:r>
          </a:p>
          <a:p>
            <a:pPr>
              <a:buNone/>
            </a:pPr>
            <a:r>
              <a:rPr lang="en-US" b="1" dirty="0">
                <a:latin typeface="Courier New" pitchFamily="49" charset="0"/>
                <a:cs typeface="Courier New" pitchFamily="49" charset="0"/>
              </a:rPr>
              <a:t>	pause </a:t>
            </a:r>
            <a:r>
              <a:rPr lang="en-US" dirty="0">
                <a:latin typeface="Courier New" pitchFamily="49" charset="0"/>
                <a:cs typeface="Courier New" pitchFamily="49" charset="0"/>
              </a:rPr>
              <a:t>{</a:t>
            </a:r>
            <a:r>
              <a:rPr lang="en-US" b="1" dirty="0">
                <a:latin typeface="Courier New" pitchFamily="49" charset="0"/>
                <a:cs typeface="Courier New" pitchFamily="49" charset="0"/>
              </a:rPr>
              <a:t> on </a:t>
            </a:r>
            <a:r>
              <a:rPr lang="en-US" dirty="0">
                <a:latin typeface="Courier New" pitchFamily="49" charset="0"/>
                <a:cs typeface="Courier New" pitchFamily="49" charset="0"/>
              </a:rPr>
              <a:t>|</a:t>
            </a:r>
            <a:r>
              <a:rPr lang="en-US" b="1" dirty="0">
                <a:latin typeface="Courier New" pitchFamily="49" charset="0"/>
                <a:cs typeface="Courier New" pitchFamily="49" charset="0"/>
              </a:rPr>
              <a:t> off </a:t>
            </a:r>
            <a:r>
              <a:rPr lang="en-US" dirty="0">
                <a:latin typeface="Courier New" pitchFamily="49" charset="0"/>
                <a:cs typeface="Courier New" pitchFamily="49" charset="0"/>
              </a:rPr>
              <a:t>| [message] }</a:t>
            </a:r>
          </a:p>
          <a:p>
            <a:r>
              <a:rPr lang="en-US" dirty="0"/>
              <a:t>Example</a:t>
            </a:r>
          </a:p>
          <a:p>
            <a:pPr>
              <a:buNone/>
            </a:pPr>
            <a:r>
              <a:rPr lang="en-US" sz="2200" b="1" dirty="0">
                <a:latin typeface="Courier New" pitchFamily="49" charset="0"/>
                <a:cs typeface="Courier New" pitchFamily="49" charset="0"/>
              </a:rPr>
              <a:t>pause on</a:t>
            </a:r>
          </a:p>
          <a:p>
            <a:pPr>
              <a:buNone/>
            </a:pPr>
            <a:r>
              <a:rPr lang="en-US" sz="2200" b="1" dirty="0" err="1">
                <a:latin typeface="Courier New" pitchFamily="49" charset="0"/>
                <a:cs typeface="Courier New" pitchFamily="49" charset="0"/>
              </a:rPr>
              <a:t>sysuse</a:t>
            </a:r>
            <a:r>
              <a:rPr lang="en-US" sz="2200" b="1" dirty="0">
                <a:latin typeface="Courier New" pitchFamily="49" charset="0"/>
                <a:cs typeface="Courier New" pitchFamily="49" charset="0"/>
              </a:rPr>
              <a:t> auto</a:t>
            </a:r>
          </a:p>
          <a:p>
            <a:pPr>
              <a:buNone/>
            </a:pPr>
            <a:r>
              <a:rPr lang="en-US" sz="2200" b="1" dirty="0">
                <a:latin typeface="Courier New" pitchFamily="49" charset="0"/>
                <a:cs typeface="Courier New" pitchFamily="49" charset="0"/>
              </a:rPr>
              <a:t>regress mpg weight foreign headroom</a:t>
            </a:r>
          </a:p>
          <a:p>
            <a:pPr>
              <a:buNone/>
            </a:pPr>
            <a:r>
              <a:rPr lang="en-US" sz="2200" b="1" dirty="0">
                <a:latin typeface="Courier New" pitchFamily="49" charset="0"/>
                <a:cs typeface="Courier New" pitchFamily="49" charset="0"/>
              </a:rPr>
              <a:t>pause Check OLS coefficient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p:txBody>
          <a:bodyPr>
            <a:normAutofit/>
          </a:bodyPr>
          <a:lstStyle/>
          <a:p>
            <a:pPr marL="274320" lvl="1" indent="-274320">
              <a:spcBef>
                <a:spcPts val="580"/>
              </a:spcBef>
              <a:buClr>
                <a:schemeClr val="accent1"/>
              </a:buClr>
            </a:pPr>
            <a:r>
              <a:rPr lang="en-US" b="1" dirty="0">
                <a:latin typeface="Courier New" pitchFamily="49" charset="0"/>
                <a:cs typeface="Courier New" pitchFamily="49" charset="0"/>
              </a:rPr>
              <a:t>sleep</a:t>
            </a:r>
          </a:p>
          <a:p>
            <a:r>
              <a:rPr lang="en-US" dirty="0"/>
              <a:t>Pause for a specified time before continuing with the next command.</a:t>
            </a:r>
          </a:p>
          <a:p>
            <a:r>
              <a:rPr lang="en-US" dirty="0"/>
              <a:t>Syntax</a:t>
            </a:r>
          </a:p>
          <a:p>
            <a:pPr>
              <a:buNone/>
            </a:pPr>
            <a:r>
              <a:rPr lang="en-US" b="1" dirty="0">
                <a:latin typeface="Courier New" pitchFamily="49" charset="0"/>
                <a:cs typeface="Courier New" pitchFamily="49" charset="0"/>
              </a:rPr>
              <a:t>	sleep #</a:t>
            </a:r>
          </a:p>
          <a:p>
            <a:pPr>
              <a:buNone/>
            </a:pPr>
            <a:r>
              <a:rPr lang="en-US" dirty="0"/>
              <a:t>	where # is the number of milliseconds.</a:t>
            </a:r>
          </a:p>
          <a:p>
            <a:pPr>
              <a:buNone/>
            </a:pPr>
            <a:r>
              <a:rPr lang="en-US" dirty="0"/>
              <a:t>	 (1,000 ms = 1 second)</a:t>
            </a:r>
          </a:p>
          <a:p>
            <a:r>
              <a:rPr lang="en-US" dirty="0"/>
              <a:t>Example: pauses for 10 seconds</a:t>
            </a:r>
          </a:p>
          <a:p>
            <a:pPr>
              <a:buNone/>
            </a:pPr>
            <a:r>
              <a:rPr lang="en-US" sz="2200" b="1" dirty="0">
                <a:latin typeface="Courier New" pitchFamily="49" charset="0"/>
                <a:cs typeface="Courier New" pitchFamily="49" charset="0"/>
              </a:rPr>
              <a:t>sleep 10000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p:txBody>
          <a:bodyPr>
            <a:normAutofit/>
          </a:bodyPr>
          <a:lstStyle/>
          <a:p>
            <a:pPr marL="274320" lvl="1" indent="-274320">
              <a:spcBef>
                <a:spcPts val="580"/>
              </a:spcBef>
              <a:buClr>
                <a:schemeClr val="accent1"/>
              </a:buClr>
            </a:pPr>
            <a:r>
              <a:rPr lang="en-US" b="1" dirty="0">
                <a:latin typeface="Courier New" pitchFamily="49" charset="0"/>
                <a:cs typeface="Courier New" pitchFamily="49" charset="0"/>
              </a:rPr>
              <a:t>more</a:t>
            </a:r>
          </a:p>
          <a:p>
            <a:r>
              <a:rPr lang="en-US" dirty="0"/>
              <a:t>causes </a:t>
            </a:r>
            <a:r>
              <a:rPr lang="en-US" dirty="0" err="1"/>
              <a:t>Stata</a:t>
            </a:r>
            <a:r>
              <a:rPr lang="en-US" dirty="0"/>
              <a:t> to display </a:t>
            </a:r>
            <a:r>
              <a:rPr lang="en-US" b="1" dirty="0">
                <a:latin typeface="Courier New" pitchFamily="49" charset="0"/>
                <a:cs typeface="Courier New" pitchFamily="49" charset="0"/>
              </a:rPr>
              <a:t>--more--</a:t>
            </a:r>
            <a:r>
              <a:rPr lang="en-US" dirty="0"/>
              <a:t> and pause until any key is pressed.</a:t>
            </a:r>
          </a:p>
          <a:p>
            <a:endParaRPr lang="en-US" dirty="0"/>
          </a:p>
          <a:p>
            <a:r>
              <a:rPr lang="en-US" b="1" dirty="0">
                <a:latin typeface="Courier New" pitchFamily="49" charset="0"/>
                <a:cs typeface="Courier New" pitchFamily="49" charset="0"/>
              </a:rPr>
              <a:t>set more </a:t>
            </a:r>
            <a:r>
              <a:rPr lang="en-US" dirty="0">
                <a:latin typeface="Courier New" pitchFamily="49" charset="0"/>
                <a:cs typeface="Courier New" pitchFamily="49" charset="0"/>
              </a:rPr>
              <a:t>{</a:t>
            </a:r>
            <a:r>
              <a:rPr lang="en-US" b="1" dirty="0" err="1">
                <a:latin typeface="Courier New" pitchFamily="49" charset="0"/>
                <a:cs typeface="Courier New" pitchFamily="49" charset="0"/>
              </a:rPr>
              <a:t>on</a:t>
            </a:r>
            <a:r>
              <a:rPr lang="en-US" dirty="0" err="1">
                <a:latin typeface="Courier New" pitchFamily="49" charset="0"/>
                <a:cs typeface="Courier New" pitchFamily="49" charset="0"/>
              </a:rPr>
              <a:t>|</a:t>
            </a:r>
            <a:r>
              <a:rPr lang="en-US" b="1" dirty="0" err="1">
                <a:latin typeface="Courier New" pitchFamily="49" charset="0"/>
                <a:cs typeface="Courier New" pitchFamily="49" charset="0"/>
              </a:rPr>
              <a:t>off</a:t>
            </a:r>
            <a:r>
              <a:rPr lang="en-US" dirty="0">
                <a:latin typeface="Courier New" pitchFamily="49" charset="0"/>
                <a:cs typeface="Courier New" pitchFamily="49" charset="0"/>
              </a:rPr>
              <a:t>}</a:t>
            </a:r>
          </a:p>
          <a:p>
            <a:r>
              <a:rPr lang="en-US" b="1" dirty="0">
                <a:latin typeface="Courier New" pitchFamily="49" charset="0"/>
                <a:cs typeface="Courier New" pitchFamily="49" charset="0"/>
              </a:rPr>
              <a:t>set more on</a:t>
            </a:r>
            <a:r>
              <a:rPr lang="en-US" dirty="0"/>
              <a:t>, which is the default, tells </a:t>
            </a:r>
            <a:r>
              <a:rPr lang="en-US" dirty="0" err="1"/>
              <a:t>Stata</a:t>
            </a:r>
            <a:r>
              <a:rPr lang="en-US" dirty="0"/>
              <a:t> to wait until you press a key before continuing when a </a:t>
            </a:r>
            <a:r>
              <a:rPr lang="en-US" b="1" dirty="0">
                <a:latin typeface="Courier New" pitchFamily="49" charset="0"/>
                <a:cs typeface="Courier New" pitchFamily="49" charset="0"/>
              </a:rPr>
              <a:t>--more-- </a:t>
            </a:r>
            <a:r>
              <a:rPr lang="en-US" dirty="0"/>
              <a:t>message is displayed.</a:t>
            </a:r>
          </a:p>
          <a:p>
            <a:r>
              <a:rPr lang="en-US" b="1" dirty="0">
                <a:latin typeface="Courier New" pitchFamily="49" charset="0"/>
                <a:cs typeface="Courier New" pitchFamily="49" charset="0"/>
              </a:rPr>
              <a:t>set more off</a:t>
            </a:r>
            <a:r>
              <a:rPr lang="en-US" dirty="0"/>
              <a:t> tells </a:t>
            </a:r>
            <a:r>
              <a:rPr lang="en-US" dirty="0" err="1"/>
              <a:t>Stata</a:t>
            </a:r>
            <a:r>
              <a:rPr lang="en-US" dirty="0"/>
              <a:t> not to pause or display the </a:t>
            </a:r>
            <a:r>
              <a:rPr lang="en-US" b="1" dirty="0">
                <a:latin typeface="Courier New" pitchFamily="49" charset="0"/>
                <a:cs typeface="Courier New" pitchFamily="49" charset="0"/>
              </a:rPr>
              <a:t>--more– </a:t>
            </a:r>
            <a:r>
              <a:rPr lang="en-US" dirty="0"/>
              <a:t>message.</a:t>
            </a:r>
            <a:endParaRPr lang="en-US" sz="2200" b="1"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a:xfrm>
            <a:off x="228600" y="1447800"/>
            <a:ext cx="8915400" cy="5410200"/>
          </a:xfrm>
        </p:spPr>
        <p:txBody>
          <a:bodyPr>
            <a:normAutofit fontScale="92500" lnSpcReduction="10000"/>
          </a:bodyPr>
          <a:lstStyle/>
          <a:p>
            <a:pPr marL="274320" lvl="1" indent="-274320">
              <a:spcBef>
                <a:spcPts val="580"/>
              </a:spcBef>
              <a:buClr>
                <a:schemeClr val="accent1"/>
              </a:buClr>
            </a:pPr>
            <a:r>
              <a:rPr lang="en-US" b="1" dirty="0">
                <a:latin typeface="Courier New" pitchFamily="49" charset="0"/>
                <a:cs typeface="Courier New" pitchFamily="49" charset="0"/>
              </a:rPr>
              <a:t>tokenize</a:t>
            </a:r>
          </a:p>
          <a:p>
            <a:r>
              <a:rPr lang="en-US" dirty="0"/>
              <a:t>Divide string into tokens, storing the result in `1', `2', ... (the positional local macros).  Tokens are determined based on the parsing characters </a:t>
            </a:r>
            <a:r>
              <a:rPr lang="en-US" dirty="0" err="1">
                <a:latin typeface="Courier New" pitchFamily="49" charset="0"/>
                <a:cs typeface="Courier New" pitchFamily="49" charset="0"/>
              </a:rPr>
              <a:t>pchars</a:t>
            </a:r>
            <a:r>
              <a:rPr lang="en-US" dirty="0"/>
              <a:t>, which default to a space if not specified.</a:t>
            </a:r>
          </a:p>
          <a:p>
            <a:r>
              <a:rPr lang="en-US" dirty="0"/>
              <a:t>Syntax</a:t>
            </a:r>
          </a:p>
          <a:p>
            <a:pPr>
              <a:buNone/>
            </a:pPr>
            <a:r>
              <a:rPr lang="en-US" b="1" u="sng" dirty="0">
                <a:latin typeface="Courier New" pitchFamily="49" charset="0"/>
                <a:cs typeface="Courier New" pitchFamily="49" charset="0"/>
              </a:rPr>
              <a:t>token</a:t>
            </a:r>
            <a:r>
              <a:rPr lang="en-US" b="1" dirty="0">
                <a:latin typeface="Courier New" pitchFamily="49" charset="0"/>
                <a:cs typeface="Courier New" pitchFamily="49" charset="0"/>
              </a:rPr>
              <a:t>ize </a:t>
            </a:r>
            <a:r>
              <a:rPr lang="en-US" dirty="0">
                <a:latin typeface="Courier New" pitchFamily="49" charset="0"/>
                <a:cs typeface="Courier New" pitchFamily="49" charset="0"/>
              </a:rPr>
              <a:t>[[`]"][string]["[']][,parse("</a:t>
            </a:r>
            <a:r>
              <a:rPr lang="en-US" dirty="0" err="1">
                <a:latin typeface="Courier New" pitchFamily="49" charset="0"/>
                <a:cs typeface="Courier New" pitchFamily="49" charset="0"/>
              </a:rPr>
              <a:t>pchars</a:t>
            </a:r>
            <a:r>
              <a:rPr lang="en-US" dirty="0">
                <a:latin typeface="Courier New" pitchFamily="49" charset="0"/>
                <a:cs typeface="Courier New" pitchFamily="49" charset="0"/>
              </a:rPr>
              <a:t>")]</a:t>
            </a:r>
          </a:p>
          <a:p>
            <a:r>
              <a:rPr lang="en-US" b="1" dirty="0">
                <a:latin typeface="Courier New" pitchFamily="49" charset="0"/>
                <a:cs typeface="Courier New" pitchFamily="49" charset="0"/>
              </a:rPr>
              <a:t>Example</a:t>
            </a:r>
          </a:p>
          <a:p>
            <a:pPr>
              <a:buNone/>
            </a:pPr>
            <a:r>
              <a:rPr lang="en-US" sz="2200" b="1" dirty="0">
                <a:latin typeface="Courier New" pitchFamily="49" charset="0"/>
                <a:cs typeface="Courier New" pitchFamily="49" charset="0"/>
              </a:rPr>
              <a:t>tokenize some words</a:t>
            </a:r>
          </a:p>
          <a:p>
            <a:pPr>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"1=|`1'|, 2=|`2'|, 3=|`3'|"</a:t>
            </a:r>
          </a:p>
          <a:p>
            <a:pPr>
              <a:buNone/>
            </a:pPr>
            <a:r>
              <a:rPr lang="en-US" sz="2200" b="1" dirty="0">
                <a:latin typeface="Courier New" pitchFamily="49" charset="0"/>
                <a:cs typeface="Courier New" pitchFamily="49" charset="0"/>
              </a:rPr>
              <a:t>tokenize "some more words"</a:t>
            </a:r>
          </a:p>
          <a:p>
            <a:pPr>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"1=|`1'|, 2=|`2'|, 3=|`3'|, 4=|`4'|"</a:t>
            </a:r>
          </a:p>
          <a:p>
            <a:pPr>
              <a:buNone/>
            </a:pPr>
            <a:r>
              <a:rPr lang="en-US" sz="2200" b="1" dirty="0">
                <a:latin typeface="Courier New" pitchFamily="49" charset="0"/>
                <a:cs typeface="Courier New" pitchFamily="49" charset="0"/>
              </a:rPr>
              <a:t>tokenize `""Marcello </a:t>
            </a:r>
            <a:r>
              <a:rPr lang="en-US" sz="2200" b="1" dirty="0" err="1">
                <a:latin typeface="Courier New" pitchFamily="49" charset="0"/>
                <a:cs typeface="Courier New" pitchFamily="49" charset="0"/>
              </a:rPr>
              <a:t>Pagano</a:t>
            </a:r>
            <a:r>
              <a:rPr lang="en-US" sz="2200" b="1" dirty="0">
                <a:latin typeface="Courier New" pitchFamily="49" charset="0"/>
                <a:cs typeface="Courier New" pitchFamily="49" charset="0"/>
              </a:rPr>
              <a:t>""</a:t>
            </a:r>
            <a:r>
              <a:rPr lang="en-US" sz="2200" b="1" dirty="0" err="1">
                <a:latin typeface="Courier New" pitchFamily="49" charset="0"/>
                <a:cs typeface="Courier New" pitchFamily="49" charset="0"/>
              </a:rPr>
              <a:t>Rino</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Bellocco</a:t>
            </a:r>
            <a:r>
              <a:rPr lang="en-US" sz="2200" b="1" dirty="0">
                <a:latin typeface="Courier New" pitchFamily="49" charset="0"/>
                <a:cs typeface="Courier New" pitchFamily="49" charset="0"/>
              </a:rPr>
              <a:t>""'</a:t>
            </a:r>
          </a:p>
          <a:p>
            <a:pPr>
              <a:buNone/>
            </a:pPr>
            <a:r>
              <a:rPr lang="en-US" sz="2200" b="1" dirty="0" err="1">
                <a:latin typeface="Courier New" pitchFamily="49" charset="0"/>
                <a:cs typeface="Courier New" pitchFamily="49" charset="0"/>
              </a:rPr>
              <a:t>di</a:t>
            </a:r>
            <a:r>
              <a:rPr lang="en-US" sz="2200" b="1" dirty="0">
                <a:latin typeface="Courier New" pitchFamily="49" charset="0"/>
                <a:cs typeface="Courier New" pitchFamily="49" charset="0"/>
              </a:rPr>
              <a:t> "1=|`1'|, 2=|`2'|, 3=|`3'|"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Some useful commands in programming</a:t>
            </a:r>
          </a:p>
        </p:txBody>
      </p:sp>
      <p:sp>
        <p:nvSpPr>
          <p:cNvPr id="3" name="Content Placeholder 2"/>
          <p:cNvSpPr>
            <a:spLocks noGrp="1"/>
          </p:cNvSpPr>
          <p:nvPr>
            <p:ph sz="quarter" idx="1"/>
          </p:nvPr>
        </p:nvSpPr>
        <p:spPr>
          <a:xfrm>
            <a:off x="914400" y="1447800"/>
            <a:ext cx="7772400" cy="5638800"/>
          </a:xfrm>
        </p:spPr>
        <p:txBody>
          <a:bodyPr>
            <a:normAutofit fontScale="85000" lnSpcReduction="20000"/>
          </a:bodyPr>
          <a:lstStyle/>
          <a:p>
            <a:pPr marL="274320" lvl="1" indent="-274320">
              <a:spcBef>
                <a:spcPts val="580"/>
              </a:spcBef>
              <a:buClr>
                <a:schemeClr val="accent1"/>
              </a:buClr>
            </a:pPr>
            <a:r>
              <a:rPr lang="en-US" b="1" dirty="0">
                <a:latin typeface="Courier New" pitchFamily="49" charset="0"/>
                <a:cs typeface="Courier New" pitchFamily="49" charset="0"/>
              </a:rPr>
              <a:t>trace</a:t>
            </a:r>
          </a:p>
          <a:p>
            <a:r>
              <a:rPr lang="en-US" dirty="0"/>
              <a:t>Trace program execution.</a:t>
            </a:r>
          </a:p>
          <a:p>
            <a:r>
              <a:rPr lang="en-US" dirty="0"/>
              <a:t>Syntax</a:t>
            </a:r>
          </a:p>
          <a:p>
            <a:pPr>
              <a:buNone/>
            </a:pPr>
            <a:r>
              <a:rPr lang="en-US" b="1" dirty="0">
                <a:latin typeface="Courier New" pitchFamily="49" charset="0"/>
                <a:cs typeface="Courier New" pitchFamily="49" charset="0"/>
              </a:rPr>
              <a:t>	set trace </a:t>
            </a:r>
            <a:r>
              <a:rPr lang="en-US" dirty="0">
                <a:latin typeface="Courier New" pitchFamily="49" charset="0"/>
                <a:cs typeface="Courier New" pitchFamily="49" charset="0"/>
              </a:rPr>
              <a:t>{</a:t>
            </a:r>
            <a:r>
              <a:rPr lang="en-US" b="1" dirty="0" err="1">
                <a:latin typeface="Courier New" pitchFamily="49" charset="0"/>
                <a:cs typeface="Courier New" pitchFamily="49" charset="0"/>
              </a:rPr>
              <a:t>on</a:t>
            </a:r>
            <a:r>
              <a:rPr lang="en-US" dirty="0" err="1">
                <a:latin typeface="Courier New" pitchFamily="49" charset="0"/>
                <a:cs typeface="Courier New" pitchFamily="49" charset="0"/>
              </a:rPr>
              <a:t>|</a:t>
            </a:r>
            <a:r>
              <a:rPr lang="en-US" b="1" dirty="0" err="1">
                <a:latin typeface="Courier New" pitchFamily="49" charset="0"/>
                <a:cs typeface="Courier New" pitchFamily="49" charset="0"/>
              </a:rPr>
              <a:t>off</a:t>
            </a:r>
            <a:r>
              <a:rPr lang="en-US" dirty="0">
                <a:latin typeface="Courier New" pitchFamily="49" charset="0"/>
                <a:cs typeface="Courier New" pitchFamily="49" charset="0"/>
              </a:rPr>
              <a:t>}</a:t>
            </a:r>
          </a:p>
          <a:p>
            <a:r>
              <a:rPr lang="en-US" b="1" dirty="0">
                <a:latin typeface="Courier New" pitchFamily="49" charset="0"/>
                <a:cs typeface="Courier New" pitchFamily="49" charset="0"/>
              </a:rPr>
              <a:t>set trace on</a:t>
            </a:r>
            <a:r>
              <a:rPr lang="en-US" dirty="0"/>
              <a:t> traces the execution of programs for debugging.</a:t>
            </a:r>
          </a:p>
          <a:p>
            <a:r>
              <a:rPr lang="en-US" b="1" dirty="0">
                <a:latin typeface="Courier New" pitchFamily="49" charset="0"/>
                <a:cs typeface="Courier New" pitchFamily="49" charset="0"/>
              </a:rPr>
              <a:t>set trace off</a:t>
            </a:r>
            <a:r>
              <a:rPr lang="en-US" dirty="0"/>
              <a:t> turns off tracing after it has been set on.</a:t>
            </a:r>
          </a:p>
          <a:p>
            <a:r>
              <a:rPr lang="en-US" dirty="0"/>
              <a:t>Example:</a:t>
            </a:r>
          </a:p>
          <a:p>
            <a:pPr>
              <a:buNone/>
            </a:pPr>
            <a:r>
              <a:rPr lang="en-US" sz="2400" b="1" dirty="0">
                <a:latin typeface="Courier New" pitchFamily="49" charset="0"/>
                <a:cs typeface="Courier New" pitchFamily="49" charset="0"/>
              </a:rPr>
              <a:t>set trace on</a:t>
            </a:r>
          </a:p>
          <a:p>
            <a:pPr>
              <a:buNone/>
            </a:pPr>
            <a:r>
              <a:rPr lang="en-US" sz="2400" b="1" dirty="0">
                <a:latin typeface="Courier New" pitchFamily="49" charset="0"/>
                <a:cs typeface="Courier New" pitchFamily="49" charset="0"/>
              </a:rPr>
              <a:t>local count 0</a:t>
            </a:r>
          </a:p>
          <a:p>
            <a:pPr>
              <a:buNone/>
            </a:pPr>
            <a:r>
              <a:rPr lang="en-US" sz="2400" b="1" dirty="0">
                <a:latin typeface="Courier New" pitchFamily="49" charset="0"/>
                <a:cs typeface="Courier New" pitchFamily="49" charset="0"/>
              </a:rPr>
              <a:t>local country US UK DE FR</a:t>
            </a:r>
          </a:p>
          <a:p>
            <a:pPr>
              <a:buNone/>
            </a:pPr>
            <a:r>
              <a:rPr lang="en-US" sz="2400" b="1" dirty="0" err="1">
                <a:latin typeface="Courier New" pitchFamily="49" charset="0"/>
                <a:cs typeface="Courier New" pitchFamily="49" charset="0"/>
              </a:rPr>
              <a:t>foreach</a:t>
            </a:r>
            <a:r>
              <a:rPr lang="en-US" sz="2400" b="1" dirty="0">
                <a:latin typeface="Courier New" pitchFamily="49" charset="0"/>
                <a:cs typeface="Courier New" pitchFamily="49" charset="0"/>
              </a:rPr>
              <a:t> c of local country {</a:t>
            </a:r>
          </a:p>
          <a:p>
            <a:pPr>
              <a:buNone/>
            </a:pPr>
            <a:r>
              <a:rPr lang="en-US" sz="2400" b="1" dirty="0">
                <a:latin typeface="Courier New" pitchFamily="49" charset="0"/>
                <a:cs typeface="Courier New" pitchFamily="49" charset="0"/>
              </a:rPr>
              <a:t> local count = `count'+1</a:t>
            </a:r>
          </a:p>
          <a:p>
            <a:pPr>
              <a:buNone/>
            </a:pPr>
            <a:r>
              <a:rPr lang="en-US" sz="2400" b="1" dirty="0">
                <a:latin typeface="Courier New" pitchFamily="49" charset="0"/>
                <a:cs typeface="Courier New" pitchFamily="49" charset="0"/>
              </a:rPr>
              <a:t> display "Country `count' : `c'"</a:t>
            </a:r>
          </a:p>
          <a:p>
            <a:pPr>
              <a:buNone/>
            </a:pP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set trace off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sz="quarter" idx="1"/>
          </p:nvPr>
        </p:nvSpPr>
        <p:spPr/>
        <p:txBody>
          <a:bodyPr>
            <a:normAutofit/>
          </a:bodyPr>
          <a:lstStyle/>
          <a:p>
            <a:r>
              <a:rPr lang="en-US"/>
              <a:t>Merge several </a:t>
            </a:r>
            <a:r>
              <a:rPr lang="en-US" dirty="0"/>
              <a:t>datasets</a:t>
            </a:r>
          </a:p>
          <a:p>
            <a:endParaRPr lang="en-US" dirty="0"/>
          </a:p>
          <a:p>
            <a:pPr>
              <a:buNone/>
            </a:pPr>
            <a:r>
              <a:rPr lang="en-US" sz="2200" b="1" dirty="0">
                <a:latin typeface="Courier New" pitchFamily="49" charset="0"/>
                <a:cs typeface="Courier New" pitchFamily="49" charset="0"/>
              </a:rPr>
              <a:t>local </a:t>
            </a:r>
            <a:r>
              <a:rPr lang="en-US" sz="2200" b="1" dirty="0" err="1">
                <a:latin typeface="Courier New" pitchFamily="49" charset="0"/>
                <a:cs typeface="Courier New" pitchFamily="49" charset="0"/>
              </a:rPr>
              <a:t>mydata</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ind</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emp</a:t>
            </a:r>
            <a:r>
              <a:rPr lang="en-US" sz="2200" b="1" dirty="0">
                <a:latin typeface="Courier New" pitchFamily="49" charset="0"/>
                <a:cs typeface="Courier New" pitchFamily="49" charset="0"/>
              </a:rPr>
              <a:t> wage cap </a:t>
            </a:r>
            <a:r>
              <a:rPr lang="en-US" sz="2200" b="1" dirty="0" err="1">
                <a:latin typeface="Courier New" pitchFamily="49" charset="0"/>
                <a:cs typeface="Courier New" pitchFamily="49" charset="0"/>
              </a:rPr>
              <a:t>indoutpt</a:t>
            </a:r>
            <a:r>
              <a:rPr lang="en-US" sz="2200" b="1" dirty="0">
                <a:latin typeface="Courier New" pitchFamily="49" charset="0"/>
                <a:cs typeface="Courier New" pitchFamily="49" charset="0"/>
              </a:rPr>
              <a:t>" </a:t>
            </a:r>
          </a:p>
          <a:p>
            <a:pPr>
              <a:buNone/>
            </a:pPr>
            <a:r>
              <a:rPr lang="en-US" sz="2200" b="1" dirty="0">
                <a:latin typeface="Courier New" pitchFamily="49" charset="0"/>
                <a:cs typeface="Courier New" pitchFamily="49" charset="0"/>
              </a:rPr>
              <a:t>local </a:t>
            </a:r>
            <a:r>
              <a:rPr lang="en-US" sz="2200" b="1" dirty="0" err="1">
                <a:latin typeface="Courier New" pitchFamily="49" charset="0"/>
                <a:cs typeface="Courier New" pitchFamily="49" charset="0"/>
              </a:rPr>
              <a:t>nsets</a:t>
            </a:r>
            <a:r>
              <a:rPr lang="en-US" sz="2200" b="1" dirty="0">
                <a:latin typeface="Courier New" pitchFamily="49" charset="0"/>
                <a:cs typeface="Courier New" pitchFamily="49" charset="0"/>
              </a:rPr>
              <a:t> : word count `</a:t>
            </a:r>
            <a:r>
              <a:rPr lang="en-US" sz="2200" b="1" dirty="0" err="1">
                <a:latin typeface="Courier New" pitchFamily="49" charset="0"/>
                <a:cs typeface="Courier New" pitchFamily="49" charset="0"/>
              </a:rPr>
              <a:t>mydata</a:t>
            </a:r>
            <a:r>
              <a:rPr lang="en-US" sz="2200" b="1" dirty="0">
                <a:latin typeface="Courier New" pitchFamily="49" charset="0"/>
                <a:cs typeface="Courier New" pitchFamily="49" charset="0"/>
              </a:rPr>
              <a:t>' </a:t>
            </a:r>
          </a:p>
          <a:p>
            <a:pPr>
              <a:buNone/>
            </a:pPr>
            <a:r>
              <a:rPr lang="en-US" sz="2200" b="1" dirty="0">
                <a:latin typeface="Courier New" pitchFamily="49" charset="0"/>
                <a:cs typeface="Courier New" pitchFamily="49" charset="0"/>
              </a:rPr>
              <a:t>tokenize `</a:t>
            </a:r>
            <a:r>
              <a:rPr lang="en-US" sz="2200" b="1" dirty="0" err="1">
                <a:latin typeface="Courier New" pitchFamily="49" charset="0"/>
                <a:cs typeface="Courier New" pitchFamily="49" charset="0"/>
              </a:rPr>
              <a:t>mydata</a:t>
            </a:r>
            <a:r>
              <a:rPr lang="en-US" sz="2200" b="1" dirty="0">
                <a:latin typeface="Courier New" pitchFamily="49" charset="0"/>
                <a:cs typeface="Courier New" pitchFamily="49" charset="0"/>
              </a:rPr>
              <a:t>' </a:t>
            </a:r>
          </a:p>
          <a:p>
            <a:pPr>
              <a:buNone/>
            </a:pPr>
            <a:r>
              <a:rPr lang="en-US" sz="2200" b="1" dirty="0">
                <a:latin typeface="Courier New" pitchFamily="49" charset="0"/>
                <a:cs typeface="Courier New" pitchFamily="49" charset="0"/>
              </a:rPr>
              <a:t>use `1', clear</a:t>
            </a:r>
          </a:p>
          <a:p>
            <a:pPr>
              <a:buNone/>
            </a:pPr>
            <a:r>
              <a:rPr lang="en-US" sz="2200" b="1" dirty="0" err="1">
                <a:latin typeface="Courier New" pitchFamily="49" charset="0"/>
                <a:cs typeface="Courier New" pitchFamily="49" charset="0"/>
              </a:rPr>
              <a:t>forval</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 = 2/`</a:t>
            </a:r>
            <a:r>
              <a:rPr lang="en-US" sz="2200" b="1" dirty="0" err="1">
                <a:latin typeface="Courier New" pitchFamily="49" charset="0"/>
                <a:cs typeface="Courier New" pitchFamily="49" charset="0"/>
              </a:rPr>
              <a:t>nsets</a:t>
            </a:r>
            <a:r>
              <a:rPr lang="en-US" sz="2200" b="1" dirty="0">
                <a:latin typeface="Courier New" pitchFamily="49" charset="0"/>
                <a:cs typeface="Courier New" pitchFamily="49" charset="0"/>
              </a:rPr>
              <a:t>' {</a:t>
            </a:r>
          </a:p>
          <a:p>
            <a:pPr>
              <a:buNone/>
            </a:pPr>
            <a:r>
              <a:rPr lang="en-US" sz="2200" b="1" dirty="0">
                <a:latin typeface="Courier New" pitchFamily="49" charset="0"/>
                <a:cs typeface="Courier New" pitchFamily="49" charset="0"/>
              </a:rPr>
              <a:t> merge 1:1 id year using ``</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nogen</a:t>
            </a:r>
            <a:endParaRPr lang="en-US" sz="2200" b="1" dirty="0">
              <a:latin typeface="Courier New" pitchFamily="49" charset="0"/>
              <a:cs typeface="Courier New" pitchFamily="49" charset="0"/>
            </a:endParaRPr>
          </a:p>
          <a:p>
            <a:pPr>
              <a:buNone/>
            </a:pPr>
            <a:r>
              <a:rPr lang="en-US" sz="2200" b="1" dirty="0">
                <a:latin typeface="Courier New" pitchFamily="49" charset="0"/>
                <a:cs typeface="Courier New"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sz="quarter" idx="1"/>
          </p:nvPr>
        </p:nvSpPr>
        <p:spPr>
          <a:xfrm>
            <a:off x="914400" y="1447800"/>
            <a:ext cx="7772400" cy="5410200"/>
          </a:xfrm>
        </p:spPr>
        <p:txBody>
          <a:bodyPr>
            <a:normAutofit/>
          </a:bodyPr>
          <a:lstStyle/>
          <a:p>
            <a:r>
              <a:rPr lang="en-US" dirty="0"/>
              <a:t>run recursive regression by excluding one year at a time, and then grab the coefficient estimates and standard errors of each year. And eventually stack the results of each year into a big matrix.</a:t>
            </a:r>
          </a:p>
          <a:p>
            <a:endParaRPr lang="en-US" dirty="0"/>
          </a:p>
          <a:p>
            <a:pPr>
              <a:buNone/>
            </a:pPr>
            <a:r>
              <a:rPr lang="en-US" sz="2000" b="1" dirty="0">
                <a:latin typeface="Courier New" pitchFamily="49" charset="0"/>
                <a:cs typeface="Courier New" pitchFamily="49" charset="0"/>
              </a:rPr>
              <a:t>use abdata1,clear</a:t>
            </a:r>
          </a:p>
          <a:p>
            <a:pPr>
              <a:buNone/>
            </a:pPr>
            <a:r>
              <a:rPr lang="en-US" sz="2000" b="1" dirty="0" err="1">
                <a:latin typeface="Courier New" pitchFamily="49" charset="0"/>
                <a:cs typeface="Courier New" pitchFamily="49" charset="0"/>
              </a:rPr>
              <a:t>tsset</a:t>
            </a:r>
            <a:r>
              <a:rPr lang="en-US" sz="2000" b="1" dirty="0">
                <a:latin typeface="Courier New" pitchFamily="49" charset="0"/>
                <a:cs typeface="Courier New" pitchFamily="49" charset="0"/>
              </a:rPr>
              <a:t> id year, yearly</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Using the sample without 1976 as an example</a:t>
            </a:r>
          </a:p>
          <a:p>
            <a:pPr>
              <a:buNone/>
            </a:pPr>
            <a:r>
              <a:rPr lang="en-US" sz="2000" b="1" dirty="0" err="1">
                <a:latin typeface="Courier New" pitchFamily="49" charset="0"/>
                <a:cs typeface="Courier New" pitchFamily="49" charset="0"/>
              </a:rPr>
              <a:t>xtreg</a:t>
            </a:r>
            <a:r>
              <a:rPr lang="en-US" sz="2000" b="1" dirty="0">
                <a:latin typeface="Courier New" pitchFamily="49" charset="0"/>
                <a:cs typeface="Courier New" pitchFamily="49" charset="0"/>
              </a:rPr>
              <a:t> n w k </a:t>
            </a:r>
            <a:r>
              <a:rPr lang="en-US" sz="2000" b="1" dirty="0" err="1">
                <a:latin typeface="Courier New" pitchFamily="49" charset="0"/>
                <a:cs typeface="Courier New" pitchFamily="49" charset="0"/>
              </a:rPr>
              <a:t>emp</a:t>
            </a:r>
            <a:r>
              <a:rPr lang="en-US" sz="2000" b="1" dirty="0">
                <a:latin typeface="Courier New" pitchFamily="49" charset="0"/>
                <a:cs typeface="Courier New" pitchFamily="49" charset="0"/>
              </a:rPr>
              <a:t> if year != 1976</a:t>
            </a:r>
          </a:p>
          <a:p>
            <a:pPr>
              <a:buNone/>
            </a:pPr>
            <a:r>
              <a:rPr lang="en-US" sz="2000" b="1" dirty="0">
                <a:latin typeface="Courier New" pitchFamily="49" charset="0"/>
                <a:cs typeface="Courier New" pitchFamily="49" charset="0"/>
              </a:rPr>
              <a:t>matrix b = e(b)</a:t>
            </a:r>
          </a:p>
          <a:p>
            <a:pPr>
              <a:buNone/>
            </a:pPr>
            <a:r>
              <a:rPr lang="en-US" sz="2000" b="1" dirty="0">
                <a:latin typeface="Courier New" pitchFamily="49" charset="0"/>
                <a:cs typeface="Courier New" pitchFamily="49" charset="0"/>
              </a:rPr>
              <a:t>matrix v = e(V)</a:t>
            </a:r>
          </a:p>
        </p:txBody>
      </p:sp>
    </p:spTree>
    <p:extLst>
      <p:ext uri="{BB962C8B-B14F-4D97-AF65-F5344CB8AC3E}">
        <p14:creationId xmlns:p14="http://schemas.microsoft.com/office/powerpoint/2010/main" val="66203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a:t>
            </a:r>
          </a:p>
        </p:txBody>
      </p:sp>
      <p:sp>
        <p:nvSpPr>
          <p:cNvPr id="3" name="Content Placeholder 2"/>
          <p:cNvSpPr>
            <a:spLocks noGrp="1"/>
          </p:cNvSpPr>
          <p:nvPr>
            <p:ph sz="quarter" idx="1"/>
          </p:nvPr>
        </p:nvSpPr>
        <p:spPr>
          <a:xfrm>
            <a:off x="914400" y="1447800"/>
            <a:ext cx="8153400" cy="4572000"/>
          </a:xfrm>
        </p:spPr>
        <p:txBody>
          <a:bodyPr>
            <a:normAutofit/>
          </a:bodyPr>
          <a:lstStyle/>
          <a:p>
            <a:r>
              <a:rPr lang="en-US" sz="2800" dirty="0" err="1"/>
              <a:t>Stata’s</a:t>
            </a:r>
            <a:r>
              <a:rPr lang="en-US" sz="2800" dirty="0"/>
              <a:t> scalars may play a useful role in a complicated do-</a:t>
            </a:r>
            <a:r>
              <a:rPr lang="en-US" sz="2800" dirty="0" err="1"/>
              <a:t>ﬁle</a:t>
            </a:r>
            <a:r>
              <a:rPr lang="en-US" sz="2800" dirty="0"/>
              <a:t>. By defining scalars at the beginning of the program and referring to them throughout the code, one may make the program parametric, and avoid the difficulties of changing various constants in the program’s statements in each of the lines in which they appear. </a:t>
            </a:r>
          </a:p>
          <a:p>
            <a:endParaRPr lang="en-US" sz="2800" dirty="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(continued)</a:t>
            </a:r>
          </a:p>
        </p:txBody>
      </p:sp>
      <p:sp>
        <p:nvSpPr>
          <p:cNvPr id="3" name="Content Placeholder 2"/>
          <p:cNvSpPr>
            <a:spLocks noGrp="1"/>
          </p:cNvSpPr>
          <p:nvPr>
            <p:ph sz="quarter" idx="1"/>
          </p:nvPr>
        </p:nvSpPr>
        <p:spPr>
          <a:xfrm>
            <a:off x="914400" y="1828800"/>
            <a:ext cx="7772400" cy="5029200"/>
          </a:xfrm>
        </p:spPr>
        <p:txBody>
          <a:bodyPr>
            <a:normAutofit/>
          </a:bodyPr>
          <a:lstStyle/>
          <a:p>
            <a:pPr>
              <a:buNone/>
            </a:pPr>
            <a:r>
              <a:rPr lang="en-US" sz="2000" b="1" dirty="0">
                <a:latin typeface="Courier New" pitchFamily="49" charset="0"/>
                <a:cs typeface="Courier New" pitchFamily="49" charset="0"/>
              </a:rPr>
              <a:t>* Grab the diagonal elements and take square root, which results in a standard error vector named s.</a:t>
            </a:r>
          </a:p>
          <a:p>
            <a:pPr>
              <a:buNone/>
            </a:pPr>
            <a:r>
              <a:rPr lang="en-US" sz="2000" b="1" dirty="0">
                <a:latin typeface="Courier New" pitchFamily="49" charset="0"/>
                <a:cs typeface="Courier New" pitchFamily="49" charset="0"/>
              </a:rPr>
              <a:t>* s is in the same dimension as matrix b</a:t>
            </a:r>
          </a:p>
          <a:p>
            <a:pPr>
              <a:buNone/>
            </a:pPr>
            <a:r>
              <a:rPr lang="en-US" sz="2000" b="1" dirty="0">
                <a:latin typeface="Courier New" pitchFamily="49" charset="0"/>
                <a:cs typeface="Courier New" pitchFamily="49" charset="0"/>
              </a:rPr>
              <a:t>mat s1 = </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(v)</a:t>
            </a:r>
          </a:p>
          <a:p>
            <a:pPr>
              <a:buNone/>
            </a:pPr>
            <a:r>
              <a:rPr lang="en-US" sz="2000" b="1" dirty="0">
                <a:latin typeface="Courier New" pitchFamily="49" charset="0"/>
                <a:cs typeface="Courier New" pitchFamily="49" charset="0"/>
              </a:rPr>
              <a:t>mat s2 = </a:t>
            </a:r>
            <a:r>
              <a:rPr lang="en-US" sz="2000" b="1" dirty="0" err="1">
                <a:latin typeface="Courier New" pitchFamily="49" charset="0"/>
                <a:cs typeface="Courier New" pitchFamily="49" charset="0"/>
              </a:rPr>
              <a:t>cholesky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diag</a:t>
            </a:r>
            <a:r>
              <a:rPr lang="en-US" sz="2000" b="1" dirty="0">
                <a:latin typeface="Courier New" pitchFamily="49" charset="0"/>
                <a:cs typeface="Courier New" pitchFamily="49" charset="0"/>
              </a:rPr>
              <a:t>(s1))</a:t>
            </a:r>
          </a:p>
          <a:p>
            <a:pPr>
              <a:buNone/>
            </a:pPr>
            <a:r>
              <a:rPr lang="en-US" sz="2000" b="1" dirty="0">
                <a:latin typeface="Courier New" pitchFamily="49" charset="0"/>
                <a:cs typeface="Courier New" pitchFamily="49" charset="0"/>
              </a:rPr>
              <a:t>mat s = </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(s2)</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The following does the same</a:t>
            </a:r>
          </a:p>
          <a:p>
            <a:pPr>
              <a:buNone/>
            </a:pPr>
            <a:r>
              <a:rPr lang="en-US" sz="2000" b="1" dirty="0">
                <a:latin typeface="Courier New" pitchFamily="49" charset="0"/>
                <a:cs typeface="Courier New" pitchFamily="49" charset="0"/>
              </a:rPr>
              <a:t>mat </a:t>
            </a:r>
            <a:r>
              <a:rPr lang="en-US" sz="2000" b="1" dirty="0" err="1">
                <a:latin typeface="Courier New" pitchFamily="49" charset="0"/>
                <a:cs typeface="Courier New" pitchFamily="49" charset="0"/>
              </a:rPr>
              <a:t>sone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cholesky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diag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(v))))</a:t>
            </a:r>
          </a:p>
          <a:p>
            <a:pPr>
              <a:buNone/>
            </a:pPr>
            <a:endParaRPr lang="en-US" sz="2000" b="1"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(continued)</a:t>
            </a:r>
          </a:p>
        </p:txBody>
      </p:sp>
      <p:sp>
        <p:nvSpPr>
          <p:cNvPr id="3" name="Content Placeholder 2"/>
          <p:cNvSpPr>
            <a:spLocks noGrp="1"/>
          </p:cNvSpPr>
          <p:nvPr>
            <p:ph sz="quarter" idx="1"/>
          </p:nvPr>
        </p:nvSpPr>
        <p:spPr>
          <a:xfrm>
            <a:off x="533400" y="1447800"/>
            <a:ext cx="8839200" cy="5257800"/>
          </a:xfrm>
        </p:spPr>
        <p:txBody>
          <a:bodyPr>
            <a:noAutofit/>
          </a:bodyPr>
          <a:lstStyle/>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Use loop to stack all the results</a:t>
            </a:r>
          </a:p>
          <a:p>
            <a:pPr>
              <a:buNone/>
            </a:pPr>
            <a:r>
              <a:rPr lang="en-US" sz="2000" b="1" dirty="0">
                <a:latin typeface="Courier New" pitchFamily="49" charset="0"/>
                <a:cs typeface="Courier New" pitchFamily="49" charset="0"/>
              </a:rPr>
              <a:t>set more off</a:t>
            </a:r>
          </a:p>
          <a:p>
            <a:pPr>
              <a:buNone/>
            </a:pPr>
            <a:r>
              <a:rPr lang="en-US" sz="2000" b="1" dirty="0" err="1">
                <a:latin typeface="Courier New" pitchFamily="49" charset="0"/>
                <a:cs typeface="Courier New" pitchFamily="49" charset="0"/>
              </a:rPr>
              <a:t>forval</a:t>
            </a:r>
            <a:r>
              <a:rPr lang="en-US" sz="2000" b="1" dirty="0">
                <a:latin typeface="Courier New" pitchFamily="49" charset="0"/>
                <a:cs typeface="Courier New" pitchFamily="49" charset="0"/>
              </a:rPr>
              <a:t> t = 1977 / 1984 {</a:t>
            </a:r>
          </a:p>
          <a:p>
            <a:pPr lvl="1">
              <a:buNone/>
            </a:pPr>
            <a:r>
              <a:rPr lang="en-US" sz="2000" b="1" dirty="0" err="1">
                <a:latin typeface="Courier New" pitchFamily="49" charset="0"/>
                <a:cs typeface="Courier New" pitchFamily="49" charset="0"/>
              </a:rPr>
              <a:t>xtreg</a:t>
            </a:r>
            <a:r>
              <a:rPr lang="en-US" sz="2000" b="1" dirty="0">
                <a:latin typeface="Courier New" pitchFamily="49" charset="0"/>
                <a:cs typeface="Courier New" pitchFamily="49" charset="0"/>
              </a:rPr>
              <a:t> n w k </a:t>
            </a:r>
            <a:r>
              <a:rPr lang="en-US" sz="2000" b="1" dirty="0" err="1">
                <a:latin typeface="Courier New" pitchFamily="49" charset="0"/>
                <a:cs typeface="Courier New" pitchFamily="49" charset="0"/>
              </a:rPr>
              <a:t>emp</a:t>
            </a:r>
            <a:r>
              <a:rPr lang="en-US" sz="2000" b="1" dirty="0">
                <a:latin typeface="Courier New" pitchFamily="49" charset="0"/>
                <a:cs typeface="Courier New" pitchFamily="49" charset="0"/>
              </a:rPr>
              <a:t> if year != `t'</a:t>
            </a:r>
          </a:p>
          <a:p>
            <a:pPr lvl="1">
              <a:buNone/>
            </a:pPr>
            <a:r>
              <a:rPr lang="en-US" sz="2000" b="1" dirty="0">
                <a:latin typeface="Courier New" pitchFamily="49" charset="0"/>
                <a:cs typeface="Courier New" pitchFamily="49" charset="0"/>
              </a:rPr>
              <a:t>matrix b = b \ e(b)</a:t>
            </a:r>
          </a:p>
          <a:p>
            <a:pPr lvl="1">
              <a:buNone/>
            </a:pPr>
            <a:r>
              <a:rPr lang="en-US" sz="2000" b="1" dirty="0">
                <a:latin typeface="Courier New" pitchFamily="49" charset="0"/>
                <a:cs typeface="Courier New" pitchFamily="49" charset="0"/>
              </a:rPr>
              <a:t>mat s=s \ </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cholesky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diag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vecdiag</a:t>
            </a:r>
            <a:r>
              <a:rPr lang="en-US" sz="2000" b="1" dirty="0">
                <a:latin typeface="Courier New" pitchFamily="49" charset="0"/>
                <a:cs typeface="Courier New" pitchFamily="49" charset="0"/>
              </a:rPr>
              <a:t>(e(V)))))</a:t>
            </a:r>
          </a:p>
          <a:p>
            <a:pPr>
              <a:buNone/>
            </a:pP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set more on</a:t>
            </a:r>
          </a:p>
          <a:p>
            <a:pPr>
              <a:buNone/>
            </a:pPr>
            <a:r>
              <a:rPr lang="en-US" sz="2000" b="1" dirty="0">
                <a:latin typeface="Courier New" pitchFamily="49" charset="0"/>
                <a:cs typeface="Courier New" pitchFamily="49" charset="0"/>
              </a:rPr>
              <a:t>* list estimates for all sub-samples</a:t>
            </a:r>
          </a:p>
          <a:p>
            <a:pPr>
              <a:buNone/>
            </a:pPr>
            <a:r>
              <a:rPr lang="en-US" sz="2000" b="1" dirty="0">
                <a:latin typeface="Courier New" pitchFamily="49" charset="0"/>
                <a:cs typeface="Courier New" pitchFamily="49" charset="0"/>
              </a:rPr>
              <a:t>matrix list b</a:t>
            </a:r>
          </a:p>
          <a:p>
            <a:pPr>
              <a:buNone/>
            </a:pPr>
            <a:r>
              <a:rPr lang="en-US" sz="2000" b="1" dirty="0">
                <a:latin typeface="Courier New" pitchFamily="49" charset="0"/>
                <a:cs typeface="Courier New" pitchFamily="49" charset="0"/>
              </a:rPr>
              <a:t>matrix list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sz="1900" dirty="0"/>
              <a:t>Define a program to perform the function of demean</a:t>
            </a:r>
          </a:p>
          <a:p>
            <a:endParaRPr lang="en-US" sz="1900" dirty="0"/>
          </a:p>
          <a:p>
            <a:pPr>
              <a:buNone/>
            </a:pPr>
            <a:r>
              <a:rPr lang="en-US" sz="1900" b="1" dirty="0">
                <a:latin typeface="Courier New" pitchFamily="49" charset="0"/>
                <a:cs typeface="Courier New" pitchFamily="49" charset="0"/>
              </a:rPr>
              <a:t>capture program drop demean</a:t>
            </a:r>
          </a:p>
          <a:p>
            <a:pPr>
              <a:buNone/>
            </a:pPr>
            <a:r>
              <a:rPr lang="en-US" sz="1900" b="1" dirty="0">
                <a:latin typeface="Courier New" pitchFamily="49" charset="0"/>
                <a:cs typeface="Courier New" pitchFamily="49" charset="0"/>
              </a:rPr>
              <a:t>program demean</a:t>
            </a:r>
          </a:p>
          <a:p>
            <a:pPr>
              <a:buNone/>
            </a:pPr>
            <a:r>
              <a:rPr lang="en-US" sz="1900" b="1" dirty="0" err="1">
                <a:latin typeface="Courier New" pitchFamily="49" charset="0"/>
                <a:cs typeface="Courier New" pitchFamily="49" charset="0"/>
              </a:rPr>
              <a:t>foreach</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 of local 0 {</a:t>
            </a:r>
          </a:p>
          <a:p>
            <a:pPr lvl="1">
              <a:buNone/>
            </a:pPr>
            <a:r>
              <a:rPr lang="en-US" sz="1900" b="1" dirty="0">
                <a:latin typeface="Courier New" pitchFamily="49" charset="0"/>
                <a:cs typeface="Courier New" pitchFamily="49" charset="0"/>
              </a:rPr>
              <a:t>summarize `</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a:t>
            </a:r>
          </a:p>
          <a:p>
            <a:pPr lvl="1">
              <a:buNone/>
            </a:pPr>
            <a:r>
              <a:rPr lang="en-US" sz="1900" b="1" dirty="0">
                <a:latin typeface="Courier New" pitchFamily="49" charset="0"/>
                <a:cs typeface="Courier New" pitchFamily="49" charset="0"/>
              </a:rPr>
              <a:t>replace `</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 = `</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'-r(mean) if `</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 !=.</a:t>
            </a:r>
          </a:p>
          <a:p>
            <a:pPr>
              <a:buNone/>
            </a:pPr>
            <a:r>
              <a:rPr lang="en-US" sz="1900" b="1" dirty="0">
                <a:latin typeface="Courier New" pitchFamily="49" charset="0"/>
                <a:cs typeface="Courier New" pitchFamily="49" charset="0"/>
              </a:rPr>
              <a:t>}</a:t>
            </a:r>
          </a:p>
          <a:p>
            <a:pPr>
              <a:buNone/>
            </a:pPr>
            <a:r>
              <a:rPr lang="en-US" sz="1900" b="1" dirty="0">
                <a:latin typeface="Courier New" pitchFamily="49" charset="0"/>
                <a:cs typeface="Courier New" pitchFamily="49" charset="0"/>
              </a:rPr>
              <a:t>end</a:t>
            </a:r>
          </a:p>
          <a:p>
            <a:pPr>
              <a:buNone/>
            </a:pPr>
            <a:endParaRPr lang="en-US" sz="1900" b="1" dirty="0">
              <a:latin typeface="Courier New" pitchFamily="49" charset="0"/>
              <a:cs typeface="Courier New" pitchFamily="49" charset="0"/>
            </a:endParaRPr>
          </a:p>
          <a:p>
            <a:pPr>
              <a:buNone/>
            </a:pPr>
            <a:r>
              <a:rPr lang="en-US" sz="1900" dirty="0"/>
              <a:t>Try with </a:t>
            </a:r>
            <a:r>
              <a:rPr lang="en-US" sz="1900" b="1" dirty="0">
                <a:latin typeface="Courier New" pitchFamily="49" charset="0"/>
                <a:cs typeface="Courier New" pitchFamily="49" charset="0"/>
              </a:rPr>
              <a:t>auto</a:t>
            </a:r>
            <a:r>
              <a:rPr lang="en-US" sz="1900" dirty="0"/>
              <a:t> data.</a:t>
            </a:r>
          </a:p>
          <a:p>
            <a:pPr>
              <a:buNone/>
            </a:pPr>
            <a:r>
              <a:rPr lang="en-US" sz="1900" b="1" dirty="0">
                <a:latin typeface="Courier New" pitchFamily="49" charset="0"/>
                <a:cs typeface="Courier New" pitchFamily="49" charset="0"/>
              </a:rPr>
              <a:t>sum mpg weight</a:t>
            </a:r>
          </a:p>
          <a:p>
            <a:pPr>
              <a:buNone/>
            </a:pPr>
            <a:r>
              <a:rPr lang="en-US" sz="1900" b="1" dirty="0">
                <a:latin typeface="Courier New" pitchFamily="49" charset="0"/>
                <a:cs typeface="Courier New" pitchFamily="49" charset="0"/>
              </a:rPr>
              <a:t>demean mpg weight</a:t>
            </a:r>
          </a:p>
          <a:p>
            <a:pPr>
              <a:buNone/>
            </a:pPr>
            <a:r>
              <a:rPr lang="en-US" sz="1900" b="1" dirty="0">
                <a:latin typeface="Courier New" pitchFamily="49" charset="0"/>
                <a:cs typeface="Courier New" pitchFamily="49" charset="0"/>
              </a:rPr>
              <a:t>sum mpg weight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Examples</a:t>
            </a:r>
          </a:p>
        </p:txBody>
      </p:sp>
      <p:sp>
        <p:nvSpPr>
          <p:cNvPr id="3" name="Content Placeholder 2"/>
          <p:cNvSpPr>
            <a:spLocks noGrp="1"/>
          </p:cNvSpPr>
          <p:nvPr>
            <p:ph sz="quarter" idx="1"/>
          </p:nvPr>
        </p:nvSpPr>
        <p:spPr>
          <a:xfrm>
            <a:off x="914400" y="1447800"/>
            <a:ext cx="8153400" cy="4572000"/>
          </a:xfrm>
        </p:spPr>
        <p:txBody>
          <a:bodyPr>
            <a:normAutofit fontScale="85000" lnSpcReduction="20000"/>
          </a:bodyPr>
          <a:lstStyle/>
          <a:p>
            <a:r>
              <a:rPr lang="en-US" sz="2800" dirty="0"/>
              <a:t>For example, a researcher often needs to repeat a complex data generation task for a different category: e.g. cars within price range of 5000-10000 rather than 10000-15000, with the </a:t>
            </a:r>
            <a:r>
              <a:rPr lang="en-US" sz="2800" b="1" dirty="0">
                <a:latin typeface="Courier New" pitchFamily="49" charset="0"/>
                <a:cs typeface="Courier New" pitchFamily="49" charset="0"/>
              </a:rPr>
              <a:t>if</a:t>
            </a:r>
            <a:r>
              <a:rPr lang="en-US" sz="2800" dirty="0"/>
              <a:t> qualiﬁers for minimum and maximum age appearing throughout the program.</a:t>
            </a:r>
          </a:p>
          <a:p>
            <a:pPr>
              <a:buNone/>
            </a:pPr>
            <a:endParaRPr lang="nl-NL" sz="2800" b="1" dirty="0">
              <a:latin typeface="Courier New" pitchFamily="49" charset="0"/>
              <a:cs typeface="Courier New" pitchFamily="49" charset="0"/>
            </a:endParaRPr>
          </a:p>
          <a:p>
            <a:pPr>
              <a:buNone/>
            </a:pPr>
            <a:r>
              <a:rPr lang="nl-NL" sz="2800" b="1" dirty="0">
                <a:latin typeface="Courier New" pitchFamily="49" charset="0"/>
                <a:cs typeface="Courier New" pitchFamily="49" charset="0"/>
              </a:rPr>
              <a:t>	</a:t>
            </a:r>
            <a:r>
              <a:rPr lang="en-US" sz="2800" b="1" dirty="0">
                <a:latin typeface="Courier New" pitchFamily="49" charset="0"/>
                <a:cs typeface="Courier New" pitchFamily="49" charset="0"/>
              </a:rPr>
              <a:t>scalar min = 5000</a:t>
            </a:r>
          </a:p>
          <a:p>
            <a:pPr>
              <a:buNone/>
            </a:pPr>
            <a:r>
              <a:rPr lang="en-US" sz="2800" b="1" dirty="0">
                <a:latin typeface="Courier New" pitchFamily="49" charset="0"/>
                <a:cs typeface="Courier New" pitchFamily="49" charset="0"/>
              </a:rPr>
              <a:t>	scalar max = 10000</a:t>
            </a:r>
          </a:p>
          <a:p>
            <a:pPr>
              <a:buNone/>
            </a:pPr>
            <a:r>
              <a:rPr lang="en-US" sz="2800" b="1" dirty="0">
                <a:latin typeface="Courier New" pitchFamily="49" charset="0"/>
                <a:cs typeface="Courier New" pitchFamily="49" charset="0"/>
              </a:rPr>
              <a:t>	sum mpg if price &gt; min &amp; price &lt; max</a:t>
            </a:r>
            <a:endParaRPr lang="nl-NL" sz="2800" b="1" dirty="0">
              <a:latin typeface="Courier New" pitchFamily="49" charset="0"/>
              <a:cs typeface="Courier New" pitchFamily="49" charset="0"/>
            </a:endParaRPr>
          </a:p>
          <a:p>
            <a:endParaRPr lang="en-US" sz="2800" dirty="0"/>
          </a:p>
          <a:p>
            <a:r>
              <a:rPr lang="en-US" sz="2800" dirty="0"/>
              <a:t>Example 2:</a:t>
            </a:r>
          </a:p>
          <a:p>
            <a:pPr>
              <a:buNone/>
            </a:pPr>
            <a:r>
              <a:rPr lang="nl-NL" sz="2800" b="1" dirty="0">
                <a:latin typeface="Courier New" pitchFamily="49" charset="0"/>
                <a:cs typeface="Courier New" pitchFamily="49" charset="0"/>
              </a:rPr>
              <a:t>	</a:t>
            </a:r>
            <a:r>
              <a:rPr lang="nl-NL" sz="2800" b="1" dirty="0" err="1">
                <a:latin typeface="Courier New" pitchFamily="49" charset="0"/>
                <a:cs typeface="Courier New" pitchFamily="49" charset="0"/>
              </a:rPr>
              <a:t>scalar</a:t>
            </a:r>
            <a:r>
              <a:rPr lang="nl-NL" sz="2800" b="1" dirty="0">
                <a:latin typeface="Courier New" pitchFamily="49" charset="0"/>
                <a:cs typeface="Courier New" pitchFamily="49" charset="0"/>
              </a:rPr>
              <a:t> root2 = </a:t>
            </a:r>
            <a:r>
              <a:rPr lang="nl-NL" sz="2800" b="1" dirty="0" err="1">
                <a:latin typeface="Courier New" pitchFamily="49" charset="0"/>
                <a:cs typeface="Courier New" pitchFamily="49" charset="0"/>
              </a:rPr>
              <a:t>sqrt</a:t>
            </a:r>
            <a:r>
              <a:rPr lang="nl-NL" sz="2800" b="1" dirty="0">
                <a:latin typeface="Courier New" pitchFamily="49" charset="0"/>
                <a:cs typeface="Courier New" pitchFamily="49" charset="0"/>
              </a:rPr>
              <a:t>(2)</a:t>
            </a:r>
          </a:p>
          <a:p>
            <a:pPr>
              <a:buNone/>
            </a:pPr>
            <a:r>
              <a:rPr lang="nl-NL" sz="2800" b="1" dirty="0">
                <a:latin typeface="Courier New" pitchFamily="49" charset="0"/>
                <a:cs typeface="Courier New" pitchFamily="49" charset="0"/>
              </a:rPr>
              <a:t>	gen </a:t>
            </a:r>
            <a:r>
              <a:rPr lang="nl-NL" sz="2800" b="1" dirty="0" err="1">
                <a:latin typeface="Courier New" pitchFamily="49" charset="0"/>
                <a:cs typeface="Courier New" pitchFamily="49" charset="0"/>
              </a:rPr>
              <a:t>rootprice</a:t>
            </a:r>
            <a:r>
              <a:rPr lang="nl-NL" sz="2800" b="1" dirty="0">
                <a:latin typeface="Courier New" pitchFamily="49" charset="0"/>
                <a:cs typeface="Courier New" pitchFamily="49" charset="0"/>
              </a:rPr>
              <a:t> = </a:t>
            </a:r>
            <a:r>
              <a:rPr lang="nl-NL" sz="2800" b="1" dirty="0" err="1">
                <a:latin typeface="Courier New" pitchFamily="49" charset="0"/>
                <a:cs typeface="Courier New" pitchFamily="49" charset="0"/>
              </a:rPr>
              <a:t>price</a:t>
            </a:r>
            <a:r>
              <a:rPr lang="nl-NL" sz="2800" b="1" dirty="0">
                <a:latin typeface="Courier New" pitchFamily="49" charset="0"/>
                <a:cs typeface="Courier New" pitchFamily="49" charset="0"/>
              </a:rPr>
              <a:t>*root2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Scalar: To use a scalar or a macro?</a:t>
            </a:r>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r>
              <a:rPr lang="en-US" sz="2400" dirty="0"/>
              <a:t>For most purposes, the real relevance of </a:t>
            </a:r>
            <a:r>
              <a:rPr lang="en-US" sz="2400" dirty="0" err="1"/>
              <a:t>Stata’s</a:t>
            </a:r>
            <a:r>
              <a:rPr lang="en-US" sz="2400" dirty="0"/>
              <a:t> scalars is in their use in a </a:t>
            </a:r>
            <a:r>
              <a:rPr lang="en-US" sz="2400" b="1" u="sng" dirty="0"/>
              <a:t>numeric</a:t>
            </a:r>
            <a:r>
              <a:rPr lang="en-US" sz="2400" dirty="0"/>
              <a:t> context. </a:t>
            </a:r>
          </a:p>
          <a:p>
            <a:r>
              <a:rPr lang="en-US" sz="2400" dirty="0"/>
              <a:t>When a numeric quantity is stored in a </a:t>
            </a:r>
            <a:r>
              <a:rPr lang="en-US" sz="2400" b="1" u="sng" dirty="0"/>
              <a:t>macro</a:t>
            </a:r>
            <a:r>
              <a:rPr lang="en-US" sz="2400" dirty="0"/>
              <a:t>, it must be converted from its internal (binary) representation into a printable form. That </a:t>
            </a:r>
            <a:r>
              <a:rPr lang="en-US" sz="2400" b="1" u="sng" dirty="0"/>
              <a:t>conversion</a:t>
            </a:r>
            <a:r>
              <a:rPr lang="en-US" sz="2400" dirty="0"/>
              <a:t> is done with maximum accuracy, but incurs an overhead, particularly if the numeric quantity is non-integer. </a:t>
            </a:r>
          </a:p>
          <a:p>
            <a:r>
              <a:rPr lang="en-US" sz="2400" dirty="0"/>
              <a:t>By storing the result of a computation (e.g., the mean or standard deviation of a variable) in a </a:t>
            </a:r>
            <a:r>
              <a:rPr lang="en-US" sz="2400" b="1" u="sng" dirty="0"/>
              <a:t>scalar</a:t>
            </a:r>
            <a:r>
              <a:rPr lang="en-US" sz="2400" dirty="0"/>
              <a:t>, </a:t>
            </a:r>
            <a:r>
              <a:rPr lang="en-US" sz="2400" b="1" u="sng" dirty="0"/>
              <a:t>no conversion</a:t>
            </a:r>
            <a:r>
              <a:rPr lang="en-US" sz="2400" dirty="0"/>
              <a:t> of its value need take place, and the result is held in </a:t>
            </a:r>
            <a:r>
              <a:rPr lang="en-US" sz="2400" dirty="0" err="1"/>
              <a:t>Stata’s</a:t>
            </a:r>
            <a:r>
              <a:rPr lang="en-US" sz="2400" dirty="0"/>
              <a:t> full numeric precision.</a:t>
            </a:r>
          </a:p>
          <a:p>
            <a:r>
              <a:rPr lang="en-US" sz="2400" dirty="0"/>
              <a:t>For this reason, most of </a:t>
            </a:r>
            <a:r>
              <a:rPr lang="en-US" sz="2400" dirty="0" err="1"/>
              <a:t>Stata’s</a:t>
            </a:r>
            <a:r>
              <a:rPr lang="en-US" sz="2400" dirty="0"/>
              <a:t> statistical and estimation commands return various numeric results as scalars.</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5105400"/>
          </a:xfrm>
        </p:spPr>
        <p:txBody>
          <a:bodyPr>
            <a:normAutofit/>
          </a:bodyPr>
          <a:lstStyle/>
          <a:p>
            <a:r>
              <a:rPr lang="en-US" sz="2400" dirty="0"/>
              <a:t>The distinction between a macro and a scalar appears when it is referenced: the macro must be referenced to refer to its value, while the scalar is merely named.</a:t>
            </a:r>
          </a:p>
          <a:p>
            <a:r>
              <a:rPr lang="en-US" sz="2400" dirty="0"/>
              <a:t>However, </a:t>
            </a:r>
            <a:r>
              <a:rPr lang="en-US" sz="2400" u="sng" dirty="0"/>
              <a:t>a scalar can only appear in an expression </a:t>
            </a:r>
            <a:r>
              <a:rPr lang="en-US" sz="2400" dirty="0"/>
              <a:t>where a </a:t>
            </a:r>
            <a:r>
              <a:rPr lang="en-US" sz="2400" dirty="0" err="1"/>
              <a:t>Stata</a:t>
            </a:r>
            <a:r>
              <a:rPr lang="en-US" sz="2400" dirty="0"/>
              <a:t> variable could be used. For instance, one cannot specify a scalar as part of an </a:t>
            </a:r>
            <a:r>
              <a:rPr lang="en-US" sz="2400" b="1" dirty="0">
                <a:latin typeface="Courier New" pitchFamily="49" charset="0"/>
                <a:cs typeface="Courier New" pitchFamily="49" charset="0"/>
              </a:rPr>
              <a:t>in</a:t>
            </a:r>
            <a:r>
              <a:rPr lang="en-US" sz="2400" dirty="0"/>
              <a:t> </a:t>
            </a:r>
            <a:r>
              <a:rPr lang="en-US" sz="2400" dirty="0">
                <a:latin typeface="Courier New" pitchFamily="49" charset="0"/>
                <a:cs typeface="Courier New" pitchFamily="49" charset="0"/>
              </a:rPr>
              <a:t>range</a:t>
            </a:r>
            <a:r>
              <a:rPr lang="en-US" sz="2400" dirty="0"/>
              <a:t> </a:t>
            </a:r>
            <a:r>
              <a:rPr lang="en-US" sz="2400" dirty="0" err="1"/>
              <a:t>qualiﬁer</a:t>
            </a:r>
            <a:r>
              <a:rPr lang="en-US" sz="2400" dirty="0"/>
              <a:t>, since its value will not be extracted. It may be used in an </a:t>
            </a:r>
            <a:r>
              <a:rPr lang="en-US" sz="2400" b="1" dirty="0">
                <a:latin typeface="Courier New" pitchFamily="49" charset="0"/>
                <a:cs typeface="Courier New" pitchFamily="49" charset="0"/>
              </a:rPr>
              <a:t>if</a:t>
            </a:r>
            <a:r>
              <a:rPr lang="en-US" sz="2400" dirty="0">
                <a:latin typeface="Courier New" pitchFamily="49" charset="0"/>
                <a:cs typeface="Courier New" pitchFamily="49" charset="0"/>
              </a:rPr>
              <a:t> exp </a:t>
            </a:r>
            <a:r>
              <a:rPr lang="en-US" sz="2400" dirty="0" err="1"/>
              <a:t>qualiﬁer</a:t>
            </a:r>
            <a:r>
              <a:rPr lang="en-US" sz="2400" dirty="0"/>
              <a:t>, since that contains a numeric expression.</a:t>
            </a:r>
          </a:p>
        </p:txBody>
      </p:sp>
      <p:sp>
        <p:nvSpPr>
          <p:cNvPr id="5" name="Title 1"/>
          <p:cNvSpPr txBox="1">
            <a:spLocks/>
          </p:cNvSpPr>
          <p:nvPr/>
        </p:nvSpPr>
        <p:spPr>
          <a:xfrm>
            <a:off x="914400" y="228600"/>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2"/>
                </a:solidFill>
                <a:effectLst/>
                <a:uLnTx/>
                <a:uFillTx/>
                <a:latin typeface="+mj-lt"/>
                <a:ea typeface="+mj-ea"/>
                <a:cs typeface="+mj-cs"/>
              </a:rPr>
              <a:t>Scalar: To use a scalar or a macro?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name a scalar</a:t>
            </a:r>
          </a:p>
        </p:txBody>
      </p:sp>
      <p:sp>
        <p:nvSpPr>
          <p:cNvPr id="3" name="Content Placeholder 2"/>
          <p:cNvSpPr>
            <a:spLocks noGrp="1"/>
          </p:cNvSpPr>
          <p:nvPr>
            <p:ph sz="quarter" idx="1"/>
          </p:nvPr>
        </p:nvSpPr>
        <p:spPr>
          <a:xfrm>
            <a:off x="914400" y="1447800"/>
            <a:ext cx="7772400" cy="5105400"/>
          </a:xfrm>
        </p:spPr>
        <p:txBody>
          <a:bodyPr>
            <a:normAutofit/>
          </a:bodyPr>
          <a:lstStyle/>
          <a:p>
            <a:r>
              <a:rPr lang="en-US" sz="2400" dirty="0" err="1"/>
              <a:t>Stata</a:t>
            </a:r>
            <a:r>
              <a:rPr lang="en-US" sz="2400" dirty="0"/>
              <a:t> is capable of working with scalars of the same name as </a:t>
            </a:r>
            <a:r>
              <a:rPr lang="en-US" sz="2400" dirty="0" err="1"/>
              <a:t>Stata</a:t>
            </a:r>
            <a:r>
              <a:rPr lang="en-US" sz="2400" dirty="0"/>
              <a:t> variables. As the manual suggests, </a:t>
            </a:r>
            <a:r>
              <a:rPr lang="en-US" sz="2400" dirty="0" err="1"/>
              <a:t>Stata</a:t>
            </a:r>
            <a:r>
              <a:rPr lang="en-US" sz="2400" dirty="0"/>
              <a:t> will not become confused, but you well may. So avoid using the same names for both entities!!</a:t>
            </a:r>
          </a:p>
          <a:p>
            <a:r>
              <a:rPr lang="en-US" sz="2400" dirty="0"/>
              <a:t>Note: Stata always selects the data-variable interpretation in preference to the scalar.</a:t>
            </a:r>
          </a:p>
          <a:p>
            <a:r>
              <a:rPr lang="en-US" sz="2400" dirty="0"/>
              <a:t>Example:</a:t>
            </a:r>
          </a:p>
          <a:p>
            <a:pPr lvl="1">
              <a:buNone/>
            </a:pPr>
            <a:r>
              <a:rPr lang="en-US" sz="2200" dirty="0"/>
              <a:t>scalar mpg = 20</a:t>
            </a:r>
          </a:p>
          <a:p>
            <a:pPr lvl="1">
              <a:buNone/>
            </a:pPr>
            <a:r>
              <a:rPr lang="en-US" sz="2200" dirty="0"/>
              <a:t>g var1 = price * mpg</a:t>
            </a:r>
          </a:p>
          <a:p>
            <a:pPr lvl="1">
              <a:buNone/>
            </a:pPr>
            <a:r>
              <a:rPr lang="en-US" sz="2200" dirty="0"/>
              <a:t>g var2 = price * 20</a:t>
            </a:r>
          </a:p>
          <a:p>
            <a:pPr lvl="1">
              <a:buNone/>
            </a:pPr>
            <a:r>
              <a:rPr lang="en-US" sz="2200" dirty="0" err="1"/>
              <a:t>br</a:t>
            </a:r>
            <a:r>
              <a:rPr lang="en-US" sz="2200" dirty="0"/>
              <a:t> var1 var2 price mpg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p>
        </p:txBody>
      </p:sp>
      <p:sp>
        <p:nvSpPr>
          <p:cNvPr id="3" name="Content Placeholder 2"/>
          <p:cNvSpPr>
            <a:spLocks noGrp="1"/>
          </p:cNvSpPr>
          <p:nvPr>
            <p:ph sz="quarter" idx="1"/>
          </p:nvPr>
        </p:nvSpPr>
        <p:spPr>
          <a:xfrm>
            <a:off x="914400" y="1447800"/>
            <a:ext cx="7772400" cy="5029200"/>
          </a:xfrm>
        </p:spPr>
        <p:txBody>
          <a:bodyPr>
            <a:normAutofit/>
          </a:bodyPr>
          <a:lstStyle/>
          <a:p>
            <a:r>
              <a:rPr lang="en-US" sz="2400" dirty="0"/>
              <a:t>Stata matrices are useful in saving results</a:t>
            </a:r>
          </a:p>
          <a:p>
            <a:r>
              <a:rPr lang="en-US" sz="2400" dirty="0"/>
              <a:t>For example,</a:t>
            </a:r>
          </a:p>
          <a:p>
            <a:endParaRPr lang="en-US" sz="2400" dirty="0"/>
          </a:p>
          <a:p>
            <a:endParaRPr lang="en-US" sz="2400" dirty="0"/>
          </a:p>
          <a:p>
            <a:endParaRPr lang="en-US" sz="2400" dirty="0"/>
          </a:p>
          <a:p>
            <a:endParaRPr lang="en-US" sz="2400" dirty="0"/>
          </a:p>
          <a:p>
            <a:r>
              <a:rPr lang="en-US" sz="2400" dirty="0"/>
              <a:t>Syntax:</a:t>
            </a:r>
          </a:p>
        </p:txBody>
      </p:sp>
      <p:pic>
        <p:nvPicPr>
          <p:cNvPr id="2053" name="Picture 5"/>
          <p:cNvPicPr>
            <a:picLocks noChangeAspect="1" noChangeArrowheads="1"/>
          </p:cNvPicPr>
          <p:nvPr/>
        </p:nvPicPr>
        <p:blipFill>
          <a:blip r:embed="rId2" cstate="print"/>
          <a:srcRect/>
          <a:stretch>
            <a:fillRect/>
          </a:stretch>
        </p:blipFill>
        <p:spPr bwMode="auto">
          <a:xfrm>
            <a:off x="2362200" y="5638800"/>
            <a:ext cx="6172200" cy="933450"/>
          </a:xfrm>
          <a:prstGeom prst="rect">
            <a:avLst/>
          </a:prstGeom>
          <a:noFill/>
          <a:ln w="9525">
            <a:noFill/>
            <a:miter lim="800000"/>
            <a:headEnd/>
            <a:tailEnd/>
          </a:ln>
          <a:effectLst>
            <a:outerShdw blurRad="76200" sx="102000" sy="102000" algn="ctr" rotWithShape="0">
              <a:prstClr val="black">
                <a:alpha val="40000"/>
              </a:prstClr>
            </a:outerShdw>
          </a:effectLst>
        </p:spPr>
      </p:pic>
      <p:pic>
        <p:nvPicPr>
          <p:cNvPr id="2054" name="Picture 6"/>
          <p:cNvPicPr>
            <a:picLocks noChangeAspect="1" noChangeArrowheads="1"/>
          </p:cNvPicPr>
          <p:nvPr/>
        </p:nvPicPr>
        <p:blipFill>
          <a:blip r:embed="rId3" cstate="print"/>
          <a:srcRect/>
          <a:stretch>
            <a:fillRect/>
          </a:stretch>
        </p:blipFill>
        <p:spPr bwMode="auto">
          <a:xfrm>
            <a:off x="3200400" y="1981200"/>
            <a:ext cx="4419600" cy="71437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2055" name="Picture 7"/>
          <p:cNvPicPr>
            <a:picLocks noChangeAspect="1" noChangeArrowheads="1"/>
          </p:cNvPicPr>
          <p:nvPr/>
        </p:nvPicPr>
        <p:blipFill>
          <a:blip r:embed="rId4" cstate="print"/>
          <a:srcRect/>
          <a:stretch>
            <a:fillRect/>
          </a:stretch>
        </p:blipFill>
        <p:spPr bwMode="auto">
          <a:xfrm>
            <a:off x="3200400" y="2838450"/>
            <a:ext cx="4972050" cy="120015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2057" name="Picture 9"/>
          <p:cNvPicPr>
            <a:picLocks noChangeAspect="1" noChangeArrowheads="1"/>
          </p:cNvPicPr>
          <p:nvPr/>
        </p:nvPicPr>
        <p:blipFill>
          <a:blip r:embed="rId5" cstate="print"/>
          <a:srcRect/>
          <a:stretch>
            <a:fillRect/>
          </a:stretch>
        </p:blipFill>
        <p:spPr bwMode="auto">
          <a:xfrm>
            <a:off x="2362200" y="4267200"/>
            <a:ext cx="3295650" cy="266700"/>
          </a:xfrm>
          <a:prstGeom prst="rect">
            <a:avLst/>
          </a:prstGeom>
          <a:noFill/>
          <a:ln w="9525">
            <a:noFill/>
            <a:miter lim="800000"/>
            <a:headEnd/>
            <a:tailEnd/>
          </a:ln>
          <a:effectLst>
            <a:outerShdw blurRad="76200" sx="102000" sy="102000" algn="ctr" rotWithShape="0">
              <a:prstClr val="black">
                <a:alpha val="40000"/>
              </a:prstClr>
            </a:outerShdw>
          </a:effectLst>
        </p:spPr>
      </p:pic>
      <p:pic>
        <p:nvPicPr>
          <p:cNvPr id="2058" name="Picture 10"/>
          <p:cNvPicPr>
            <a:picLocks noChangeAspect="1" noChangeArrowheads="1"/>
          </p:cNvPicPr>
          <p:nvPr/>
        </p:nvPicPr>
        <p:blipFill>
          <a:blip r:embed="rId6" cstate="print"/>
          <a:srcRect/>
          <a:stretch>
            <a:fillRect/>
          </a:stretch>
        </p:blipFill>
        <p:spPr bwMode="auto">
          <a:xfrm>
            <a:off x="2362200" y="4572000"/>
            <a:ext cx="4295775" cy="9429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9182</TotalTime>
  <Words>2348</Words>
  <Application>Microsoft Office PowerPoint</Application>
  <PresentationFormat>On-screen Show (4:3)</PresentationFormat>
  <Paragraphs>423</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Constantia (Body)</vt:lpstr>
      <vt:lpstr>Franklin Gothic Book</vt:lpstr>
      <vt:lpstr>Perpetua</vt:lpstr>
      <vt:lpstr>Calibri</vt:lpstr>
      <vt:lpstr>Courier New</vt:lpstr>
      <vt:lpstr>Times New Roman</vt:lpstr>
      <vt:lpstr>Wingdings 2</vt:lpstr>
      <vt:lpstr>Equity</vt:lpstr>
      <vt:lpstr>Advanced Techniques in  Stata Programming</vt:lpstr>
      <vt:lpstr>Outline</vt:lpstr>
      <vt:lpstr>Scalar</vt:lpstr>
      <vt:lpstr>Scalar</vt:lpstr>
      <vt:lpstr>Scalar Examples</vt:lpstr>
      <vt:lpstr>Scalar: To use a scalar or a macro?</vt:lpstr>
      <vt:lpstr>PowerPoint Presentation</vt:lpstr>
      <vt:lpstr>Scalar: name a scalar</vt:lpstr>
      <vt:lpstr>Matrix</vt:lpstr>
      <vt:lpstr>Matrix</vt:lpstr>
      <vt:lpstr>Matrix</vt:lpstr>
      <vt:lpstr>Macros</vt:lpstr>
      <vt:lpstr>Macros: how to use a local</vt:lpstr>
      <vt:lpstr>Macros: how to use a local</vt:lpstr>
      <vt:lpstr>Macros: how to define a local</vt:lpstr>
      <vt:lpstr>Macros: how to define a local Whether to use an equal sign (=)</vt:lpstr>
      <vt:lpstr>Macros: how to define a local Whether to use an equal sign (=)</vt:lpstr>
      <vt:lpstr>Macros: how to define a local Whether to use an equal sign (=)</vt:lpstr>
      <vt:lpstr>Macros: how to define a local Whether to use an equal sign (=)</vt:lpstr>
      <vt:lpstr>Macros: how to name a macro</vt:lpstr>
      <vt:lpstr>Macros: how to use macro arguments in program</vt:lpstr>
      <vt:lpstr>Looping</vt:lpstr>
      <vt:lpstr>Looping</vt:lpstr>
      <vt:lpstr>Branching</vt:lpstr>
      <vt:lpstr>Branching</vt:lpstr>
      <vt:lpstr>Branching</vt:lpstr>
      <vt:lpstr>Looping and Branching</vt:lpstr>
      <vt:lpstr>Program Define Programs with no Argument</vt:lpstr>
      <vt:lpstr>Program Define Programs with an Argument</vt:lpstr>
      <vt:lpstr>Program Define Programs with an Argument</vt:lpstr>
      <vt:lpstr>Program Define Programs with Positional Arguments</vt:lpstr>
      <vt:lpstr>Some useful commands in programming</vt:lpstr>
      <vt:lpstr>Some useful commands in programming</vt:lpstr>
      <vt:lpstr>Some useful commands in programming</vt:lpstr>
      <vt:lpstr>Some useful commands in programming</vt:lpstr>
      <vt:lpstr>Some useful commands in programming</vt:lpstr>
      <vt:lpstr>Some useful commands in programming</vt:lpstr>
      <vt:lpstr>Example 1</vt:lpstr>
      <vt:lpstr>Example 2</vt:lpstr>
      <vt:lpstr>Example 2 (continued)</vt:lpstr>
      <vt:lpstr>Example 2 (continued)</vt:lpstr>
      <vt:lpstr>Example 3</vt:lpstr>
    </vt:vector>
  </TitlesOfParts>
  <Company>International Monetary Fund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Li Tang</dc:creator>
  <cp:lastModifiedBy>Tang, Li</cp:lastModifiedBy>
  <cp:revision>717</cp:revision>
  <dcterms:created xsi:type="dcterms:W3CDTF">2010-07-15T13:57:55Z</dcterms:created>
  <dcterms:modified xsi:type="dcterms:W3CDTF">2017-03-02T13:59:06Z</dcterms:modified>
</cp:coreProperties>
</file>