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2"/>
  </p:notesMasterIdLst>
  <p:sldIdLst>
    <p:sldId id="256" r:id="rId2"/>
    <p:sldId id="368" r:id="rId3"/>
    <p:sldId id="380" r:id="rId4"/>
    <p:sldId id="369" r:id="rId5"/>
    <p:sldId id="370" r:id="rId6"/>
    <p:sldId id="381" r:id="rId7"/>
    <p:sldId id="342" r:id="rId8"/>
    <p:sldId id="350" r:id="rId9"/>
    <p:sldId id="353" r:id="rId10"/>
    <p:sldId id="352" r:id="rId11"/>
    <p:sldId id="351" r:id="rId12"/>
    <p:sldId id="348" r:id="rId13"/>
    <p:sldId id="356" r:id="rId14"/>
    <p:sldId id="365" r:id="rId15"/>
    <p:sldId id="364" r:id="rId16"/>
    <p:sldId id="343" r:id="rId17"/>
    <p:sldId id="374" r:id="rId18"/>
    <p:sldId id="375" r:id="rId19"/>
    <p:sldId id="376" r:id="rId20"/>
    <p:sldId id="377" r:id="rId21"/>
    <p:sldId id="378" r:id="rId22"/>
    <p:sldId id="379" r:id="rId23"/>
    <p:sldId id="363" r:id="rId24"/>
    <p:sldId id="359" r:id="rId25"/>
    <p:sldId id="360" r:id="rId26"/>
    <p:sldId id="361" r:id="rId27"/>
    <p:sldId id="366" r:id="rId28"/>
    <p:sldId id="367" r:id="rId29"/>
    <p:sldId id="371" r:id="rId30"/>
    <p:sldId id="382" r:id="rId31"/>
  </p:sldIdLst>
  <p:sldSz cx="9144000" cy="6858000" type="screen4x3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4719" cy="465614"/>
          </a:xfrm>
          <a:prstGeom prst="rect">
            <a:avLst/>
          </a:prstGeom>
        </p:spPr>
        <p:txBody>
          <a:bodyPr vert="horz" lIns="93351" tIns="46675" rIns="93351" bIns="4667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1" y="0"/>
            <a:ext cx="3044719" cy="465614"/>
          </a:xfrm>
          <a:prstGeom prst="rect">
            <a:avLst/>
          </a:prstGeom>
        </p:spPr>
        <p:txBody>
          <a:bodyPr vert="horz" lIns="93351" tIns="46675" rIns="93351" bIns="46675" rtlCol="0"/>
          <a:lstStyle>
            <a:lvl1pPr algn="r">
              <a:defRPr sz="1200"/>
            </a:lvl1pPr>
          </a:lstStyle>
          <a:p>
            <a:fld id="{78112C46-F4BF-4506-B22F-DEBD1B32288D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77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51" tIns="46675" rIns="93351" bIns="4667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51" tIns="46675" rIns="93351" bIns="466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5045"/>
            <a:ext cx="3044719" cy="465614"/>
          </a:xfrm>
          <a:prstGeom prst="rect">
            <a:avLst/>
          </a:prstGeom>
        </p:spPr>
        <p:txBody>
          <a:bodyPr vert="horz" lIns="93351" tIns="46675" rIns="93351" bIns="4667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1" y="8845045"/>
            <a:ext cx="3044719" cy="465614"/>
          </a:xfrm>
          <a:prstGeom prst="rect">
            <a:avLst/>
          </a:prstGeom>
        </p:spPr>
        <p:txBody>
          <a:bodyPr vert="horz" lIns="93351" tIns="46675" rIns="93351" bIns="46675" rtlCol="0" anchor="b"/>
          <a:lstStyle>
            <a:lvl1pPr algn="r">
              <a:defRPr sz="1200"/>
            </a:lvl1pPr>
          </a:lstStyle>
          <a:p>
            <a:fld id="{1FA5AD75-778F-4117-862D-8C7B6E7E5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9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AD75-778F-4117-862D-8C7B6E7E5F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24AD-9CD7-491F-8706-F84B83D76F93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3324AD-9CD7-491F-8706-F84B83D76F93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BEB330A-3B24-4B41-9D81-2C488E68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conometricsupport@imf.org" TargetMode="External"/><Relationship Id="rId2" Type="http://schemas.openxmlformats.org/officeDocument/2006/relationships/hyperlink" Target="mailto:ltang@imf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505930"/>
            <a:ext cx="8229600" cy="1470025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Tips for Using Stata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867464"/>
          </a:xfrm>
        </p:spPr>
        <p:txBody>
          <a:bodyPr>
            <a:normAutofit/>
          </a:bodyPr>
          <a:lstStyle/>
          <a:p>
            <a:pPr algn="ctr"/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Li Tang</a:t>
            </a:r>
          </a:p>
          <a:p>
            <a:r>
              <a:rPr lang="en-US" dirty="0">
                <a:cs typeface="Times New Roman" pitchFamily="18" charset="0"/>
                <a:hlinkClick r:id="rId2"/>
              </a:rPr>
              <a:t>ltang@imf.org</a:t>
            </a:r>
            <a:endParaRPr lang="en-US" dirty="0">
              <a:cs typeface="Times New Roman" pitchFamily="18" charset="0"/>
            </a:endParaRPr>
          </a:p>
          <a:p>
            <a:pPr algn="ctr"/>
            <a:endParaRPr lang="en-US" dirty="0">
              <a:cs typeface="Times New Roman" pitchFamily="18" charset="0"/>
            </a:endParaRPr>
          </a:p>
          <a:p>
            <a:pPr algn="ctr"/>
            <a:r>
              <a:rPr lang="en-US" dirty="0">
                <a:cs typeface="Times New Roman" pitchFamily="18" charset="0"/>
              </a:rPr>
              <a:t>Econometric </a:t>
            </a:r>
            <a:r>
              <a:rPr lang="en-US">
                <a:cs typeface="Times New Roman" pitchFamily="18" charset="0"/>
              </a:rPr>
              <a:t>Modeling and Support </a:t>
            </a:r>
            <a:r>
              <a:rPr lang="en-US" dirty="0">
                <a:cs typeface="Times New Roman" pitchFamily="18" charset="0"/>
              </a:rPr>
              <a:t>Team</a:t>
            </a:r>
          </a:p>
          <a:p>
            <a:pPr algn="ctr"/>
            <a:r>
              <a:rPr lang="en-US" dirty="0">
                <a:cs typeface="Times New Roman" pitchFamily="18" charset="0"/>
                <a:hlinkClick r:id="rId3"/>
              </a:rPr>
              <a:t>econometricsupport@imf.org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458200" cy="838200"/>
          </a:xfrm>
        </p:spPr>
        <p:txBody>
          <a:bodyPr bIns="91440" anchor="b" anchorCtr="0">
            <a:noAutofit/>
          </a:bodyPr>
          <a:lstStyle/>
          <a:p>
            <a:br>
              <a:rPr lang="en-US" sz="3600" dirty="0">
                <a:latin typeface="Franklin Gothic Book (Headings)"/>
                <a:cs typeface="Times New Roman" pitchFamily="18" charset="0"/>
              </a:rPr>
            </a:br>
            <a:br>
              <a:rPr lang="en-US" sz="3600" dirty="0">
                <a:latin typeface="Franklin Gothic Book (Headings)"/>
                <a:cs typeface="Times New Roman" pitchFamily="18" charset="0"/>
              </a:rPr>
            </a:br>
            <a:br>
              <a:rPr lang="en-US" sz="3600" dirty="0">
                <a:latin typeface="Franklin Gothic Book (Headings)"/>
                <a:cs typeface="Times New Roman" pitchFamily="18" charset="0"/>
              </a:rPr>
            </a:br>
            <a:br>
              <a:rPr lang="en-US" sz="3600" dirty="0">
                <a:latin typeface="Franklin Gothic Book (Headings)"/>
                <a:cs typeface="Times New Roman" pitchFamily="18" charset="0"/>
              </a:rPr>
            </a:br>
            <a:br>
              <a:rPr lang="en-US" sz="3600" dirty="0">
                <a:latin typeface="Franklin Gothic Book (Headings)"/>
                <a:cs typeface="Times New Roman" pitchFamily="18" charset="0"/>
              </a:rPr>
            </a:br>
            <a:br>
              <a:rPr lang="en-US" sz="3600" dirty="0">
                <a:latin typeface="Franklin Gothic Book (Headings)"/>
                <a:cs typeface="Times New Roman" pitchFamily="18" charset="0"/>
              </a:rPr>
            </a:br>
            <a:r>
              <a:rPr lang="en-US" sz="3600" dirty="0">
                <a:latin typeface="Franklin Gothic Book (Headings)"/>
                <a:cs typeface="Times New Roman" pitchFamily="18" charset="0"/>
              </a:rPr>
              <a:t>Exporting 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Times New Roman" pitchFamily="18" charset="0"/>
              </a:rPr>
              <a:t>logout provides a fast and easy way to convert log or ASCII files into  various output formats compatible with Word, Excel, </a:t>
            </a:r>
            <a:r>
              <a:rPr lang="en-US" dirty="0" err="1">
                <a:cs typeface="Times New Roman" pitchFamily="18" charset="0"/>
              </a:rPr>
              <a:t>LaTex</a:t>
            </a:r>
            <a:r>
              <a:rPr lang="en-US" dirty="0">
                <a:cs typeface="Times New Roman" pitchFamily="18" charset="0"/>
              </a:rPr>
              <a:t>, or Stata </a:t>
            </a:r>
            <a:r>
              <a:rPr lang="en-US" dirty="0" err="1">
                <a:cs typeface="Times New Roman" pitchFamily="18" charset="0"/>
              </a:rPr>
              <a:t>datafile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r>
              <a:rPr lang="en-US" dirty="0">
                <a:cs typeface="Times New Roman" pitchFamily="18" charset="0"/>
              </a:rPr>
              <a:t>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logout</a:t>
            </a:r>
            <a:r>
              <a:rPr lang="en-US" dirty="0">
                <a:cs typeface="Times New Roman" pitchFamily="18" charset="0"/>
              </a:rPr>
              <a:t>, you can capture and export almost anything that appears on your Stata screen, including the stuffs like summary, description, list, </a:t>
            </a:r>
            <a:r>
              <a:rPr lang="en-US" dirty="0" err="1">
                <a:cs typeface="Times New Roman" pitchFamily="18" charset="0"/>
              </a:rPr>
              <a:t>tabstat</a:t>
            </a:r>
            <a:r>
              <a:rPr lang="en-US" dirty="0">
                <a:cs typeface="Times New Roman" pitchFamily="18" charset="0"/>
              </a:rPr>
              <a:t>, tabulations, etc. </a:t>
            </a:r>
          </a:p>
          <a:p>
            <a:pPr>
              <a:buNone/>
            </a:pPr>
            <a:endParaRPr lang="en-US" dirty="0">
              <a:cs typeface="Times New Roman" pitchFamily="18" charset="0"/>
            </a:endParaRPr>
          </a:p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ssc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install logout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logout, save(result) excel word replace: summarize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logout, save(result2) excel word replace: ///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tabulate  foreign rep78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In a List or Out? In a Range or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The question answered 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>
                <a:cs typeface="Times New Roman" pitchFamily="18" charset="0"/>
              </a:rPr>
              <a:t>is whether a  </a:t>
            </a:r>
            <a:r>
              <a:rPr lang="en-US" dirty="0" err="1">
                <a:cs typeface="Times New Roman" pitchFamily="18" charset="0"/>
              </a:rPr>
              <a:t>speciﬁed</a:t>
            </a:r>
            <a:r>
              <a:rPr lang="en-US" dirty="0">
                <a:cs typeface="Times New Roman" pitchFamily="18" charset="0"/>
              </a:rPr>
              <a:t> argument belongs to a </a:t>
            </a:r>
            <a:r>
              <a:rPr lang="en-US" dirty="0" err="1">
                <a:cs typeface="Times New Roman" pitchFamily="18" charset="0"/>
              </a:rPr>
              <a:t>speciﬁed</a:t>
            </a:r>
            <a:r>
              <a:rPr lang="en-US" dirty="0">
                <a:cs typeface="Times New Roman" pitchFamily="18" charset="0"/>
              </a:rPr>
              <a:t> list. That answered 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inrange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>
                <a:cs typeface="Times New Roman" pitchFamily="18" charset="0"/>
              </a:rPr>
              <a:t>is whether a </a:t>
            </a:r>
            <a:r>
              <a:rPr lang="en-US" dirty="0" err="1">
                <a:cs typeface="Times New Roman" pitchFamily="18" charset="0"/>
              </a:rPr>
              <a:t>speciﬁed</a:t>
            </a:r>
            <a:r>
              <a:rPr lang="en-US" dirty="0">
                <a:cs typeface="Times New Roman" pitchFamily="18" charset="0"/>
              </a:rPr>
              <a:t> argument falls in a </a:t>
            </a:r>
            <a:r>
              <a:rPr lang="en-US" dirty="0" err="1">
                <a:cs typeface="Times New Roman" pitchFamily="18" charset="0"/>
              </a:rPr>
              <a:t>speciﬁed</a:t>
            </a:r>
            <a:r>
              <a:rPr lang="en-US" dirty="0">
                <a:cs typeface="Times New Roman" pitchFamily="18" charset="0"/>
              </a:rPr>
              <a:t> range. </a:t>
            </a:r>
          </a:p>
          <a:p>
            <a:pPr>
              <a:buNone/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 make rep78 if rep78 == 3 | rep78 == 4 | ///</a:t>
            </a: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rep78 == 5</a:t>
            </a: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 make rep78 if rep78 &gt;= 3 &amp; rep78 &lt;= 5</a:t>
            </a: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 make rep78 if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(rep78, 3, 4, 5)</a:t>
            </a: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 make rep78 if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inrange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(rep78, 3, 5)</a:t>
            </a: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*identify the first and last observation</a:t>
            </a: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gen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price_se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price if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(_n, 1, _N)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458200" cy="7437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String to Numeric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A data file may have some of the variables defined as </a:t>
            </a:r>
            <a:r>
              <a:rPr lang="en-US" b="1" dirty="0">
                <a:cs typeface="Times New Roman" pitchFamily="18" charset="0"/>
              </a:rPr>
              <a:t>strings</a:t>
            </a:r>
            <a:r>
              <a:rPr lang="en-US" dirty="0">
                <a:cs typeface="Times New Roman" pitchFamily="18" charset="0"/>
              </a:rPr>
              <a:t>, that is, character variables. 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Converting string variables with numeric values into a numeric variable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Converting string variables with non-numeric values into numeric values</a:t>
            </a:r>
          </a:p>
          <a:p>
            <a:pPr lvl="1">
              <a:lnSpc>
                <a:spcPct val="80000"/>
              </a:lnSpc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import excel "level 4.xlsx",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("string") first clear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 remove s in the beginning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id_temp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(id,2,.)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subid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=real(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id_temp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encode name, generate(name2)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list name2,nolab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remove s in the end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id_temp2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strreverse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(id2)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//then follow the steps above and reverse it back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 remove 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id_temp3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subinstr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(id2, "s", "", .)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Numeric to String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In the example below, we create string variables from numeric variables, and then concatenate string variables into one. By doing so, we can create a unique identifier that may be needed to merge several data sets.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 excel using "level 4.xlsx", ///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sheet("numeric")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firstrow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clear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gen str4 id2 = string(id)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gen str6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newid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country + id2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7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How to Create Dummy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*Answer 1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dummy=0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replace dummy=1 if price&gt;4000 &amp; !missing(price)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*Answer 2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tabulate rep78,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gen(rep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*Answer 3: if you want to include dummies in a model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xi: regress price mpg i.rep78</a:t>
            </a:r>
          </a:p>
          <a:p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bIns="91440" anchor="b" anchorCtr="0">
            <a:noAutofit/>
          </a:bodyPr>
          <a:lstStyle/>
          <a:p>
            <a:r>
              <a:rPr lang="en-CA" sz="3600" dirty="0">
                <a:latin typeface="Franklin Gothic Book (Headings)"/>
                <a:cs typeface="Times New Roman" pitchFamily="18" charset="0"/>
              </a:rPr>
              <a:t>How to Include Year Effects</a:t>
            </a:r>
            <a:endParaRPr lang="en-US" sz="3600" dirty="0">
              <a:latin typeface="Franklin Gothic Book (Headings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4572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CA" sz="2200" b="1" dirty="0">
                <a:latin typeface="Courier New" pitchFamily="49" charset="0"/>
                <a:cs typeface="Courier New" pitchFamily="49" charset="0"/>
              </a:rPr>
              <a:t>clear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CA" sz="2200" b="1" dirty="0">
                <a:latin typeface="Courier New" pitchFamily="49" charset="0"/>
                <a:cs typeface="Courier New" pitchFamily="49" charset="0"/>
              </a:rPr>
              <a:t>use http://www.statapress.com/data/r11/nlswork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xtreg</a:t>
            </a:r>
            <a:r>
              <a:rPr lang="en-CA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ln_w</a:t>
            </a:r>
            <a:r>
              <a:rPr lang="en-CA" sz="2200" b="1" dirty="0">
                <a:latin typeface="Courier New" pitchFamily="49" charset="0"/>
                <a:cs typeface="Courier New" pitchFamily="49" charset="0"/>
              </a:rPr>
              <a:t>  age tenure </a:t>
            </a: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not_smsa</a:t>
            </a:r>
            <a:r>
              <a:rPr lang="en-CA" sz="2200" b="1" dirty="0">
                <a:latin typeface="Courier New" pitchFamily="49" charset="0"/>
                <a:cs typeface="Courier New" pitchFamily="49" charset="0"/>
              </a:rPr>
              <a:t> south, </a:t>
            </a: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fe</a:t>
            </a:r>
            <a:endParaRPr lang="en-CA" sz="22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xtreg</a:t>
            </a:r>
            <a:r>
              <a:rPr lang="en-CA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ln_w</a:t>
            </a:r>
            <a:r>
              <a:rPr lang="en-CA" sz="2200" b="1" dirty="0">
                <a:latin typeface="Courier New" pitchFamily="49" charset="0"/>
                <a:cs typeface="Courier New" pitchFamily="49" charset="0"/>
              </a:rPr>
              <a:t>  age tenure </a:t>
            </a: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not_smsa</a:t>
            </a:r>
            <a:r>
              <a:rPr lang="en-CA" sz="2200" b="1" dirty="0">
                <a:latin typeface="Courier New" pitchFamily="49" charset="0"/>
                <a:cs typeface="Courier New" pitchFamily="49" charset="0"/>
              </a:rPr>
              <a:t> south </a:t>
            </a: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i.year</a:t>
            </a:r>
            <a:r>
              <a:rPr lang="en-CA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fe</a:t>
            </a:r>
            <a:endParaRPr lang="en-CA" sz="22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testparm</a:t>
            </a:r>
            <a:r>
              <a:rPr lang="en-CA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200" b="1" dirty="0" err="1">
                <a:latin typeface="Courier New" pitchFamily="49" charset="0"/>
                <a:cs typeface="Courier New" pitchFamily="49" charset="0"/>
              </a:rPr>
              <a:t>i.year</a:t>
            </a:r>
            <a:endParaRPr lang="en-CA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8961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Reorganizing Datasets with Reshape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3474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import excel using "level 4.xlsx", ///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sheet("reshape")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cellrange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(A2:E5)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firstrow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///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clear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reshape long inc,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(id) j(year)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reshape wide inc,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(id) j(year)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elapsed date</a:t>
            </a:r>
            <a:r>
              <a:rPr lang="en-US" dirty="0"/>
              <a:t> in </a:t>
            </a:r>
            <a:r>
              <a:rPr lang="en-US" dirty="0" err="1"/>
              <a:t>Stata</a:t>
            </a:r>
            <a:r>
              <a:rPr lang="en-US" dirty="0"/>
              <a:t> is a number of time periods elapsed since January 1, 1960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01jan1960 = 0</a:t>
            </a:r>
            <a:r>
              <a:rPr lang="en-US" dirty="0"/>
              <a:t>). The time-period used to compute elapsed dates is determined by the frequency of the data.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688080"/>
          <a:ext cx="8153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Date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Human Readable</a:t>
                      </a:r>
                      <a:r>
                        <a:rPr lang="en-US" baseline="0" dirty="0">
                          <a:latin typeface="Perpetua (Body)"/>
                          <a:cs typeface="Times New Roman" pitchFamily="18" charset="0"/>
                        </a:rPr>
                        <a:t> Form (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HRF)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Stata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 Internal Form (SIF)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Explanation of 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20jan</a:t>
                      </a:r>
                      <a:r>
                        <a:rPr lang="en-US" baseline="0" dirty="0">
                          <a:latin typeface="Perpetua (Body)"/>
                          <a:cs typeface="Times New Roman" pitchFamily="18" charset="0"/>
                        </a:rPr>
                        <a:t>2012</a:t>
                      </a:r>
                      <a:endParaRPr lang="en-US" dirty="0">
                        <a:latin typeface="Perpetua (Body)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19012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Days since 01jan1960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weekly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2012w3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2706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Week since 1960w1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monthly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2012m1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Months</a:t>
                      </a:r>
                      <a:r>
                        <a:rPr lang="en-US" baseline="0" dirty="0">
                          <a:latin typeface="Perpetua (Body)"/>
                          <a:cs typeface="Times New Roman" pitchFamily="18" charset="0"/>
                        </a:rPr>
                        <a:t> since 1960m1</a:t>
                      </a:r>
                      <a:endParaRPr lang="en-US" dirty="0">
                        <a:latin typeface="Perpetua (Body)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quarterly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2012q1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Quarters since 1960q1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half-yearly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2012h1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Half-years since 1960h1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yearly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Years since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Dates: </a:t>
            </a:r>
            <a:r>
              <a:rPr lang="en-US" sz="3000" dirty="0"/>
              <a:t>conversion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90600" y="2667000"/>
          <a:ext cx="685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Desired SIF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date(</a:t>
                      </a:r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HRFstring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, mask [, </a:t>
                      </a:r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topyear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weekly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weekly(</a:t>
                      </a:r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HRFstring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, mask [, </a:t>
                      </a:r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topyear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monthly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monthly(</a:t>
                      </a:r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HRFstring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, mask [, </a:t>
                      </a:r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topyear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quarterly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quarterly(</a:t>
                      </a:r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HRFstring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, mask [, </a:t>
                      </a:r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topyear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half-yearly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halfyearly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(</a:t>
                      </a:r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HRFstring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, mask [, </a:t>
                      </a:r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topyear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yearly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yearly(</a:t>
                      </a:r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HRFstring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, mask [, </a:t>
                      </a:r>
                      <a:r>
                        <a:rPr lang="en-US" dirty="0" err="1">
                          <a:latin typeface="Perpetua (Body)"/>
                          <a:cs typeface="Times New Roman" pitchFamily="18" charset="0"/>
                        </a:rPr>
                        <a:t>topyear</a:t>
                      </a:r>
                      <a:r>
                        <a:rPr lang="en-US" dirty="0">
                          <a:latin typeface="Perpetua (Body)"/>
                          <a:cs typeface="Times New Roman" pitchFamily="18" charset="0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981200"/>
            <a:ext cx="6934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String-to-numeric date conversion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486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mask</a:t>
            </a:r>
            <a:r>
              <a:rPr lang="en-US" dirty="0"/>
              <a:t> specifies the order of the date and time components. For example, “MDY”, “MD19Y”, “YQ”.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Dates: </a:t>
            </a:r>
            <a:r>
              <a:rPr lang="en-US" sz="3000" dirty="0"/>
              <a:t>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Example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use dates, clear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edaily1 = date(daily1, "MDY")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edaily2 = date(daily2, "DMY")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edaily4 = date(daily4, "DMY", 2005)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equarterly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quarterly(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"YQ")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emonthly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monthly(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mdate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"MY", 2006)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Observation numbering</a:t>
            </a:r>
          </a:p>
          <a:p>
            <a:r>
              <a:rPr lang="en-US" dirty="0"/>
              <a:t>Checking data</a:t>
            </a:r>
          </a:p>
          <a:p>
            <a:pPr lvl="1"/>
            <a:r>
              <a:rPr lang="en-US" dirty="0"/>
              <a:t>assert</a:t>
            </a:r>
          </a:p>
          <a:p>
            <a:pPr lvl="1"/>
            <a:r>
              <a:rPr lang="en-US" dirty="0"/>
              <a:t>Identify duplicate observations</a:t>
            </a:r>
          </a:p>
          <a:p>
            <a:r>
              <a:rPr lang="en-US" dirty="0"/>
              <a:t>Handling missing data</a:t>
            </a:r>
          </a:p>
          <a:p>
            <a:r>
              <a:rPr lang="en-US" dirty="0"/>
              <a:t>Summary statistics</a:t>
            </a:r>
          </a:p>
          <a:p>
            <a:r>
              <a:rPr lang="en-US" dirty="0" err="1"/>
              <a:t>inlist</a:t>
            </a:r>
            <a:r>
              <a:rPr lang="en-US" dirty="0"/>
              <a:t>, </a:t>
            </a:r>
            <a:r>
              <a:rPr lang="en-US" dirty="0" err="1"/>
              <a:t>inrange</a:t>
            </a:r>
            <a:endParaRPr lang="en-US" dirty="0"/>
          </a:p>
          <a:p>
            <a:r>
              <a:rPr lang="en-US" dirty="0"/>
              <a:t>String functions</a:t>
            </a:r>
          </a:p>
          <a:p>
            <a:r>
              <a:rPr lang="en-US" dirty="0"/>
              <a:t>Dummy variable</a:t>
            </a:r>
          </a:p>
          <a:p>
            <a:r>
              <a:rPr lang="en-US" dirty="0"/>
              <a:t>reshape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Filling gaps, moving window, identifying runs of consecutive observations</a:t>
            </a:r>
          </a:p>
          <a:p>
            <a:r>
              <a:rPr lang="en-US" dirty="0"/>
              <a:t>Exporting regression results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Dates: </a:t>
            </a:r>
            <a:r>
              <a:rPr lang="en-US" sz="3000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Elapsed dates are just integer numbers. However, they can be formatted to appear as human-readable date strings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/>
              <a:t> command.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format %td edaily1</a:t>
            </a:r>
          </a:p>
          <a:p>
            <a:pPr lvl="1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format %tm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emonthly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format %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tq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equarterly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57800" y="3200400"/>
          <a:ext cx="35052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Date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 (Body)"/>
                          <a:cs typeface="Times New Roman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Courier New" pitchFamily="49" charset="0"/>
                          <a:cs typeface="Courier New" pitchFamily="49" charset="0"/>
                        </a:rPr>
                        <a:t>%td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 (Body)"/>
                          <a:cs typeface="Times New Roman" pitchFamily="18" charset="0"/>
                        </a:rPr>
                        <a:t>weekly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sz="2200" b="1" dirty="0" err="1">
                          <a:latin typeface="Courier New" pitchFamily="49" charset="0"/>
                          <a:cs typeface="Courier New" pitchFamily="49" charset="0"/>
                        </a:rPr>
                        <a:t>tw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 (Body)"/>
                          <a:cs typeface="Times New Roman" pitchFamily="18" charset="0"/>
                        </a:rPr>
                        <a:t>monthly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Courier New" pitchFamily="49" charset="0"/>
                          <a:cs typeface="Courier New" pitchFamily="49" charset="0"/>
                        </a:rPr>
                        <a:t>%tm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 (Body)"/>
                          <a:cs typeface="Times New Roman" pitchFamily="18" charset="0"/>
                        </a:rPr>
                        <a:t>quarterly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sz="2200" b="1" dirty="0" err="1">
                          <a:latin typeface="Courier New" pitchFamily="49" charset="0"/>
                          <a:cs typeface="Courier New" pitchFamily="49" charset="0"/>
                        </a:rPr>
                        <a:t>tq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 (Body)"/>
                          <a:cs typeface="Times New Roman" pitchFamily="18" charset="0"/>
                        </a:rPr>
                        <a:t>half-yearly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sz="2200" b="1" dirty="0" err="1">
                          <a:latin typeface="Courier New" pitchFamily="49" charset="0"/>
                          <a:cs typeface="Courier New" pitchFamily="49" charset="0"/>
                        </a:rPr>
                        <a:t>th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 (Body)"/>
                          <a:cs typeface="Times New Roman" pitchFamily="18" charset="0"/>
                        </a:rPr>
                        <a:t>yearly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sz="2200" b="1" dirty="0" err="1">
                          <a:latin typeface="Courier New" pitchFamily="49" charset="0"/>
                          <a:cs typeface="Courier New" pitchFamily="49" charset="0"/>
                        </a:rPr>
                        <a:t>ty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6858000" cy="762000"/>
          </a:xfrm>
        </p:spPr>
        <p:txBody>
          <a:bodyPr/>
          <a:lstStyle/>
          <a:p>
            <a:r>
              <a:rPr lang="en-US" dirty="0"/>
              <a:t>Dates: </a:t>
            </a:r>
            <a:r>
              <a:rPr lang="en-US" sz="3000" dirty="0"/>
              <a:t>use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3444240"/>
          <a:ext cx="777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wofd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000" b="1" dirty="0" err="1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 </a:t>
                      </a:r>
                      <a:r>
                        <a:rPr lang="en-US" baseline="0" dirty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wofd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(19012)=2706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tw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2012w3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mofd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000" b="1" dirty="0" err="1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monthly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mofd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(19012)=624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2012m1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qofd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000" b="1" dirty="0" err="1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quarterly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qofd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(19012)=208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tq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2012q1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yofd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000" b="1" dirty="0" err="1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yearly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yofd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(19012)=2012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ty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dofw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000" b="1" dirty="0" err="1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dofw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(2706)=19007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15jan2012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dofm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000" b="1" dirty="0" err="1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dofm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(624)=18993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01jan2012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dofq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000" b="1" dirty="0" err="1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dofq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(208)=18993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01jan2012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dofy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US" sz="1000" b="1" dirty="0" err="1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dofy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(2012)=18993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01jan2012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collapse quarterly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into yearly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use demo.dta, clear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gen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quarterly(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"YQ")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format %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tq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qdate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gen year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yofd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dofq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collapse (sum)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gdp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(mean)pr, by(year)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229600" cy="1143000"/>
          </a:xfrm>
        </p:spPr>
        <p:txBody>
          <a:bodyPr/>
          <a:lstStyle/>
          <a:p>
            <a:r>
              <a:rPr lang="en-US" dirty="0"/>
              <a:t>Dates: </a:t>
            </a:r>
            <a:r>
              <a:rPr lang="en-US" sz="3000" dirty="0"/>
              <a:t>use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41148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d(</a:t>
                      </a:r>
                      <a:r>
                        <a:rPr lang="en-US" i="1" dirty="0" err="1"/>
                        <a:t>daily_date_string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elapsed</a:t>
                      </a:r>
                      <a:r>
                        <a:rPr lang="en-US" baseline="0" dirty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d(20jan2012)=19012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w(</a:t>
                      </a:r>
                      <a:r>
                        <a:rPr lang="en-US" i="1" dirty="0" err="1"/>
                        <a:t>weekly_date_string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elapsed</a:t>
                      </a:r>
                      <a:r>
                        <a:rPr lang="en-US" baseline="0" dirty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w(2012w3)=2706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m(</a:t>
                      </a:r>
                      <a:r>
                        <a:rPr lang="en-US" i="1" dirty="0" err="1"/>
                        <a:t>monthly_date_sring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elapsed</a:t>
                      </a:r>
                      <a:r>
                        <a:rPr lang="en-US" baseline="0" dirty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m(2012m1)=624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q(</a:t>
                      </a:r>
                      <a:r>
                        <a:rPr lang="en-US" i="1" dirty="0" err="1"/>
                        <a:t>quarterly_date_string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elapsed</a:t>
                      </a:r>
                      <a:r>
                        <a:rPr lang="en-US" baseline="0" dirty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q(2012q1)=208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y(</a:t>
                      </a:r>
                      <a:r>
                        <a:rPr lang="en-US" i="1" dirty="0" err="1"/>
                        <a:t>yearly_date_string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elapsed</a:t>
                      </a:r>
                      <a:r>
                        <a:rPr lang="en-US" baseline="0" dirty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y(2012)=2012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8229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use literal dates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dirty="0"/>
              <a:t>	run regression using only the data from 1955q1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regress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gdp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m1 pr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1955q1 //wrong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regress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gdp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m1 pr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-20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regress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gdp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m1 pr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q(1955q1)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61722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use dates, clear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edaily1 = date(daily1, "MDY")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format %td edaily1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 Extract year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year=year(edaily1)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 Extract month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gen month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mofd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(edaily1)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%tm</a:t>
            </a:r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Filling in the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458200" cy="4800600"/>
          </a:xfrm>
        </p:spPr>
        <p:txBody>
          <a:bodyPr>
            <a:normAutofit fontScale="92500"/>
          </a:bodyPr>
          <a:lstStyle/>
          <a:p>
            <a:r>
              <a:rPr lang="en-US" dirty="0">
                <a:cs typeface="Times New Roman" pitchFamily="18" charset="0"/>
              </a:rPr>
              <a:t>The command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fillin</a:t>
            </a:r>
            <a:r>
              <a:rPr lang="en-US" dirty="0">
                <a:cs typeface="Times New Roman" pitchFamily="18" charset="0"/>
              </a:rPr>
              <a:t> adds observations with missing data so that all interactions of </a:t>
            </a:r>
            <a:r>
              <a:rPr lang="en-US" dirty="0" err="1">
                <a:cs typeface="Times New Roman" pitchFamily="18" charset="0"/>
              </a:rPr>
              <a:t>varlist</a:t>
            </a:r>
            <a:r>
              <a:rPr lang="en-US" dirty="0">
                <a:cs typeface="Times New Roman" pitchFamily="18" charset="0"/>
              </a:rPr>
              <a:t> exist, thus making a complete </a:t>
            </a:r>
            <a:r>
              <a:rPr lang="en-US" b="1" u="sng" dirty="0" err="1">
                <a:cs typeface="Times New Roman" pitchFamily="18" charset="0"/>
              </a:rPr>
              <a:t>rectangularization</a:t>
            </a:r>
            <a:r>
              <a:rPr lang="en-US" dirty="0">
                <a:cs typeface="Times New Roman" pitchFamily="18" charset="0"/>
              </a:rPr>
              <a:t> of </a:t>
            </a:r>
            <a:r>
              <a:rPr lang="en-US" dirty="0" err="1">
                <a:cs typeface="Times New Roman" pitchFamily="18" charset="0"/>
              </a:rPr>
              <a:t>varlist</a:t>
            </a:r>
            <a:r>
              <a:rPr lang="en-US" dirty="0">
                <a:cs typeface="Times New Roman" pitchFamily="18" charset="0"/>
              </a:rPr>
              <a:t>.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fillin</a:t>
            </a:r>
            <a:r>
              <a:rPr lang="en-US" dirty="0">
                <a:cs typeface="Times New Roman" pitchFamily="18" charset="0"/>
              </a:rPr>
              <a:t> also adds the variable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fillin</a:t>
            </a:r>
            <a:r>
              <a:rPr lang="en-US" dirty="0">
                <a:cs typeface="Times New Roman" pitchFamily="18" charset="0"/>
              </a:rPr>
              <a:t> to the dataset.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fillin</a:t>
            </a:r>
            <a:r>
              <a:rPr lang="en-US" dirty="0">
                <a:cs typeface="Times New Roman" pitchFamily="18" charset="0"/>
              </a:rPr>
              <a:t> is 1 for observations created by 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fillin</a:t>
            </a:r>
            <a:r>
              <a:rPr lang="en-US" dirty="0">
                <a:cs typeface="Times New Roman" pitchFamily="18" charset="0"/>
              </a:rPr>
              <a:t> and 0 for previously existing observations.</a:t>
            </a:r>
          </a:p>
          <a:p>
            <a:r>
              <a:rPr lang="en-US" dirty="0">
                <a:cs typeface="Times New Roman" pitchFamily="18" charset="0"/>
              </a:rPr>
              <a:t>The command can be used to create a balanced panel data</a:t>
            </a:r>
          </a:p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import excel using "level 4.xlsx", ///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sheet("gaps")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cellrange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(A1:c93)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firstrow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clear</a:t>
            </a:r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fillin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country year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731838"/>
          </a:xfrm>
        </p:spPr>
        <p:txBody>
          <a:bodyPr bIns="91440" anchor="b" anchorCtr="0">
            <a:noAutofit/>
          </a:bodyPr>
          <a:lstStyle/>
          <a:p>
            <a:r>
              <a:rPr lang="en-US" sz="3200" dirty="0">
                <a:latin typeface="Franklin Gothic Book (Headings)"/>
                <a:cs typeface="Times New Roman" pitchFamily="18" charset="0"/>
              </a:rPr>
              <a:t>Calculate Moving Window 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Times New Roman" pitchFamily="18" charset="0"/>
              </a:rPr>
              <a:t>The user written command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mvsumm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can be used to calculate moving window summary statistics in your dataset. You must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tsset</a:t>
            </a:r>
            <a:r>
              <a:rPr lang="en-US" dirty="0">
                <a:cs typeface="Times New Roman" pitchFamily="18" charset="0"/>
              </a:rPr>
              <a:t> your data before 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mvsumm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r>
              <a:rPr lang="en-US" dirty="0">
                <a:cs typeface="Times New Roman" pitchFamily="18" charset="0"/>
              </a:rPr>
              <a:t>To install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ssc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install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mvsumm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cs typeface="Times New Roman" pitchFamily="18" charset="0"/>
            </a:endParaRPr>
          </a:p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webuse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lutkepohl2,clear</a:t>
            </a:r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tsset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qtr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ssc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install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mvsumm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mvsumm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inv, stat(mean) win(3) gen(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M_inv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end</a:t>
            </a:r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mvsumm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inv, stat(max) win(3) gen(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Max_inv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bIns="91440" anchor="b" anchorCtr="0">
            <a:noAutofit/>
          </a:bodyPr>
          <a:lstStyle/>
          <a:p>
            <a:r>
              <a:rPr lang="en-US" sz="3200" dirty="0">
                <a:latin typeface="Franklin Gothic Book (Headings)"/>
                <a:cs typeface="Times New Roman" pitchFamily="18" charset="0"/>
              </a:rPr>
              <a:t>Identify Runs of Consecutive Observations in Panel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Times New Roman" pitchFamily="18" charset="0"/>
              </a:rPr>
              <a:t>Consider you have a  panel dataset with some gaps, you want to look systematically at runs of consecutive observations, especially the length of the longest run in each panel.</a:t>
            </a:r>
          </a:p>
          <a:p>
            <a:r>
              <a:rPr lang="en-US" dirty="0">
                <a:cs typeface="Times New Roman" pitchFamily="18" charset="0"/>
              </a:rPr>
              <a:t>To install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ssc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install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tsspell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>
              <a:cs typeface="Times New Roman" pitchFamily="18" charset="0"/>
            </a:endParaRPr>
          </a:p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webuse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nlswork,clear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tsset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tsspell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idcode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idcode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year _spell _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_end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8961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Making Regression Tables in Stata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3474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eststo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clear</a:t>
            </a: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eststo:regress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price mpg weight</a:t>
            </a: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eststo:regress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price mpg weight if foreign==1</a:t>
            </a:r>
          </a:p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esttab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using regout.csv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896112"/>
          </a:xfrm>
        </p:spPr>
        <p:txBody>
          <a:bodyPr bIns="91440" anchor="b" anchorCtr="0">
            <a:noAutofit/>
          </a:bodyPr>
          <a:lstStyle/>
          <a:p>
            <a:r>
              <a:rPr lang="en-US" sz="3600" dirty="0">
                <a:latin typeface="Franklin Gothic Book (Headings)"/>
                <a:cs typeface="Times New Roman" pitchFamily="18" charset="0"/>
              </a:rPr>
              <a:t>Making Regression Tables in Stata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34747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tab rep78, gen(repair)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regress mpg foreign weight repair1-repair4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outreg2 using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drop(repair*) ///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replace excel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regress price mpg weight if foreign==1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outreg2 using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myfile,excel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 bIns="91440" anchor="b" anchorCtr="0">
            <a:noAutofit/>
          </a:bodyPr>
          <a:lstStyle/>
          <a:p>
            <a:r>
              <a:rPr lang="en-CA" sz="3600" dirty="0">
                <a:latin typeface="Franklin Gothic Book (Headings)"/>
                <a:cs typeface="Times New Roman" pitchFamily="18" charset="0"/>
              </a:rPr>
              <a:t>Preserve and  Restore</a:t>
            </a:r>
            <a:endParaRPr lang="en-US" sz="3600" dirty="0">
              <a:latin typeface="Franklin Gothic Book (Headings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4582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CA" b="1" dirty="0">
                <a:latin typeface="Courier New" pitchFamily="49" charset="0"/>
                <a:cs typeface="Courier New" pitchFamily="49" charset="0"/>
              </a:rPr>
              <a:t>preserve</a:t>
            </a:r>
            <a:r>
              <a:rPr lang="en-CA" dirty="0">
                <a:cs typeface="Times New Roman" pitchFamily="18" charset="0"/>
              </a:rPr>
              <a:t> tells Stata to keep your data in memory, so if your next commands modify it, you can come back to your original data.</a:t>
            </a:r>
          </a:p>
          <a:p>
            <a:pPr>
              <a:buFont typeface="Arial" pitchFamily="34" charset="0"/>
              <a:buChar char="•"/>
              <a:defRPr/>
            </a:pPr>
            <a:endParaRPr lang="en-CA" dirty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preserve</a:t>
            </a: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collapse (p25) p25_m=mpg p25_price=price ///</a:t>
            </a: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(first)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f_wei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=weight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f_length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=length, ///</a:t>
            </a: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by(foreign)</a:t>
            </a: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save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auto_stat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, replace</a:t>
            </a:r>
          </a:p>
          <a:p>
            <a:pPr>
              <a:buNone/>
              <a:defRPr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restore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743712"/>
          </a:xfrm>
        </p:spPr>
        <p:txBody>
          <a:bodyPr bIns="91440" anchor="b" anchorCtr="0">
            <a:normAutofit fontScale="90000"/>
          </a:bodyPr>
          <a:lstStyle/>
          <a:p>
            <a:r>
              <a:rPr lang="en-US" sz="4300" dirty="0">
                <a:latin typeface="Franklin Gothic Book (Headings)"/>
                <a:cs typeface="Times New Roman" pitchFamily="18" charset="0"/>
              </a:rPr>
              <a:t>Observation Numbering :_n and _N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924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Times New Roman" pitchFamily="18" charset="0"/>
              </a:rPr>
              <a:t>The observation in the dataset are numbered 1,2,3…,21. The observation numbers will change is a sort commands alters the order of the dataset in memory. </a:t>
            </a:r>
          </a:p>
          <a:p>
            <a:r>
              <a:rPr lang="en-US" dirty="0">
                <a:cs typeface="Times New Roman" pitchFamily="18" charset="0"/>
              </a:rPr>
              <a:t>The current observation number is known as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_n</a:t>
            </a:r>
            <a:r>
              <a:rPr lang="en-US" dirty="0">
                <a:cs typeface="Times New Roman" pitchFamily="18" charset="0"/>
              </a:rPr>
              <a:t>. The higher observation number, corresponding to the total number of observations, is known as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_N</a:t>
            </a:r>
          </a:p>
          <a:p>
            <a:endParaRPr lang="en-US" dirty="0">
              <a:cs typeface="Times New Roman" pitchFamily="18" charset="0"/>
            </a:endParaRPr>
          </a:p>
          <a:p>
            <a:pPr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import excel using "level 4.xlsx", ///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sheet("countrydata2")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firstrow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clear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bys country: gen id=_n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by country: gen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max_obs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=_N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Put multiple sheets in Excel into one dataset</a:t>
            </a:r>
          </a:p>
        </p:txBody>
      </p:sp>
    </p:spTree>
    <p:extLst>
      <p:ext uri="{BB962C8B-B14F-4D97-AF65-F5344CB8AC3E}">
        <p14:creationId xmlns:p14="http://schemas.microsoft.com/office/powerpoint/2010/main" val="260508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auto, clear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* The documentation says make and model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* is a string and implies it is always defined: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assert make ~= ""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* documentation implies price is always defined.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assert price ~= . &amp; price &gt; 0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* similarly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assert mpg ~= . &amp; mpg &gt; 0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assert weight ~= . &amp; weight &gt; 0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assert displacement ~= . &amp; displacement &gt; 0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* false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assert foreign ==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Duplicate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dup,clear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order id year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sort id year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* a new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named dup is created, 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* which equals 0 if unique value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quietly by id year: gen dup =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(_N == 1,0,_n)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tab dup</a:t>
            </a:r>
          </a:p>
          <a:p>
            <a:pPr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if dup != 0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drop if dup &gt; 1</a:t>
            </a:r>
          </a:p>
          <a:p>
            <a:pPr>
              <a:buNone/>
            </a:pP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95275"/>
            <a:ext cx="7081108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 bIns="91440" anchor="b" anchorCtr="0">
            <a:normAutofit/>
          </a:bodyPr>
          <a:lstStyle/>
          <a:p>
            <a:r>
              <a:rPr lang="en-US" sz="4300" dirty="0">
                <a:latin typeface="Franklin Gothic Book (Headings)"/>
                <a:cs typeface="Times New Roman" pitchFamily="18" charset="0"/>
              </a:rPr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 vert="horz">
            <a:normAutofit/>
          </a:bodyPr>
          <a:lstStyle/>
          <a:p>
            <a:pPr lvl="0">
              <a:defRPr/>
            </a:pPr>
            <a:r>
              <a:rPr lang="en-US" sz="2400" dirty="0"/>
              <a:t>A missing value has an infinite or the highest value in Stata</a:t>
            </a:r>
          </a:p>
          <a:p>
            <a:pPr lvl="0">
              <a:defRPr/>
            </a:pPr>
            <a:r>
              <a:rPr lang="en-US" sz="2400" dirty="0"/>
              <a:t>Most commands ignore missing values by default. </a:t>
            </a:r>
          </a:p>
          <a:p>
            <a:pPr lvl="0">
              <a:defRPr/>
            </a:pPr>
            <a:r>
              <a:rPr lang="en-US" sz="2400" dirty="0"/>
              <a:t>Missing values are denotes as . in Stata</a:t>
            </a:r>
          </a:p>
          <a:p>
            <a:pPr lvl="0">
              <a:defRPr/>
            </a:pPr>
            <a:r>
              <a:rPr lang="en-US" sz="2400" dirty="0"/>
              <a:t>Useful command: recode and </a:t>
            </a:r>
            <a:r>
              <a:rPr lang="en-US" sz="2400" dirty="0" err="1"/>
              <a:t>destring</a:t>
            </a: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pPr>
              <a:lnSpc>
                <a:spcPct val="80000"/>
              </a:lnSpc>
              <a:defRPr/>
            </a:pPr>
            <a:r>
              <a:rPr lang="en-US" sz="2400" dirty="0"/>
              <a:t>Try it out: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import excel using "level 4.xlsx", ///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sheet("missing")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firstrow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clear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inc,replace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force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recode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ln_inv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(-9=.)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 bIns="91440" anchor="b" anchorCtr="0">
            <a:normAutofit fontScale="90000"/>
          </a:bodyPr>
          <a:lstStyle/>
          <a:p>
            <a:r>
              <a:rPr lang="en-US" sz="3900" dirty="0">
                <a:latin typeface="Franklin Gothic Book (Headings)"/>
                <a:cs typeface="Times New Roman" pitchFamily="18" charset="0"/>
              </a:rPr>
              <a:t>Summary Statistics to a New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>
                <a:cs typeface="Times New Roman" pitchFamily="18" charset="0"/>
              </a:rPr>
              <a:t>Stata's</a:t>
            </a:r>
            <a:r>
              <a:rPr lang="en-US" dirty="0">
                <a:cs typeface="Times New Roman" pitchFamily="18" charset="0"/>
              </a:rPr>
              <a:t> 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collapse</a:t>
            </a:r>
            <a:r>
              <a:rPr lang="en-US" dirty="0">
                <a:cs typeface="Times New Roman" pitchFamily="18" charset="0"/>
              </a:rPr>
              <a:t> command computes aggregate statistics such as mean, sum, and standard deviation and saves them into a data set. When you execute the command, an existing data set is replaced with the new one containing aggregate data.</a:t>
            </a:r>
          </a:p>
          <a:p>
            <a:pPr>
              <a:defRPr/>
            </a:pPr>
            <a:endParaRPr lang="en-US" dirty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collapse (p25) p25_m=mpg p25_price=price ///</a:t>
            </a: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(first)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f_wei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=weight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f_length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=length, ///</a:t>
            </a:r>
          </a:p>
          <a:p>
            <a:pPr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by(foreign)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914400"/>
          </a:xfrm>
        </p:spPr>
        <p:txBody>
          <a:bodyPr bIns="91440" anchor="b" anchorCtr="0">
            <a:normAutofit/>
          </a:bodyPr>
          <a:lstStyle/>
          <a:p>
            <a:r>
              <a:rPr lang="en-US" sz="3500" dirty="0">
                <a:latin typeface="Franklin Gothic Book (Headings)"/>
                <a:cs typeface="Times New Roman" pitchFamily="18" charset="0"/>
              </a:rPr>
              <a:t>Summary Statistics as New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egen</a:t>
            </a:r>
            <a:r>
              <a:rPr lang="en-US" dirty="0">
                <a:cs typeface="Times New Roman" pitchFamily="18" charset="0"/>
              </a:rPr>
              <a:t> allows you add a summary statistic as new variables to your data set</a:t>
            </a:r>
          </a:p>
          <a:p>
            <a:endParaRPr lang="en-US" dirty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Try it out:</a:t>
            </a:r>
          </a:p>
          <a:p>
            <a:pPr>
              <a:buNone/>
              <a:defRPr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sysuse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auto,clear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egen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p15_price=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pctile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(price),p(15) </a:t>
            </a:r>
          </a:p>
          <a:p>
            <a:pPr>
              <a:buNone/>
              <a:defRPr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egen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kurt_price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kurt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(price)</a:t>
            </a:r>
          </a:p>
          <a:p>
            <a:pPr>
              <a:buNone/>
              <a:defRPr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egen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sum_price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=total(price)</a:t>
            </a:r>
          </a:p>
          <a:p>
            <a:pPr>
              <a:buNone/>
              <a:defRPr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egen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min_price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=min(price)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43238</TotalTime>
  <Words>1539</Words>
  <Application>Microsoft Office PowerPoint</Application>
  <PresentationFormat>On-screen Show (4:3)</PresentationFormat>
  <Paragraphs>369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Franklin Gothic Book</vt:lpstr>
      <vt:lpstr>Franklin Gothic Book (Headings)</vt:lpstr>
      <vt:lpstr>Perpetua</vt:lpstr>
      <vt:lpstr>Perpetua (Body)</vt:lpstr>
      <vt:lpstr>Arial</vt:lpstr>
      <vt:lpstr>Calibri</vt:lpstr>
      <vt:lpstr>Courier New</vt:lpstr>
      <vt:lpstr>Times New Roman</vt:lpstr>
      <vt:lpstr>Wingdings</vt:lpstr>
      <vt:lpstr>Wingdings 2</vt:lpstr>
      <vt:lpstr>Equity</vt:lpstr>
      <vt:lpstr>PowerPoint Presentation</vt:lpstr>
      <vt:lpstr>Outline</vt:lpstr>
      <vt:lpstr>Observation Numbering :_n and _N</vt:lpstr>
      <vt:lpstr>Assert</vt:lpstr>
      <vt:lpstr>Identify Duplicate Observations</vt:lpstr>
      <vt:lpstr>PowerPoint Presentation</vt:lpstr>
      <vt:lpstr>Handling Missing Data</vt:lpstr>
      <vt:lpstr>Summary Statistics to a New Dataset</vt:lpstr>
      <vt:lpstr>Summary Statistics as New Variables</vt:lpstr>
      <vt:lpstr>      Exporting Summary Statistics</vt:lpstr>
      <vt:lpstr>In a List or Out? In a Range or Out?</vt:lpstr>
      <vt:lpstr>String to Numeric Conversion</vt:lpstr>
      <vt:lpstr>Numeric to String Conversion</vt:lpstr>
      <vt:lpstr>How to Create Dummy Variables</vt:lpstr>
      <vt:lpstr>How to Include Year Effects</vt:lpstr>
      <vt:lpstr>Reorganizing Datasets with Reshape</vt:lpstr>
      <vt:lpstr>Dates</vt:lpstr>
      <vt:lpstr>Dates: conversion</vt:lpstr>
      <vt:lpstr>Dates: conversion</vt:lpstr>
      <vt:lpstr>Dates: format</vt:lpstr>
      <vt:lpstr>Dates: use</vt:lpstr>
      <vt:lpstr>Dates: use</vt:lpstr>
      <vt:lpstr>Example</vt:lpstr>
      <vt:lpstr>Filling in the Gaps</vt:lpstr>
      <vt:lpstr>Calculate Moving Window Summary Statistics</vt:lpstr>
      <vt:lpstr>Identify Runs of Consecutive Observations in Panel Data</vt:lpstr>
      <vt:lpstr>Making Regression Tables in Stata (I)</vt:lpstr>
      <vt:lpstr>Making Regression Tables in Stata (II)</vt:lpstr>
      <vt:lpstr>Preserve and  Restore</vt:lpstr>
      <vt:lpstr>Exercise </vt:lpstr>
    </vt:vector>
  </TitlesOfParts>
  <Company>International Monetary Fund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STATA</dc:title>
  <dc:creator>Li Tang</dc:creator>
  <cp:lastModifiedBy>Tang, Li</cp:lastModifiedBy>
  <cp:revision>1249</cp:revision>
  <dcterms:created xsi:type="dcterms:W3CDTF">2010-07-15T13:57:55Z</dcterms:created>
  <dcterms:modified xsi:type="dcterms:W3CDTF">2017-03-03T14:04:26Z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1861487717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ZGuo@imf.org</vt:lpwstr>
  </property>
  <property fmtid="{D5CDD505-2E9C-101B-9397-08002B2CF9AE}" pid="6" name="_AuthorEmailDisplayName">
    <vt:lpwstr>Guo, Zhengfeng</vt:lpwstr>
  </property>
</Properties>
</file>