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90" r:id="rId9"/>
    <p:sldId id="291" r:id="rId10"/>
    <p:sldId id="292" r:id="rId11"/>
    <p:sldId id="293" r:id="rId12"/>
    <p:sldId id="294" r:id="rId13"/>
    <p:sldId id="265" r:id="rId14"/>
    <p:sldId id="283" r:id="rId15"/>
    <p:sldId id="296" r:id="rId16"/>
    <p:sldId id="295" r:id="rId17"/>
    <p:sldId id="266" r:id="rId18"/>
    <p:sldId id="280" r:id="rId19"/>
    <p:sldId id="288" r:id="rId20"/>
    <p:sldId id="281" r:id="rId21"/>
    <p:sldId id="282" r:id="rId22"/>
    <p:sldId id="270" r:id="rId23"/>
    <p:sldId id="284" r:id="rId24"/>
    <p:sldId id="272" r:id="rId25"/>
    <p:sldId id="271" r:id="rId26"/>
    <p:sldId id="285" r:id="rId27"/>
    <p:sldId id="273" r:id="rId28"/>
    <p:sldId id="298" r:id="rId29"/>
    <p:sldId id="274" r:id="rId30"/>
    <p:sldId id="297" r:id="rId31"/>
    <p:sldId id="275" r:id="rId32"/>
    <p:sldId id="276" r:id="rId33"/>
    <p:sldId id="289" r:id="rId34"/>
    <p:sldId id="278" r:id="rId35"/>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0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BE1AD4C-4E30-4EC9-98A1-BB06605E04B8}" type="datetimeFigureOut">
              <a:rPr lang="en-US" smtClean="0"/>
              <a:pPr/>
              <a:t>3/1/2017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99EF4B8-70A8-474D-80CC-ACC7DCF3FAF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E1AD4C-4E30-4EC9-98A1-BB06605E04B8}"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F4B8-70A8-474D-80CC-ACC7DCF3FA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E1AD4C-4E30-4EC9-98A1-BB06605E04B8}"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F4B8-70A8-474D-80CC-ACC7DCF3FA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BE1AD4C-4E30-4EC9-98A1-BB06605E04B8}"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F4B8-70A8-474D-80CC-ACC7DCF3FAF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E1AD4C-4E30-4EC9-98A1-BB06605E04B8}" type="datetimeFigureOut">
              <a:rPr lang="en-US" smtClean="0"/>
              <a:pPr/>
              <a:t>3/1/2017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99EF4B8-70A8-474D-80CC-ACC7DCF3FA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BE1AD4C-4E30-4EC9-98A1-BB06605E04B8}"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F4B8-70A8-474D-80CC-ACC7DCF3FAF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E1AD4C-4E30-4EC9-98A1-BB06605E04B8}" type="datetimeFigureOut">
              <a:rPr lang="en-US" smtClean="0"/>
              <a:pPr/>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F4B8-70A8-474D-80CC-ACC7DCF3FAF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E1AD4C-4E30-4EC9-98A1-BB06605E04B8}" type="datetimeFigureOut">
              <a:rPr lang="en-US" smtClean="0"/>
              <a:pPr/>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F4B8-70A8-474D-80CC-ACC7DCF3FA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1AD4C-4E30-4EC9-98A1-BB06605E04B8}" type="datetimeFigureOut">
              <a:rPr lang="en-US" smtClean="0"/>
              <a:pPr/>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F4B8-70A8-474D-80CC-ACC7DCF3FA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E1AD4C-4E30-4EC9-98A1-BB06605E04B8}"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F4B8-70A8-474D-80CC-ACC7DCF3FAF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E1AD4C-4E30-4EC9-98A1-BB06605E04B8}" type="datetimeFigureOut">
              <a:rPr lang="en-US" smtClean="0"/>
              <a:pPr/>
              <a:t>3/1/2017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99EF4B8-70A8-474D-80CC-ACC7DCF3FAF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BE1AD4C-4E30-4EC9-98A1-BB06605E04B8}" type="datetimeFigureOut">
              <a:rPr lang="en-US" smtClean="0"/>
              <a:pPr/>
              <a:t>3/1/2017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99EF4B8-70A8-474D-80CC-ACC7DCF3FA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onometricsupport@imf.org" TargetMode="External"/><Relationship Id="rId2" Type="http://schemas.openxmlformats.org/officeDocument/2006/relationships/hyperlink" Target="mailto:ltang@imf.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810000"/>
            <a:ext cx="6781800" cy="2667000"/>
          </a:xfrm>
        </p:spPr>
        <p:txBody>
          <a:bodyPr>
            <a:normAutofit/>
          </a:bodyPr>
          <a:lstStyle/>
          <a:p>
            <a:r>
              <a:rPr lang="en-US" dirty="0">
                <a:cs typeface="Times New Roman" pitchFamily="18" charset="0"/>
              </a:rPr>
              <a:t>Li Tang</a:t>
            </a:r>
          </a:p>
          <a:p>
            <a:r>
              <a:rPr lang="en-US" dirty="0">
                <a:cs typeface="Times New Roman" pitchFamily="18" charset="0"/>
                <a:hlinkClick r:id="rId2"/>
              </a:rPr>
              <a:t>ltang@imf.org</a:t>
            </a:r>
            <a:endParaRPr lang="en-US" dirty="0">
              <a:cs typeface="Times New Roman" pitchFamily="18" charset="0"/>
            </a:endParaRPr>
          </a:p>
          <a:p>
            <a:endParaRPr lang="en-US" dirty="0">
              <a:cs typeface="Times New Roman" pitchFamily="18" charset="0"/>
            </a:endParaRPr>
          </a:p>
          <a:p>
            <a:r>
              <a:rPr lang="en-US">
                <a:cs typeface="Times New Roman" pitchFamily="18" charset="0"/>
              </a:rPr>
              <a:t>Econometric Modeling and </a:t>
            </a:r>
            <a:r>
              <a:rPr lang="en-US" dirty="0">
                <a:cs typeface="Times New Roman" pitchFamily="18" charset="0"/>
              </a:rPr>
              <a:t>Support Team</a:t>
            </a:r>
          </a:p>
          <a:p>
            <a:r>
              <a:rPr lang="en-US" dirty="0">
                <a:cs typeface="Times New Roman" pitchFamily="18" charset="0"/>
                <a:hlinkClick r:id="rId3"/>
              </a:rPr>
              <a:t>econometricsupport@imf.org</a:t>
            </a:r>
            <a:endParaRPr lang="en-US" dirty="0">
              <a:cs typeface="Times New Roman" pitchFamily="18" charset="0"/>
            </a:endParaRPr>
          </a:p>
        </p:txBody>
      </p:sp>
      <p:sp>
        <p:nvSpPr>
          <p:cNvPr id="2" name="Title 1"/>
          <p:cNvSpPr>
            <a:spLocks noGrp="1"/>
          </p:cNvSpPr>
          <p:nvPr>
            <p:ph type="ctrTitle"/>
          </p:nvPr>
        </p:nvSpPr>
        <p:spPr/>
        <p:txBody>
          <a:bodyPr/>
          <a:lstStyle/>
          <a:p>
            <a:pPr lvl="0">
              <a:defRPr/>
            </a:pPr>
            <a:r>
              <a:rPr lang="en-US" dirty="0">
                <a:cs typeface="Times New Roman" pitchFamily="18" charset="0"/>
              </a:rPr>
              <a:t>Time Series Analysis Using Stata</a:t>
            </a:r>
          </a:p>
        </p:txBody>
      </p:sp>
    </p:spTree>
    <p:extLst>
      <p:ext uri="{BB962C8B-B14F-4D97-AF65-F5344CB8AC3E}">
        <p14:creationId xmlns:p14="http://schemas.microsoft.com/office/powerpoint/2010/main" val="53088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8914" name="Picture 2" descr="grap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0960"/>
            <a:ext cx="8555578" cy="622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trend</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US" dirty="0"/>
                  <a:t>Consider following model with a linear deterministic time trend</a:t>
                </a:r>
              </a:p>
              <a:p>
                <a:pPr marL="0" indent="0" algn="ctr">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r>
                          <a:rPr lang="en-US" sz="2000" i="1">
                            <a:latin typeface="Cambria Math" panose="02040503050406030204" pitchFamily="18" charset="0"/>
                          </a:rPr>
                          <m:t>𝑦</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ea typeface="Cambria Math" panose="02040503050406030204" pitchFamily="18" charset="0"/>
                          </a:rPr>
                          <m:t>𝑡</m:t>
                        </m:r>
                      </m:sub>
                    </m:sSub>
                    <m:r>
                      <a:rPr lang="en-US" sz="2000" b="0" i="1">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𝜑</m:t>
                        </m:r>
                      </m:e>
                    </m:d>
                    <m:r>
                      <a:rPr lang="en-US" sz="2000" b="0" i="1" smtClean="0">
                        <a:latin typeface="Cambria Math" panose="02040503050406030204" pitchFamily="18" charset="0"/>
                        <a:ea typeface="Cambria Math" panose="02040503050406030204" pitchFamily="18" charset="0"/>
                      </a:rPr>
                      <m:t>&lt;1</m:t>
                    </m:r>
                  </m:oMath>
                </a14:m>
                <a:r>
                  <a:rPr lang="en-US" sz="2000" dirty="0"/>
                  <a:t>     </a:t>
                </a:r>
              </a:p>
              <a:p>
                <a:endParaRPr lang="en-US" sz="2000" dirty="0"/>
              </a:p>
              <a:p>
                <a:r>
                  <a:rPr lang="en-US" dirty="0"/>
                  <a:t>Comparison: graph next slide</a:t>
                </a:r>
              </a:p>
              <a:p>
                <a:pPr marL="320040" lvl="1" indent="0">
                  <a:buNone/>
                </a:pPr>
                <a:r>
                  <a:rPr lang="en-US" dirty="0"/>
                  <a:t>1. The two series look remarkably similar</a:t>
                </a:r>
              </a:p>
              <a:p>
                <a:pPr marL="320040" lvl="1" indent="0">
                  <a:buNone/>
                </a:pPr>
                <a:r>
                  <a:rPr lang="en-US" dirty="0"/>
                  <a:t>2. The stochastic trend in the red line increases slowly in the beginning of the sample and rapidly toward the end of the sample.</a:t>
                </a:r>
              </a:p>
              <a:p>
                <a:r>
                  <a:rPr lang="en-US" sz="2000" dirty="0"/>
                  <a:t>=&gt; </a:t>
                </a:r>
                <a:r>
                  <a:rPr lang="en-US" dirty="0"/>
                  <a:t>It is crucial to apply the correct transformation</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84" t="-1333"/>
                </a:stretch>
              </a:blipFill>
            </p:spPr>
            <p:txBody>
              <a:bodyPr/>
              <a:lstStyle/>
              <a:p>
                <a:r>
                  <a:rPr lang="en-US">
                    <a:noFill/>
                  </a:rPr>
                  <a:t> </a:t>
                </a:r>
              </a:p>
            </p:txBody>
          </p:sp>
        </mc:Fallback>
      </mc:AlternateContent>
    </p:spTree>
    <p:extLst>
      <p:ext uri="{BB962C8B-B14F-4D97-AF65-F5344CB8AC3E}">
        <p14:creationId xmlns:p14="http://schemas.microsoft.com/office/powerpoint/2010/main" val="71186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2" descr="grap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77223"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0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Unit root test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Consider a AR(1) model,</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unit root test is to test whether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r>
                  <a:rPr lang="en-US" dirty="0"/>
                  <a:t> </a:t>
                </a:r>
                <a:r>
                  <a:rPr lang="en-US" dirty="0">
                    <a:latin typeface="Times New Roman" pitchFamily="18" charset="0"/>
                    <a:cs typeface="Times New Roman" pitchFamily="18" charset="0"/>
                  </a:rPr>
                  <a:t>or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r>
                      <a:rPr lang="en-US" i="1">
                        <a:latin typeface="Cambria Math" panose="02040503050406030204" pitchFamily="18" charset="0"/>
                        <a:ea typeface="Cambria Math" panose="02040503050406030204" pitchFamily="18" charset="0"/>
                      </a:rPr>
                      <m:t>&lt;1</m:t>
                    </m:r>
                  </m:oMath>
                </a14:m>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Augmented Dickey-Fuller test: </a:t>
                </a:r>
                <a:r>
                  <a:rPr lang="en-US" dirty="0" err="1">
                    <a:solidFill>
                      <a:srgbClr val="002060"/>
                    </a:solidFill>
                    <a:latin typeface="CourierPS" pitchFamily="49" charset="0"/>
                    <a:cs typeface="Times New Roman" pitchFamily="18" charset="0"/>
                  </a:rPr>
                  <a:t>dfuller</a:t>
                </a:r>
                <a:r>
                  <a:rPr lang="en-US" sz="2200" dirty="0">
                    <a:solidFill>
                      <a:srgbClr val="002060"/>
                    </a:solidFill>
                    <a:latin typeface="CourierPS" pitchFamily="49" charset="0"/>
                    <a:cs typeface="Times New Roman" pitchFamily="18" charset="0"/>
                  </a:rPr>
                  <a:t> </a:t>
                </a:r>
              </a:p>
              <a:p>
                <a:r>
                  <a:rPr lang="en-US" dirty="0">
                    <a:latin typeface="Times New Roman" pitchFamily="18" charset="0"/>
                    <a:cs typeface="Times New Roman" pitchFamily="18" charset="0"/>
                  </a:rPr>
                  <a:t>Phillips-</a:t>
                </a:r>
                <a:r>
                  <a:rPr lang="en-US" dirty="0" err="1">
                    <a:latin typeface="Times New Roman" pitchFamily="18" charset="0"/>
                    <a:cs typeface="Times New Roman" pitchFamily="18" charset="0"/>
                  </a:rPr>
                  <a:t>Perron</a:t>
                </a:r>
                <a:r>
                  <a:rPr lang="en-US" dirty="0">
                    <a:latin typeface="Times New Roman" pitchFamily="18" charset="0"/>
                    <a:cs typeface="Times New Roman" pitchFamily="18" charset="0"/>
                  </a:rPr>
                  <a:t>-test: </a:t>
                </a:r>
                <a:r>
                  <a:rPr lang="en-US" dirty="0" err="1">
                    <a:solidFill>
                      <a:srgbClr val="002060"/>
                    </a:solidFill>
                    <a:latin typeface="CourierPS" pitchFamily="49" charset="0"/>
                    <a:cs typeface="Times New Roman" pitchFamily="18" charset="0"/>
                  </a:rPr>
                  <a:t>pperron</a:t>
                </a:r>
                <a:endParaRPr lang="en-US" sz="2200" dirty="0">
                  <a:solidFill>
                    <a:srgbClr val="002060"/>
                  </a:solidFill>
                  <a:latin typeface="CourierPS" pitchFamily="49" charset="0"/>
                  <a:cs typeface="Times New Roman" pitchFamily="18" charset="0"/>
                </a:endParaRPr>
              </a:p>
              <a:p>
                <a:r>
                  <a:rPr lang="en-US" dirty="0">
                    <a:latin typeface="Times New Roman" pitchFamily="18" charset="0"/>
                    <a:cs typeface="Times New Roman" pitchFamily="18" charset="0"/>
                  </a:rPr>
                  <a:t>KPSS-test: </a:t>
                </a:r>
                <a:r>
                  <a:rPr lang="en-US" dirty="0" err="1">
                    <a:solidFill>
                      <a:srgbClr val="002060"/>
                    </a:solidFill>
                    <a:latin typeface="CourierPS" pitchFamily="49" charset="0"/>
                    <a:cs typeface="Times New Roman" pitchFamily="18" charset="0"/>
                  </a:rPr>
                  <a:t>kpss</a:t>
                </a:r>
                <a:endParaRPr lang="en-US" dirty="0">
                  <a:latin typeface="Times New Roman"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84" t="-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2560680" y="2133600"/>
                <a:ext cx="4022640" cy="369332"/>
              </a:xfrm>
              <a:prstGeom prst="rect">
                <a:avLst/>
              </a:prstGeom>
            </p:spPr>
            <p:txBody>
              <a:bodyPr wrap="none">
                <a:spAutoFit/>
              </a:bodyPr>
              <a:lstStyle/>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r>
                      <a:rPr lang="en-US" i="1">
                        <a:latin typeface="Cambria Math" panose="02040503050406030204" pitchFamily="18" charset="0"/>
                        <a:ea typeface="Cambria Math" panose="02040503050406030204" pitchFamily="18" charset="0"/>
                      </a:rPr>
                      <m:t>&lt;1</m:t>
                    </m:r>
                  </m:oMath>
                </a14:m>
                <a:r>
                  <a:rPr lang="en-US" dirty="0"/>
                  <a:t>     </a:t>
                </a:r>
              </a:p>
            </p:txBody>
          </p:sp>
        </mc:Choice>
        <mc:Fallback>
          <p:sp>
            <p:nvSpPr>
              <p:cNvPr id="6" name="Rectangle 5"/>
              <p:cNvSpPr>
                <a:spLocks noRot="1" noChangeAspect="1" noMove="1" noResize="1" noEditPoints="1" noAdjustHandles="1" noChangeArrowheads="1" noChangeShapeType="1" noTextEdit="1"/>
              </p:cNvSpPr>
              <p:nvPr/>
            </p:nvSpPr>
            <p:spPr>
              <a:xfrm>
                <a:off x="2560680" y="2133600"/>
                <a:ext cx="4022640" cy="369332"/>
              </a:xfrm>
              <a:prstGeom prst="rect">
                <a:avLst/>
              </a:prstGeom>
              <a:blipFill>
                <a:blip r:embed="rId3"/>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9235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Augmented Dickey-Fuller test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914400" y="1447800"/>
                <a:ext cx="8382000" cy="5410200"/>
              </a:xfrm>
            </p:spPr>
            <p:txBody>
              <a:bodyPr>
                <a:normAutofit fontScale="92500" lnSpcReduction="20000"/>
              </a:bodyPr>
              <a:lstStyle/>
              <a:p>
                <a:pPr marL="0" indent="0">
                  <a:buNone/>
                </a:pPr>
                <a:r>
                  <a:rPr lang="en-US" sz="3200" dirty="0"/>
                  <a:t>H</a:t>
                </a:r>
                <a:r>
                  <a:rPr lang="en-US" sz="1600" dirty="0"/>
                  <a:t>0</a:t>
                </a:r>
                <a:r>
                  <a:rPr lang="en-US" sz="3200" dirty="0"/>
                  <a:t>: </a:t>
                </a:r>
                <a14:m>
                  <m:oMath xmlns:m="http://schemas.openxmlformats.org/officeDocument/2006/math">
                    <m:r>
                      <a:rPr lang="en-US" sz="3200" i="1">
                        <a:latin typeface="Cambria Math" panose="02040503050406030204" pitchFamily="18" charset="0"/>
                        <a:ea typeface="Cambria Math" panose="02040503050406030204" pitchFamily="18" charset="0"/>
                      </a:rPr>
                      <m:t>𝜑</m:t>
                    </m:r>
                    <m:r>
                      <a:rPr lang="en-US" sz="3200" i="1">
                        <a:latin typeface="Cambria Math" panose="02040503050406030204" pitchFamily="18" charset="0"/>
                        <a:ea typeface="Cambria Math" panose="02040503050406030204" pitchFamily="18" charset="0"/>
                      </a:rPr>
                      <m:t>=1</m:t>
                    </m:r>
                  </m:oMath>
                </a14:m>
                <a:endParaRPr lang="en-US" sz="3200" dirty="0"/>
              </a:p>
              <a:p>
                <a:pPr marL="0" indent="0">
                  <a:buNone/>
                </a:pPr>
                <a:endParaRPr lang="en-US" sz="3200" b="1" i="1" u="sng" dirty="0"/>
              </a:p>
              <a:p>
                <a:pPr marL="320040" lvl="1" indent="0">
                  <a:buNone/>
                </a:pPr>
                <a:r>
                  <a:rPr lang="en-US" dirty="0" err="1">
                    <a:solidFill>
                      <a:srgbClr val="002060"/>
                    </a:solidFill>
                    <a:latin typeface="CourierPS"/>
                  </a:rPr>
                  <a:t>webuse</a:t>
                </a:r>
                <a:r>
                  <a:rPr lang="en-US" dirty="0">
                    <a:solidFill>
                      <a:srgbClr val="002060"/>
                    </a:solidFill>
                    <a:latin typeface="CourierPS"/>
                  </a:rPr>
                  <a:t> air2</a:t>
                </a:r>
              </a:p>
              <a:p>
                <a:pPr marL="320040" lvl="1" indent="0">
                  <a:buNone/>
                </a:pPr>
                <a:r>
                  <a:rPr lang="en-US" dirty="0">
                    <a:solidFill>
                      <a:srgbClr val="002060"/>
                    </a:solidFill>
                    <a:latin typeface="CourierPS"/>
                  </a:rPr>
                  <a:t>line air t</a:t>
                </a:r>
              </a:p>
              <a:p>
                <a:pPr marL="320040" lvl="1" indent="0">
                  <a:buNone/>
                </a:pPr>
                <a:r>
                  <a:rPr lang="en-US" dirty="0">
                    <a:solidFill>
                      <a:srgbClr val="002060"/>
                    </a:solidFill>
                    <a:latin typeface="CourierPS"/>
                  </a:rPr>
                  <a:t>* H0: random walk</a:t>
                </a:r>
              </a:p>
              <a:p>
                <a:pPr marL="320040" lvl="1" indent="0">
                  <a:buNone/>
                </a:pPr>
                <a:r>
                  <a:rPr lang="en-US" dirty="0">
                    <a:solidFill>
                      <a:srgbClr val="002060"/>
                    </a:solidFill>
                    <a:latin typeface="CourierPS"/>
                  </a:rPr>
                  <a:t>* H1: stationary </a:t>
                </a:r>
              </a:p>
              <a:p>
                <a:pPr marL="320040" lvl="1" indent="0">
                  <a:buNone/>
                </a:pPr>
                <a:r>
                  <a:rPr lang="en-US" dirty="0" err="1">
                    <a:solidFill>
                      <a:srgbClr val="002060"/>
                    </a:solidFill>
                    <a:latin typeface="CourierPS"/>
                  </a:rPr>
                  <a:t>dfuller</a:t>
                </a:r>
                <a:r>
                  <a:rPr lang="en-US" dirty="0">
                    <a:solidFill>
                      <a:srgbClr val="002060"/>
                    </a:solidFill>
                    <a:latin typeface="CourierPS"/>
                  </a:rPr>
                  <a:t> air</a:t>
                </a: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lgn="ctr">
                  <a:buNone/>
                </a:pPr>
                <a:r>
                  <a:rPr lang="en-US" dirty="0">
                    <a:solidFill>
                      <a:srgbClr val="002060"/>
                    </a:solidFill>
                    <a:latin typeface="CourierPS"/>
                  </a:rPr>
                  <a:t>fail to reject</a:t>
                </a: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382000" cy="5410200"/>
              </a:xfrm>
              <a:blipFill>
                <a:blip r:embed="rId2"/>
                <a:stretch>
                  <a:fillRect l="-1673" t="-3157" b="-180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08627" y="4114800"/>
            <a:ext cx="8344885" cy="2057400"/>
          </a:xfrm>
          <a:prstGeom prst="rect">
            <a:avLst/>
          </a:prstGeom>
        </p:spPr>
      </p:pic>
      <p:cxnSp>
        <p:nvCxnSpPr>
          <p:cNvPr id="6" name="Straight Arrow Connector 5"/>
          <p:cNvCxnSpPr/>
          <p:nvPr/>
        </p:nvCxnSpPr>
        <p:spPr>
          <a:xfrm flipV="1">
            <a:off x="5334000" y="61722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Augmented Dickey-Fuller test</a:t>
            </a:r>
            <a:endParaRPr lang="en-US" dirty="0"/>
          </a:p>
        </p:txBody>
      </p:sp>
      <p:sp>
        <p:nvSpPr>
          <p:cNvPr id="3" name="Content Placeholder 2"/>
          <p:cNvSpPr>
            <a:spLocks noGrp="1"/>
          </p:cNvSpPr>
          <p:nvPr>
            <p:ph sz="quarter" idx="1"/>
          </p:nvPr>
        </p:nvSpPr>
        <p:spPr>
          <a:xfrm>
            <a:off x="228600" y="1447800"/>
            <a:ext cx="9067800" cy="4572000"/>
          </a:xfrm>
        </p:spPr>
        <p:txBody>
          <a:bodyPr>
            <a:normAutofit fontScale="92500" lnSpcReduction="10000"/>
          </a:bodyPr>
          <a:lstStyle/>
          <a:p>
            <a:pPr marL="0" indent="0">
              <a:buNone/>
            </a:pPr>
            <a:r>
              <a:rPr lang="en-US" dirty="0">
                <a:solidFill>
                  <a:srgbClr val="002060"/>
                </a:solidFill>
                <a:latin typeface="CourierPS"/>
              </a:rPr>
              <a:t>* H0: random walk with a possible drift</a:t>
            </a:r>
          </a:p>
          <a:p>
            <a:pPr marL="0" indent="0">
              <a:buNone/>
            </a:pPr>
            <a:r>
              <a:rPr lang="en-US" dirty="0">
                <a:solidFill>
                  <a:srgbClr val="002060"/>
                </a:solidFill>
                <a:latin typeface="CourierPS"/>
              </a:rPr>
              <a:t>* H1: stationary around a linear time trend</a:t>
            </a:r>
          </a:p>
          <a:p>
            <a:pPr marL="320040" lvl="1" indent="0">
              <a:buNone/>
            </a:pPr>
            <a:r>
              <a:rPr lang="en-US" dirty="0" err="1">
                <a:solidFill>
                  <a:srgbClr val="002060"/>
                </a:solidFill>
                <a:latin typeface="CourierPS"/>
              </a:rPr>
              <a:t>dfuller</a:t>
            </a:r>
            <a:r>
              <a:rPr lang="en-US" dirty="0">
                <a:solidFill>
                  <a:srgbClr val="002060"/>
                </a:solidFill>
                <a:latin typeface="CourierPS"/>
              </a:rPr>
              <a:t> air, lags(3) trend regress </a:t>
            </a: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buNone/>
            </a:pPr>
            <a:endParaRPr lang="en-US" dirty="0">
              <a:solidFill>
                <a:srgbClr val="002060"/>
              </a:solidFill>
              <a:latin typeface="CourierPS"/>
            </a:endParaRPr>
          </a:p>
          <a:p>
            <a:pPr marL="320040" lvl="1" indent="0" algn="ctr">
              <a:buNone/>
            </a:pPr>
            <a:r>
              <a:rPr lang="en-US" dirty="0">
                <a:solidFill>
                  <a:srgbClr val="002060"/>
                </a:solidFill>
                <a:latin typeface="CourierPS"/>
              </a:rPr>
              <a:t>reject</a:t>
            </a:r>
          </a:p>
        </p:txBody>
      </p:sp>
      <p:pic>
        <p:nvPicPr>
          <p:cNvPr id="4" name="Picture 3"/>
          <p:cNvPicPr>
            <a:picLocks noChangeAspect="1"/>
          </p:cNvPicPr>
          <p:nvPr/>
        </p:nvPicPr>
        <p:blipFill>
          <a:blip r:embed="rId2"/>
          <a:stretch>
            <a:fillRect/>
          </a:stretch>
        </p:blipFill>
        <p:spPr>
          <a:xfrm>
            <a:off x="609600" y="3030227"/>
            <a:ext cx="8134350" cy="1998973"/>
          </a:xfrm>
          <a:prstGeom prst="rect">
            <a:avLst/>
          </a:prstGeom>
        </p:spPr>
      </p:pic>
      <p:cxnSp>
        <p:nvCxnSpPr>
          <p:cNvPr id="5" name="Straight Arrow Connector 4"/>
          <p:cNvCxnSpPr/>
          <p:nvPr/>
        </p:nvCxnSpPr>
        <p:spPr>
          <a:xfrm flipV="1">
            <a:off x="5181600" y="50292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57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Phillips–</a:t>
            </a:r>
            <a:r>
              <a:rPr lang="en-US" dirty="0" err="1"/>
              <a:t>Perron</a:t>
            </a:r>
            <a:r>
              <a:rPr lang="en-US" dirty="0"/>
              <a:t> test</a:t>
            </a:r>
          </a:p>
        </p:txBody>
      </p:sp>
      <p:sp>
        <p:nvSpPr>
          <p:cNvPr id="3" name="Content Placeholder 2"/>
          <p:cNvSpPr>
            <a:spLocks noGrp="1"/>
          </p:cNvSpPr>
          <p:nvPr>
            <p:ph sz="quarter" idx="1"/>
          </p:nvPr>
        </p:nvSpPr>
        <p:spPr/>
        <p:txBody>
          <a:bodyPr>
            <a:normAutofit lnSpcReduction="10000"/>
          </a:bodyPr>
          <a:lstStyle/>
          <a:p>
            <a:r>
              <a:rPr lang="en-US" dirty="0"/>
              <a:t>Accounts for the potential serial correlation and </a:t>
            </a:r>
            <a:r>
              <a:rPr lang="en-US" dirty="0" err="1"/>
              <a:t>heteroskedasticity</a:t>
            </a:r>
            <a:r>
              <a:rPr lang="en-US" dirty="0"/>
              <a:t> in the residuals.</a:t>
            </a:r>
          </a:p>
          <a:p>
            <a:r>
              <a:rPr lang="en-US" dirty="0"/>
              <a:t>H</a:t>
            </a:r>
            <a:r>
              <a:rPr lang="en-US" sz="1200" dirty="0"/>
              <a:t>0</a:t>
            </a:r>
            <a:r>
              <a:rPr lang="en-US" dirty="0"/>
              <a:t>: a random walk with a possible drift</a:t>
            </a:r>
          </a:p>
          <a:p>
            <a:r>
              <a:rPr lang="en-US" dirty="0"/>
              <a:t>H</a:t>
            </a:r>
            <a:r>
              <a:rPr lang="en-US" sz="1400" dirty="0"/>
              <a:t>1</a:t>
            </a:r>
            <a:r>
              <a:rPr lang="en-US" dirty="0"/>
              <a:t>: the series is stationary around a linear time trend, or the series is stationary around a possible nonzero mean with no time trend</a:t>
            </a:r>
          </a:p>
          <a:p>
            <a:endParaRPr lang="en-US" dirty="0"/>
          </a:p>
          <a:p>
            <a:endParaRPr lang="en-US" dirty="0"/>
          </a:p>
          <a:p>
            <a:endParaRPr lang="en-US" dirty="0"/>
          </a:p>
          <a:p>
            <a:r>
              <a:rPr lang="en-US" dirty="0"/>
              <a:t>H</a:t>
            </a:r>
            <a:r>
              <a:rPr lang="en-US" sz="1200" dirty="0"/>
              <a:t>0</a:t>
            </a:r>
            <a:r>
              <a:rPr lang="en-US" dirty="0"/>
              <a:t>: stationary around a deterministic trend</a:t>
            </a:r>
          </a:p>
          <a:p>
            <a:r>
              <a:rPr lang="en-US" dirty="0"/>
              <a:t>H</a:t>
            </a:r>
            <a:r>
              <a:rPr lang="en-US" sz="1400" dirty="0"/>
              <a:t>1</a:t>
            </a:r>
            <a:r>
              <a:rPr lang="en-US" dirty="0"/>
              <a:t>: random walk</a:t>
            </a:r>
          </a:p>
          <a:p>
            <a:endParaRPr lang="en-US" dirty="0"/>
          </a:p>
        </p:txBody>
      </p:sp>
      <p:sp>
        <p:nvSpPr>
          <p:cNvPr id="4" name="Title 1"/>
          <p:cNvSpPr txBox="1">
            <a:spLocks/>
          </p:cNvSpPr>
          <p:nvPr/>
        </p:nvSpPr>
        <p:spPr>
          <a:xfrm>
            <a:off x="914400" y="3886200"/>
            <a:ext cx="8153400" cy="1143000"/>
          </a:xfrm>
          <a:prstGeom prst="rect">
            <a:avLst/>
          </a:prstGeom>
        </p:spPr>
        <p:txBody>
          <a:bodyPr bIns="91440" anchor="b" anchorCtr="0">
            <a:normAutofit fontScale="9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Kwiatkowski-Phillips-Schmidt-Shin test</a:t>
            </a:r>
          </a:p>
        </p:txBody>
      </p:sp>
    </p:spTree>
    <p:extLst>
      <p:ext uri="{BB962C8B-B14F-4D97-AF65-F5344CB8AC3E}">
        <p14:creationId xmlns:p14="http://schemas.microsoft.com/office/powerpoint/2010/main" val="258714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Vector autoregressive (VAR) models</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A vector-autoregressive (VAR) model is a multivariate way of modeling time series. </a:t>
            </a:r>
          </a:p>
          <a:p>
            <a:r>
              <a:rPr lang="en-US" dirty="0">
                <a:latin typeface="Times New Roman" pitchFamily="18" charset="0"/>
                <a:cs typeface="Times New Roman" pitchFamily="18" charset="0"/>
              </a:rPr>
              <a:t>Let a simple bivariate VAR(2)-process be the following </a:t>
            </a:r>
          </a:p>
          <a:p>
            <a:endParaRPr lang="en-US" dirty="0"/>
          </a:p>
          <a:p>
            <a:endParaRPr lang="en-US" dirty="0"/>
          </a:p>
          <a:p>
            <a:r>
              <a:rPr lang="en-US" dirty="0">
                <a:latin typeface="Times New Roman" pitchFamily="18" charset="0"/>
                <a:cs typeface="Times New Roman" pitchFamily="18" charset="0"/>
              </a:rPr>
              <a:t>In the above example, we have  two series </a:t>
            </a:r>
            <a:r>
              <a:rPr lang="en-US" i="1" dirty="0" err="1">
                <a:latin typeface="Times New Roman" pitchFamily="18" charset="0"/>
                <a:cs typeface="Times New Roman" pitchFamily="18" charset="0"/>
              </a:rPr>
              <a:t>GDP</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M</a:t>
            </a:r>
            <a:r>
              <a:rPr lang="en-US" i="1" baseline="-25000" dirty="0">
                <a:latin typeface="Times New Roman" pitchFamily="18" charset="0"/>
                <a:cs typeface="Times New Roman" pitchFamily="18" charset="0"/>
              </a:rPr>
              <a:t>t</a:t>
            </a:r>
            <a:r>
              <a:rPr lang="en-US" dirty="0">
                <a:latin typeface="Times New Roman" pitchFamily="18" charset="0"/>
                <a:cs typeface="Times New Roman" pitchFamily="18" charset="0"/>
              </a:rPr>
              <a:t> ,  we want to explain these two with own past realizations and past realizations of the other series.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67507032"/>
              </p:ext>
            </p:extLst>
          </p:nvPr>
        </p:nvGraphicFramePr>
        <p:xfrm>
          <a:off x="1219200" y="3276600"/>
          <a:ext cx="7535333" cy="762000"/>
        </p:xfrm>
        <a:graphic>
          <a:graphicData uri="http://schemas.openxmlformats.org/presentationml/2006/ole">
            <mc:AlternateContent xmlns:mc="http://schemas.openxmlformats.org/markup-compatibility/2006">
              <mc:Choice xmlns:v="urn:schemas-microsoft-com:vml" Requires="v">
                <p:oleObj spid="_x0000_s4132" name="Equation" r:id="rId3" imgW="3530600" imgH="457200" progId="">
                  <p:embed/>
                </p:oleObj>
              </mc:Choice>
              <mc:Fallback>
                <p:oleObj name="Equation" r:id="rId3" imgW="3530600" imgH="4572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753533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357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Vector autoregressive (VAR) models</a:t>
            </a:r>
            <a:endParaRPr lang="en-US" dirty="0"/>
          </a:p>
        </p:txBody>
      </p:sp>
      <p:sp>
        <p:nvSpPr>
          <p:cNvPr id="3" name="Content Placeholder 2"/>
          <p:cNvSpPr>
            <a:spLocks noGrp="1"/>
          </p:cNvSpPr>
          <p:nvPr>
            <p:ph sz="quarter" idx="1"/>
          </p:nvPr>
        </p:nvSpPr>
        <p:spPr>
          <a:xfrm>
            <a:off x="457200" y="1600200"/>
            <a:ext cx="8229600" cy="5029200"/>
          </a:xfrm>
        </p:spPr>
        <p:txBody>
          <a:bodyPr>
            <a:normAutofit fontScale="85000" lnSpcReduction="20000"/>
          </a:bodyPr>
          <a:lstStyle/>
          <a:p>
            <a:r>
              <a:rPr lang="en-US" dirty="0">
                <a:latin typeface="Times New Roman" pitchFamily="18" charset="0"/>
                <a:cs typeface="Times New Roman" pitchFamily="18" charset="0"/>
              </a:rPr>
              <a:t>In general a VAR(p)-process would be: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estimate a VAR model, use the command </a:t>
            </a:r>
            <a:r>
              <a:rPr lang="en-US" sz="3300" dirty="0" err="1">
                <a:solidFill>
                  <a:srgbClr val="002060"/>
                </a:solidFill>
                <a:latin typeface="CourierPS" pitchFamily="49" charset="0"/>
                <a:cs typeface="Times New Roman" pitchFamily="18" charset="0"/>
              </a:rPr>
              <a:t>var</a:t>
            </a:r>
            <a:r>
              <a:rPr lang="en-US" dirty="0">
                <a:solidFill>
                  <a:srgbClr val="002060"/>
                </a:solidFill>
                <a:latin typeface="CourierPS" pitchFamily="49" charset="0"/>
                <a:cs typeface="Times New Roman" pitchFamily="18" charset="0"/>
              </a:rPr>
              <a:t>:</a:t>
            </a:r>
          </a:p>
          <a:p>
            <a:pPr lvl="1">
              <a:buNone/>
            </a:pPr>
            <a:r>
              <a:rPr lang="en-US" sz="3100" dirty="0" err="1">
                <a:solidFill>
                  <a:srgbClr val="002060"/>
                </a:solidFill>
                <a:latin typeface="CourierPS" pitchFamily="49" charset="0"/>
                <a:cs typeface="Times New Roman" pitchFamily="18" charset="0"/>
              </a:rPr>
              <a:t>webuse</a:t>
            </a:r>
            <a:r>
              <a:rPr lang="en-US" sz="3100" dirty="0">
                <a:solidFill>
                  <a:srgbClr val="002060"/>
                </a:solidFill>
                <a:latin typeface="CourierPS" pitchFamily="49" charset="0"/>
                <a:cs typeface="Times New Roman" pitchFamily="18" charset="0"/>
              </a:rPr>
              <a:t> lutkepohl2</a:t>
            </a:r>
          </a:p>
          <a:p>
            <a:pPr lvl="1">
              <a:buNone/>
            </a:pPr>
            <a:r>
              <a:rPr lang="en-US" sz="3100" dirty="0" err="1">
                <a:solidFill>
                  <a:srgbClr val="002060"/>
                </a:solidFill>
                <a:latin typeface="CourierPS" pitchFamily="49" charset="0"/>
                <a:cs typeface="Times New Roman" pitchFamily="18" charset="0"/>
              </a:rPr>
              <a:t>tsset</a:t>
            </a:r>
            <a:endParaRPr lang="en-US" sz="3100" dirty="0">
              <a:solidFill>
                <a:srgbClr val="002060"/>
              </a:solidFill>
              <a:latin typeface="CourierPS" pitchFamily="49" charset="0"/>
              <a:cs typeface="Times New Roman" pitchFamily="18" charset="0"/>
            </a:endParaRPr>
          </a:p>
          <a:p>
            <a:pPr lvl="1">
              <a:buNone/>
            </a:pPr>
            <a:r>
              <a:rPr lang="en-US" sz="3100" dirty="0" err="1">
                <a:solidFill>
                  <a:srgbClr val="002060"/>
                </a:solidFill>
                <a:latin typeface="CourierPS" pitchFamily="49" charset="0"/>
                <a:cs typeface="Times New Roman" pitchFamily="18" charset="0"/>
              </a:rPr>
              <a:t>var</a:t>
            </a:r>
            <a:r>
              <a:rPr lang="en-US" sz="3100" dirty="0">
                <a:solidFill>
                  <a:srgbClr val="002060"/>
                </a:solidFill>
                <a:latin typeface="CourierPS" pitchFamily="49" charset="0"/>
                <a:cs typeface="Times New Roman" pitchFamily="18" charset="0"/>
              </a:rPr>
              <a:t> </a:t>
            </a:r>
            <a:r>
              <a:rPr lang="en-US" sz="3100" dirty="0" err="1">
                <a:solidFill>
                  <a:srgbClr val="002060"/>
                </a:solidFill>
                <a:latin typeface="CourierPS" pitchFamily="49" charset="0"/>
                <a:cs typeface="Times New Roman" pitchFamily="18" charset="0"/>
              </a:rPr>
              <a:t>dln_inv</a:t>
            </a:r>
            <a:r>
              <a:rPr lang="en-US" sz="3100" dirty="0">
                <a:solidFill>
                  <a:srgbClr val="002060"/>
                </a:solidFill>
                <a:latin typeface="CourierPS" pitchFamily="49" charset="0"/>
                <a:cs typeface="Times New Roman" pitchFamily="18" charset="0"/>
              </a:rPr>
              <a:t> </a:t>
            </a:r>
            <a:r>
              <a:rPr lang="en-US" sz="3100" dirty="0" err="1">
                <a:solidFill>
                  <a:srgbClr val="002060"/>
                </a:solidFill>
                <a:latin typeface="CourierPS" pitchFamily="49" charset="0"/>
                <a:cs typeface="Times New Roman" pitchFamily="18" charset="0"/>
              </a:rPr>
              <a:t>dln_inc</a:t>
            </a:r>
            <a:r>
              <a:rPr lang="en-US" sz="3100" dirty="0">
                <a:solidFill>
                  <a:srgbClr val="002060"/>
                </a:solidFill>
                <a:latin typeface="CourierPS" pitchFamily="49" charset="0"/>
                <a:cs typeface="Times New Roman" pitchFamily="18" charset="0"/>
              </a:rPr>
              <a:t> </a:t>
            </a:r>
            <a:r>
              <a:rPr lang="en-US" sz="3100" dirty="0" err="1">
                <a:solidFill>
                  <a:srgbClr val="002060"/>
                </a:solidFill>
                <a:latin typeface="CourierPS" pitchFamily="49" charset="0"/>
                <a:cs typeface="Times New Roman" pitchFamily="18" charset="0"/>
              </a:rPr>
              <a:t>dln_consump</a:t>
            </a:r>
            <a:endParaRPr lang="en-US" sz="3100" dirty="0">
              <a:latin typeface="Times New Roman" pitchFamily="18" charset="0"/>
              <a:cs typeface="Times New Roman" pitchFamily="18" charset="0"/>
            </a:endParaRPr>
          </a:p>
        </p:txBody>
      </p:sp>
      <p:graphicFrame>
        <p:nvGraphicFramePr>
          <p:cNvPr id="37890" name="Object 2"/>
          <p:cNvGraphicFramePr>
            <a:graphicFrameLocks noChangeAspect="1"/>
          </p:cNvGraphicFramePr>
          <p:nvPr/>
        </p:nvGraphicFramePr>
        <p:xfrm>
          <a:off x="914400" y="1981200"/>
          <a:ext cx="6172200" cy="624155"/>
        </p:xfrm>
        <a:graphic>
          <a:graphicData uri="http://schemas.openxmlformats.org/presentationml/2006/ole">
            <mc:AlternateContent xmlns:mc="http://schemas.openxmlformats.org/markup-compatibility/2006">
              <mc:Choice xmlns:v="urn:schemas-microsoft-com:vml" Requires="v">
                <p:oleObj spid="_x0000_s37921" name="Equation" r:id="rId3" imgW="2425700" imgH="241300" progId="">
                  <p:embed/>
                </p:oleObj>
              </mc:Choice>
              <mc:Fallback>
                <p:oleObj name="Equation" r:id="rId3" imgW="2425700" imgH="241300"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6172200" cy="62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0342670"/>
              </p:ext>
            </p:extLst>
          </p:nvPr>
        </p:nvGraphicFramePr>
        <p:xfrm>
          <a:off x="762000" y="2590801"/>
          <a:ext cx="7848600" cy="2286000"/>
        </p:xfrm>
        <a:graphic>
          <a:graphicData uri="http://schemas.openxmlformats.org/drawingml/2006/table">
            <a:tbl>
              <a:tblPr firstRow="1" bandRow="1">
                <a:tableStyleId>{5FD0F851-EC5A-4D38-B0AD-8093EC10F338}</a:tableStyleId>
              </a:tblPr>
              <a:tblGrid>
                <a:gridCol w="1521667">
                  <a:extLst>
                    <a:ext uri="{9D8B030D-6E8A-4147-A177-3AD203B41FA5}">
                      <a16:colId xmlns:a16="http://schemas.microsoft.com/office/drawing/2014/main" val="20000"/>
                    </a:ext>
                  </a:extLst>
                </a:gridCol>
                <a:gridCol w="6326933">
                  <a:extLst>
                    <a:ext uri="{9D8B030D-6E8A-4147-A177-3AD203B41FA5}">
                      <a16:colId xmlns:a16="http://schemas.microsoft.com/office/drawing/2014/main" val="20001"/>
                    </a:ext>
                  </a:extLst>
                </a:gridCol>
              </a:tblGrid>
              <a:tr h="533988">
                <a:tc>
                  <a:txBody>
                    <a:bodyPr/>
                    <a:lstStyle/>
                    <a:p>
                      <a:r>
                        <a:rPr lang="en-US" sz="2000" dirty="0"/>
                        <a:t>Symbols</a:t>
                      </a:r>
                    </a:p>
                  </a:txBody>
                  <a:tcPr/>
                </a:tc>
                <a:tc>
                  <a:txBody>
                    <a:bodyPr/>
                    <a:lstStyle/>
                    <a:p>
                      <a:pPr algn="l"/>
                      <a:r>
                        <a:rPr lang="en-US" sz="2000" dirty="0"/>
                        <a:t>Meaning</a:t>
                      </a:r>
                    </a:p>
                  </a:txBody>
                  <a:tcPr/>
                </a:tc>
                <a:extLst>
                  <a:ext uri="{0D108BD9-81ED-4DB2-BD59-A6C34878D82A}">
                    <a16:rowId xmlns:a16="http://schemas.microsoft.com/office/drawing/2014/main" val="10000"/>
                  </a:ext>
                </a:extLst>
              </a:tr>
              <a:tr h="406008">
                <a:tc>
                  <a:txBody>
                    <a:bodyPr/>
                    <a:lstStyle/>
                    <a:p>
                      <a:pPr algn="ctr"/>
                      <a:r>
                        <a:rPr lang="en-US" sz="2000" i="1" dirty="0" err="1">
                          <a:latin typeface="Times New Roman" pitchFamily="18" charset="0"/>
                          <a:cs typeface="Times New Roman" pitchFamily="18" charset="0"/>
                        </a:rPr>
                        <a:t>y</a:t>
                      </a:r>
                      <a:r>
                        <a:rPr lang="en-US" sz="2000" i="1" baseline="-25000" dirty="0" err="1">
                          <a:latin typeface="Times New Roman" pitchFamily="18" charset="0"/>
                          <a:cs typeface="Times New Roman" pitchFamily="18" charset="0"/>
                        </a:rPr>
                        <a:t>t</a:t>
                      </a:r>
                      <a:endParaRPr lang="en-US" sz="2000" i="1" dirty="0">
                        <a:latin typeface="Times New Roman" pitchFamily="18" charset="0"/>
                        <a:cs typeface="Times New Roman" pitchFamily="18" charset="0"/>
                      </a:endParaRPr>
                    </a:p>
                  </a:txBody>
                  <a:tcPr/>
                </a:tc>
                <a:tc>
                  <a:txBody>
                    <a:bodyPr/>
                    <a:lstStyle/>
                    <a:p>
                      <a:r>
                        <a:rPr lang="en-US" sz="2000" dirty="0"/>
                        <a:t>Vector  containing the different time series.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6008">
                <a:tc>
                  <a:txBody>
                    <a:bodyPr/>
                    <a:lstStyle/>
                    <a:p>
                      <a:pPr algn="ctr"/>
                      <a:r>
                        <a:rPr lang="en-US" sz="2000" i="1" dirty="0">
                          <a:latin typeface="Times New Roman" pitchFamily="18" charset="0"/>
                          <a:cs typeface="Times New Roman" pitchFamily="18" charset="0"/>
                        </a:rPr>
                        <a:t>c</a:t>
                      </a:r>
                    </a:p>
                  </a:txBody>
                  <a:tcPr/>
                </a:tc>
                <a:tc>
                  <a:txBody>
                    <a:bodyPr/>
                    <a:lstStyle/>
                    <a:p>
                      <a:r>
                        <a:rPr lang="en-US" sz="2000" dirty="0"/>
                        <a:t>Vector of constants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06008">
                <a:tc>
                  <a:txBody>
                    <a:bodyPr/>
                    <a:lstStyle/>
                    <a:p>
                      <a:pPr algn="ctr"/>
                      <a:r>
                        <a:rPr lang="el-GR" sz="2000" i="1" dirty="0">
                          <a:latin typeface="Times New Roman" pitchFamily="18" charset="0"/>
                          <a:cs typeface="Times New Roman" pitchFamily="18" charset="0"/>
                        </a:rPr>
                        <a:t>ε</a:t>
                      </a:r>
                      <a:r>
                        <a:rPr lang="en-US" sz="2000" i="1" baseline="-25000" dirty="0">
                          <a:latin typeface="Times New Roman" pitchFamily="18" charset="0"/>
                          <a:cs typeface="Times New Roman" pitchFamily="18" charset="0"/>
                        </a:rPr>
                        <a:t>t</a:t>
                      </a:r>
                      <a:endParaRPr lang="en-US" sz="2000" i="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Error term,</a:t>
                      </a:r>
                      <a:r>
                        <a:rPr lang="en-US" sz="2000" baseline="0" dirty="0"/>
                        <a:t> </a:t>
                      </a:r>
                      <a:r>
                        <a:rPr lang="el-GR" sz="2000" dirty="0"/>
                        <a:t>ε</a:t>
                      </a:r>
                      <a:r>
                        <a:rPr lang="en-US" sz="2000" baseline="-25000" dirty="0" err="1"/>
                        <a:t>t</a:t>
                      </a:r>
                      <a:r>
                        <a:rPr lang="en-US" sz="2000" baseline="0" dirty="0" err="1"/>
                        <a:t>~N</a:t>
                      </a:r>
                      <a:r>
                        <a:rPr lang="en-US" sz="2000" baseline="0" dirty="0"/>
                        <a:t>(0, </a:t>
                      </a:r>
                      <a:r>
                        <a:rPr lang="el-GR" sz="2000" baseline="0" dirty="0"/>
                        <a:t>Σ</a:t>
                      </a:r>
                      <a:r>
                        <a:rPr lang="en-US" sz="2000" baseline="0" dirty="0"/>
                        <a:t>)</a:t>
                      </a:r>
                      <a:endParaRPr lang="en-US" sz="2000" i="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33988">
                <a:tc>
                  <a:txBody>
                    <a:bodyPr/>
                    <a:lstStyle/>
                    <a:p>
                      <a:pPr algn="ctr"/>
                      <a:r>
                        <a:rPr lang="el-GR" sz="2000" i="1" baseline="0" dirty="0">
                          <a:latin typeface="Times New Roman" pitchFamily="18" charset="0"/>
                          <a:cs typeface="Times New Roman" pitchFamily="18" charset="0"/>
                        </a:rPr>
                        <a:t>Σ</a:t>
                      </a:r>
                      <a:endParaRPr lang="en-US" sz="2000" i="1" dirty="0">
                        <a:latin typeface="Times New Roman" pitchFamily="18" charset="0"/>
                        <a:cs typeface="Times New Roman" pitchFamily="18" charset="0"/>
                      </a:endParaRPr>
                    </a:p>
                  </a:txBody>
                  <a:tcPr/>
                </a:tc>
                <a:tc>
                  <a:txBody>
                    <a:bodyPr/>
                    <a:lstStyle/>
                    <a:p>
                      <a:r>
                        <a:rPr lang="en-US" sz="2000" dirty="0"/>
                        <a:t>Variance-covariance matrix of the error term </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endParaRPr lang="en-US" dirty="0"/>
          </a:p>
        </p:txBody>
      </p:sp>
      <p:sp>
        <p:nvSpPr>
          <p:cNvPr id="3" name="Content Placeholder 2"/>
          <p:cNvSpPr>
            <a:spLocks noGrp="1"/>
          </p:cNvSpPr>
          <p:nvPr>
            <p:ph sz="quarter" idx="1"/>
          </p:nvPr>
        </p:nvSpPr>
        <p:spPr/>
        <p:txBody>
          <a:bodyPr/>
          <a:lstStyle/>
          <a:p>
            <a:pPr>
              <a:buFont typeface="Arial" pitchFamily="34" charset="0"/>
              <a:buChar char="•"/>
            </a:pPr>
            <a:r>
              <a:rPr lang="en-US" dirty="0">
                <a:latin typeface="Times New Roman" pitchFamily="18" charset="0"/>
                <a:cs typeface="Times New Roman" pitchFamily="18" charset="0"/>
              </a:rPr>
              <a:t>We want to correctly specify our VAR model, and correctly interpret the results. Performing 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is usually necessary. </a:t>
            </a:r>
          </a:p>
          <a:p>
            <a:pPr>
              <a:buFont typeface="Arial" pitchFamily="34" charset="0"/>
              <a:buChar char="•"/>
            </a:pPr>
            <a:r>
              <a:rPr lang="en-US" dirty="0">
                <a:latin typeface="Times New Roman" pitchFamily="18" charset="0"/>
                <a:cs typeface="Times New Roman" pitchFamily="18" charset="0"/>
              </a:rPr>
              <a:t>Summary of VAR diagnosis commands</a:t>
            </a:r>
          </a:p>
        </p:txBody>
      </p:sp>
      <p:graphicFrame>
        <p:nvGraphicFramePr>
          <p:cNvPr id="4" name="Table 3"/>
          <p:cNvGraphicFramePr>
            <a:graphicFrameLocks noGrp="1"/>
          </p:cNvGraphicFramePr>
          <p:nvPr/>
        </p:nvGraphicFramePr>
        <p:xfrm>
          <a:off x="1371600" y="3352800"/>
          <a:ext cx="6553200" cy="2438400"/>
        </p:xfrm>
        <a:graphic>
          <a:graphicData uri="http://schemas.openxmlformats.org/drawingml/2006/table">
            <a:tbl>
              <a:tblPr firstRow="1" bandRow="1">
                <a:tableStyleId>{C083E6E3-FA7D-4D7B-A595-EF9225AFEA82}</a:tableStyleId>
              </a:tblPr>
              <a:tblGrid>
                <a:gridCol w="1720215">
                  <a:extLst>
                    <a:ext uri="{9D8B030D-6E8A-4147-A177-3AD203B41FA5}">
                      <a16:colId xmlns:a16="http://schemas.microsoft.com/office/drawing/2014/main" val="20000"/>
                    </a:ext>
                  </a:extLst>
                </a:gridCol>
                <a:gridCol w="4832985">
                  <a:extLst>
                    <a:ext uri="{9D8B030D-6E8A-4147-A177-3AD203B41FA5}">
                      <a16:colId xmlns:a16="http://schemas.microsoft.com/office/drawing/2014/main" val="20001"/>
                    </a:ext>
                  </a:extLst>
                </a:gridCol>
              </a:tblGrid>
              <a:tr h="487680">
                <a:tc>
                  <a:txBody>
                    <a:bodyPr/>
                    <a:lstStyle/>
                    <a:p>
                      <a:r>
                        <a:rPr lang="en-US" dirty="0"/>
                        <a:t>Command</a:t>
                      </a:r>
                    </a:p>
                  </a:txBody>
                  <a:tcPr/>
                </a:tc>
                <a:tc>
                  <a:txBody>
                    <a:bodyPr/>
                    <a:lstStyle/>
                    <a:p>
                      <a:r>
                        <a:rPr lang="en-US" dirty="0"/>
                        <a:t>Usage</a:t>
                      </a:r>
                    </a:p>
                  </a:txBody>
                  <a:tcPr/>
                </a:tc>
                <a:extLst>
                  <a:ext uri="{0D108BD9-81ED-4DB2-BD59-A6C34878D82A}">
                    <a16:rowId xmlns:a16="http://schemas.microsoft.com/office/drawing/2014/main" val="10000"/>
                  </a:ext>
                </a:extLst>
              </a:tr>
              <a:tr h="487680">
                <a:tc>
                  <a:txBody>
                    <a:bodyPr/>
                    <a:lstStyle/>
                    <a:p>
                      <a:r>
                        <a:rPr lang="pl-PL" sz="1800" dirty="0">
                          <a:solidFill>
                            <a:srgbClr val="002060"/>
                          </a:solidFill>
                          <a:latin typeface="Times New Roman" pitchFamily="18" charset="0"/>
                          <a:cs typeface="Times New Roman" pitchFamily="18" charset="0"/>
                        </a:rPr>
                        <a:t>v</a:t>
                      </a:r>
                      <a:r>
                        <a:rPr lang="en-GB" sz="1800" dirty="0" err="1">
                          <a:solidFill>
                            <a:srgbClr val="002060"/>
                          </a:solidFill>
                          <a:latin typeface="CourierPS" pitchFamily="49" charset="0"/>
                          <a:cs typeface="Times New Roman" pitchFamily="18" charset="0"/>
                        </a:rPr>
                        <a:t>arsoc</a:t>
                      </a:r>
                      <a:endParaRPr lang="en-US" dirty="0"/>
                    </a:p>
                  </a:txBody>
                  <a:tcPr/>
                </a:tc>
                <a:tc>
                  <a:txBody>
                    <a:bodyPr/>
                    <a:lstStyle/>
                    <a:p>
                      <a:r>
                        <a:rPr lang="en-US" sz="1800" dirty="0">
                          <a:latin typeface="+mn-lt"/>
                          <a:cs typeface="Times New Roman" pitchFamily="18" charset="0"/>
                        </a:rPr>
                        <a:t>Choosing the optimal </a:t>
                      </a:r>
                      <a:r>
                        <a:rPr lang="pl-PL" sz="1800" dirty="0" err="1">
                          <a:latin typeface="+mn-lt"/>
                          <a:cs typeface="Times New Roman" pitchFamily="18" charset="0"/>
                        </a:rPr>
                        <a:t>number</a:t>
                      </a:r>
                      <a:r>
                        <a:rPr lang="pl-PL" sz="1800" dirty="0">
                          <a:latin typeface="+mn-lt"/>
                          <a:cs typeface="Times New Roman" pitchFamily="18" charset="0"/>
                        </a:rPr>
                        <a:t> of </a:t>
                      </a:r>
                      <a:r>
                        <a:rPr lang="pl-PL" sz="1800" dirty="0" err="1">
                          <a:latin typeface="+mn-lt"/>
                          <a:cs typeface="Times New Roman" pitchFamily="18" charset="0"/>
                        </a:rPr>
                        <a:t>lags</a:t>
                      </a:r>
                      <a:endParaRPr lang="en-US" dirty="0">
                        <a:latin typeface="+mn-lt"/>
                      </a:endParaRPr>
                    </a:p>
                  </a:txBody>
                  <a:tcPr/>
                </a:tc>
                <a:extLst>
                  <a:ext uri="{0D108BD9-81ED-4DB2-BD59-A6C34878D82A}">
                    <a16:rowId xmlns:a16="http://schemas.microsoft.com/office/drawing/2014/main" val="10001"/>
                  </a:ext>
                </a:extLst>
              </a:tr>
              <a:tr h="487680">
                <a:tc>
                  <a:txBody>
                    <a:bodyPr/>
                    <a:lstStyle/>
                    <a:p>
                      <a:r>
                        <a:rPr lang="pl-PL" sz="1800" dirty="0" err="1">
                          <a:solidFill>
                            <a:srgbClr val="002060"/>
                          </a:solidFill>
                          <a:latin typeface="CourierPS" pitchFamily="49" charset="0"/>
                          <a:cs typeface="Times New Roman" pitchFamily="18" charset="0"/>
                        </a:rPr>
                        <a:t>varstable</a:t>
                      </a:r>
                      <a:endParaRPr lang="en-US" dirty="0"/>
                    </a:p>
                  </a:txBody>
                  <a:tcPr/>
                </a:tc>
                <a:tc>
                  <a:txBody>
                    <a:bodyPr/>
                    <a:lstStyle/>
                    <a:p>
                      <a:r>
                        <a:rPr lang="pl-PL" sz="1800" dirty="0" err="1">
                          <a:latin typeface="+mn-lt"/>
                          <a:cs typeface="Times New Roman" pitchFamily="18" charset="0"/>
                        </a:rPr>
                        <a:t>Testing</a:t>
                      </a:r>
                      <a:r>
                        <a:rPr lang="pl-PL" sz="1800" dirty="0">
                          <a:latin typeface="+mn-lt"/>
                          <a:cs typeface="Times New Roman" pitchFamily="18" charset="0"/>
                        </a:rPr>
                        <a:t> for VAR </a:t>
                      </a:r>
                      <a:r>
                        <a:rPr lang="pl-PL" sz="1800" dirty="0" err="1">
                          <a:latin typeface="+mn-lt"/>
                          <a:cs typeface="Times New Roman" pitchFamily="18" charset="0"/>
                        </a:rPr>
                        <a:t>stability</a:t>
                      </a:r>
                      <a:endParaRPr lang="en-US" dirty="0">
                        <a:latin typeface="+mn-lt"/>
                      </a:endParaRPr>
                    </a:p>
                  </a:txBody>
                  <a:tcPr/>
                </a:tc>
                <a:extLst>
                  <a:ext uri="{0D108BD9-81ED-4DB2-BD59-A6C34878D82A}">
                    <a16:rowId xmlns:a16="http://schemas.microsoft.com/office/drawing/2014/main" val="10002"/>
                  </a:ext>
                </a:extLst>
              </a:tr>
              <a:tr h="487680">
                <a:tc>
                  <a:txBody>
                    <a:bodyPr/>
                    <a:lstStyle/>
                    <a:p>
                      <a:r>
                        <a:rPr lang="en-GB" sz="1800" dirty="0" err="1">
                          <a:solidFill>
                            <a:srgbClr val="002060"/>
                          </a:solidFill>
                          <a:latin typeface="CourierPS" pitchFamily="49" charset="0"/>
                          <a:cs typeface="Times New Roman" pitchFamily="18" charset="0"/>
                        </a:rPr>
                        <a:t>vargranger</a:t>
                      </a:r>
                      <a:endParaRPr lang="en-US" dirty="0"/>
                    </a:p>
                  </a:txBody>
                  <a:tcPr/>
                </a:tc>
                <a:tc>
                  <a:txBody>
                    <a:bodyPr/>
                    <a:lstStyle/>
                    <a:p>
                      <a:r>
                        <a:rPr lang="pl-PL" sz="1800" dirty="0" err="1">
                          <a:latin typeface="+mn-lt"/>
                          <a:cs typeface="Times New Roman" pitchFamily="18" charset="0"/>
                        </a:rPr>
                        <a:t>Testing</a:t>
                      </a:r>
                      <a:r>
                        <a:rPr lang="pl-PL" sz="1800" dirty="0">
                          <a:latin typeface="+mn-lt"/>
                          <a:cs typeface="Times New Roman" pitchFamily="18" charset="0"/>
                        </a:rPr>
                        <a:t> for </a:t>
                      </a:r>
                      <a:r>
                        <a:rPr lang="pl-PL" sz="1800" dirty="0" err="1">
                          <a:latin typeface="+mn-lt"/>
                          <a:cs typeface="Times New Roman" pitchFamily="18" charset="0"/>
                        </a:rPr>
                        <a:t>Granger</a:t>
                      </a:r>
                      <a:r>
                        <a:rPr lang="pl-PL" sz="1800" dirty="0">
                          <a:latin typeface="+mn-lt"/>
                          <a:cs typeface="Times New Roman" pitchFamily="18" charset="0"/>
                        </a:rPr>
                        <a:t> </a:t>
                      </a:r>
                      <a:r>
                        <a:rPr lang="pl-PL" sz="1800" dirty="0" err="1">
                          <a:latin typeface="+mn-lt"/>
                          <a:cs typeface="Times New Roman" pitchFamily="18" charset="0"/>
                        </a:rPr>
                        <a:t>causality</a:t>
                      </a:r>
                      <a:endParaRPr lang="en-US" dirty="0">
                        <a:latin typeface="+mn-lt"/>
                      </a:endParaRPr>
                    </a:p>
                  </a:txBody>
                  <a:tcPr/>
                </a:tc>
                <a:extLst>
                  <a:ext uri="{0D108BD9-81ED-4DB2-BD59-A6C34878D82A}">
                    <a16:rowId xmlns:a16="http://schemas.microsoft.com/office/drawing/2014/main" val="10003"/>
                  </a:ext>
                </a:extLst>
              </a:tr>
              <a:tr h="487680">
                <a:tc>
                  <a:txBody>
                    <a:bodyPr/>
                    <a:lstStyle/>
                    <a:p>
                      <a:r>
                        <a:rPr lang="pl-PL" sz="1800" dirty="0" err="1">
                          <a:solidFill>
                            <a:srgbClr val="002060"/>
                          </a:solidFill>
                          <a:latin typeface="CourierPS" pitchFamily="49" charset="0"/>
                          <a:cs typeface="Times New Roman" pitchFamily="18" charset="0"/>
                        </a:rPr>
                        <a:t>varlmar</a:t>
                      </a:r>
                      <a:endParaRPr lang="en-US" dirty="0"/>
                    </a:p>
                  </a:txBody>
                  <a:tcPr/>
                </a:tc>
                <a:tc>
                  <a:txBody>
                    <a:bodyPr/>
                    <a:lstStyle/>
                    <a:p>
                      <a:r>
                        <a:rPr lang="pl-PL" sz="1800" dirty="0" err="1">
                          <a:latin typeface="+mn-lt"/>
                          <a:cs typeface="Times New Roman" pitchFamily="18" charset="0"/>
                        </a:rPr>
                        <a:t>Testing</a:t>
                      </a:r>
                      <a:r>
                        <a:rPr lang="pl-PL" sz="1800" dirty="0">
                          <a:latin typeface="+mn-lt"/>
                          <a:cs typeface="Times New Roman" pitchFamily="18" charset="0"/>
                        </a:rPr>
                        <a:t> for </a:t>
                      </a:r>
                      <a:r>
                        <a:rPr lang="pl-PL" sz="1800" dirty="0" err="1">
                          <a:latin typeface="+mn-lt"/>
                          <a:cs typeface="Times New Roman" pitchFamily="18" charset="0"/>
                        </a:rPr>
                        <a:t>autocorrelation</a:t>
                      </a:r>
                      <a:endParaRPr lang="en-US" dirty="0">
                        <a:latin typeface="+mn-lt"/>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Summary: work with date variables</a:t>
            </a:r>
          </a:p>
        </p:txBody>
      </p:sp>
      <p:sp>
        <p:nvSpPr>
          <p:cNvPr id="3" name="Content Placeholder 2"/>
          <p:cNvSpPr>
            <a:spLocks noGrp="1"/>
          </p:cNvSpPr>
          <p:nvPr>
            <p:ph sz="quarter" idx="1"/>
          </p:nvPr>
        </p:nvSpPr>
        <p:spPr/>
        <p:txBody>
          <a:bodyPr>
            <a:normAutofit fontScale="85000" lnSpcReduction="20000"/>
          </a:bodyPr>
          <a:lstStyle/>
          <a:p>
            <a:r>
              <a:rPr lang="en-US" dirty="0"/>
              <a:t>If the original date variable is </a:t>
            </a:r>
            <a:r>
              <a:rPr lang="en-US" b="1" i="1" dirty="0"/>
              <a:t>string </a:t>
            </a:r>
            <a:r>
              <a:rPr lang="en-US" dirty="0"/>
              <a:t>(i.e. color </a:t>
            </a:r>
            <a:r>
              <a:rPr lang="en-US" b="1" dirty="0">
                <a:solidFill>
                  <a:srgbClr val="FF0000"/>
                </a:solidFill>
              </a:rPr>
              <a:t>red</a:t>
            </a:r>
            <a:r>
              <a:rPr lang="en-US" dirty="0"/>
              <a:t>): </a:t>
            </a:r>
          </a:p>
          <a:p>
            <a:pPr lvl="2">
              <a:buNone/>
            </a:pPr>
            <a:r>
              <a:rPr lang="en-US" dirty="0">
                <a:solidFill>
                  <a:srgbClr val="002060"/>
                </a:solidFill>
                <a:latin typeface="CourierPS" pitchFamily="49" charset="0"/>
              </a:rPr>
              <a:t>gen week= weekly(</a:t>
            </a:r>
            <a:r>
              <a:rPr lang="en-US" dirty="0" err="1">
                <a:solidFill>
                  <a:srgbClr val="002060"/>
                </a:solidFill>
                <a:latin typeface="CourierPS" pitchFamily="49" charset="0"/>
              </a:rPr>
              <a:t>stringvar</a:t>
            </a:r>
            <a:r>
              <a:rPr lang="en-US" dirty="0">
                <a:solidFill>
                  <a:srgbClr val="002060"/>
                </a:solidFill>
                <a:latin typeface="CourierPS" pitchFamily="49" charset="0"/>
              </a:rPr>
              <a:t>,"</a:t>
            </a:r>
            <a:r>
              <a:rPr lang="en-US" dirty="0" err="1">
                <a:solidFill>
                  <a:srgbClr val="002060"/>
                </a:solidFill>
                <a:latin typeface="CourierPS" pitchFamily="49" charset="0"/>
              </a:rPr>
              <a:t>wy</a:t>
            </a:r>
            <a:r>
              <a:rPr lang="en-US" dirty="0">
                <a:solidFill>
                  <a:srgbClr val="002060"/>
                </a:solidFill>
                <a:latin typeface="CourierPS" pitchFamily="49" charset="0"/>
              </a:rPr>
              <a:t>") </a:t>
            </a:r>
          </a:p>
          <a:p>
            <a:pPr lvl="2">
              <a:buNone/>
            </a:pPr>
            <a:r>
              <a:rPr lang="en-US" dirty="0">
                <a:solidFill>
                  <a:srgbClr val="002060"/>
                </a:solidFill>
                <a:latin typeface="CourierPS" pitchFamily="49" charset="0"/>
              </a:rPr>
              <a:t>gen month= monthly(</a:t>
            </a:r>
            <a:r>
              <a:rPr lang="en-US" dirty="0" err="1">
                <a:solidFill>
                  <a:srgbClr val="002060"/>
                </a:solidFill>
                <a:latin typeface="CourierPS" pitchFamily="49" charset="0"/>
              </a:rPr>
              <a:t>stringvar</a:t>
            </a:r>
            <a:r>
              <a:rPr lang="en-US" dirty="0">
                <a:solidFill>
                  <a:srgbClr val="002060"/>
                </a:solidFill>
                <a:latin typeface="CourierPS" pitchFamily="49" charset="0"/>
              </a:rPr>
              <a:t>,"my") </a:t>
            </a:r>
          </a:p>
          <a:p>
            <a:pPr lvl="2">
              <a:buNone/>
            </a:pPr>
            <a:r>
              <a:rPr lang="en-US" dirty="0">
                <a:solidFill>
                  <a:srgbClr val="002060"/>
                </a:solidFill>
                <a:latin typeface="CourierPS" pitchFamily="49" charset="0"/>
              </a:rPr>
              <a:t>gen quarter= quarterly(</a:t>
            </a:r>
            <a:r>
              <a:rPr lang="en-US" dirty="0" err="1">
                <a:solidFill>
                  <a:srgbClr val="002060"/>
                </a:solidFill>
                <a:latin typeface="CourierPS" pitchFamily="49" charset="0"/>
              </a:rPr>
              <a:t>stringvar</a:t>
            </a:r>
            <a:r>
              <a:rPr lang="en-US" dirty="0">
                <a:solidFill>
                  <a:srgbClr val="002060"/>
                </a:solidFill>
                <a:latin typeface="CourierPS" pitchFamily="49" charset="0"/>
              </a:rPr>
              <a:t>,"</a:t>
            </a:r>
            <a:r>
              <a:rPr lang="en-US" dirty="0" err="1">
                <a:solidFill>
                  <a:srgbClr val="002060"/>
                </a:solidFill>
                <a:latin typeface="CourierPS" pitchFamily="49" charset="0"/>
              </a:rPr>
              <a:t>qy</a:t>
            </a:r>
            <a:r>
              <a:rPr lang="en-US" dirty="0">
                <a:solidFill>
                  <a:srgbClr val="002060"/>
                </a:solidFill>
                <a:latin typeface="CourierPS" pitchFamily="49" charset="0"/>
              </a:rPr>
              <a:t>") </a:t>
            </a:r>
          </a:p>
          <a:p>
            <a:pPr lvl="2">
              <a:buNone/>
            </a:pPr>
            <a:r>
              <a:rPr lang="en-US" dirty="0">
                <a:solidFill>
                  <a:srgbClr val="002060"/>
                </a:solidFill>
                <a:latin typeface="CourierPS" pitchFamily="49" charset="0"/>
              </a:rPr>
              <a:t>gen half = </a:t>
            </a:r>
            <a:r>
              <a:rPr lang="en-US" dirty="0" err="1">
                <a:solidFill>
                  <a:srgbClr val="002060"/>
                </a:solidFill>
                <a:latin typeface="CourierPS" pitchFamily="49" charset="0"/>
              </a:rPr>
              <a:t>halfyearly</a:t>
            </a:r>
            <a:r>
              <a:rPr lang="en-US" dirty="0">
                <a:solidFill>
                  <a:srgbClr val="002060"/>
                </a:solidFill>
                <a:latin typeface="CourierPS" pitchFamily="49" charset="0"/>
              </a:rPr>
              <a:t>(</a:t>
            </a:r>
            <a:r>
              <a:rPr lang="en-US" dirty="0" err="1">
                <a:solidFill>
                  <a:srgbClr val="002060"/>
                </a:solidFill>
                <a:latin typeface="CourierPS" pitchFamily="49" charset="0"/>
              </a:rPr>
              <a:t>stringvar</a:t>
            </a:r>
            <a:r>
              <a:rPr lang="en-US" dirty="0">
                <a:solidFill>
                  <a:srgbClr val="002060"/>
                </a:solidFill>
                <a:latin typeface="CourierPS" pitchFamily="49" charset="0"/>
              </a:rPr>
              <a:t>,"</a:t>
            </a:r>
            <a:r>
              <a:rPr lang="en-US" dirty="0" err="1">
                <a:solidFill>
                  <a:srgbClr val="002060"/>
                </a:solidFill>
                <a:latin typeface="CourierPS" pitchFamily="49" charset="0"/>
              </a:rPr>
              <a:t>hy</a:t>
            </a:r>
            <a:r>
              <a:rPr lang="en-US" dirty="0">
                <a:solidFill>
                  <a:srgbClr val="002060"/>
                </a:solidFill>
                <a:latin typeface="CourierPS" pitchFamily="49" charset="0"/>
              </a:rPr>
              <a:t>") </a:t>
            </a:r>
          </a:p>
          <a:p>
            <a:pPr lvl="2">
              <a:buNone/>
            </a:pPr>
            <a:r>
              <a:rPr lang="en-US" dirty="0">
                <a:solidFill>
                  <a:srgbClr val="002060"/>
                </a:solidFill>
                <a:latin typeface="CourierPS" pitchFamily="49" charset="0"/>
              </a:rPr>
              <a:t>gen year= yearly(</a:t>
            </a:r>
            <a:r>
              <a:rPr lang="en-US" dirty="0" err="1">
                <a:solidFill>
                  <a:srgbClr val="002060"/>
                </a:solidFill>
                <a:latin typeface="CourierPS" pitchFamily="49" charset="0"/>
              </a:rPr>
              <a:t>stringvar</a:t>
            </a:r>
            <a:r>
              <a:rPr lang="en-US" dirty="0">
                <a:solidFill>
                  <a:srgbClr val="002060"/>
                </a:solidFill>
                <a:latin typeface="CourierPS" pitchFamily="49" charset="0"/>
              </a:rPr>
              <a:t>,"y") </a:t>
            </a:r>
          </a:p>
          <a:p>
            <a:r>
              <a:rPr lang="en-US" dirty="0"/>
              <a:t>If the components of the original date are in different </a:t>
            </a:r>
            <a:r>
              <a:rPr lang="en-US" b="1" i="1" dirty="0"/>
              <a:t>numeric variables </a:t>
            </a:r>
            <a:r>
              <a:rPr lang="en-US" dirty="0"/>
              <a:t>(i.e. color </a:t>
            </a:r>
            <a:r>
              <a:rPr lang="en-US" b="1" dirty="0"/>
              <a:t>black</a:t>
            </a:r>
            <a:r>
              <a:rPr lang="en-US" dirty="0"/>
              <a:t>): </a:t>
            </a:r>
          </a:p>
          <a:p>
            <a:pPr lvl="2">
              <a:buNone/>
            </a:pPr>
            <a:r>
              <a:rPr lang="en-US" dirty="0">
                <a:solidFill>
                  <a:srgbClr val="002060"/>
                </a:solidFill>
                <a:latin typeface="CourierPS" pitchFamily="49" charset="0"/>
              </a:rPr>
              <a:t>gen daily = </a:t>
            </a:r>
            <a:r>
              <a:rPr lang="en-US" dirty="0" err="1">
                <a:solidFill>
                  <a:srgbClr val="002060"/>
                </a:solidFill>
                <a:latin typeface="CourierPS" pitchFamily="49" charset="0"/>
              </a:rPr>
              <a:t>mdy</a:t>
            </a:r>
            <a:r>
              <a:rPr lang="en-US" dirty="0">
                <a:solidFill>
                  <a:srgbClr val="002060"/>
                </a:solidFill>
                <a:latin typeface="CourierPS" pitchFamily="49" charset="0"/>
              </a:rPr>
              <a:t>(</a:t>
            </a:r>
            <a:r>
              <a:rPr lang="en-US" i="1" dirty="0" err="1">
                <a:solidFill>
                  <a:srgbClr val="002060"/>
                </a:solidFill>
                <a:latin typeface="CourierPS" pitchFamily="49" charset="0"/>
              </a:rPr>
              <a:t>month,day,year</a:t>
            </a:r>
            <a:r>
              <a:rPr lang="en-US" i="1" dirty="0">
                <a:solidFill>
                  <a:srgbClr val="002060"/>
                </a:solidFill>
                <a:latin typeface="CourierPS" pitchFamily="49" charset="0"/>
              </a:rPr>
              <a:t>) </a:t>
            </a:r>
          </a:p>
          <a:p>
            <a:pPr lvl="2">
              <a:buNone/>
            </a:pPr>
            <a:r>
              <a:rPr lang="en-US" dirty="0">
                <a:solidFill>
                  <a:srgbClr val="002060"/>
                </a:solidFill>
                <a:latin typeface="CourierPS" pitchFamily="49" charset="0"/>
              </a:rPr>
              <a:t>gen week = </a:t>
            </a:r>
            <a:r>
              <a:rPr lang="en-US" dirty="0" err="1">
                <a:solidFill>
                  <a:srgbClr val="002060"/>
                </a:solidFill>
                <a:latin typeface="CourierPS" pitchFamily="49" charset="0"/>
              </a:rPr>
              <a:t>yw</a:t>
            </a:r>
            <a:r>
              <a:rPr lang="en-US" dirty="0">
                <a:solidFill>
                  <a:srgbClr val="002060"/>
                </a:solidFill>
                <a:latin typeface="CourierPS" pitchFamily="49" charset="0"/>
              </a:rPr>
              <a:t>(</a:t>
            </a:r>
            <a:r>
              <a:rPr lang="en-US" i="1" dirty="0">
                <a:solidFill>
                  <a:srgbClr val="002060"/>
                </a:solidFill>
                <a:latin typeface="CourierPS" pitchFamily="49" charset="0"/>
              </a:rPr>
              <a:t>year, week) </a:t>
            </a:r>
          </a:p>
          <a:p>
            <a:pPr lvl="2">
              <a:buNone/>
            </a:pPr>
            <a:r>
              <a:rPr lang="en-US" dirty="0">
                <a:solidFill>
                  <a:srgbClr val="002060"/>
                </a:solidFill>
                <a:latin typeface="CourierPS" pitchFamily="49" charset="0"/>
              </a:rPr>
              <a:t>gen month = </a:t>
            </a:r>
            <a:r>
              <a:rPr lang="en-US" dirty="0" err="1">
                <a:solidFill>
                  <a:srgbClr val="002060"/>
                </a:solidFill>
                <a:latin typeface="CourierPS" pitchFamily="49" charset="0"/>
              </a:rPr>
              <a:t>ym</a:t>
            </a:r>
            <a:r>
              <a:rPr lang="en-US" dirty="0">
                <a:solidFill>
                  <a:srgbClr val="002060"/>
                </a:solidFill>
                <a:latin typeface="CourierPS" pitchFamily="49" charset="0"/>
              </a:rPr>
              <a:t>(</a:t>
            </a:r>
            <a:r>
              <a:rPr lang="en-US" i="1" dirty="0" err="1">
                <a:solidFill>
                  <a:srgbClr val="002060"/>
                </a:solidFill>
                <a:latin typeface="CourierPS" pitchFamily="49" charset="0"/>
              </a:rPr>
              <a:t>year,month</a:t>
            </a:r>
            <a:r>
              <a:rPr lang="en-US" i="1" dirty="0">
                <a:solidFill>
                  <a:srgbClr val="002060"/>
                </a:solidFill>
                <a:latin typeface="CourierPS" pitchFamily="49" charset="0"/>
              </a:rPr>
              <a:t>) </a:t>
            </a:r>
          </a:p>
          <a:p>
            <a:pPr lvl="2">
              <a:buNone/>
            </a:pPr>
            <a:r>
              <a:rPr lang="en-US" dirty="0">
                <a:solidFill>
                  <a:srgbClr val="002060"/>
                </a:solidFill>
                <a:latin typeface="CourierPS" pitchFamily="49" charset="0"/>
              </a:rPr>
              <a:t>gen quarter = </a:t>
            </a:r>
            <a:r>
              <a:rPr lang="en-US" dirty="0" err="1">
                <a:solidFill>
                  <a:srgbClr val="002060"/>
                </a:solidFill>
                <a:latin typeface="CourierPS" pitchFamily="49" charset="0"/>
              </a:rPr>
              <a:t>yq</a:t>
            </a:r>
            <a:r>
              <a:rPr lang="en-US" dirty="0">
                <a:solidFill>
                  <a:srgbClr val="002060"/>
                </a:solidFill>
                <a:latin typeface="CourierPS" pitchFamily="49" charset="0"/>
              </a:rPr>
              <a:t>(</a:t>
            </a:r>
            <a:r>
              <a:rPr lang="en-US" i="1" dirty="0" err="1">
                <a:solidFill>
                  <a:srgbClr val="002060"/>
                </a:solidFill>
                <a:latin typeface="CourierPS" pitchFamily="49" charset="0"/>
              </a:rPr>
              <a:t>year,quarter</a:t>
            </a:r>
            <a:r>
              <a:rPr lang="en-US" i="1" dirty="0">
                <a:solidFill>
                  <a:srgbClr val="002060"/>
                </a:solidFill>
                <a:latin typeface="CourierPS" pitchFamily="49" charset="0"/>
              </a:rPr>
              <a:t>) </a:t>
            </a:r>
          </a:p>
          <a:p>
            <a:pPr lvl="2">
              <a:buNone/>
            </a:pPr>
            <a:r>
              <a:rPr lang="en-US" dirty="0">
                <a:solidFill>
                  <a:srgbClr val="002060"/>
                </a:solidFill>
                <a:latin typeface="CourierPS" pitchFamily="49" charset="0"/>
              </a:rPr>
              <a:t>gen half = </a:t>
            </a:r>
            <a:r>
              <a:rPr lang="en-US" dirty="0" err="1">
                <a:solidFill>
                  <a:srgbClr val="002060"/>
                </a:solidFill>
                <a:latin typeface="CourierPS" pitchFamily="49" charset="0"/>
              </a:rPr>
              <a:t>yh</a:t>
            </a:r>
            <a:r>
              <a:rPr lang="en-US" dirty="0">
                <a:solidFill>
                  <a:srgbClr val="002060"/>
                </a:solidFill>
                <a:latin typeface="CourierPS" pitchFamily="49" charset="0"/>
              </a:rPr>
              <a:t>(</a:t>
            </a:r>
            <a:r>
              <a:rPr lang="en-US" i="1" dirty="0" err="1">
                <a:solidFill>
                  <a:srgbClr val="002060"/>
                </a:solidFill>
                <a:latin typeface="CourierPS" pitchFamily="49" charset="0"/>
              </a:rPr>
              <a:t>year,half</a:t>
            </a:r>
            <a:r>
              <a:rPr lang="en-US" i="1" dirty="0">
                <a:solidFill>
                  <a:srgbClr val="002060"/>
                </a:solidFill>
                <a:latin typeface="CourierPS" pitchFamily="49" charset="0"/>
              </a:rPr>
              <a:t>-year) </a:t>
            </a:r>
          </a:p>
          <a:p>
            <a:r>
              <a:rPr lang="en-US" dirty="0"/>
              <a:t>To extract days of the week (Monday, Tuesday, etc.) use the function </a:t>
            </a:r>
            <a:r>
              <a:rPr lang="en-US" dirty="0" err="1"/>
              <a:t>dow</a:t>
            </a:r>
            <a:r>
              <a:rPr lang="en-US" dirty="0"/>
              <a:t>() </a:t>
            </a:r>
          </a:p>
          <a:p>
            <a:pPr lvl="2">
              <a:buNone/>
            </a:pPr>
            <a:r>
              <a:rPr lang="en-US" dirty="0">
                <a:solidFill>
                  <a:srgbClr val="002060"/>
                </a:solidFill>
                <a:latin typeface="CourierPS" pitchFamily="49" charset="0"/>
              </a:rPr>
              <a:t>gen </a:t>
            </a:r>
            <a:r>
              <a:rPr lang="en-US" dirty="0" err="1">
                <a:solidFill>
                  <a:srgbClr val="002060"/>
                </a:solidFill>
                <a:latin typeface="CourierPS" pitchFamily="49" charset="0"/>
              </a:rPr>
              <a:t>dayofweek</a:t>
            </a:r>
            <a:r>
              <a:rPr lang="en-US" dirty="0">
                <a:solidFill>
                  <a:srgbClr val="002060"/>
                </a:solidFill>
                <a:latin typeface="CourierPS" pitchFamily="49" charset="0"/>
              </a:rPr>
              <a:t>= </a:t>
            </a:r>
            <a:r>
              <a:rPr lang="en-US" dirty="0" err="1">
                <a:solidFill>
                  <a:srgbClr val="002060"/>
                </a:solidFill>
                <a:latin typeface="CourierPS" pitchFamily="49" charset="0"/>
              </a:rPr>
              <a:t>dow</a:t>
            </a:r>
            <a:r>
              <a:rPr lang="en-US" dirty="0">
                <a:solidFill>
                  <a:srgbClr val="002060"/>
                </a:solidFill>
                <a:latin typeface="CourierPS" pitchFamily="49" charset="0"/>
              </a:rPr>
              <a:t>(date) </a:t>
            </a:r>
          </a:p>
          <a:p>
            <a:endParaRPr lang="en-US" dirty="0"/>
          </a:p>
        </p:txBody>
      </p:sp>
    </p:spTree>
    <p:extLst>
      <p:ext uri="{BB962C8B-B14F-4D97-AF65-F5344CB8AC3E}">
        <p14:creationId xmlns:p14="http://schemas.microsoft.com/office/powerpoint/2010/main" val="155883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lag selection</a:t>
            </a: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Too many lags could increase the error in the forecasts, too few could leave out relevant information. Experience, knowledge and theory are usually the best way to determine the number of lags needed.</a:t>
            </a:r>
          </a:p>
          <a:p>
            <a:r>
              <a:rPr lang="en-US" sz="2800" dirty="0" err="1">
                <a:solidFill>
                  <a:srgbClr val="002060"/>
                </a:solidFill>
                <a:latin typeface="CourierPS" pitchFamily="49" charset="0"/>
                <a:cs typeface="Times New Roman" pitchFamily="18" charset="0"/>
              </a:rPr>
              <a:t>varsoc</a:t>
            </a:r>
            <a:endParaRPr lang="en-US" sz="2800" dirty="0">
              <a:solidFill>
                <a:srgbClr val="002060"/>
              </a:solidFill>
              <a:latin typeface="CourierPS" pitchFamily="49" charset="0"/>
              <a:cs typeface="Times New Roman" pitchFamily="18" charset="0"/>
            </a:endParaRPr>
          </a:p>
          <a:p>
            <a:pPr lvl="1">
              <a:buFont typeface="Courier New" panose="02070309020205020404" pitchFamily="49" charset="0"/>
              <a:buChar char="o"/>
            </a:pPr>
            <a:r>
              <a:rPr lang="en-US" dirty="0">
                <a:latin typeface="Times New Roman" pitchFamily="18" charset="0"/>
                <a:cs typeface="Times New Roman" pitchFamily="18" charset="0"/>
              </a:rPr>
              <a:t>A sequence of likelihood-ratio test statistics for all the full VARs of order less than or equal to the highest lag order is also reported. </a:t>
            </a:r>
          </a:p>
          <a:p>
            <a:pPr lvl="1">
              <a:buFont typeface="Courier New" panose="02070309020205020404" pitchFamily="49" charset="0"/>
              <a:buChar char="o"/>
            </a:pPr>
            <a:r>
              <a:rPr lang="en-US" dirty="0">
                <a:latin typeface="Times New Roman" pitchFamily="18" charset="0"/>
                <a:cs typeface="Times New Roman" pitchFamily="18" charset="0"/>
              </a:rPr>
              <a:t>We select the lag length corresponding to the lowest value. An ‘*’ indicates the optimal lag.</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19041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lag selection</a:t>
            </a:r>
            <a:endParaRPr lang="en-US" dirty="0"/>
          </a:p>
        </p:txBody>
      </p:sp>
      <p:sp>
        <p:nvSpPr>
          <p:cNvPr id="3" name="Content Placeholder 2"/>
          <p:cNvSpPr>
            <a:spLocks noGrp="1"/>
          </p:cNvSpPr>
          <p:nvPr>
            <p:ph sz="quarter" idx="1"/>
          </p:nvPr>
        </p:nvSpPr>
        <p:spPr/>
        <p:txBody>
          <a:bodyPr/>
          <a:lstStyle/>
          <a:p>
            <a:pPr>
              <a:buFont typeface="Arial" panose="020B0604020202020204" pitchFamily="34" charset="0"/>
              <a:buChar char="•"/>
            </a:pPr>
            <a:r>
              <a:rPr lang="en-US" sz="3200" b="1" i="1" u="sng" dirty="0"/>
              <a:t>Example</a:t>
            </a:r>
          </a:p>
          <a:p>
            <a:pPr marL="274320" lvl="1" indent="0">
              <a:buNone/>
            </a:pPr>
            <a:r>
              <a:rPr lang="en-US" dirty="0" err="1">
                <a:solidFill>
                  <a:srgbClr val="002060"/>
                </a:solidFill>
                <a:latin typeface="CourierPS"/>
              </a:rPr>
              <a:t>webuse</a:t>
            </a:r>
            <a:r>
              <a:rPr lang="en-US" dirty="0">
                <a:solidFill>
                  <a:srgbClr val="002060"/>
                </a:solidFill>
                <a:latin typeface="CourierPS"/>
              </a:rPr>
              <a:t> lutkepohl2</a:t>
            </a:r>
          </a:p>
          <a:p>
            <a:pPr marL="274320" lvl="1" indent="0">
              <a:buNone/>
            </a:pPr>
            <a:r>
              <a:rPr lang="en-US" dirty="0" err="1">
                <a:solidFill>
                  <a:srgbClr val="002060"/>
                </a:solidFill>
                <a:latin typeface="CourierPS"/>
              </a:rPr>
              <a:t>varsoc</a:t>
            </a:r>
            <a:r>
              <a:rPr lang="en-US" dirty="0">
                <a:solidFill>
                  <a:srgbClr val="002060"/>
                </a:solidFill>
                <a:latin typeface="CourierPS"/>
              </a:rPr>
              <a:t> </a:t>
            </a:r>
            <a:r>
              <a:rPr lang="en-US" dirty="0" err="1">
                <a:solidFill>
                  <a:srgbClr val="002060"/>
                </a:solidFill>
                <a:latin typeface="CourierPS"/>
              </a:rPr>
              <a:t>dln_inv</a:t>
            </a:r>
            <a:r>
              <a:rPr lang="en-US" dirty="0">
                <a:solidFill>
                  <a:srgbClr val="002060"/>
                </a:solidFill>
                <a:latin typeface="CourierPS"/>
              </a:rPr>
              <a:t> </a:t>
            </a:r>
            <a:r>
              <a:rPr lang="en-US" dirty="0" err="1">
                <a:solidFill>
                  <a:srgbClr val="002060"/>
                </a:solidFill>
                <a:latin typeface="CourierPS"/>
              </a:rPr>
              <a:t>dln_inc</a:t>
            </a:r>
            <a:r>
              <a:rPr lang="en-US" dirty="0">
                <a:solidFill>
                  <a:srgbClr val="002060"/>
                </a:solidFill>
                <a:latin typeface="CourierPS"/>
              </a:rPr>
              <a:t> </a:t>
            </a:r>
            <a:r>
              <a:rPr lang="en-US" dirty="0" err="1">
                <a:solidFill>
                  <a:srgbClr val="002060"/>
                </a:solidFill>
                <a:latin typeface="CourierPS"/>
              </a:rPr>
              <a:t>dln_consump</a:t>
            </a:r>
            <a:endParaRPr lang="en-US" dirty="0">
              <a:solidFill>
                <a:srgbClr val="002060"/>
              </a:solidFill>
              <a:latin typeface="CourierPS"/>
            </a:endParaRPr>
          </a:p>
          <a:p>
            <a:pPr>
              <a:buFont typeface="Arial" panose="020B0604020202020204" pitchFamily="34" charset="0"/>
              <a:buChar char="•"/>
            </a:pPr>
            <a:r>
              <a:rPr lang="en-US" sz="3200" dirty="0"/>
              <a:t>Summary</a:t>
            </a:r>
          </a:p>
        </p:txBody>
      </p:sp>
      <p:graphicFrame>
        <p:nvGraphicFramePr>
          <p:cNvPr id="4" name="Table 3"/>
          <p:cNvGraphicFramePr>
            <a:graphicFrameLocks noGrp="1"/>
          </p:cNvGraphicFramePr>
          <p:nvPr>
            <p:extLst>
              <p:ext uri="{D42A27DB-BD31-4B8C-83A1-F6EECF244321}">
                <p14:modId xmlns:p14="http://schemas.microsoft.com/office/powerpoint/2010/main" val="953077069"/>
              </p:ext>
            </p:extLst>
          </p:nvPr>
        </p:nvGraphicFramePr>
        <p:xfrm>
          <a:off x="685800" y="3505201"/>
          <a:ext cx="8153400" cy="2868764"/>
        </p:xfrm>
        <a:graphic>
          <a:graphicData uri="http://schemas.openxmlformats.org/drawingml/2006/table">
            <a:tbl>
              <a:tblPr firstRow="1" bandRow="1">
                <a:tableStyleId>{8799B23B-EC83-4686-B30A-512413B5E67A}</a:tableStyleId>
              </a:tblPr>
              <a:tblGrid>
                <a:gridCol w="13716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81781">
                <a:tc>
                  <a:txBody>
                    <a:bodyPr/>
                    <a:lstStyle/>
                    <a:p>
                      <a:r>
                        <a:rPr kumimoji="0" lang="en-US" sz="2000" b="1" kern="1200" dirty="0">
                          <a:solidFill>
                            <a:schemeClr val="tx1"/>
                          </a:solidFill>
                          <a:latin typeface="+mn-lt"/>
                          <a:ea typeface="+mn-ea"/>
                          <a:cs typeface="+mn-cs"/>
                        </a:rPr>
                        <a:t>Symbols</a:t>
                      </a:r>
                    </a:p>
                  </a:txBody>
                  <a:tcPr/>
                </a:tc>
                <a:tc>
                  <a:txBody>
                    <a:bodyPr/>
                    <a:lstStyle/>
                    <a:p>
                      <a:r>
                        <a:rPr kumimoji="0" lang="en-US" sz="2000" b="1" kern="1200" dirty="0">
                          <a:solidFill>
                            <a:schemeClr val="tx1"/>
                          </a:solidFill>
                          <a:latin typeface="+mn-lt"/>
                          <a:ea typeface="+mn-ea"/>
                          <a:cs typeface="+mn-cs"/>
                        </a:rPr>
                        <a:t>Meaning</a:t>
                      </a:r>
                    </a:p>
                  </a:txBody>
                  <a:tcPr/>
                </a:tc>
                <a:tc>
                  <a:txBody>
                    <a:bodyPr/>
                    <a:lstStyle/>
                    <a:p>
                      <a:r>
                        <a:rPr lang="en-US" sz="2000" dirty="0"/>
                        <a:t>Usage</a:t>
                      </a:r>
                    </a:p>
                  </a:txBody>
                  <a:tcPr/>
                </a:tc>
                <a:extLst>
                  <a:ext uri="{0D108BD9-81ED-4DB2-BD59-A6C34878D82A}">
                    <a16:rowId xmlns:a16="http://schemas.microsoft.com/office/drawing/2014/main" val="10000"/>
                  </a:ext>
                </a:extLst>
              </a:tr>
              <a:tr h="381781">
                <a:tc>
                  <a:txBody>
                    <a:bodyPr/>
                    <a:lstStyle/>
                    <a:p>
                      <a:r>
                        <a:rPr lang="en-US" sz="2000" dirty="0">
                          <a:latin typeface="Times New Roman" pitchFamily="18" charset="0"/>
                          <a:cs typeface="Times New Roman" pitchFamily="18" charset="0"/>
                        </a:rPr>
                        <a:t>AIC</a:t>
                      </a:r>
                      <a:endParaRPr lang="en-US" sz="2000" dirty="0"/>
                    </a:p>
                  </a:txBody>
                  <a:tcPr/>
                </a:tc>
                <a:tc>
                  <a:txBody>
                    <a:bodyPr/>
                    <a:lstStyle/>
                    <a:p>
                      <a:r>
                        <a:rPr lang="en-US" sz="2000" dirty="0" err="1">
                          <a:latin typeface="Times New Roman" pitchFamily="18" charset="0"/>
                          <a:cs typeface="Times New Roman" pitchFamily="18" charset="0"/>
                        </a:rPr>
                        <a:t>Akaike’s</a:t>
                      </a:r>
                      <a:r>
                        <a:rPr lang="en-US" sz="2000" dirty="0">
                          <a:latin typeface="Times New Roman" pitchFamily="18" charset="0"/>
                          <a:cs typeface="Times New Roman" pitchFamily="18" charset="0"/>
                        </a:rPr>
                        <a:t> information criterion</a:t>
                      </a:r>
                      <a:endParaRPr lang="en-US" sz="2000" dirty="0"/>
                    </a:p>
                  </a:txBody>
                  <a:tcPr/>
                </a:tc>
                <a:tc>
                  <a:txBody>
                    <a:bodyPr/>
                    <a:lstStyle/>
                    <a:p>
                      <a:r>
                        <a:rPr lang="en-US" sz="2000" dirty="0"/>
                        <a:t>monthly data</a:t>
                      </a:r>
                    </a:p>
                  </a:txBody>
                  <a:tcPr/>
                </a:tc>
                <a:extLst>
                  <a:ext uri="{0D108BD9-81ED-4DB2-BD59-A6C34878D82A}">
                    <a16:rowId xmlns:a16="http://schemas.microsoft.com/office/drawing/2014/main" val="10001"/>
                  </a:ext>
                </a:extLst>
              </a:tr>
              <a:tr h="660336">
                <a:tc>
                  <a:txBody>
                    <a:bodyPr/>
                    <a:lstStyle/>
                    <a:p>
                      <a:r>
                        <a:rPr lang="en-US" sz="2000" dirty="0">
                          <a:latin typeface="Times New Roman" pitchFamily="18" charset="0"/>
                          <a:cs typeface="Times New Roman" pitchFamily="18" charset="0"/>
                        </a:rPr>
                        <a:t>SBIC</a:t>
                      </a:r>
                      <a:endParaRPr lang="en-US" sz="2000" dirty="0"/>
                    </a:p>
                  </a:txBody>
                  <a:tcPr/>
                </a:tc>
                <a:tc>
                  <a:txBody>
                    <a:bodyPr/>
                    <a:lstStyle/>
                    <a:p>
                      <a:r>
                        <a:rPr lang="en-US" sz="2000" dirty="0">
                          <a:latin typeface="Times New Roman" pitchFamily="18" charset="0"/>
                          <a:cs typeface="Times New Roman" pitchFamily="18" charset="0"/>
                        </a:rPr>
                        <a:t>Schwarz’s Bayesian information criterion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mn-lt"/>
                          <a:ea typeface="+mn-ea"/>
                          <a:cs typeface="+mn-cs"/>
                        </a:rPr>
                        <a:t>any sample size for quarterly data </a:t>
                      </a:r>
                    </a:p>
                  </a:txBody>
                  <a:tcPr/>
                </a:tc>
                <a:extLst>
                  <a:ext uri="{0D108BD9-81ED-4DB2-BD59-A6C34878D82A}">
                    <a16:rowId xmlns:a16="http://schemas.microsoft.com/office/drawing/2014/main" val="10002"/>
                  </a:ext>
                </a:extLst>
              </a:tr>
              <a:tr h="716279">
                <a:tc>
                  <a:txBody>
                    <a:bodyPr/>
                    <a:lstStyle/>
                    <a:p>
                      <a:r>
                        <a:rPr lang="en-US" sz="2000" dirty="0"/>
                        <a:t>HQIC</a:t>
                      </a:r>
                    </a:p>
                  </a:txBody>
                  <a:tcPr/>
                </a:tc>
                <a:tc>
                  <a:txBody>
                    <a:bodyPr/>
                    <a:lstStyle/>
                    <a:p>
                      <a:r>
                        <a:rPr lang="en-US" sz="2000" dirty="0" err="1">
                          <a:latin typeface="Times New Roman" pitchFamily="18" charset="0"/>
                          <a:cs typeface="Times New Roman" pitchFamily="18" charset="0"/>
                        </a:rPr>
                        <a:t>Hannan</a:t>
                      </a:r>
                      <a:r>
                        <a:rPr lang="en-US" sz="2000" dirty="0">
                          <a:latin typeface="Times New Roman" pitchFamily="18" charset="0"/>
                          <a:cs typeface="Times New Roman" pitchFamily="18" charset="0"/>
                        </a:rPr>
                        <a:t> and Quinn information criterion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mn-lt"/>
                          <a:ea typeface="+mn-ea"/>
                          <a:cs typeface="+mn-cs"/>
                        </a:rPr>
                        <a:t>quarterly data on samples over 120 </a:t>
                      </a:r>
                    </a:p>
                  </a:txBody>
                  <a:tcPr/>
                </a:tc>
                <a:extLst>
                  <a:ext uri="{0D108BD9-81ED-4DB2-BD59-A6C34878D82A}">
                    <a16:rowId xmlns:a16="http://schemas.microsoft.com/office/drawing/2014/main" val="10003"/>
                  </a:ext>
                </a:extLst>
              </a:tr>
              <a:tr h="658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chemeClr val="tx1"/>
                          </a:solidFill>
                          <a:latin typeface="Times New Roman" pitchFamily="18" charset="0"/>
                          <a:ea typeface="+mn-ea"/>
                          <a:cs typeface="Times New Roman" pitchFamily="18" charset="0"/>
                        </a:rPr>
                        <a:t>FPE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chemeClr val="tx1"/>
                          </a:solidFill>
                          <a:latin typeface="Times New Roman" pitchFamily="18" charset="0"/>
                          <a:ea typeface="+mn-ea"/>
                          <a:cs typeface="Times New Roman" pitchFamily="18" charset="0"/>
                        </a:rPr>
                        <a:t>final prediction error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071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a:t>
            </a:r>
            <a:r>
              <a:rPr lang="pl-PL" dirty="0">
                <a:latin typeface="Times New Roman" pitchFamily="18" charset="0"/>
                <a:cs typeface="Times New Roman" pitchFamily="18" charset="0"/>
              </a:rPr>
              <a:t>VAR stability</a:t>
            </a:r>
            <a:endParaRPr lang="en-US" dirty="0"/>
          </a:p>
        </p:txBody>
      </p:sp>
      <p:sp>
        <p:nvSpPr>
          <p:cNvPr id="3" name="Content Placeholder 2"/>
          <p:cNvSpPr>
            <a:spLocks noGrp="1"/>
          </p:cNvSpPr>
          <p:nvPr>
            <p:ph sz="quarter" idx="1"/>
          </p:nvPr>
        </p:nvSpPr>
        <p:spPr/>
        <p:txBody>
          <a:bodyPr/>
          <a:lstStyle/>
          <a:p>
            <a:r>
              <a:rPr lang="en-US" sz="2400" dirty="0">
                <a:latin typeface="Times New Roman" pitchFamily="18" charset="0"/>
                <a:cs typeface="Times New Roman" pitchFamily="18" charset="0"/>
              </a:rPr>
              <a:t>The stability of a VAR can be examined by calculating the roots of:</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characteristic polynomial is defined as:</a:t>
            </a:r>
          </a:p>
          <a:p>
            <a:pPr>
              <a:buNone/>
            </a:pPr>
            <a:endParaRPr lang="en-US" sz="2400" i="1" dirty="0">
              <a:latin typeface="Times New Roman" pitchFamily="18" charset="0"/>
              <a:cs typeface="Times New Roman" pitchFamily="18" charset="0"/>
            </a:endParaRPr>
          </a:p>
          <a:p>
            <a:r>
              <a:rPr lang="en-US" sz="2400" i="1" dirty="0">
                <a:latin typeface="Times New Roman" pitchFamily="18" charset="0"/>
                <a:cs typeface="Times New Roman" pitchFamily="18" charset="0"/>
              </a:rPr>
              <a:t>The necessary and sufficient condition for stability</a:t>
            </a:r>
            <a:r>
              <a:rPr lang="en-US" sz="2400" dirty="0">
                <a:latin typeface="Times New Roman" pitchFamily="18" charset="0"/>
                <a:cs typeface="Times New Roman" pitchFamily="18" charset="0"/>
              </a:rPr>
              <a:t> is that all characteristic roots that solves             lie inside the unit circle.  </a:t>
            </a:r>
          </a:p>
          <a:p>
            <a:r>
              <a:rPr lang="pl-PL" sz="2400" dirty="0">
                <a:latin typeface="Times New Roman" pitchFamily="18" charset="0"/>
                <a:cs typeface="Times New Roman" pitchFamily="18" charset="0"/>
              </a:rPr>
              <a:t>Testing for VAR stability</a:t>
            </a:r>
            <a:r>
              <a:rPr lang="en-US" sz="2400" dirty="0">
                <a:latin typeface="Times New Roman" pitchFamily="18" charset="0"/>
                <a:cs typeface="Times New Roman" pitchFamily="18" charset="0"/>
              </a:rPr>
              <a:t>: </a:t>
            </a:r>
            <a:r>
              <a:rPr lang="pl-PL" sz="2400" dirty="0">
                <a:solidFill>
                  <a:srgbClr val="002060"/>
                </a:solidFill>
                <a:latin typeface="CourierPS" pitchFamily="49" charset="0"/>
                <a:cs typeface="Times New Roman" pitchFamily="18" charset="0"/>
              </a:rPr>
              <a:t>varstable</a:t>
            </a:r>
            <a:r>
              <a:rPr lang="en-US" sz="2000" dirty="0">
                <a:solidFill>
                  <a:srgbClr val="002060"/>
                </a:solidFill>
                <a:latin typeface="CourierPS" pitchFamily="49" charset="0"/>
                <a:cs typeface="Times New Roman" pitchFamily="18" charset="0"/>
              </a:rPr>
              <a:t>.</a:t>
            </a:r>
            <a:endParaRPr lang="pl-PL" sz="2000" dirty="0">
              <a:solidFill>
                <a:srgbClr val="002060"/>
              </a:solidFill>
              <a:latin typeface="CourierPS" pitchFamily="49" charset="0"/>
              <a:cs typeface="Times New Roman" pitchFamily="18" charset="0"/>
            </a:endParaRPr>
          </a:p>
          <a:p>
            <a:pPr marL="274320" lvl="1" indent="-274320">
              <a:buClr>
                <a:schemeClr val="accent3"/>
              </a:buClr>
              <a:buSzPct val="95000"/>
            </a:pPr>
            <a:endParaRPr lang="pl-PL" dirty="0">
              <a:latin typeface="Times New Roman" pitchFamily="18" charset="0"/>
              <a:cs typeface="Times New Roman" pitchFamily="18" charset="0"/>
            </a:endParaRPr>
          </a:p>
          <a:p>
            <a:endParaRPr lang="en-US" dirty="0"/>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8096097"/>
              </p:ext>
            </p:extLst>
          </p:nvPr>
        </p:nvGraphicFramePr>
        <p:xfrm>
          <a:off x="2057399" y="2209800"/>
          <a:ext cx="4944259" cy="457200"/>
        </p:xfrm>
        <a:graphic>
          <a:graphicData uri="http://schemas.openxmlformats.org/presentationml/2006/ole">
            <mc:AlternateContent xmlns:mc="http://schemas.openxmlformats.org/markup-compatibility/2006">
              <mc:Choice xmlns:v="urn:schemas-microsoft-com:vml" Requires="v">
                <p:oleObj spid="_x0000_s6247" name="Equation" r:id="rId3" imgW="2463800" imgH="254000" progId="">
                  <p:embed/>
                </p:oleObj>
              </mc:Choice>
              <mc:Fallback>
                <p:oleObj name="Equation" r:id="rId3" imgW="2463800" imgH="254000" progId="">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9" y="2209800"/>
                        <a:ext cx="49442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23547498"/>
              </p:ext>
            </p:extLst>
          </p:nvPr>
        </p:nvGraphicFramePr>
        <p:xfrm>
          <a:off x="2133600" y="3124200"/>
          <a:ext cx="3749040" cy="457200"/>
        </p:xfrm>
        <a:graphic>
          <a:graphicData uri="http://schemas.openxmlformats.org/presentationml/2006/ole">
            <mc:AlternateContent xmlns:mc="http://schemas.openxmlformats.org/markup-compatibility/2006">
              <mc:Choice xmlns:v="urn:schemas-microsoft-com:vml" Requires="v">
                <p:oleObj spid="_x0000_s6248" name="Equation" r:id="rId5" imgW="2159000" imgH="254000" progId="">
                  <p:embed/>
                </p:oleObj>
              </mc:Choice>
              <mc:Fallback>
                <p:oleObj name="Equation" r:id="rId5" imgW="2159000" imgH="254000" progId="">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124200"/>
                        <a:ext cx="37490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5334000" y="4038600"/>
          <a:ext cx="933451" cy="381000"/>
        </p:xfrm>
        <a:graphic>
          <a:graphicData uri="http://schemas.openxmlformats.org/presentationml/2006/ole">
            <mc:AlternateContent xmlns:mc="http://schemas.openxmlformats.org/markup-compatibility/2006">
              <mc:Choice xmlns:v="urn:schemas-microsoft-com:vml" Requires="v">
                <p:oleObj spid="_x0000_s6249" name="Equation" r:id="rId7" imgW="622030" imgH="253890" progId="">
                  <p:embed/>
                </p:oleObj>
              </mc:Choice>
              <mc:Fallback>
                <p:oleObj name="Equation" r:id="rId7" imgW="622030" imgH="253890" progId="">
                  <p:embed/>
                  <p:pic>
                    <p:nvPicPr>
                      <p:cNvPr id="0"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038600"/>
                        <a:ext cx="93345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410197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a:t>
            </a:r>
            <a:r>
              <a:rPr lang="pl-PL" dirty="0">
                <a:latin typeface="Times New Roman" pitchFamily="18" charset="0"/>
                <a:cs typeface="Times New Roman" pitchFamily="18" charset="0"/>
              </a:rPr>
              <a:t>VAR stability</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b="1" i="1" u="sng" dirty="0"/>
              <a:t>Example</a:t>
            </a:r>
            <a:endParaRPr lang="en-US" sz="3600" b="1" i="1" u="sng" dirty="0"/>
          </a:p>
          <a:p>
            <a:pPr marL="274320" lvl="1" indent="0">
              <a:buNone/>
            </a:pPr>
            <a:r>
              <a:rPr lang="en-US" dirty="0" err="1">
                <a:solidFill>
                  <a:srgbClr val="002060"/>
                </a:solidFill>
                <a:latin typeface="CourierPS"/>
              </a:rPr>
              <a:t>webuse</a:t>
            </a:r>
            <a:r>
              <a:rPr lang="en-US" dirty="0">
                <a:solidFill>
                  <a:srgbClr val="002060"/>
                </a:solidFill>
                <a:latin typeface="CourierPS"/>
              </a:rPr>
              <a:t> lutkepohl2</a:t>
            </a:r>
          </a:p>
          <a:p>
            <a:pPr marL="274320" lvl="1" indent="0">
              <a:buNone/>
            </a:pPr>
            <a:r>
              <a:rPr lang="en-US" dirty="0" err="1">
                <a:solidFill>
                  <a:srgbClr val="002060"/>
                </a:solidFill>
                <a:latin typeface="CourierPS"/>
              </a:rPr>
              <a:t>var</a:t>
            </a:r>
            <a:r>
              <a:rPr lang="en-US" dirty="0">
                <a:solidFill>
                  <a:srgbClr val="002060"/>
                </a:solidFill>
                <a:latin typeface="CourierPS"/>
              </a:rPr>
              <a:t> </a:t>
            </a:r>
            <a:r>
              <a:rPr lang="en-US" dirty="0" err="1">
                <a:solidFill>
                  <a:srgbClr val="002060"/>
                </a:solidFill>
                <a:latin typeface="CourierPS"/>
              </a:rPr>
              <a:t>dln_inv</a:t>
            </a:r>
            <a:r>
              <a:rPr lang="en-US" dirty="0">
                <a:solidFill>
                  <a:srgbClr val="002060"/>
                </a:solidFill>
                <a:latin typeface="CourierPS"/>
              </a:rPr>
              <a:t> </a:t>
            </a:r>
            <a:r>
              <a:rPr lang="en-US" dirty="0" err="1">
                <a:solidFill>
                  <a:srgbClr val="002060"/>
                </a:solidFill>
                <a:latin typeface="CourierPS"/>
              </a:rPr>
              <a:t>dln_inc</a:t>
            </a:r>
            <a:r>
              <a:rPr lang="en-US" dirty="0">
                <a:solidFill>
                  <a:srgbClr val="002060"/>
                </a:solidFill>
                <a:latin typeface="CourierPS"/>
              </a:rPr>
              <a:t> </a:t>
            </a:r>
            <a:r>
              <a:rPr lang="en-US" dirty="0" err="1">
                <a:solidFill>
                  <a:srgbClr val="002060"/>
                </a:solidFill>
                <a:latin typeface="CourierPS"/>
              </a:rPr>
              <a:t>dln_consump</a:t>
            </a:r>
            <a:endParaRPr lang="en-US" dirty="0">
              <a:solidFill>
                <a:srgbClr val="002060"/>
              </a:solidFill>
              <a:latin typeface="CourierPS"/>
            </a:endParaRPr>
          </a:p>
          <a:p>
            <a:pPr marL="274320" lvl="1" indent="0">
              <a:buNone/>
            </a:pPr>
            <a:r>
              <a:rPr lang="en-US" dirty="0" err="1">
                <a:solidFill>
                  <a:srgbClr val="002060"/>
                </a:solidFill>
                <a:latin typeface="CourierPS"/>
              </a:rPr>
              <a:t>varstable</a:t>
            </a:r>
            <a:r>
              <a:rPr lang="en-US" dirty="0">
                <a:solidFill>
                  <a:srgbClr val="002060"/>
                </a:solidFill>
                <a:latin typeface="CourierPS"/>
              </a:rPr>
              <a:t>, graph</a:t>
            </a:r>
          </a:p>
          <a:p>
            <a:endParaRPr lang="en-US" sz="3200" i="1" u="sng" dirty="0"/>
          </a:p>
          <a:p>
            <a:endParaRPr lang="en-US" sz="3200" i="1" u="sng" dirty="0"/>
          </a:p>
        </p:txBody>
      </p:sp>
    </p:spTree>
    <p:extLst>
      <p:ext uri="{BB962C8B-B14F-4D97-AF65-F5344CB8AC3E}">
        <p14:creationId xmlns:p14="http://schemas.microsoft.com/office/powerpoint/2010/main" val="262114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 a</a:t>
            </a:r>
            <a:r>
              <a:rPr lang="pl-PL" dirty="0" err="1">
                <a:latin typeface="Times New Roman" pitchFamily="18" charset="0"/>
                <a:cs typeface="Times New Roman" pitchFamily="18" charset="0"/>
              </a:rPr>
              <a:t>utocorrelation</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We want to test whether there is autocorrelation in the residuals. If the null hypothesis (there is no autocorrelation) is rejected, we need to consider increasing lag length in the VAR model. If the null hypothesis is accepted, then this test gives no hint of model misspecification.</a:t>
            </a:r>
          </a:p>
          <a:p>
            <a:pPr algn="just">
              <a:buNone/>
            </a:pPr>
            <a:r>
              <a:rPr lang="en-US" b="1" i="1" u="sng" dirty="0">
                <a:cs typeface="Times New Roman" pitchFamily="18" charset="0"/>
              </a:rPr>
              <a:t>Example</a:t>
            </a:r>
          </a:p>
          <a:p>
            <a:pPr>
              <a:buNone/>
            </a:pPr>
            <a:r>
              <a:rPr lang="en-US" sz="1800" dirty="0" err="1">
                <a:solidFill>
                  <a:srgbClr val="002060"/>
                </a:solidFill>
                <a:latin typeface="CourierPS" pitchFamily="49" charset="0"/>
                <a:cs typeface="Times New Roman" pitchFamily="18" charset="0"/>
              </a:rPr>
              <a:t>webuse</a:t>
            </a:r>
            <a:r>
              <a:rPr lang="en-US" sz="1800" dirty="0">
                <a:solidFill>
                  <a:srgbClr val="002060"/>
                </a:solidFill>
                <a:latin typeface="CourierPS" pitchFamily="49" charset="0"/>
                <a:cs typeface="Times New Roman" pitchFamily="18" charset="0"/>
              </a:rPr>
              <a:t> lutkepohl2</a:t>
            </a:r>
          </a:p>
          <a:p>
            <a:pPr>
              <a:buNone/>
            </a:pPr>
            <a:r>
              <a:rPr lang="en-US" sz="1800" dirty="0" err="1">
                <a:solidFill>
                  <a:srgbClr val="002060"/>
                </a:solidFill>
                <a:latin typeface="CourierPS" pitchFamily="49" charset="0"/>
                <a:cs typeface="Times New Roman" pitchFamily="18" charset="0"/>
              </a:rPr>
              <a:t>var</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dln_inv</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dln_inc</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dln_consump</a:t>
            </a:r>
            <a:endParaRPr lang="en-US" sz="1800" dirty="0">
              <a:solidFill>
                <a:srgbClr val="002060"/>
              </a:solidFill>
              <a:latin typeface="CourierPS" pitchFamily="49" charset="0"/>
              <a:cs typeface="Times New Roman" pitchFamily="18" charset="0"/>
            </a:endParaRPr>
          </a:p>
          <a:p>
            <a:pPr>
              <a:buNone/>
            </a:pPr>
            <a:r>
              <a:rPr lang="en-US" sz="1800" dirty="0" err="1">
                <a:solidFill>
                  <a:srgbClr val="002060"/>
                </a:solidFill>
                <a:latin typeface="CourierPS" pitchFamily="49" charset="0"/>
                <a:cs typeface="Times New Roman" pitchFamily="18" charset="0"/>
              </a:rPr>
              <a:t>varlmar</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mlag</a:t>
            </a:r>
            <a:r>
              <a:rPr lang="en-US" sz="1800" dirty="0">
                <a:solidFill>
                  <a:srgbClr val="002060"/>
                </a:solidFill>
                <a:latin typeface="CourierPS" pitchFamily="49" charset="0"/>
                <a:cs typeface="Times New Roman" pitchFamily="18" charset="0"/>
              </a:rPr>
              <a:t>(5)</a:t>
            </a:r>
          </a:p>
        </p:txBody>
      </p:sp>
    </p:spTree>
    <p:extLst>
      <p:ext uri="{BB962C8B-B14F-4D97-AF65-F5344CB8AC3E}">
        <p14:creationId xmlns:p14="http://schemas.microsoft.com/office/powerpoint/2010/main" val="179801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a:t>
            </a:r>
            <a:r>
              <a:rPr lang="pl-PL" dirty="0">
                <a:latin typeface="Times New Roman" pitchFamily="18" charset="0"/>
                <a:cs typeface="Times New Roman" pitchFamily="18" charset="0"/>
              </a:rPr>
              <a:t> </a:t>
            </a:r>
            <a:r>
              <a:rPr lang="pl-PL" dirty="0" err="1">
                <a:latin typeface="Times New Roman" pitchFamily="18" charset="0"/>
                <a:cs typeface="Times New Roman" pitchFamily="18" charset="0"/>
              </a:rPr>
              <a:t>Granger</a:t>
            </a:r>
            <a:r>
              <a:rPr lang="pl-PL" dirty="0">
                <a:latin typeface="Times New Roman" pitchFamily="18" charset="0"/>
                <a:cs typeface="Times New Roman" pitchFamily="18" charset="0"/>
              </a:rPr>
              <a:t> </a:t>
            </a:r>
            <a:r>
              <a:rPr lang="en-US" dirty="0">
                <a:latin typeface="Times New Roman" pitchFamily="18" charset="0"/>
                <a:cs typeface="Times New Roman" pitchFamily="18" charset="0"/>
              </a:rPr>
              <a:t>c</a:t>
            </a:r>
            <a:r>
              <a:rPr lang="pl-PL" dirty="0">
                <a:latin typeface="Times New Roman" pitchFamily="18" charset="0"/>
                <a:cs typeface="Times New Roman" pitchFamily="18" charset="0"/>
              </a:rPr>
              <a:t>ausality</a:t>
            </a:r>
            <a:endParaRPr lang="en-US" dirty="0"/>
          </a:p>
        </p:txBody>
      </p:sp>
      <p:sp>
        <p:nvSpPr>
          <p:cNvPr id="3" name="Content Placeholder 2"/>
          <p:cNvSpPr>
            <a:spLocks noGrp="1"/>
          </p:cNvSpPr>
          <p:nvPr>
            <p:ph sz="quarter" idx="1"/>
          </p:nvPr>
        </p:nvSpPr>
        <p:spPr/>
        <p:txBody>
          <a:bodyPr/>
          <a:lstStyle/>
          <a:p>
            <a:r>
              <a:rPr lang="en-US" sz="2400" dirty="0">
                <a:latin typeface="Times New Roman" pitchFamily="18" charset="0"/>
                <a:cs typeface="Times New Roman" pitchFamily="18" charset="0"/>
              </a:rPr>
              <a:t>The Granger causality test is a statistical hypothesis test for determining whether one time series is useful in forecasting another.</a:t>
            </a:r>
          </a:p>
          <a:p>
            <a:r>
              <a:rPr lang="en-US" sz="2400" dirty="0">
                <a:latin typeface="Times New Roman" pitchFamily="18" charset="0"/>
                <a:cs typeface="Times New Roman" pitchFamily="18" charset="0"/>
              </a:rPr>
              <a:t>Consider our example with two variables:         and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To test whether          is useful in forecasting     , we need to test:</a:t>
            </a:r>
          </a:p>
          <a:p>
            <a:pPr>
              <a:buNone/>
            </a:pPr>
            <a:r>
              <a:rPr lang="en-US" sz="2400" dirty="0">
                <a:latin typeface="Times New Roman" pitchFamily="18" charset="0"/>
                <a:cs typeface="Times New Roman" pitchFamily="18" charset="0"/>
              </a:rPr>
              <a:t>                             </a:t>
            </a:r>
          </a:p>
          <a:p>
            <a:pPr marL="457200" lvl="1" indent="-457200">
              <a:buSzPct val="95000"/>
              <a:buFont typeface="Arial" pitchFamily="34" charset="0"/>
              <a:buChar char="•"/>
            </a:pPr>
            <a:r>
              <a:rPr lang="pl-PL" dirty="0">
                <a:latin typeface="Times New Roman" pitchFamily="18" charset="0"/>
                <a:cs typeface="Times New Roman" pitchFamily="18" charset="0"/>
              </a:rPr>
              <a:t>Testing for Granger causality</a:t>
            </a:r>
            <a:r>
              <a:rPr lang="en-US" dirty="0">
                <a:latin typeface="Times New Roman" pitchFamily="18" charset="0"/>
                <a:cs typeface="Times New Roman" pitchFamily="18" charset="0"/>
              </a:rPr>
              <a:t>: </a:t>
            </a:r>
            <a:r>
              <a:rPr lang="en-GB" dirty="0" err="1">
                <a:solidFill>
                  <a:srgbClr val="002060"/>
                </a:solidFill>
                <a:latin typeface="CourierPS" pitchFamily="49" charset="0"/>
                <a:cs typeface="Times New Roman" pitchFamily="18" charset="0"/>
              </a:rPr>
              <a:t>vargranger</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768950309"/>
              </p:ext>
            </p:extLst>
          </p:nvPr>
        </p:nvGraphicFramePr>
        <p:xfrm>
          <a:off x="6400800" y="2743200"/>
          <a:ext cx="609600" cy="347663"/>
        </p:xfrm>
        <a:graphic>
          <a:graphicData uri="http://schemas.openxmlformats.org/presentationml/2006/ole">
            <mc:AlternateContent xmlns:mc="http://schemas.openxmlformats.org/markup-compatibility/2006">
              <mc:Choice xmlns:v="urn:schemas-microsoft-com:vml" Requires="v">
                <p:oleObj spid="_x0000_s7378" name="Equation" r:id="rId3" imgW="355446" imgH="228501" progId="">
                  <p:embed/>
                </p:oleObj>
              </mc:Choice>
              <mc:Fallback>
                <p:oleObj name="Equation" r:id="rId3" imgW="355446" imgH="228501" progId="">
                  <p:embed/>
                  <p:pic>
                    <p:nvPicPr>
                      <p:cNvPr id="0" name="Picture 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743200"/>
                        <a:ext cx="6096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78332991"/>
              </p:ext>
            </p:extLst>
          </p:nvPr>
        </p:nvGraphicFramePr>
        <p:xfrm>
          <a:off x="7543800" y="2743200"/>
          <a:ext cx="304800" cy="304800"/>
        </p:xfrm>
        <a:graphic>
          <a:graphicData uri="http://schemas.openxmlformats.org/presentationml/2006/ole">
            <mc:AlternateContent xmlns:mc="http://schemas.openxmlformats.org/markup-compatibility/2006">
              <mc:Choice xmlns:v="urn:schemas-microsoft-com:vml" Requires="v">
                <p:oleObj spid="_x0000_s7379" name="Equation" r:id="rId5" imgW="228600" imgH="228600" progId="">
                  <p:embed/>
                </p:oleObj>
              </mc:Choice>
              <mc:Fallback>
                <p:oleObj name="Equation" r:id="rId5" imgW="228600" imgH="228600" progId="">
                  <p:embed/>
                  <p:pic>
                    <p:nvPicPr>
                      <p:cNvPr id="0" name="Picture 1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2743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17792959"/>
              </p:ext>
            </p:extLst>
          </p:nvPr>
        </p:nvGraphicFramePr>
        <p:xfrm>
          <a:off x="1219200" y="3124200"/>
          <a:ext cx="7535333" cy="762000"/>
        </p:xfrm>
        <a:graphic>
          <a:graphicData uri="http://schemas.openxmlformats.org/presentationml/2006/ole">
            <mc:AlternateContent xmlns:mc="http://schemas.openxmlformats.org/markup-compatibility/2006">
              <mc:Choice xmlns:v="urn:schemas-microsoft-com:vml" Requires="v">
                <p:oleObj spid="_x0000_s7380" name="Equation" r:id="rId7" imgW="3530600" imgH="457200" progId="">
                  <p:embed/>
                </p:oleObj>
              </mc:Choice>
              <mc:Fallback>
                <p:oleObj name="Equation" r:id="rId7" imgW="3530600" imgH="457200" progId="">
                  <p:embed/>
                  <p:pic>
                    <p:nvPicPr>
                      <p:cNvPr id="0" name="Picture 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124200"/>
                        <a:ext cx="753533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0605807"/>
              </p:ext>
            </p:extLst>
          </p:nvPr>
        </p:nvGraphicFramePr>
        <p:xfrm>
          <a:off x="1371600" y="4724400"/>
          <a:ext cx="1676400" cy="515815"/>
        </p:xfrm>
        <a:graphic>
          <a:graphicData uri="http://schemas.openxmlformats.org/presentationml/2006/ole">
            <mc:AlternateContent xmlns:mc="http://schemas.openxmlformats.org/markup-compatibility/2006">
              <mc:Choice xmlns:v="urn:schemas-microsoft-com:vml" Requires="v">
                <p:oleObj spid="_x0000_s7381" name="Equation" r:id="rId9" imgW="812447" imgH="228501" progId="">
                  <p:embed/>
                </p:oleObj>
              </mc:Choice>
              <mc:Fallback>
                <p:oleObj name="Equation" r:id="rId9" imgW="812447" imgH="228501" progId="">
                  <p:embed/>
                  <p:pic>
                    <p:nvPicPr>
                      <p:cNvPr id="0" name="Picture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724400"/>
                        <a:ext cx="1676400" cy="51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73961654"/>
              </p:ext>
            </p:extLst>
          </p:nvPr>
        </p:nvGraphicFramePr>
        <p:xfrm>
          <a:off x="3200400" y="4038600"/>
          <a:ext cx="609600" cy="347663"/>
        </p:xfrm>
        <a:graphic>
          <a:graphicData uri="http://schemas.openxmlformats.org/presentationml/2006/ole">
            <mc:AlternateContent xmlns:mc="http://schemas.openxmlformats.org/markup-compatibility/2006">
              <mc:Choice xmlns:v="urn:schemas-microsoft-com:vml" Requires="v">
                <p:oleObj spid="_x0000_s7382" name="Equation" r:id="rId11" imgW="355446" imgH="228501" progId="">
                  <p:embed/>
                </p:oleObj>
              </mc:Choice>
              <mc:Fallback>
                <p:oleObj name="Equation" r:id="rId11" imgW="355446" imgH="228501" progId="">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038600"/>
                        <a:ext cx="6096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303559224"/>
              </p:ext>
            </p:extLst>
          </p:nvPr>
        </p:nvGraphicFramePr>
        <p:xfrm>
          <a:off x="6705600" y="4038600"/>
          <a:ext cx="381000" cy="381000"/>
        </p:xfrm>
        <a:graphic>
          <a:graphicData uri="http://schemas.openxmlformats.org/presentationml/2006/ole">
            <mc:AlternateContent xmlns:mc="http://schemas.openxmlformats.org/markup-compatibility/2006">
              <mc:Choice xmlns:v="urn:schemas-microsoft-com:vml" Requires="v">
                <p:oleObj spid="_x0000_s7383" name="Equation" r:id="rId12" imgW="228600" imgH="228600" progId="">
                  <p:embed/>
                </p:oleObj>
              </mc:Choice>
              <mc:Fallback>
                <p:oleObj name="Equation" r:id="rId12" imgW="228600" imgH="228600" progId="">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038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446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VAR d</a:t>
            </a:r>
            <a:r>
              <a:rPr lang="pl-PL" dirty="0">
                <a:latin typeface="Times New Roman" pitchFamily="18" charset="0"/>
                <a:cs typeface="Times New Roman" pitchFamily="18" charset="0"/>
              </a:rPr>
              <a:t>iagnosis</a:t>
            </a:r>
            <a:r>
              <a:rPr lang="en-US" dirty="0">
                <a:latin typeface="Times New Roman" pitchFamily="18" charset="0"/>
                <a:cs typeface="Times New Roman" pitchFamily="18" charset="0"/>
              </a:rPr>
              <a:t>:</a:t>
            </a:r>
            <a:r>
              <a:rPr lang="pl-PL" dirty="0">
                <a:latin typeface="Times New Roman" pitchFamily="18" charset="0"/>
                <a:cs typeface="Times New Roman" pitchFamily="18" charset="0"/>
              </a:rPr>
              <a:t> Granger </a:t>
            </a:r>
            <a:r>
              <a:rPr lang="en-US" dirty="0">
                <a:latin typeface="Times New Roman" pitchFamily="18" charset="0"/>
                <a:cs typeface="Times New Roman" pitchFamily="18" charset="0"/>
              </a:rPr>
              <a:t>c</a:t>
            </a:r>
            <a:r>
              <a:rPr lang="pl-PL" dirty="0">
                <a:latin typeface="Times New Roman" pitchFamily="18" charset="0"/>
                <a:cs typeface="Times New Roman" pitchFamily="18" charset="0"/>
              </a:rPr>
              <a:t>ausality</a:t>
            </a:r>
            <a:endParaRPr lang="en-US"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sz="2400" b="1" i="1" u="sng" dirty="0"/>
              <a:t>Example</a:t>
            </a:r>
          </a:p>
          <a:p>
            <a:pPr marL="320040" lvl="1" indent="0">
              <a:buNone/>
            </a:pPr>
            <a:r>
              <a:rPr lang="en-US" altLang="zh-CN" dirty="0" err="1">
                <a:solidFill>
                  <a:srgbClr val="002060"/>
                </a:solidFill>
                <a:latin typeface="CourierPS"/>
              </a:rPr>
              <a:t>webuse</a:t>
            </a:r>
            <a:r>
              <a:rPr lang="en-US" altLang="zh-CN" dirty="0">
                <a:solidFill>
                  <a:srgbClr val="002060"/>
                </a:solidFill>
                <a:latin typeface="CourierPS"/>
              </a:rPr>
              <a:t> lutkepohl2</a:t>
            </a:r>
          </a:p>
          <a:p>
            <a:pPr marL="320040" lvl="1" indent="0">
              <a:buNone/>
            </a:pPr>
            <a:r>
              <a:rPr lang="en-US" dirty="0" err="1">
                <a:solidFill>
                  <a:srgbClr val="002060"/>
                </a:solidFill>
                <a:latin typeface="CourierPS"/>
              </a:rPr>
              <a:t>var</a:t>
            </a:r>
            <a:r>
              <a:rPr lang="en-US" dirty="0">
                <a:solidFill>
                  <a:srgbClr val="002060"/>
                </a:solidFill>
                <a:latin typeface="CourierPS"/>
              </a:rPr>
              <a:t> </a:t>
            </a:r>
            <a:r>
              <a:rPr lang="en-US" dirty="0" err="1">
                <a:solidFill>
                  <a:srgbClr val="002060"/>
                </a:solidFill>
                <a:latin typeface="CourierPS"/>
              </a:rPr>
              <a:t>dln_inv</a:t>
            </a:r>
            <a:r>
              <a:rPr lang="en-US" dirty="0">
                <a:solidFill>
                  <a:srgbClr val="002060"/>
                </a:solidFill>
                <a:latin typeface="CourierPS"/>
              </a:rPr>
              <a:t> </a:t>
            </a:r>
            <a:r>
              <a:rPr lang="en-US" dirty="0" err="1">
                <a:solidFill>
                  <a:srgbClr val="002060"/>
                </a:solidFill>
                <a:latin typeface="CourierPS"/>
              </a:rPr>
              <a:t>dln_inc</a:t>
            </a:r>
            <a:endParaRPr lang="en-US" dirty="0">
              <a:solidFill>
                <a:srgbClr val="002060"/>
              </a:solidFill>
              <a:latin typeface="CourierPS"/>
            </a:endParaRPr>
          </a:p>
          <a:p>
            <a:pPr marL="320040" lvl="1" indent="0">
              <a:buNone/>
            </a:pPr>
            <a:r>
              <a:rPr lang="en-US" altLang="zh-CN" dirty="0" err="1">
                <a:solidFill>
                  <a:srgbClr val="002060"/>
                </a:solidFill>
                <a:latin typeface="CourierPS"/>
              </a:rPr>
              <a:t>vargranger</a:t>
            </a:r>
            <a:endParaRPr lang="en-US" altLang="zh-CN" dirty="0">
              <a:solidFill>
                <a:srgbClr val="002060"/>
              </a:solidFill>
              <a:latin typeface="CourierPS"/>
            </a:endParaRPr>
          </a:p>
          <a:p>
            <a:pPr marL="320040" lvl="1" indent="0">
              <a:buNone/>
            </a:pPr>
            <a:endParaRPr lang="en-US" dirty="0">
              <a:latin typeface="CourierPS"/>
            </a:endParaRPr>
          </a:p>
          <a:p>
            <a:pPr>
              <a:buFont typeface="Arial" panose="020B0604020202020204" pitchFamily="34" charset="0"/>
              <a:buChar char="•"/>
            </a:pPr>
            <a:r>
              <a:rPr lang="en-US" dirty="0"/>
              <a:t>Note: the null hypothesis is that the coefficients are 0.</a:t>
            </a:r>
          </a:p>
          <a:p>
            <a:pPr>
              <a:buFont typeface="Arial" panose="020B0604020202020204" pitchFamily="34" charset="0"/>
              <a:buChar char="•"/>
            </a:pPr>
            <a:r>
              <a:rPr lang="en-US" dirty="0"/>
              <a:t>Granger causality test may help to establish a sensible casual ordering. (see SVAR)</a:t>
            </a:r>
          </a:p>
          <a:p>
            <a:endParaRPr lang="en-US" sz="2400" dirty="0"/>
          </a:p>
        </p:txBody>
      </p:sp>
    </p:spTree>
    <p:extLst>
      <p:ext uri="{BB962C8B-B14F-4D97-AF65-F5344CB8AC3E}">
        <p14:creationId xmlns:p14="http://schemas.microsoft.com/office/powerpoint/2010/main" val="1038978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Estimation of SVAR</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A structural vector-autoregressive (SVAR) model imposes restrictions on the response of variables on each other based on the underlying VAR model.</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We want to know what is the effect of an unit shock of one variable on another variable, while imposing restrictions. For example, current M2 has no effect on current GDP but GDP has an effect on current M2.</a:t>
            </a:r>
          </a:p>
          <a:p>
            <a:endParaRPr lang="en-US" dirty="0"/>
          </a:p>
          <a:p>
            <a:endParaRPr lang="en-US" dirty="0"/>
          </a:p>
        </p:txBody>
      </p:sp>
    </p:spTree>
    <p:extLst>
      <p:ext uri="{BB962C8B-B14F-4D97-AF65-F5344CB8AC3E}">
        <p14:creationId xmlns:p14="http://schemas.microsoft.com/office/powerpoint/2010/main" val="42811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Estimation of SVAR</a:t>
            </a:r>
            <a:endParaRPr lang="en-US" dirty="0"/>
          </a:p>
        </p:txBody>
      </p:sp>
      <p:sp>
        <p:nvSpPr>
          <p:cNvPr id="3" name="Content Placeholder 2"/>
          <p:cNvSpPr>
            <a:spLocks noGrp="1"/>
          </p:cNvSpPr>
          <p:nvPr>
            <p:ph sz="quarter" idx="1"/>
          </p:nvPr>
        </p:nvSpPr>
        <p:spPr>
          <a:xfrm>
            <a:off x="914400" y="1447800"/>
            <a:ext cx="7772400" cy="5486400"/>
          </a:xfrm>
        </p:spPr>
        <p:txBody>
          <a:bodyPr>
            <a:normAutofit/>
          </a:bodyPr>
          <a:lstStyle/>
          <a:p>
            <a:r>
              <a:rPr lang="en-US" sz="2400" dirty="0">
                <a:latin typeface="Times New Roman" pitchFamily="18" charset="0"/>
                <a:cs typeface="Times New Roman" pitchFamily="18" charset="0"/>
              </a:rPr>
              <a:t>A short run SVAR without exogenous variables can be written as: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where </a:t>
            </a:r>
            <a:r>
              <a:rPr lang="el-GR" sz="2400" i="1" dirty="0">
                <a:latin typeface="Times New Roman" pitchFamily="18" charset="0"/>
                <a:cs typeface="Times New Roman" pitchFamily="18" charset="0"/>
              </a:rPr>
              <a:t>ε</a:t>
            </a:r>
            <a:r>
              <a:rPr lang="en-US" sz="2400" i="1"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is a K×1 vector of innovations with </a:t>
            </a:r>
            <a:r>
              <a:rPr lang="el-GR" sz="2400" i="1" dirty="0">
                <a:latin typeface="Times New Roman" pitchFamily="18" charset="0"/>
                <a:cs typeface="Times New Roman" pitchFamily="18" charset="0"/>
              </a:rPr>
              <a:t>ε</a:t>
            </a:r>
            <a:r>
              <a:rPr lang="en-US" sz="2400" i="1" baseline="-25000" dirty="0">
                <a:latin typeface="Times New Roman" pitchFamily="18" charset="0"/>
                <a:cs typeface="Times New Roman" pitchFamily="18" charset="0"/>
              </a:rPr>
              <a:t> t </a:t>
            </a:r>
            <a:r>
              <a:rPr lang="en-US" sz="2400" i="1" dirty="0">
                <a:latin typeface="Times New Roman" pitchFamily="18" charset="0"/>
                <a:cs typeface="Times New Roman" pitchFamily="18" charset="0"/>
              </a:rPr>
              <a:t>~N(0, </a:t>
            </a:r>
            <a:r>
              <a:rPr lang="el-GR" sz="2400" i="1" dirty="0">
                <a:latin typeface="Times New Roman" pitchFamily="18" charset="0"/>
                <a:cs typeface="Times New Roman" pitchFamily="18" charset="0"/>
              </a:rPr>
              <a:t>Σ</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which represents the original shocks, and </a:t>
            </a:r>
            <a:r>
              <a:rPr lang="en-US" sz="2400" i="1" dirty="0">
                <a:latin typeface="Times New Roman" pitchFamily="18" charset="0"/>
                <a:cs typeface="Times New Roman" pitchFamily="18" charset="0"/>
              </a:rPr>
              <a:t>e</a:t>
            </a:r>
            <a:r>
              <a:rPr lang="en-US" sz="2400" i="1"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are a set of </a:t>
            </a:r>
            <a:r>
              <a:rPr lang="en-US" sz="2400" dirty="0" err="1">
                <a:latin typeface="Times New Roman" pitchFamily="18" charset="0"/>
                <a:cs typeface="Times New Roman" pitchFamily="18" charset="0"/>
              </a:rPr>
              <a:t>orthogonalized</a:t>
            </a:r>
            <a:r>
              <a:rPr lang="en-US" sz="2400" dirty="0">
                <a:latin typeface="Times New Roman" pitchFamily="18" charset="0"/>
                <a:cs typeface="Times New Roman" pitchFamily="18" charset="0"/>
              </a:rPr>
              <a:t> disturbances with </a:t>
            </a:r>
            <a:r>
              <a:rPr lang="en-US" sz="2400" i="1" dirty="0">
                <a:latin typeface="Times New Roman" pitchFamily="18" charset="0"/>
                <a:cs typeface="Times New Roman" pitchFamily="18" charset="0"/>
              </a:rPr>
              <a:t>e</a:t>
            </a:r>
            <a:r>
              <a:rPr lang="en-US" sz="2400" i="1" baseline="-25000" dirty="0">
                <a:latin typeface="Times New Roman" pitchFamily="18" charset="0"/>
                <a:cs typeface="Times New Roman" pitchFamily="18" charset="0"/>
              </a:rPr>
              <a:t> t </a:t>
            </a:r>
            <a:r>
              <a:rPr lang="en-US" sz="2400" i="1" dirty="0">
                <a:latin typeface="Times New Roman" pitchFamily="18" charset="0"/>
                <a:cs typeface="Times New Roman" pitchFamily="18" charset="0"/>
              </a:rPr>
              <a:t>~N(0, I)</a:t>
            </a:r>
            <a:r>
              <a:rPr lang="en-US" sz="2400" baseline="-25000" dirty="0">
                <a:latin typeface="Times New Roman" pitchFamily="18" charset="0"/>
                <a:cs typeface="Times New Roman" pitchFamily="18" charset="0"/>
              </a:rPr>
              <a:t>.</a:t>
            </a:r>
          </a:p>
          <a:p>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example, A and B matrices.</a:t>
            </a: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endParaRPr lang="en-US" sz="2400" baseline="-25000" dirty="0">
              <a:latin typeface="Times New Roman" pitchFamily="18" charset="0"/>
              <a:cs typeface="Times New Roman" pitchFamily="18" charset="0"/>
            </a:endParaRPr>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78182474"/>
              </p:ext>
            </p:extLst>
          </p:nvPr>
        </p:nvGraphicFramePr>
        <p:xfrm>
          <a:off x="1295400" y="2309906"/>
          <a:ext cx="6629400" cy="433294"/>
        </p:xfrm>
        <a:graphic>
          <a:graphicData uri="http://schemas.openxmlformats.org/presentationml/2006/ole">
            <mc:AlternateContent xmlns:mc="http://schemas.openxmlformats.org/markup-compatibility/2006">
              <mc:Choice xmlns:v="urn:schemas-microsoft-com:vml" Requires="v">
                <p:oleObj spid="_x0000_s43012" name="Equation" r:id="rId3" imgW="2616200" imgH="254000" progId="">
                  <p:embed/>
                </p:oleObj>
              </mc:Choice>
              <mc:Fallback>
                <p:oleObj name="Equation" r:id="rId3" imgW="2616200" imgH="254000"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09906"/>
                        <a:ext cx="6629400" cy="433294"/>
                      </a:xfrm>
                      <a:prstGeom prst="rect">
                        <a:avLst/>
                      </a:prstGeom>
                      <a:noFill/>
                    </p:spPr>
                  </p:pic>
                </p:oleObj>
              </mc:Fallback>
            </mc:AlternateContent>
          </a:graphicData>
        </a:graphic>
      </p:graphicFrame>
      <p:pic>
        <p:nvPicPr>
          <p:cNvPr id="5" name="Picture 4"/>
          <p:cNvPicPr>
            <a:picLocks noChangeAspect="1"/>
          </p:cNvPicPr>
          <p:nvPr/>
        </p:nvPicPr>
        <p:blipFill>
          <a:blip r:embed="rId5"/>
          <a:stretch>
            <a:fillRect/>
          </a:stretch>
        </p:blipFill>
        <p:spPr>
          <a:xfrm>
            <a:off x="1598543" y="4895850"/>
            <a:ext cx="1619250" cy="1123950"/>
          </a:xfrm>
          <a:prstGeom prst="rect">
            <a:avLst/>
          </a:prstGeom>
        </p:spPr>
      </p:pic>
      <p:pic>
        <p:nvPicPr>
          <p:cNvPr id="6" name="Picture 5"/>
          <p:cNvPicPr>
            <a:picLocks noChangeAspect="1"/>
          </p:cNvPicPr>
          <p:nvPr/>
        </p:nvPicPr>
        <p:blipFill>
          <a:blip r:embed="rId6"/>
          <a:stretch>
            <a:fillRect/>
          </a:stretch>
        </p:blipFill>
        <p:spPr>
          <a:xfrm>
            <a:off x="4792977" y="4895850"/>
            <a:ext cx="1809750" cy="1076325"/>
          </a:xfrm>
          <a:prstGeom prst="rect">
            <a:avLst/>
          </a:prstGeom>
        </p:spPr>
      </p:pic>
    </p:spTree>
    <p:extLst>
      <p:ext uri="{BB962C8B-B14F-4D97-AF65-F5344CB8AC3E}">
        <p14:creationId xmlns:p14="http://schemas.microsoft.com/office/powerpoint/2010/main" val="170797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Estimation of SVAR</a:t>
            </a:r>
            <a:endParaRPr lang="en-US" dirty="0"/>
          </a:p>
        </p:txBody>
      </p:sp>
      <p:sp>
        <p:nvSpPr>
          <p:cNvPr id="3" name="Content Placeholder 2"/>
          <p:cNvSpPr>
            <a:spLocks noGrp="1"/>
          </p:cNvSpPr>
          <p:nvPr>
            <p:ph sz="quarter" idx="1"/>
          </p:nvPr>
        </p:nvSpPr>
        <p:spPr>
          <a:xfrm>
            <a:off x="914400" y="1447800"/>
            <a:ext cx="7772400" cy="5486400"/>
          </a:xfrm>
        </p:spPr>
        <p:txBody>
          <a:bodyPr>
            <a:normAutofit/>
          </a:bodyPr>
          <a:lstStyle/>
          <a:p>
            <a:r>
              <a:rPr lang="en-US" sz="2400" dirty="0">
                <a:latin typeface="Times New Roman" pitchFamily="18" charset="0"/>
                <a:cs typeface="Times New Roman" pitchFamily="18" charset="0"/>
              </a:rPr>
              <a:t>A and B matrices:</a:t>
            </a: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a:p>
            <a:endParaRPr lang="en-US" sz="2400" baseline="-250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Missing values in those matrices indicate entries to be estimated; entries with given values are assumed to be fixed. </a:t>
            </a:r>
          </a:p>
          <a:p>
            <a:pPr lvl="1"/>
            <a:r>
              <a:rPr lang="en-US" sz="2200" dirty="0">
                <a:latin typeface="Times New Roman" pitchFamily="18" charset="0"/>
                <a:cs typeface="Times New Roman" pitchFamily="18" charset="0"/>
              </a:rPr>
              <a:t>A is lower triangular. The diagonals of the A matrix is restricted to unity, elements above the main diagonal are set to zero, and the elements below the main diagonal are to be estimated. </a:t>
            </a:r>
          </a:p>
          <a:p>
            <a:pPr lvl="1"/>
            <a:r>
              <a:rPr lang="en-US" sz="2200" dirty="0">
                <a:latin typeface="Times New Roman" pitchFamily="18" charset="0"/>
                <a:cs typeface="Times New Roman" pitchFamily="18" charset="0"/>
              </a:rPr>
              <a:t>B = I. The diagonal of the B matrix is to be estimated and the remaining entries are zero.</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598543" y="2228850"/>
            <a:ext cx="1619250" cy="1123950"/>
          </a:xfrm>
          <a:prstGeom prst="rect">
            <a:avLst/>
          </a:prstGeom>
        </p:spPr>
      </p:pic>
      <p:pic>
        <p:nvPicPr>
          <p:cNvPr id="6" name="Picture 5"/>
          <p:cNvPicPr>
            <a:picLocks noChangeAspect="1"/>
          </p:cNvPicPr>
          <p:nvPr/>
        </p:nvPicPr>
        <p:blipFill>
          <a:blip r:embed="rId3"/>
          <a:stretch>
            <a:fillRect/>
          </a:stretch>
        </p:blipFill>
        <p:spPr>
          <a:xfrm>
            <a:off x="4792977" y="2228850"/>
            <a:ext cx="1809750" cy="1076325"/>
          </a:xfrm>
          <a:prstGeom prst="rect">
            <a:avLst/>
          </a:prstGeom>
        </p:spPr>
      </p:pic>
    </p:spTree>
    <p:extLst>
      <p:ext uri="{BB962C8B-B14F-4D97-AF65-F5344CB8AC3E}">
        <p14:creationId xmlns:p14="http://schemas.microsoft.com/office/powerpoint/2010/main" val="263809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Time series operators</a:t>
            </a:r>
          </a:p>
        </p:txBody>
      </p:sp>
      <p:sp>
        <p:nvSpPr>
          <p:cNvPr id="3" name="Content Placeholder 2"/>
          <p:cNvSpPr>
            <a:spLocks noGrp="1"/>
          </p:cNvSpPr>
          <p:nvPr>
            <p:ph sz="quarter" idx="1"/>
          </p:nvPr>
        </p:nvSpPr>
        <p:spPr/>
        <p:txBody>
          <a:bodyPr>
            <a:normAutofit fontScale="92500" lnSpcReduction="10000"/>
          </a:bodyPr>
          <a:lstStyle/>
          <a:p>
            <a:pPr>
              <a:lnSpc>
                <a:spcPct val="80000"/>
              </a:lnSpc>
            </a:pPr>
            <a:r>
              <a:rPr lang="en-US" sz="2800" dirty="0">
                <a:cs typeface="Times New Roman" pitchFamily="18" charset="0"/>
              </a:rPr>
              <a:t>Declare time series data and variables</a:t>
            </a:r>
          </a:p>
          <a:p>
            <a:pPr lvl="1">
              <a:lnSpc>
                <a:spcPct val="80000"/>
              </a:lnSpc>
              <a:buFont typeface="Arial" pitchFamily="34" charset="0"/>
              <a:buChar char="•"/>
            </a:pPr>
            <a:r>
              <a:rPr lang="en-US" dirty="0" err="1">
                <a:solidFill>
                  <a:srgbClr val="002060"/>
                </a:solidFill>
                <a:latin typeface="CourierPS" pitchFamily="49" charset="0"/>
                <a:cs typeface="Times New Roman" pitchFamily="18" charset="0"/>
              </a:rPr>
              <a:t>tsset</a:t>
            </a:r>
            <a:endParaRPr lang="en-US" dirty="0">
              <a:solidFill>
                <a:srgbClr val="002060"/>
              </a:solidFill>
              <a:latin typeface="CourierPS" pitchFamily="49" charset="0"/>
              <a:cs typeface="Times New Roman" pitchFamily="18" charset="0"/>
            </a:endParaRPr>
          </a:p>
          <a:p>
            <a:pPr marL="274320" lvl="1" indent="-274320">
              <a:lnSpc>
                <a:spcPct val="80000"/>
              </a:lnSpc>
              <a:buSzPct val="95000"/>
              <a:buFont typeface="Arial" pitchFamily="34" charset="0"/>
              <a:buChar char="•"/>
            </a:pPr>
            <a:r>
              <a:rPr lang="en-US" dirty="0">
                <a:cs typeface="Times New Roman" pitchFamily="18" charset="0"/>
              </a:rPr>
              <a:t>Time series operators(L.; F.; D.)</a:t>
            </a:r>
          </a:p>
          <a:p>
            <a:pPr lvl="1">
              <a:buFont typeface="Arial" pitchFamily="34" charset="0"/>
              <a:buChar char="•"/>
            </a:pPr>
            <a:r>
              <a:rPr lang="en-US" dirty="0">
                <a:cs typeface="Times New Roman" pitchFamily="18" charset="0"/>
              </a:rPr>
              <a:t>Lagged variables: </a:t>
            </a:r>
            <a:r>
              <a:rPr lang="en-US" dirty="0">
                <a:solidFill>
                  <a:srgbClr val="002060"/>
                </a:solidFill>
                <a:latin typeface="CourierPS" pitchFamily="49" charset="0"/>
                <a:cs typeface="Times New Roman" pitchFamily="18" charset="0"/>
              </a:rPr>
              <a:t>L1.dgdp L2. </a:t>
            </a:r>
            <a:r>
              <a:rPr lang="en-US" dirty="0" err="1">
                <a:solidFill>
                  <a:srgbClr val="002060"/>
                </a:solidFill>
                <a:latin typeface="CourierPS" pitchFamily="49" charset="0"/>
                <a:cs typeface="Times New Roman" pitchFamily="18" charset="0"/>
              </a:rPr>
              <a:t>dgdp</a:t>
            </a:r>
            <a:endParaRPr lang="en-US" dirty="0">
              <a:solidFill>
                <a:srgbClr val="002060"/>
              </a:solidFill>
              <a:latin typeface="CourierPS" pitchFamily="49" charset="0"/>
              <a:cs typeface="Times New Roman" pitchFamily="18" charset="0"/>
            </a:endParaRPr>
          </a:p>
          <a:p>
            <a:pPr lvl="1">
              <a:buFont typeface="Arial" pitchFamily="34" charset="0"/>
              <a:buChar char="•"/>
            </a:pPr>
            <a:r>
              <a:rPr lang="en-US">
                <a:cs typeface="Times New Roman" pitchFamily="18" charset="0"/>
              </a:rPr>
              <a:t>Lead </a:t>
            </a:r>
            <a:r>
              <a:rPr lang="en-US" dirty="0">
                <a:cs typeface="Times New Roman" pitchFamily="18" charset="0"/>
              </a:rPr>
              <a:t>variables: </a:t>
            </a:r>
            <a:r>
              <a:rPr lang="en-US" dirty="0">
                <a:solidFill>
                  <a:srgbClr val="002060"/>
                </a:solidFill>
                <a:latin typeface="CourierPS" pitchFamily="49" charset="0"/>
                <a:cs typeface="Times New Roman" pitchFamily="18" charset="0"/>
              </a:rPr>
              <a:t>F1.dgdp, F2.dgdp</a:t>
            </a:r>
          </a:p>
          <a:p>
            <a:pPr lvl="1">
              <a:buFont typeface="Arial" pitchFamily="34" charset="0"/>
              <a:buChar char="•"/>
            </a:pPr>
            <a:r>
              <a:rPr lang="en-US" dirty="0">
                <a:cs typeface="Times New Roman" pitchFamily="18" charset="0"/>
              </a:rPr>
              <a:t>Differenced variables: </a:t>
            </a:r>
            <a:r>
              <a:rPr lang="en-US" dirty="0">
                <a:solidFill>
                  <a:srgbClr val="002060"/>
                </a:solidFill>
                <a:latin typeface="CourierPS" pitchFamily="49" charset="0"/>
                <a:cs typeface="Times New Roman" pitchFamily="18" charset="0"/>
              </a:rPr>
              <a:t>D1.dgdp, D2.dgdp</a:t>
            </a:r>
          </a:p>
          <a:p>
            <a:r>
              <a:rPr lang="en-US" dirty="0">
                <a:cs typeface="Times New Roman" pitchFamily="18" charset="0"/>
              </a:rPr>
              <a:t>The operators may also be used in a regression</a:t>
            </a:r>
          </a:p>
          <a:p>
            <a:pPr marL="320040" lvl="1" indent="0">
              <a:buNone/>
            </a:pPr>
            <a:r>
              <a:rPr lang="en-US" b="1" i="1" u="sng" dirty="0">
                <a:cs typeface="Times New Roman" pitchFamily="18" charset="0"/>
              </a:rPr>
              <a:t>Example:</a:t>
            </a:r>
          </a:p>
          <a:p>
            <a:pPr marL="320040" lvl="1" indent="0">
              <a:buNone/>
            </a:pPr>
            <a:r>
              <a:rPr lang="en-US" dirty="0">
                <a:solidFill>
                  <a:srgbClr val="002060"/>
                </a:solidFill>
                <a:latin typeface="CourierPS" pitchFamily="49" charset="0"/>
                <a:cs typeface="Courier New" pitchFamily="49" charset="0"/>
              </a:rPr>
              <a:t>gen dgdpL1=L1.dgdp</a:t>
            </a:r>
          </a:p>
          <a:p>
            <a:pPr marL="320040" lvl="1" indent="0">
              <a:buNone/>
            </a:pPr>
            <a:r>
              <a:rPr lang="en-US" dirty="0">
                <a:solidFill>
                  <a:srgbClr val="002060"/>
                </a:solidFill>
                <a:latin typeface="CourierPS" pitchFamily="49" charset="0"/>
                <a:cs typeface="Courier New" pitchFamily="49" charset="0"/>
              </a:rPr>
              <a:t>gen dgdpL2=L2.dgdp</a:t>
            </a:r>
          </a:p>
          <a:p>
            <a:pPr marL="320040" lvl="1" indent="0">
              <a:buNone/>
            </a:pPr>
            <a:r>
              <a:rPr lang="en-US" dirty="0">
                <a:solidFill>
                  <a:srgbClr val="002060"/>
                </a:solidFill>
                <a:latin typeface="CourierPS" pitchFamily="49" charset="0"/>
                <a:cs typeface="Courier New" pitchFamily="49" charset="0"/>
              </a:rPr>
              <a:t>list </a:t>
            </a:r>
            <a:r>
              <a:rPr lang="en-US" dirty="0" err="1">
                <a:solidFill>
                  <a:srgbClr val="002060"/>
                </a:solidFill>
                <a:latin typeface="CourierPS" pitchFamily="49" charset="0"/>
                <a:cs typeface="Courier New" pitchFamily="49" charset="0"/>
              </a:rPr>
              <a:t>ndate</a:t>
            </a:r>
            <a:r>
              <a:rPr lang="en-US" dirty="0">
                <a:solidFill>
                  <a:srgbClr val="002060"/>
                </a:solidFill>
                <a:latin typeface="CourierPS" pitchFamily="49" charset="0"/>
                <a:cs typeface="Courier New" pitchFamily="49" charset="0"/>
              </a:rPr>
              <a:t> </a:t>
            </a:r>
            <a:r>
              <a:rPr lang="en-US" dirty="0" err="1">
                <a:solidFill>
                  <a:srgbClr val="002060"/>
                </a:solidFill>
                <a:latin typeface="CourierPS" pitchFamily="49" charset="0"/>
                <a:cs typeface="Courier New" pitchFamily="49" charset="0"/>
              </a:rPr>
              <a:t>dgdp</a:t>
            </a:r>
            <a:r>
              <a:rPr lang="en-US" dirty="0">
                <a:solidFill>
                  <a:srgbClr val="002060"/>
                </a:solidFill>
                <a:latin typeface="CourierPS" pitchFamily="49" charset="0"/>
                <a:cs typeface="Courier New" pitchFamily="49" charset="0"/>
              </a:rPr>
              <a:t> dgdpL1 dgdpL2 in 1/5</a:t>
            </a:r>
          </a:p>
          <a:p>
            <a:pPr marL="320040" lvl="1" indent="0">
              <a:buNone/>
            </a:pPr>
            <a:r>
              <a:rPr lang="en-US" dirty="0" err="1">
                <a:solidFill>
                  <a:srgbClr val="002060"/>
                </a:solidFill>
                <a:latin typeface="CourierPS" pitchFamily="49" charset="0"/>
                <a:cs typeface="Courier New" pitchFamily="49" charset="0"/>
              </a:rPr>
              <a:t>reg</a:t>
            </a:r>
            <a:r>
              <a:rPr lang="en-US" dirty="0">
                <a:solidFill>
                  <a:srgbClr val="002060"/>
                </a:solidFill>
                <a:latin typeface="CourierPS" pitchFamily="49" charset="0"/>
                <a:cs typeface="Courier New" pitchFamily="49" charset="0"/>
              </a:rPr>
              <a:t> </a:t>
            </a:r>
            <a:r>
              <a:rPr lang="en-US" dirty="0" err="1">
                <a:solidFill>
                  <a:srgbClr val="002060"/>
                </a:solidFill>
                <a:latin typeface="CourierPS" pitchFamily="49" charset="0"/>
                <a:cs typeface="Courier New" pitchFamily="49" charset="0"/>
              </a:rPr>
              <a:t>dgdp</a:t>
            </a:r>
            <a:r>
              <a:rPr lang="en-US" dirty="0">
                <a:solidFill>
                  <a:srgbClr val="002060"/>
                </a:solidFill>
                <a:latin typeface="CourierPS" pitchFamily="49" charset="0"/>
                <a:cs typeface="Courier New" pitchFamily="49" charset="0"/>
              </a:rPr>
              <a:t> L(1/4).</a:t>
            </a:r>
            <a:r>
              <a:rPr lang="en-US" dirty="0" err="1">
                <a:solidFill>
                  <a:srgbClr val="002060"/>
                </a:solidFill>
                <a:latin typeface="CourierPS" pitchFamily="49" charset="0"/>
                <a:cs typeface="Courier New" pitchFamily="49" charset="0"/>
              </a:rPr>
              <a:t>dgdp</a:t>
            </a:r>
            <a:endParaRPr lang="en-US" dirty="0">
              <a:solidFill>
                <a:srgbClr val="002060"/>
              </a:solidFill>
              <a:latin typeface="CourierPS" pitchFamily="49" charset="0"/>
              <a:cs typeface="Courier New" pitchFamily="49" charset="0"/>
            </a:endParaRPr>
          </a:p>
          <a:p>
            <a:pPr marL="320040" lvl="1" indent="0">
              <a:buNone/>
            </a:pPr>
            <a:r>
              <a:rPr lang="en-US" dirty="0" err="1">
                <a:solidFill>
                  <a:srgbClr val="002060"/>
                </a:solidFill>
                <a:latin typeface="CourierPS" pitchFamily="49" charset="0"/>
                <a:cs typeface="Courier New" pitchFamily="49" charset="0"/>
              </a:rPr>
              <a:t>reg</a:t>
            </a:r>
            <a:r>
              <a:rPr lang="en-US" dirty="0">
                <a:solidFill>
                  <a:srgbClr val="002060"/>
                </a:solidFill>
                <a:latin typeface="CourierPS" pitchFamily="49" charset="0"/>
                <a:cs typeface="Courier New" pitchFamily="49" charset="0"/>
              </a:rPr>
              <a:t> </a:t>
            </a:r>
            <a:r>
              <a:rPr lang="en-US" dirty="0" err="1">
                <a:solidFill>
                  <a:srgbClr val="002060"/>
                </a:solidFill>
                <a:latin typeface="CourierPS" pitchFamily="49" charset="0"/>
                <a:cs typeface="Courier New" pitchFamily="49" charset="0"/>
              </a:rPr>
              <a:t>dgdp</a:t>
            </a:r>
            <a:r>
              <a:rPr lang="en-US" dirty="0">
                <a:solidFill>
                  <a:srgbClr val="002060"/>
                </a:solidFill>
                <a:latin typeface="CourierPS" pitchFamily="49" charset="0"/>
                <a:cs typeface="Courier New" pitchFamily="49" charset="0"/>
              </a:rPr>
              <a:t> L(1/4).(</a:t>
            </a:r>
            <a:r>
              <a:rPr lang="en-US" dirty="0" err="1">
                <a:solidFill>
                  <a:srgbClr val="002060"/>
                </a:solidFill>
                <a:latin typeface="CourierPS" pitchFamily="49" charset="0"/>
                <a:cs typeface="Courier New" pitchFamily="49" charset="0"/>
              </a:rPr>
              <a:t>dgdp</a:t>
            </a:r>
            <a:r>
              <a:rPr lang="en-US" dirty="0">
                <a:solidFill>
                  <a:srgbClr val="002060"/>
                </a:solidFill>
                <a:latin typeface="CourierPS" pitchFamily="49" charset="0"/>
                <a:cs typeface="Courier New" pitchFamily="49" charset="0"/>
              </a:rPr>
              <a:t> unemployment)</a:t>
            </a:r>
          </a:p>
        </p:txBody>
      </p:sp>
    </p:spTree>
    <p:extLst>
      <p:ext uri="{BB962C8B-B14F-4D97-AF65-F5344CB8AC3E}">
        <p14:creationId xmlns:p14="http://schemas.microsoft.com/office/powerpoint/2010/main" val="2357829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Estimation of SVAR</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sz="2400" u="sng" dirty="0">
                <a:cs typeface="Times New Roman" pitchFamily="18" charset="0"/>
              </a:rPr>
              <a:t>Causal ordering </a:t>
            </a:r>
            <a:r>
              <a:rPr lang="en-US" sz="2400" dirty="0">
                <a:cs typeface="Times New Roman" pitchFamily="18" charset="0"/>
              </a:rPr>
              <a:t>on the variables in the VAR given lower triangular A and diagonal B:</a:t>
            </a:r>
          </a:p>
          <a:p>
            <a:pPr lvl="1"/>
            <a:r>
              <a:rPr lang="en-US" sz="2200" dirty="0">
                <a:cs typeface="Times New Roman" pitchFamily="18" charset="0"/>
              </a:rPr>
              <a:t>Shocks to one equation contemporaneously affect variables below that equation but only affect variables above that equation with a lag.</a:t>
            </a:r>
          </a:p>
          <a:p>
            <a:pPr>
              <a:buNone/>
            </a:pPr>
            <a:endParaRPr lang="en-US" sz="2400" b="1" i="1" u="sng" dirty="0">
              <a:cs typeface="Times New Roman" pitchFamily="18" charset="0"/>
            </a:endParaRPr>
          </a:p>
          <a:p>
            <a:pPr>
              <a:buNone/>
            </a:pPr>
            <a:r>
              <a:rPr lang="en-US" sz="2400" b="1" i="1" u="sng" dirty="0">
                <a:cs typeface="Times New Roman" pitchFamily="18" charset="0"/>
              </a:rPr>
              <a:t>Example: </a:t>
            </a:r>
          </a:p>
          <a:p>
            <a:pPr lvl="1">
              <a:buNone/>
            </a:pPr>
            <a:r>
              <a:rPr lang="en-US" sz="1800" dirty="0" err="1">
                <a:solidFill>
                  <a:srgbClr val="002060"/>
                </a:solidFill>
                <a:latin typeface="CourierPS" pitchFamily="49" charset="0"/>
                <a:cs typeface="Times New Roman" pitchFamily="18" charset="0"/>
              </a:rPr>
              <a:t>webuse</a:t>
            </a:r>
            <a:r>
              <a:rPr lang="en-US" sz="1800" dirty="0">
                <a:solidFill>
                  <a:srgbClr val="002060"/>
                </a:solidFill>
                <a:latin typeface="CourierPS" pitchFamily="49" charset="0"/>
                <a:cs typeface="Times New Roman" pitchFamily="18" charset="0"/>
              </a:rPr>
              <a:t> lutkepohl2</a:t>
            </a:r>
          </a:p>
          <a:p>
            <a:pPr lvl="1">
              <a:buNone/>
            </a:pPr>
            <a:r>
              <a:rPr lang="fr-FR" sz="1800" dirty="0">
                <a:solidFill>
                  <a:srgbClr val="002060"/>
                </a:solidFill>
                <a:latin typeface="CourierPS" pitchFamily="49" charset="0"/>
                <a:cs typeface="Times New Roman" pitchFamily="18" charset="0"/>
              </a:rPr>
              <a:t>matrix A = (1,0,0\.,1,0\.,.,1)</a:t>
            </a:r>
          </a:p>
          <a:p>
            <a:pPr lvl="1">
              <a:buNone/>
            </a:pPr>
            <a:r>
              <a:rPr lang="en-US" sz="1800" dirty="0">
                <a:solidFill>
                  <a:srgbClr val="002060"/>
                </a:solidFill>
                <a:latin typeface="CourierPS" pitchFamily="49" charset="0"/>
                <a:cs typeface="Times New Roman" pitchFamily="18" charset="0"/>
              </a:rPr>
              <a:t>matrix B = (.,0,0\0,.,0\0,0,.)</a:t>
            </a:r>
          </a:p>
          <a:p>
            <a:pPr lvl="1">
              <a:buNone/>
            </a:pPr>
            <a:r>
              <a:rPr lang="en-US" sz="1800" dirty="0">
                <a:solidFill>
                  <a:srgbClr val="002060"/>
                </a:solidFill>
                <a:latin typeface="CourierPS" pitchFamily="49" charset="0"/>
                <a:cs typeface="Times New Roman" pitchFamily="18" charset="0"/>
              </a:rPr>
              <a:t>matrix list A</a:t>
            </a:r>
          </a:p>
          <a:p>
            <a:pPr lvl="1">
              <a:buNone/>
            </a:pPr>
            <a:r>
              <a:rPr lang="en-US" sz="1800" dirty="0">
                <a:solidFill>
                  <a:srgbClr val="002060"/>
                </a:solidFill>
                <a:latin typeface="CourierPS" pitchFamily="49" charset="0"/>
                <a:cs typeface="Times New Roman" pitchFamily="18" charset="0"/>
              </a:rPr>
              <a:t>matrix list B</a:t>
            </a:r>
          </a:p>
          <a:p>
            <a:pPr lvl="1">
              <a:buNone/>
            </a:pPr>
            <a:r>
              <a:rPr lang="en-US" sz="1800" dirty="0" err="1">
                <a:solidFill>
                  <a:srgbClr val="002060"/>
                </a:solidFill>
                <a:latin typeface="CourierPS" pitchFamily="49" charset="0"/>
                <a:cs typeface="Times New Roman" pitchFamily="18" charset="0"/>
              </a:rPr>
              <a:t>svar</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dln_inv</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dln_inc</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dln_consump</a:t>
            </a:r>
            <a:r>
              <a:rPr lang="en-US" sz="1800" dirty="0">
                <a:solidFill>
                  <a:srgbClr val="002060"/>
                </a:solidFill>
                <a:latin typeface="CourierPS" pitchFamily="49" charset="0"/>
                <a:cs typeface="Times New Roman" pitchFamily="18" charset="0"/>
              </a:rPr>
              <a:t> if </a:t>
            </a:r>
            <a:r>
              <a:rPr lang="en-US" sz="1800" dirty="0" err="1">
                <a:solidFill>
                  <a:srgbClr val="002060"/>
                </a:solidFill>
                <a:latin typeface="CourierPS" pitchFamily="49" charset="0"/>
                <a:cs typeface="Times New Roman" pitchFamily="18" charset="0"/>
              </a:rPr>
              <a:t>qtr</a:t>
            </a:r>
            <a:r>
              <a:rPr lang="en-US" sz="1800" dirty="0">
                <a:solidFill>
                  <a:srgbClr val="002060"/>
                </a:solidFill>
                <a:latin typeface="CourierPS" pitchFamily="49" charset="0"/>
                <a:cs typeface="Times New Roman" pitchFamily="18" charset="0"/>
              </a:rPr>
              <a:t>&lt;=</a:t>
            </a:r>
            <a:r>
              <a:rPr lang="en-US" sz="1800" dirty="0" err="1">
                <a:solidFill>
                  <a:srgbClr val="002060"/>
                </a:solidFill>
                <a:latin typeface="CourierPS" pitchFamily="49" charset="0"/>
                <a:cs typeface="Times New Roman" pitchFamily="18" charset="0"/>
              </a:rPr>
              <a:t>tq</a:t>
            </a:r>
            <a:r>
              <a:rPr lang="en-US" sz="1800" dirty="0">
                <a:solidFill>
                  <a:srgbClr val="002060"/>
                </a:solidFill>
                <a:latin typeface="CourierPS" pitchFamily="49" charset="0"/>
                <a:cs typeface="Times New Roman" pitchFamily="18" charset="0"/>
              </a:rPr>
              <a:t>(1978q4), </a:t>
            </a:r>
            <a:r>
              <a:rPr lang="en-US" sz="1800" dirty="0" err="1">
                <a:solidFill>
                  <a:srgbClr val="002060"/>
                </a:solidFill>
                <a:latin typeface="CourierPS" pitchFamily="49" charset="0"/>
                <a:cs typeface="Times New Roman" pitchFamily="18" charset="0"/>
              </a:rPr>
              <a:t>aeq</a:t>
            </a:r>
            <a:r>
              <a:rPr lang="en-US" sz="1800" dirty="0">
                <a:solidFill>
                  <a:srgbClr val="002060"/>
                </a:solidFill>
                <a:latin typeface="CourierPS" pitchFamily="49" charset="0"/>
                <a:cs typeface="Times New Roman" pitchFamily="18" charset="0"/>
              </a:rPr>
              <a:t>(A) </a:t>
            </a:r>
            <a:r>
              <a:rPr lang="en-US" sz="1800" dirty="0" err="1">
                <a:solidFill>
                  <a:srgbClr val="002060"/>
                </a:solidFill>
                <a:latin typeface="CourierPS" pitchFamily="49" charset="0"/>
                <a:cs typeface="Times New Roman" pitchFamily="18" charset="0"/>
              </a:rPr>
              <a:t>beq</a:t>
            </a:r>
            <a:r>
              <a:rPr lang="en-US" sz="1800" dirty="0">
                <a:solidFill>
                  <a:srgbClr val="002060"/>
                </a:solidFill>
                <a:latin typeface="CourierPS" pitchFamily="49" charset="0"/>
                <a:cs typeface="Times New Roman" pitchFamily="18" charset="0"/>
              </a:rPr>
              <a:t>(B)</a:t>
            </a:r>
          </a:p>
          <a:p>
            <a:endParaRPr lang="en-US" dirty="0"/>
          </a:p>
          <a:p>
            <a:endParaRPr lang="en-US" dirty="0"/>
          </a:p>
          <a:p>
            <a:endParaRPr lang="en-US" dirty="0"/>
          </a:p>
        </p:txBody>
      </p:sp>
    </p:spTree>
    <p:extLst>
      <p:ext uri="{BB962C8B-B14F-4D97-AF65-F5344CB8AC3E}">
        <p14:creationId xmlns:p14="http://schemas.microsoft.com/office/powerpoint/2010/main" val="133383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Impulse response function</a:t>
            </a:r>
            <a:endParaRPr lang="en-US" dirty="0"/>
          </a:p>
        </p:txBody>
      </p:sp>
      <p:sp>
        <p:nvSpPr>
          <p:cNvPr id="3" name="Content Placeholder 2"/>
          <p:cNvSpPr>
            <a:spLocks noGrp="1"/>
          </p:cNvSpPr>
          <p:nvPr>
            <p:ph sz="quarter" idx="1"/>
          </p:nvPr>
        </p:nvSpPr>
        <p:spPr/>
        <p:txBody>
          <a:bodyPr/>
          <a:lstStyle/>
          <a:p>
            <a:pPr>
              <a:buNone/>
            </a:pPr>
            <a:r>
              <a:rPr lang="en-US" dirty="0">
                <a:latin typeface="Times New Roman" pitchFamily="18" charset="0"/>
                <a:cs typeface="Times New Roman" pitchFamily="18" charset="0"/>
              </a:rPr>
              <a:t>Let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be a k-dimensional vector series generated by</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where     is the MA coefficients measuring the impulse response. More specially,        represents the response of variable j to an unit impulse in variable k occurring </a:t>
            </a:r>
            <a:r>
              <a:rPr lang="en-US" dirty="0" err="1">
                <a:latin typeface="Times New Roman" pitchFamily="18" charset="0"/>
                <a:cs typeface="Times New Roman" pitchFamily="18" charset="0"/>
              </a:rPr>
              <a:t>i-th</a:t>
            </a:r>
            <a:r>
              <a:rPr lang="en-US" dirty="0">
                <a:latin typeface="Times New Roman" pitchFamily="18" charset="0"/>
                <a:cs typeface="Times New Roman" pitchFamily="18" charset="0"/>
              </a:rPr>
              <a:t> period ago.</a:t>
            </a:r>
          </a:p>
          <a:p>
            <a:pPr>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968619"/>
              </p:ext>
            </p:extLst>
          </p:nvPr>
        </p:nvGraphicFramePr>
        <p:xfrm>
          <a:off x="1447800" y="2057400"/>
          <a:ext cx="4867527" cy="1600200"/>
        </p:xfrm>
        <a:graphic>
          <a:graphicData uri="http://schemas.openxmlformats.org/presentationml/2006/ole">
            <mc:AlternateContent xmlns:mc="http://schemas.openxmlformats.org/markup-compatibility/2006">
              <mc:Choice xmlns:v="urn:schemas-microsoft-com:vml" Requires="v">
                <p:oleObj spid="_x0000_s9317" name="Equation" r:id="rId3" imgW="1688367" imgH="901309" progId="">
                  <p:embed/>
                </p:oleObj>
              </mc:Choice>
              <mc:Fallback>
                <p:oleObj name="Equation" r:id="rId3" imgW="1688367" imgH="901309" progId="">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486752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44450253"/>
              </p:ext>
            </p:extLst>
          </p:nvPr>
        </p:nvGraphicFramePr>
        <p:xfrm>
          <a:off x="1905000" y="3886200"/>
          <a:ext cx="228600" cy="381000"/>
        </p:xfrm>
        <a:graphic>
          <a:graphicData uri="http://schemas.openxmlformats.org/presentationml/2006/ole">
            <mc:AlternateContent xmlns:mc="http://schemas.openxmlformats.org/markup-compatibility/2006">
              <mc:Choice xmlns:v="urn:schemas-microsoft-com:vml" Requires="v">
                <p:oleObj spid="_x0000_s9318" name="Equation" r:id="rId5" imgW="139700" imgH="228600" progId="">
                  <p:embed/>
                </p:oleObj>
              </mc:Choice>
              <mc:Fallback>
                <p:oleObj name="Equation" r:id="rId5" imgW="139700" imgH="228600" progId="">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86200"/>
                        <a:ext cx="22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4648200" y="4191000"/>
          <a:ext cx="609600" cy="522514"/>
        </p:xfrm>
        <a:graphic>
          <a:graphicData uri="http://schemas.openxmlformats.org/presentationml/2006/ole">
            <mc:AlternateContent xmlns:mc="http://schemas.openxmlformats.org/markup-compatibility/2006">
              <mc:Choice xmlns:v="urn:schemas-microsoft-com:vml" Requires="v">
                <p:oleObj spid="_x0000_s9319" name="Equation" r:id="rId7" imgW="253890" imgH="241195" progId="">
                  <p:embed/>
                </p:oleObj>
              </mc:Choice>
              <mc:Fallback>
                <p:oleObj name="Equation" r:id="rId7" imgW="253890" imgH="241195" progId="">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191000"/>
                        <a:ext cx="609600" cy="52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110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Impulse response function</a:t>
            </a:r>
            <a:endParaRPr lang="en-US" dirty="0"/>
          </a:p>
        </p:txBody>
      </p:sp>
      <p:sp>
        <p:nvSpPr>
          <p:cNvPr id="3" name="Content Placeholder 2"/>
          <p:cNvSpPr>
            <a:spLocks noGrp="1"/>
          </p:cNvSpPr>
          <p:nvPr>
            <p:ph sz="quarter" idx="1"/>
          </p:nvPr>
        </p:nvSpPr>
        <p:spPr/>
        <p:txBody>
          <a:bodyPr>
            <a:normAutofit/>
          </a:bodyPr>
          <a:lstStyle/>
          <a:p>
            <a:pPr>
              <a:buNone/>
            </a:pPr>
            <a:r>
              <a:rPr lang="en-US" sz="3000" b="1" i="1" u="sng" dirty="0">
                <a:cs typeface="Times New Roman" pitchFamily="18" charset="0"/>
              </a:rPr>
              <a:t>Example</a:t>
            </a:r>
          </a:p>
          <a:p>
            <a:pPr>
              <a:buNone/>
            </a:pPr>
            <a:endParaRPr lang="en-US" sz="3000" i="1" u="sng" dirty="0">
              <a:solidFill>
                <a:srgbClr val="002060"/>
              </a:solidFill>
              <a:latin typeface="Times New Roman" pitchFamily="18" charset="0"/>
              <a:cs typeface="Times New Roman" pitchFamily="18" charset="0"/>
            </a:endParaRPr>
          </a:p>
          <a:p>
            <a:pPr>
              <a:buNone/>
            </a:pPr>
            <a:r>
              <a:rPr lang="en-US" sz="1800" dirty="0" err="1">
                <a:solidFill>
                  <a:srgbClr val="002060"/>
                </a:solidFill>
                <a:latin typeface="CourierPS" pitchFamily="49" charset="0"/>
                <a:cs typeface="Times New Roman" pitchFamily="18" charset="0"/>
              </a:rPr>
              <a:t>webuse</a:t>
            </a:r>
            <a:r>
              <a:rPr lang="en-US" sz="1800" dirty="0">
                <a:solidFill>
                  <a:srgbClr val="002060"/>
                </a:solidFill>
                <a:latin typeface="CourierPS" pitchFamily="49" charset="0"/>
                <a:cs typeface="Times New Roman" pitchFamily="18" charset="0"/>
              </a:rPr>
              <a:t> lutkepohl2</a:t>
            </a:r>
          </a:p>
          <a:p>
            <a:pPr>
              <a:buNone/>
            </a:pPr>
            <a:r>
              <a:rPr lang="en-US" sz="1800" dirty="0" err="1">
                <a:solidFill>
                  <a:srgbClr val="002060"/>
                </a:solidFill>
                <a:latin typeface="CourierPS" pitchFamily="49" charset="0"/>
                <a:cs typeface="Times New Roman" pitchFamily="18" charset="0"/>
              </a:rPr>
              <a:t>var</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dln_inv</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dln_inc</a:t>
            </a:r>
            <a:r>
              <a:rPr lang="en-US" sz="1800" dirty="0">
                <a:solidFill>
                  <a:srgbClr val="002060"/>
                </a:solidFill>
                <a:latin typeface="CourierPS" pitchFamily="49" charset="0"/>
                <a:cs typeface="Times New Roman" pitchFamily="18" charset="0"/>
              </a:rPr>
              <a:t> </a:t>
            </a:r>
            <a:r>
              <a:rPr lang="en-US" sz="1800" dirty="0" err="1">
                <a:solidFill>
                  <a:srgbClr val="002060"/>
                </a:solidFill>
                <a:latin typeface="CourierPS" pitchFamily="49" charset="0"/>
                <a:cs typeface="Times New Roman" pitchFamily="18" charset="0"/>
              </a:rPr>
              <a:t>dln_consump</a:t>
            </a:r>
            <a:r>
              <a:rPr lang="en-US" sz="1800" dirty="0">
                <a:solidFill>
                  <a:srgbClr val="002060"/>
                </a:solidFill>
                <a:latin typeface="CourierPS" pitchFamily="49" charset="0"/>
                <a:cs typeface="Times New Roman" pitchFamily="18" charset="0"/>
              </a:rPr>
              <a:t> if </a:t>
            </a:r>
            <a:r>
              <a:rPr lang="en-US" sz="1800" dirty="0" err="1">
                <a:solidFill>
                  <a:srgbClr val="002060"/>
                </a:solidFill>
                <a:latin typeface="CourierPS" pitchFamily="49" charset="0"/>
                <a:cs typeface="Times New Roman" pitchFamily="18" charset="0"/>
              </a:rPr>
              <a:t>qtr</a:t>
            </a:r>
            <a:r>
              <a:rPr lang="en-US" sz="1800" dirty="0">
                <a:solidFill>
                  <a:srgbClr val="002060"/>
                </a:solidFill>
                <a:latin typeface="CourierPS" pitchFamily="49" charset="0"/>
                <a:cs typeface="Times New Roman" pitchFamily="18" charset="0"/>
              </a:rPr>
              <a:t>&lt;=</a:t>
            </a:r>
            <a:r>
              <a:rPr lang="en-US" sz="1800" dirty="0" err="1">
                <a:solidFill>
                  <a:srgbClr val="002060"/>
                </a:solidFill>
                <a:latin typeface="CourierPS" pitchFamily="49" charset="0"/>
                <a:cs typeface="Times New Roman" pitchFamily="18" charset="0"/>
              </a:rPr>
              <a:t>tq</a:t>
            </a:r>
            <a:r>
              <a:rPr lang="en-US" sz="1800" dirty="0">
                <a:solidFill>
                  <a:srgbClr val="002060"/>
                </a:solidFill>
                <a:latin typeface="CourierPS" pitchFamily="49" charset="0"/>
                <a:cs typeface="Times New Roman" pitchFamily="18" charset="0"/>
              </a:rPr>
              <a:t>(1978q4), lags(1/2) </a:t>
            </a:r>
            <a:r>
              <a:rPr lang="en-US" sz="1800" dirty="0" err="1">
                <a:solidFill>
                  <a:srgbClr val="002060"/>
                </a:solidFill>
                <a:latin typeface="CourierPS" pitchFamily="49" charset="0"/>
                <a:cs typeface="Times New Roman" pitchFamily="18" charset="0"/>
              </a:rPr>
              <a:t>dfk</a:t>
            </a:r>
            <a:endParaRPr lang="en-US" sz="1800" dirty="0">
              <a:solidFill>
                <a:srgbClr val="002060"/>
              </a:solidFill>
              <a:latin typeface="CourierPS" pitchFamily="49" charset="0"/>
              <a:cs typeface="Times New Roman" pitchFamily="18" charset="0"/>
            </a:endParaRPr>
          </a:p>
          <a:p>
            <a:pPr>
              <a:buNone/>
            </a:pPr>
            <a:r>
              <a:rPr lang="en-US" sz="1800" dirty="0" err="1">
                <a:solidFill>
                  <a:srgbClr val="002060"/>
                </a:solidFill>
                <a:latin typeface="CourierPS" pitchFamily="49" charset="0"/>
                <a:cs typeface="Times New Roman" pitchFamily="18" charset="0"/>
              </a:rPr>
              <a:t>irf</a:t>
            </a:r>
            <a:r>
              <a:rPr lang="en-US" sz="1800" dirty="0">
                <a:solidFill>
                  <a:srgbClr val="002060"/>
                </a:solidFill>
                <a:latin typeface="CourierPS" pitchFamily="49" charset="0"/>
                <a:cs typeface="Times New Roman" pitchFamily="18" charset="0"/>
              </a:rPr>
              <a:t> create order1, step(10) set(myirf1)</a:t>
            </a:r>
          </a:p>
          <a:p>
            <a:pPr>
              <a:buNone/>
            </a:pPr>
            <a:r>
              <a:rPr lang="en-US" sz="1800" dirty="0" err="1">
                <a:solidFill>
                  <a:srgbClr val="002060"/>
                </a:solidFill>
                <a:latin typeface="CourierPS" pitchFamily="49" charset="0"/>
                <a:cs typeface="Times New Roman" pitchFamily="18" charset="0"/>
              </a:rPr>
              <a:t>irf</a:t>
            </a:r>
            <a:r>
              <a:rPr lang="en-US" sz="1800" dirty="0">
                <a:solidFill>
                  <a:srgbClr val="002060"/>
                </a:solidFill>
                <a:latin typeface="CourierPS" pitchFamily="49" charset="0"/>
                <a:cs typeface="Times New Roman" pitchFamily="18" charset="0"/>
              </a:rPr>
              <a:t> graph </a:t>
            </a:r>
            <a:r>
              <a:rPr lang="en-US" sz="1800" dirty="0" err="1">
                <a:solidFill>
                  <a:srgbClr val="002060"/>
                </a:solidFill>
                <a:latin typeface="CourierPS" pitchFamily="49" charset="0"/>
                <a:cs typeface="Times New Roman" pitchFamily="18" charset="0"/>
              </a:rPr>
              <a:t>oirf</a:t>
            </a:r>
            <a:r>
              <a:rPr lang="en-US" sz="1800" dirty="0">
                <a:solidFill>
                  <a:srgbClr val="002060"/>
                </a:solidFill>
                <a:latin typeface="CourierPS" pitchFamily="49" charset="0"/>
                <a:cs typeface="Times New Roman" pitchFamily="18" charset="0"/>
              </a:rPr>
              <a:t>, impulse(</a:t>
            </a:r>
            <a:r>
              <a:rPr lang="en-US" sz="1800" dirty="0" err="1">
                <a:solidFill>
                  <a:srgbClr val="002060"/>
                </a:solidFill>
                <a:latin typeface="CourierPS" pitchFamily="49" charset="0"/>
                <a:cs typeface="Times New Roman" pitchFamily="18" charset="0"/>
              </a:rPr>
              <a:t>dln_inc</a:t>
            </a:r>
            <a:r>
              <a:rPr lang="en-US" sz="1800" dirty="0">
                <a:solidFill>
                  <a:srgbClr val="002060"/>
                </a:solidFill>
                <a:latin typeface="CourierPS" pitchFamily="49" charset="0"/>
                <a:cs typeface="Times New Roman" pitchFamily="18" charset="0"/>
              </a:rPr>
              <a:t>) response(</a:t>
            </a:r>
            <a:r>
              <a:rPr lang="en-US" sz="1800" dirty="0" err="1">
                <a:solidFill>
                  <a:srgbClr val="002060"/>
                </a:solidFill>
                <a:latin typeface="CourierPS" pitchFamily="49" charset="0"/>
                <a:cs typeface="Times New Roman" pitchFamily="18" charset="0"/>
              </a:rPr>
              <a:t>dln_consump</a:t>
            </a:r>
            <a:r>
              <a:rPr lang="en-US" sz="1800" dirty="0">
                <a:solidFill>
                  <a:srgbClr val="002060"/>
                </a:solidFill>
                <a:latin typeface="CourierPS" pitchFamily="49" charset="0"/>
                <a:cs typeface="Times New Roman" pitchFamily="18" charset="0"/>
              </a:rPr>
              <a:t>)</a:t>
            </a:r>
          </a:p>
          <a:p>
            <a:endParaRPr lang="en-US" sz="2800" dirty="0">
              <a:solidFill>
                <a:srgbClr val="002060"/>
              </a:solidFill>
            </a:endParaRPr>
          </a:p>
        </p:txBody>
      </p:sp>
    </p:spTree>
    <p:extLst>
      <p:ext uri="{BB962C8B-B14F-4D97-AF65-F5344CB8AC3E}">
        <p14:creationId xmlns:p14="http://schemas.microsoft.com/office/powerpoint/2010/main" val="2794580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Cointegration</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Consider two time series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and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 that are both unit root processes.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and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are said to be </a:t>
            </a:r>
            <a:r>
              <a:rPr lang="en-US" dirty="0" err="1">
                <a:latin typeface="Times New Roman" pitchFamily="18" charset="0"/>
                <a:cs typeface="Times New Roman" pitchFamily="18" charset="0"/>
              </a:rPr>
              <a:t>cointegrated</a:t>
            </a:r>
            <a:r>
              <a:rPr lang="en-US" dirty="0">
                <a:latin typeface="Times New Roman" pitchFamily="18" charset="0"/>
                <a:cs typeface="Times New Roman" pitchFamily="18" charset="0"/>
              </a:rPr>
              <a:t> if there exists a parameter </a:t>
            </a:r>
            <a:r>
              <a:rPr lang="el-GR" dirty="0">
                <a:latin typeface="Times New Roman" pitchFamily="18" charset="0"/>
                <a:cs typeface="Times New Roman" pitchFamily="18" charset="0"/>
              </a:rPr>
              <a:t>α</a:t>
            </a:r>
            <a:r>
              <a:rPr lang="en-US" dirty="0">
                <a:latin typeface="Times New Roman" pitchFamily="18" charset="0"/>
                <a:cs typeface="Times New Roman" pitchFamily="18" charset="0"/>
              </a:rPr>
              <a:t> such that </a:t>
            </a:r>
            <a:r>
              <a:rPr lang="en-US" i="1" dirty="0" err="1">
                <a:latin typeface="Times New Roman" pitchFamily="18" charset="0"/>
                <a:cs typeface="Times New Roman" pitchFamily="18" charset="0"/>
              </a:rPr>
              <a:t>u</a:t>
            </a:r>
            <a:r>
              <a:rPr lang="en-US" i="1" baseline="-25000" dirty="0" err="1">
                <a:latin typeface="Times New Roman" pitchFamily="18" charset="0"/>
                <a:cs typeface="Times New Roman" pitchFamily="18" charset="0"/>
              </a:rPr>
              <a:t>t</a:t>
            </a:r>
            <a:r>
              <a:rPr lang="en-US" i="1" dirty="0">
                <a:latin typeface="Times New Roman" pitchFamily="18" charset="0"/>
                <a:cs typeface="Times New Roman" pitchFamily="18" charset="0"/>
              </a:rPr>
              <a:t> =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i="1" dirty="0">
                <a:latin typeface="Times New Roman" pitchFamily="18" charset="0"/>
                <a:cs typeface="Times New Roman" pitchFamily="18" charset="0"/>
              </a:rPr>
              <a:t> - </a:t>
            </a:r>
            <a:r>
              <a:rPr lang="el-GR" i="1" dirty="0">
                <a:latin typeface="Times New Roman" pitchFamily="18" charset="0"/>
                <a:cs typeface="Times New Roman" pitchFamily="18" charset="0"/>
              </a:rPr>
              <a:t>α</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t</a:t>
            </a:r>
            <a:r>
              <a:rPr lang="el-GR" i="1" dirty="0">
                <a:latin typeface="Times New Roman" pitchFamily="18" charset="0"/>
                <a:cs typeface="Times New Roman" pitchFamily="18" charset="0"/>
              </a:rPr>
              <a:t> </a:t>
            </a:r>
            <a:r>
              <a:rPr lang="en-US" dirty="0">
                <a:latin typeface="Times New Roman" pitchFamily="18" charset="0"/>
                <a:cs typeface="Times New Roman" pitchFamily="18" charset="0"/>
              </a:rPr>
              <a:t>is a stationary process.</a:t>
            </a:r>
          </a:p>
          <a:p>
            <a:pPr>
              <a:buNone/>
            </a:pPr>
            <a:endParaRPr lang="en-US" i="1" dirty="0">
              <a:latin typeface="Times New Roman" pitchFamily="18" charset="0"/>
              <a:cs typeface="Times New Roman" pitchFamily="18" charset="0"/>
            </a:endParaRPr>
          </a:p>
          <a:p>
            <a:pPr>
              <a:buNone/>
            </a:pPr>
            <a:r>
              <a:rPr lang="en-US" b="1" i="1" u="sng" dirty="0">
                <a:cs typeface="Times New Roman" pitchFamily="18" charset="0"/>
              </a:rPr>
              <a:t>Example</a:t>
            </a:r>
          </a:p>
          <a:p>
            <a:pPr>
              <a:buNone/>
            </a:pPr>
            <a:r>
              <a:rPr lang="en-US" sz="1800" dirty="0" err="1">
                <a:solidFill>
                  <a:srgbClr val="002060"/>
                </a:solidFill>
                <a:latin typeface="CourierPS" pitchFamily="49" charset="0"/>
                <a:cs typeface="Times New Roman" pitchFamily="18" charset="0"/>
              </a:rPr>
              <a:t>ssc</a:t>
            </a:r>
            <a:r>
              <a:rPr lang="en-US" sz="1800" dirty="0">
                <a:solidFill>
                  <a:srgbClr val="002060"/>
                </a:solidFill>
                <a:latin typeface="CourierPS" pitchFamily="49" charset="0"/>
                <a:cs typeface="Times New Roman" pitchFamily="18" charset="0"/>
              </a:rPr>
              <a:t> install </a:t>
            </a:r>
            <a:r>
              <a:rPr lang="en-US" sz="1800" dirty="0" err="1">
                <a:solidFill>
                  <a:srgbClr val="002060"/>
                </a:solidFill>
                <a:latin typeface="CourierPS" pitchFamily="49" charset="0"/>
                <a:cs typeface="Times New Roman" pitchFamily="18" charset="0"/>
              </a:rPr>
              <a:t>johans</a:t>
            </a:r>
            <a:r>
              <a:rPr lang="en-US" sz="1800" dirty="0">
                <a:solidFill>
                  <a:srgbClr val="002060"/>
                </a:solidFill>
                <a:latin typeface="CourierPS" pitchFamily="49" charset="0"/>
                <a:cs typeface="Times New Roman" pitchFamily="18" charset="0"/>
              </a:rPr>
              <a:t> </a:t>
            </a:r>
          </a:p>
          <a:p>
            <a:pPr>
              <a:buNone/>
            </a:pPr>
            <a:r>
              <a:rPr lang="en-US" sz="1800" dirty="0">
                <a:solidFill>
                  <a:srgbClr val="002060"/>
                </a:solidFill>
                <a:latin typeface="CourierPS" pitchFamily="49" charset="0"/>
                <a:cs typeface="Times New Roman" pitchFamily="18" charset="0"/>
              </a:rPr>
              <a:t>use http://fmwww.bc.edu/ec-p/data/macro/wgmacro.dta, clear</a:t>
            </a:r>
          </a:p>
          <a:p>
            <a:pPr>
              <a:buNone/>
            </a:pPr>
            <a:r>
              <a:rPr lang="en-US" sz="1800" dirty="0" err="1">
                <a:solidFill>
                  <a:srgbClr val="002060"/>
                </a:solidFill>
                <a:latin typeface="CourierPS" pitchFamily="49" charset="0"/>
                <a:cs typeface="Times New Roman" pitchFamily="18" charset="0"/>
              </a:rPr>
              <a:t>johans</a:t>
            </a:r>
            <a:r>
              <a:rPr lang="en-US" sz="1800" dirty="0">
                <a:solidFill>
                  <a:srgbClr val="002060"/>
                </a:solidFill>
                <a:latin typeface="CourierPS" pitchFamily="49" charset="0"/>
                <a:cs typeface="Times New Roman" pitchFamily="18" charset="0"/>
              </a:rPr>
              <a:t> investment income consumption, l(4) </a:t>
            </a:r>
            <a:r>
              <a:rPr lang="en-US" sz="1800" dirty="0" err="1">
                <a:solidFill>
                  <a:srgbClr val="002060"/>
                </a:solidFill>
                <a:latin typeface="CourierPS" pitchFamily="49" charset="0"/>
                <a:cs typeface="Times New Roman" pitchFamily="18" charset="0"/>
              </a:rPr>
              <a:t>nonormal</a:t>
            </a:r>
            <a:endParaRPr lang="en-US" sz="1800" dirty="0">
              <a:solidFill>
                <a:srgbClr val="002060"/>
              </a:solidFill>
              <a:latin typeface="CourierPS" pitchFamily="49" charset="0"/>
              <a:cs typeface="Times New Roman" pitchFamily="18" charset="0"/>
            </a:endParaRP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7609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Vector Error Correction Models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latin typeface="Times New Roman" pitchFamily="18" charset="0"/>
                <a:cs typeface="Times New Roman" pitchFamily="18" charset="0"/>
              </a:rPr>
              <a:t>We define the error correction term as </a:t>
            </a:r>
            <a:r>
              <a:rPr lang="en-US" i="1" dirty="0" err="1">
                <a:latin typeface="Times New Roman" pitchFamily="18" charset="0"/>
                <a:cs typeface="Times New Roman" pitchFamily="18" charset="0"/>
              </a:rPr>
              <a:t>u</a:t>
            </a:r>
            <a:r>
              <a:rPr lang="en-US" i="1" baseline="-25000" dirty="0" err="1">
                <a:latin typeface="Times New Roman" pitchFamily="18" charset="0"/>
                <a:cs typeface="Times New Roman" pitchFamily="18" charset="0"/>
              </a:rPr>
              <a:t>t</a:t>
            </a:r>
            <a:r>
              <a:rPr lang="en-US" i="1" dirty="0">
                <a:latin typeface="Times New Roman" pitchFamily="18" charset="0"/>
                <a:cs typeface="Times New Roman" pitchFamily="18" charset="0"/>
              </a:rPr>
              <a:t> =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i="1" dirty="0">
                <a:latin typeface="Times New Roman" pitchFamily="18" charset="0"/>
                <a:cs typeface="Times New Roman" pitchFamily="18" charset="0"/>
              </a:rPr>
              <a:t> - </a:t>
            </a:r>
            <a:r>
              <a:rPr lang="el-GR" i="1" dirty="0">
                <a:latin typeface="Times New Roman" pitchFamily="18" charset="0"/>
                <a:cs typeface="Times New Roman" pitchFamily="18" charset="0"/>
              </a:rPr>
              <a:t>α</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Re-arrange the </a:t>
            </a:r>
            <a:r>
              <a:rPr lang="en-US" dirty="0" err="1">
                <a:latin typeface="Times New Roman" pitchFamily="18" charset="0"/>
                <a:cs typeface="Times New Roman" pitchFamily="18" charset="0"/>
              </a:rPr>
              <a:t>cointegration</a:t>
            </a:r>
            <a:r>
              <a:rPr lang="en-US" dirty="0">
                <a:latin typeface="Times New Roman" pitchFamily="18" charset="0"/>
                <a:cs typeface="Times New Roman" pitchFamily="18" charset="0"/>
              </a:rPr>
              <a:t> relation, we have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a:p>
            <a:pPr>
              <a:buNone/>
            </a:pPr>
            <a:endParaRPr lang="en-US" i="1" u="sng" dirty="0">
              <a:latin typeface="Times New Roman" pitchFamily="18" charset="0"/>
              <a:cs typeface="Times New Roman" pitchFamily="18" charset="0"/>
            </a:endParaRPr>
          </a:p>
          <a:p>
            <a:pPr>
              <a:buNone/>
            </a:pPr>
            <a:r>
              <a:rPr lang="en-US" b="1" i="1" u="sng" dirty="0">
                <a:cs typeface="Times New Roman" pitchFamily="18" charset="0"/>
              </a:rPr>
              <a:t>Example</a:t>
            </a:r>
          </a:p>
          <a:p>
            <a:pPr lvl="1">
              <a:buNone/>
            </a:pPr>
            <a:endParaRPr lang="en-US" dirty="0">
              <a:solidFill>
                <a:srgbClr val="002060"/>
              </a:solidFill>
              <a:latin typeface="CourierPS" pitchFamily="49" charset="0"/>
              <a:cs typeface="Times New Roman" pitchFamily="18" charset="0"/>
            </a:endParaRPr>
          </a:p>
          <a:p>
            <a:pPr lvl="1">
              <a:buNone/>
            </a:pPr>
            <a:r>
              <a:rPr lang="en-US" dirty="0" err="1">
                <a:solidFill>
                  <a:srgbClr val="002060"/>
                </a:solidFill>
                <a:latin typeface="CourierPS" pitchFamily="49" charset="0"/>
                <a:cs typeface="Times New Roman" pitchFamily="18" charset="0"/>
              </a:rPr>
              <a:t>webuse</a:t>
            </a:r>
            <a:r>
              <a:rPr lang="en-US" dirty="0">
                <a:solidFill>
                  <a:srgbClr val="002060"/>
                </a:solidFill>
                <a:latin typeface="CourierPS" pitchFamily="49" charset="0"/>
                <a:cs typeface="Times New Roman" pitchFamily="18" charset="0"/>
              </a:rPr>
              <a:t> </a:t>
            </a:r>
            <a:r>
              <a:rPr lang="en-US" dirty="0" err="1">
                <a:solidFill>
                  <a:srgbClr val="002060"/>
                </a:solidFill>
                <a:latin typeface="CourierPS" pitchFamily="49" charset="0"/>
                <a:cs typeface="Times New Roman" pitchFamily="18" charset="0"/>
              </a:rPr>
              <a:t>rdinc</a:t>
            </a:r>
            <a:endParaRPr lang="en-US" dirty="0">
              <a:solidFill>
                <a:srgbClr val="002060"/>
              </a:solidFill>
              <a:latin typeface="CourierPS" pitchFamily="49" charset="0"/>
              <a:cs typeface="Times New Roman" pitchFamily="18" charset="0"/>
            </a:endParaRPr>
          </a:p>
          <a:p>
            <a:pPr lvl="1">
              <a:buNone/>
            </a:pPr>
            <a:r>
              <a:rPr lang="en-US" dirty="0" err="1">
                <a:solidFill>
                  <a:srgbClr val="002060"/>
                </a:solidFill>
                <a:latin typeface="CourierPS" pitchFamily="49" charset="0"/>
                <a:cs typeface="Times New Roman" pitchFamily="18" charset="0"/>
              </a:rPr>
              <a:t>vec</a:t>
            </a:r>
            <a:r>
              <a:rPr lang="en-US" dirty="0">
                <a:solidFill>
                  <a:srgbClr val="002060"/>
                </a:solidFill>
                <a:latin typeface="CourierPS" pitchFamily="49" charset="0"/>
                <a:cs typeface="Times New Roman" pitchFamily="18" charset="0"/>
              </a:rPr>
              <a:t> </a:t>
            </a:r>
            <a:r>
              <a:rPr lang="en-US" dirty="0" err="1">
                <a:solidFill>
                  <a:srgbClr val="002060"/>
                </a:solidFill>
                <a:latin typeface="CourierPS" pitchFamily="49" charset="0"/>
                <a:cs typeface="Times New Roman" pitchFamily="18" charset="0"/>
              </a:rPr>
              <a:t>ln_ne</a:t>
            </a:r>
            <a:r>
              <a:rPr lang="en-US" dirty="0">
                <a:solidFill>
                  <a:srgbClr val="002060"/>
                </a:solidFill>
                <a:latin typeface="CourierPS" pitchFamily="49" charset="0"/>
                <a:cs typeface="Times New Roman" pitchFamily="18" charset="0"/>
              </a:rPr>
              <a:t> </a:t>
            </a:r>
            <a:r>
              <a:rPr lang="en-US" dirty="0" err="1">
                <a:solidFill>
                  <a:srgbClr val="002060"/>
                </a:solidFill>
                <a:latin typeface="CourierPS" pitchFamily="49" charset="0"/>
                <a:cs typeface="Times New Roman" pitchFamily="18" charset="0"/>
              </a:rPr>
              <a:t>ln_se</a:t>
            </a:r>
            <a:endParaRPr lang="en-US" dirty="0">
              <a:solidFill>
                <a:srgbClr val="002060"/>
              </a:solidFill>
              <a:latin typeface="CourierPS" pitchFamily="49" charset="0"/>
              <a:cs typeface="Times New Roman" pitchFamily="18" charset="0"/>
            </a:endParaRPr>
          </a:p>
          <a:p>
            <a:pPr>
              <a:buNone/>
            </a:pPr>
            <a:r>
              <a:rPr lang="en-US" dirty="0"/>
              <a:t> </a:t>
            </a:r>
          </a:p>
          <a:p>
            <a:pPr>
              <a:buNone/>
            </a:pPr>
            <a:r>
              <a:rPr lang="en-US"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532978108"/>
              </p:ext>
            </p:extLst>
          </p:nvPr>
        </p:nvGraphicFramePr>
        <p:xfrm>
          <a:off x="1295400" y="2209800"/>
          <a:ext cx="5486400" cy="1316736"/>
        </p:xfrm>
        <a:graphic>
          <a:graphicData uri="http://schemas.openxmlformats.org/presentationml/2006/ole">
            <mc:AlternateContent xmlns:mc="http://schemas.openxmlformats.org/markup-compatibility/2006">
              <mc:Choice xmlns:v="urn:schemas-microsoft-com:vml" Requires="v">
                <p:oleObj spid="_x0000_s10276" name="Equation" r:id="rId3" imgW="2374900" imgH="685800" progId="">
                  <p:embed/>
                </p:oleObj>
              </mc:Choice>
              <mc:Fallback>
                <p:oleObj name="Equation" r:id="rId3" imgW="2374900" imgH="685800" progId="">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5486400" cy="1316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150778" y="2403296"/>
            <a:ext cx="304800" cy="246221"/>
          </a:xfrm>
          <a:prstGeom prst="rect">
            <a:avLst/>
          </a:prstGeom>
          <a:noFill/>
        </p:spPr>
        <p:txBody>
          <a:bodyPr wrap="square" rtlCol="0">
            <a:spAutoFit/>
          </a:bodyPr>
          <a:lstStyle/>
          <a:p>
            <a:r>
              <a:rPr lang="en-US" sz="1000" dirty="0">
                <a:latin typeface="Times New Roman" pitchFamily="18" charset="0"/>
                <a:cs typeface="Times New Roman" pitchFamily="18" charset="0"/>
              </a:rPr>
              <a:t>-1</a:t>
            </a:r>
          </a:p>
        </p:txBody>
      </p:sp>
    </p:spTree>
    <p:extLst>
      <p:ext uri="{BB962C8B-B14F-4D97-AF65-F5344CB8AC3E}">
        <p14:creationId xmlns:p14="http://schemas.microsoft.com/office/powerpoint/2010/main" val="320114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Summary of operators</a:t>
            </a:r>
          </a:p>
        </p:txBody>
      </p:sp>
      <p:graphicFrame>
        <p:nvGraphicFramePr>
          <p:cNvPr id="5" name="Content Placeholder 4"/>
          <p:cNvGraphicFramePr>
            <a:graphicFrameLocks noGrp="1"/>
          </p:cNvGraphicFramePr>
          <p:nvPr>
            <p:ph sz="quarter" idx="1"/>
          </p:nvPr>
        </p:nvGraphicFramePr>
        <p:xfrm>
          <a:off x="304800" y="1905000"/>
          <a:ext cx="8610601" cy="2742124"/>
        </p:xfrm>
        <a:graphic>
          <a:graphicData uri="http://schemas.openxmlformats.org/drawingml/2006/table">
            <a:tbl>
              <a:tblPr firstRow="1" bandRow="1">
                <a:tableStyleId>{C083E6E3-FA7D-4D7B-A595-EF9225AFEA82}</a:tableStyleId>
              </a:tblPr>
              <a:tblGrid>
                <a:gridCol w="1219200">
                  <a:extLst>
                    <a:ext uri="{9D8B030D-6E8A-4147-A177-3AD203B41FA5}">
                      <a16:colId xmlns:a16="http://schemas.microsoft.com/office/drawing/2014/main" val="20000"/>
                    </a:ext>
                  </a:extLst>
                </a:gridCol>
                <a:gridCol w="1129146">
                  <a:extLst>
                    <a:ext uri="{9D8B030D-6E8A-4147-A177-3AD203B41FA5}">
                      <a16:colId xmlns:a16="http://schemas.microsoft.com/office/drawing/2014/main" val="20001"/>
                    </a:ext>
                  </a:extLst>
                </a:gridCol>
                <a:gridCol w="6262255">
                  <a:extLst>
                    <a:ext uri="{9D8B030D-6E8A-4147-A177-3AD203B41FA5}">
                      <a16:colId xmlns:a16="http://schemas.microsoft.com/office/drawing/2014/main" val="20002"/>
                    </a:ext>
                  </a:extLst>
                </a:gridCol>
              </a:tblGrid>
              <a:tr h="391732">
                <a:tc>
                  <a:txBody>
                    <a:bodyPr/>
                    <a:lstStyle/>
                    <a:p>
                      <a:r>
                        <a:rPr lang="en-US" dirty="0"/>
                        <a:t>Operator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a:t>
                      </a:r>
                    </a:p>
                  </a:txBody>
                  <a:tcPr/>
                </a:tc>
                <a:tc>
                  <a:txBody>
                    <a:bodyPr/>
                    <a:lstStyle/>
                    <a:p>
                      <a:r>
                        <a:rPr lang="en-US" dirty="0"/>
                        <a:t>Meaning</a:t>
                      </a:r>
                    </a:p>
                  </a:txBody>
                  <a:tcPr/>
                </a:tc>
                <a:extLst>
                  <a:ext uri="{0D108BD9-81ED-4DB2-BD59-A6C34878D82A}">
                    <a16:rowId xmlns:a16="http://schemas.microsoft.com/office/drawing/2014/main" val="10000"/>
                  </a:ext>
                </a:extLst>
              </a:tr>
              <a:tr h="391732">
                <a:tc>
                  <a:txBody>
                    <a:bodyPr/>
                    <a:lstStyle/>
                    <a:p>
                      <a:pPr algn="l"/>
                      <a:r>
                        <a:rPr kumimoji="0" lang="en-US" sz="1800" kern="1200" baseline="0" dirty="0">
                          <a:latin typeface="CourierPS" pitchFamily="49" charset="0"/>
                        </a:rPr>
                        <a:t>L.</a:t>
                      </a:r>
                      <a:endParaRPr lang="en-US" i="0" dirty="0">
                        <a:latin typeface="CourierPS" pitchFamily="49" charset="0"/>
                      </a:endParaRPr>
                    </a:p>
                  </a:txBody>
                  <a:tcPr/>
                </a:tc>
                <a:tc>
                  <a:txBody>
                    <a:bodyPr/>
                    <a:lstStyle/>
                    <a:p>
                      <a:pPr algn="l"/>
                      <a:r>
                        <a:rPr kumimoji="0" lang="en-US" sz="1800" kern="1200" baseline="0" dirty="0" err="1">
                          <a:latin typeface="CourierPS" pitchFamily="49" charset="0"/>
                        </a:rPr>
                        <a:t>L.y</a:t>
                      </a:r>
                      <a:endParaRPr lang="en-US" i="0" dirty="0">
                        <a:latin typeface="CourierPS" pitchFamily="49" charset="0"/>
                      </a:endParaRPr>
                    </a:p>
                  </a:txBody>
                  <a:tcPr/>
                </a:tc>
                <a:tc>
                  <a:txBody>
                    <a:bodyPr/>
                    <a:lstStyle/>
                    <a:p>
                      <a:r>
                        <a:rPr kumimoji="0" lang="en-US" sz="1800" kern="1200" baseline="0" dirty="0"/>
                        <a:t>Lag: y(t‐1)</a:t>
                      </a:r>
                      <a:endParaRPr lang="en-US" i="1" dirty="0">
                        <a:latin typeface="CourierPS" pitchFamily="49" charset="0"/>
                      </a:endParaRPr>
                    </a:p>
                  </a:txBody>
                  <a:tcPr/>
                </a:tc>
                <a:extLst>
                  <a:ext uri="{0D108BD9-81ED-4DB2-BD59-A6C34878D82A}">
                    <a16:rowId xmlns:a16="http://schemas.microsoft.com/office/drawing/2014/main" val="10001"/>
                  </a:ext>
                </a:extLst>
              </a:tr>
              <a:tr h="391732">
                <a:tc>
                  <a:txBody>
                    <a:bodyPr/>
                    <a:lstStyle/>
                    <a:p>
                      <a:pPr algn="l"/>
                      <a:r>
                        <a:rPr lang="en-US" dirty="0">
                          <a:latin typeface="CourierPS" pitchFamily="49" charset="0"/>
                        </a:rPr>
                        <a:t>L2.</a:t>
                      </a:r>
                      <a:endParaRPr lang="en-US" i="0" dirty="0">
                        <a:latin typeface="CourierPS" pitchFamily="49" charset="0"/>
                      </a:endParaRPr>
                    </a:p>
                  </a:txBody>
                  <a:tcPr/>
                </a:tc>
                <a:tc>
                  <a:txBody>
                    <a:bodyPr/>
                    <a:lstStyle/>
                    <a:p>
                      <a:pPr algn="l"/>
                      <a:r>
                        <a:rPr kumimoji="0" lang="en-US" sz="1800" kern="1200" baseline="0" dirty="0">
                          <a:latin typeface="CourierPS" pitchFamily="49" charset="0"/>
                        </a:rPr>
                        <a:t>L2.y</a:t>
                      </a:r>
                      <a:endParaRPr lang="en-US" i="0" dirty="0">
                        <a:latin typeface="CourierPS" pitchFamily="49" charset="0"/>
                      </a:endParaRPr>
                    </a:p>
                  </a:txBody>
                  <a:tcPr/>
                </a:tc>
                <a:tc>
                  <a:txBody>
                    <a:bodyPr/>
                    <a:lstStyle/>
                    <a:p>
                      <a:r>
                        <a:rPr kumimoji="0" lang="en-US" sz="1800" kern="1200" baseline="0" dirty="0"/>
                        <a:t>2‐period lag: y(t‐2)</a:t>
                      </a:r>
                      <a:endParaRPr lang="en-US" i="1" dirty="0">
                        <a:latin typeface="CourierPS" pitchFamily="49" charset="0"/>
                      </a:endParaRPr>
                    </a:p>
                  </a:txBody>
                  <a:tcPr/>
                </a:tc>
                <a:extLst>
                  <a:ext uri="{0D108BD9-81ED-4DB2-BD59-A6C34878D82A}">
                    <a16:rowId xmlns:a16="http://schemas.microsoft.com/office/drawing/2014/main" val="10002"/>
                  </a:ext>
                </a:extLst>
              </a:tr>
              <a:tr h="391732">
                <a:tc>
                  <a:txBody>
                    <a:bodyPr/>
                    <a:lstStyle/>
                    <a:p>
                      <a:pPr algn="l"/>
                      <a:r>
                        <a:rPr lang="en-US" dirty="0">
                          <a:latin typeface="CourierPS" pitchFamily="49" charset="0"/>
                        </a:rPr>
                        <a:t>F.</a:t>
                      </a:r>
                      <a:endParaRPr lang="en-US" i="0" dirty="0">
                        <a:latin typeface="CourierPS" pitchFamily="49" charset="0"/>
                      </a:endParaRPr>
                    </a:p>
                  </a:txBody>
                  <a:tcPr/>
                </a:tc>
                <a:tc>
                  <a:txBody>
                    <a:bodyPr/>
                    <a:lstStyle/>
                    <a:p>
                      <a:pPr algn="l"/>
                      <a:r>
                        <a:rPr kumimoji="0" lang="en-US" sz="1800" kern="1200" baseline="0" dirty="0" err="1">
                          <a:latin typeface="CourierPS" pitchFamily="49" charset="0"/>
                        </a:rPr>
                        <a:t>F.y</a:t>
                      </a:r>
                      <a:endParaRPr lang="en-US" i="0" dirty="0">
                        <a:latin typeface="CourierPS" pitchFamily="49" charset="0"/>
                      </a:endParaRPr>
                    </a:p>
                  </a:txBody>
                  <a:tcPr/>
                </a:tc>
                <a:tc>
                  <a:txBody>
                    <a:bodyPr/>
                    <a:lstStyle/>
                    <a:p>
                      <a:r>
                        <a:rPr kumimoji="0" lang="en-US" sz="1800" kern="1200" baseline="0" dirty="0"/>
                        <a:t>Lead: y(t+1)</a:t>
                      </a:r>
                      <a:endParaRPr lang="en-US" i="1" dirty="0">
                        <a:latin typeface="CourierPS" pitchFamily="49" charset="0"/>
                      </a:endParaRPr>
                    </a:p>
                  </a:txBody>
                  <a:tcPr/>
                </a:tc>
                <a:extLst>
                  <a:ext uri="{0D108BD9-81ED-4DB2-BD59-A6C34878D82A}">
                    <a16:rowId xmlns:a16="http://schemas.microsoft.com/office/drawing/2014/main" val="10003"/>
                  </a:ext>
                </a:extLst>
              </a:tr>
              <a:tr h="391732">
                <a:tc>
                  <a:txBody>
                    <a:bodyPr/>
                    <a:lstStyle/>
                    <a:p>
                      <a:pPr algn="l"/>
                      <a:r>
                        <a:rPr lang="en-US" dirty="0">
                          <a:latin typeface="CourierPS" pitchFamily="49" charset="0"/>
                        </a:rPr>
                        <a:t>F2.</a:t>
                      </a:r>
                      <a:endParaRPr lang="en-US" i="0" dirty="0">
                        <a:latin typeface="CourierPS" pitchFamily="49" charset="0"/>
                      </a:endParaRPr>
                    </a:p>
                  </a:txBody>
                  <a:tcPr/>
                </a:tc>
                <a:tc>
                  <a:txBody>
                    <a:bodyPr/>
                    <a:lstStyle/>
                    <a:p>
                      <a:pPr algn="l"/>
                      <a:r>
                        <a:rPr kumimoji="0" lang="en-US" sz="1800" kern="1200" baseline="0" dirty="0">
                          <a:latin typeface="CourierPS" pitchFamily="49" charset="0"/>
                        </a:rPr>
                        <a:t>F2.y</a:t>
                      </a:r>
                      <a:endParaRPr lang="en-US" i="0" dirty="0">
                        <a:latin typeface="CourierPS" pitchFamily="49" charset="0"/>
                      </a:endParaRPr>
                    </a:p>
                  </a:txBody>
                  <a:tcPr/>
                </a:tc>
                <a:tc>
                  <a:txBody>
                    <a:bodyPr/>
                    <a:lstStyle/>
                    <a:p>
                      <a:r>
                        <a:rPr kumimoji="0" lang="en-US" sz="1800" kern="1200" baseline="0" dirty="0"/>
                        <a:t>2‐period lead: y(t+2)</a:t>
                      </a:r>
                      <a:endParaRPr lang="en-US" i="1" dirty="0">
                        <a:latin typeface="CourierPS" pitchFamily="49" charset="0"/>
                      </a:endParaRPr>
                    </a:p>
                  </a:txBody>
                  <a:tcPr/>
                </a:tc>
                <a:extLst>
                  <a:ext uri="{0D108BD9-81ED-4DB2-BD59-A6C34878D82A}">
                    <a16:rowId xmlns:a16="http://schemas.microsoft.com/office/drawing/2014/main" val="10004"/>
                  </a:ext>
                </a:extLst>
              </a:tr>
              <a:tr h="391732">
                <a:tc>
                  <a:txBody>
                    <a:bodyPr/>
                    <a:lstStyle/>
                    <a:p>
                      <a:pPr algn="l"/>
                      <a:r>
                        <a:rPr lang="en-US" dirty="0">
                          <a:latin typeface="CourierPS" pitchFamily="49" charset="0"/>
                        </a:rPr>
                        <a:t>D.</a:t>
                      </a:r>
                      <a:endParaRPr lang="en-US" i="0" dirty="0">
                        <a:latin typeface="CourierPS" pitchFamily="49" charset="0"/>
                      </a:endParaRPr>
                    </a:p>
                  </a:txBody>
                  <a:tcPr/>
                </a:tc>
                <a:tc>
                  <a:txBody>
                    <a:bodyPr/>
                    <a:lstStyle/>
                    <a:p>
                      <a:pPr algn="l"/>
                      <a:r>
                        <a:rPr kumimoji="0" lang="en-US" sz="1800" kern="1200" baseline="0" dirty="0" err="1">
                          <a:latin typeface="CourierPS" pitchFamily="49" charset="0"/>
                        </a:rPr>
                        <a:t>D.y</a:t>
                      </a:r>
                      <a:endParaRPr lang="en-US" i="0" dirty="0">
                        <a:latin typeface="CourierPS" pitchFamily="49" charset="0"/>
                      </a:endParaRPr>
                    </a:p>
                  </a:txBody>
                  <a:tcPr/>
                </a:tc>
                <a:tc>
                  <a:txBody>
                    <a:bodyPr/>
                    <a:lstStyle/>
                    <a:p>
                      <a:r>
                        <a:rPr kumimoji="0" lang="en-US" sz="1800" kern="1200" baseline="0" dirty="0"/>
                        <a:t>Difference: y(t)‐y(t‐1)</a:t>
                      </a:r>
                      <a:endParaRPr lang="en-US" i="1" dirty="0">
                        <a:latin typeface="CourierPS" pitchFamily="49" charset="0"/>
                      </a:endParaRPr>
                    </a:p>
                  </a:txBody>
                  <a:tcPr/>
                </a:tc>
                <a:extLst>
                  <a:ext uri="{0D108BD9-81ED-4DB2-BD59-A6C34878D82A}">
                    <a16:rowId xmlns:a16="http://schemas.microsoft.com/office/drawing/2014/main" val="10005"/>
                  </a:ext>
                </a:extLst>
              </a:tr>
              <a:tr h="391732">
                <a:tc>
                  <a:txBody>
                    <a:bodyPr/>
                    <a:lstStyle/>
                    <a:p>
                      <a:pPr algn="l"/>
                      <a:r>
                        <a:rPr lang="en-US" dirty="0">
                          <a:latin typeface="CourierPS" pitchFamily="49" charset="0"/>
                        </a:rPr>
                        <a:t>D2.</a:t>
                      </a:r>
                      <a:endParaRPr lang="en-US" i="0" dirty="0">
                        <a:latin typeface="CourierPS" pitchFamily="49" charset="0"/>
                      </a:endParaRPr>
                    </a:p>
                  </a:txBody>
                  <a:tcPr/>
                </a:tc>
                <a:tc>
                  <a:txBody>
                    <a:bodyPr/>
                    <a:lstStyle/>
                    <a:p>
                      <a:pPr algn="l"/>
                      <a:r>
                        <a:rPr kumimoji="0" lang="en-US" sz="1800" kern="1200" baseline="0" dirty="0">
                          <a:latin typeface="CourierPS" pitchFamily="49" charset="0"/>
                        </a:rPr>
                        <a:t>D2.y</a:t>
                      </a:r>
                      <a:endParaRPr lang="en-US" i="0" dirty="0">
                        <a:latin typeface="CourierPS" pitchFamily="49" charset="0"/>
                      </a:endParaRPr>
                    </a:p>
                  </a:txBody>
                  <a:tcPr/>
                </a:tc>
                <a:tc>
                  <a:txBody>
                    <a:bodyPr/>
                    <a:lstStyle/>
                    <a:p>
                      <a:r>
                        <a:rPr kumimoji="0" lang="fr-FR" sz="1800" kern="1200" baseline="0" dirty="0"/>
                        <a:t>Double </a:t>
                      </a:r>
                      <a:r>
                        <a:rPr kumimoji="0" lang="fr-FR" sz="1800" kern="1200" baseline="0" dirty="0" err="1"/>
                        <a:t>difference</a:t>
                      </a:r>
                      <a:r>
                        <a:rPr kumimoji="0" lang="fr-FR" sz="1800" kern="1200" baseline="0" dirty="0"/>
                        <a:t>: (y(t)‐y(t‐1))‐(y(t‐1)‐y(t‐2))</a:t>
                      </a:r>
                      <a:endParaRPr lang="en-US" i="1" dirty="0">
                        <a:latin typeface="CourierPS" pitchFamily="49"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664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 useful function: </a:t>
            </a:r>
            <a:r>
              <a:rPr lang="en-US" dirty="0">
                <a:latin typeface="CourierPS" pitchFamily="49" charset="0"/>
                <a:cs typeface="Times New Roman" pitchFamily="18" charset="0"/>
              </a:rPr>
              <a:t>tin()</a:t>
            </a:r>
            <a:endParaRPr lang="en-US" dirty="0"/>
          </a:p>
        </p:txBody>
      </p:sp>
      <p:sp>
        <p:nvSpPr>
          <p:cNvPr id="3" name="Content Placeholder 2"/>
          <p:cNvSpPr>
            <a:spLocks noGrp="1"/>
          </p:cNvSpPr>
          <p:nvPr>
            <p:ph sz="quarter" idx="1"/>
          </p:nvPr>
        </p:nvSpPr>
        <p:spPr/>
        <p:txBody>
          <a:bodyPr>
            <a:normAutofit fontScale="25000" lnSpcReduction="20000"/>
          </a:bodyPr>
          <a:lstStyle/>
          <a:p>
            <a:r>
              <a:rPr lang="en-US" sz="9600" dirty="0">
                <a:cs typeface="Times New Roman" pitchFamily="18" charset="0"/>
              </a:rPr>
              <a:t>This function can be used to restrict the estimation sample. Note: You must have previously </a:t>
            </a:r>
            <a:r>
              <a:rPr lang="en-US" sz="9600" dirty="0" err="1">
                <a:solidFill>
                  <a:srgbClr val="002060"/>
                </a:solidFill>
                <a:latin typeface="CourierPS" pitchFamily="49" charset="0"/>
                <a:cs typeface="Times New Roman" pitchFamily="18" charset="0"/>
              </a:rPr>
              <a:t>tsset</a:t>
            </a:r>
            <a:r>
              <a:rPr lang="en-US" sz="9600" dirty="0">
                <a:solidFill>
                  <a:srgbClr val="002060"/>
                </a:solidFill>
                <a:latin typeface="CourierPS" pitchFamily="49" charset="0"/>
                <a:cs typeface="Times New Roman" pitchFamily="18" charset="0"/>
              </a:rPr>
              <a:t> </a:t>
            </a:r>
            <a:r>
              <a:rPr lang="en-US" sz="9600" dirty="0">
                <a:cs typeface="Times New Roman" pitchFamily="18" charset="0"/>
              </a:rPr>
              <a:t>the data to use </a:t>
            </a:r>
            <a:r>
              <a:rPr lang="en-US" sz="9600" dirty="0">
                <a:solidFill>
                  <a:srgbClr val="002060"/>
                </a:solidFill>
                <a:latin typeface="CourierPS" pitchFamily="49" charset="0"/>
                <a:cs typeface="Times New Roman" pitchFamily="18" charset="0"/>
              </a:rPr>
              <a:t>tin().  </a:t>
            </a:r>
          </a:p>
          <a:p>
            <a:pPr marL="400050" lvl="2" indent="0">
              <a:buNone/>
              <a:defRPr/>
            </a:pPr>
            <a:r>
              <a:rPr lang="en-US" sz="9200" dirty="0">
                <a:solidFill>
                  <a:srgbClr val="002060"/>
                </a:solidFill>
                <a:latin typeface="CourierPS" pitchFamily="49" charset="0"/>
                <a:cs typeface="Times New Roman" pitchFamily="18" charset="0"/>
              </a:rPr>
              <a:t>if tin(1948Q1, 1968Q1)</a:t>
            </a:r>
          </a:p>
          <a:p>
            <a:pPr marL="0" lvl="1" indent="0">
              <a:buNone/>
              <a:defRPr/>
            </a:pPr>
            <a:endParaRPr lang="en-US" sz="9600" dirty="0">
              <a:solidFill>
                <a:srgbClr val="FF0000"/>
              </a:solidFill>
              <a:cs typeface="Times New Roman" pitchFamily="18" charset="0"/>
            </a:endParaRPr>
          </a:p>
          <a:p>
            <a:pPr marL="400050" lvl="2" indent="0">
              <a:buNone/>
              <a:defRPr/>
            </a:pPr>
            <a:r>
              <a:rPr lang="en-US" sz="9200" dirty="0">
                <a:cs typeface="Times New Roman" pitchFamily="18" charset="0"/>
              </a:rPr>
              <a:t>It is equivalent to </a:t>
            </a:r>
          </a:p>
          <a:p>
            <a:pPr marL="400050" lvl="2" indent="0">
              <a:buNone/>
              <a:defRPr/>
            </a:pPr>
            <a:r>
              <a:rPr lang="en-US" sz="8400" dirty="0">
                <a:solidFill>
                  <a:srgbClr val="002060"/>
                </a:solidFill>
                <a:latin typeface="CourierPS" pitchFamily="49" charset="0"/>
                <a:cs typeface="Times New Roman" pitchFamily="18" charset="0"/>
              </a:rPr>
              <a:t>if quarter&gt;=</a:t>
            </a:r>
            <a:r>
              <a:rPr lang="en-US" sz="8400" dirty="0" err="1">
                <a:solidFill>
                  <a:srgbClr val="002060"/>
                </a:solidFill>
                <a:latin typeface="CourierPS" pitchFamily="49" charset="0"/>
                <a:cs typeface="Times New Roman" pitchFamily="18" charset="0"/>
              </a:rPr>
              <a:t>tq</a:t>
            </a:r>
            <a:r>
              <a:rPr lang="en-US" sz="8400" dirty="0">
                <a:solidFill>
                  <a:srgbClr val="002060"/>
                </a:solidFill>
                <a:latin typeface="CourierPS" pitchFamily="49" charset="0"/>
                <a:cs typeface="Times New Roman" pitchFamily="18" charset="0"/>
              </a:rPr>
              <a:t>(1948Q1) &amp; quarter&lt;=</a:t>
            </a:r>
            <a:r>
              <a:rPr lang="en-US" sz="8400" dirty="0" err="1">
                <a:solidFill>
                  <a:srgbClr val="002060"/>
                </a:solidFill>
                <a:latin typeface="CourierPS" pitchFamily="49" charset="0"/>
                <a:cs typeface="Times New Roman" pitchFamily="18" charset="0"/>
              </a:rPr>
              <a:t>tq</a:t>
            </a:r>
            <a:r>
              <a:rPr lang="en-US" sz="8400" dirty="0">
                <a:solidFill>
                  <a:srgbClr val="002060"/>
                </a:solidFill>
                <a:latin typeface="CourierPS" pitchFamily="49" charset="0"/>
                <a:cs typeface="Times New Roman" pitchFamily="18" charset="0"/>
              </a:rPr>
              <a:t>(1968Q1)</a:t>
            </a:r>
          </a:p>
          <a:p>
            <a:pPr marL="400050" lvl="2" indent="0">
              <a:buNone/>
              <a:defRPr/>
            </a:pPr>
            <a:endParaRPr lang="en-US" sz="9600" dirty="0">
              <a:solidFill>
                <a:srgbClr val="FF0000"/>
              </a:solidFill>
              <a:cs typeface="Times New Roman" pitchFamily="18" charset="0"/>
            </a:endParaRPr>
          </a:p>
          <a:p>
            <a:pPr marL="400050" lvl="2" indent="0">
              <a:buNone/>
              <a:defRPr/>
            </a:pPr>
            <a:r>
              <a:rPr lang="en-US" sz="8800" dirty="0">
                <a:solidFill>
                  <a:srgbClr val="002060"/>
                </a:solidFill>
                <a:latin typeface="CourierPS" pitchFamily="49" charset="0"/>
                <a:cs typeface="Times New Roman" pitchFamily="18" charset="0"/>
              </a:rPr>
              <a:t>tin() </a:t>
            </a:r>
            <a:r>
              <a:rPr lang="en-US" sz="9200" dirty="0">
                <a:cs typeface="Times New Roman" pitchFamily="18" charset="0"/>
              </a:rPr>
              <a:t>can be used to produce out of sample forecast</a:t>
            </a:r>
          </a:p>
          <a:p>
            <a:pPr marL="400050" lvl="2" indent="0">
              <a:buNone/>
              <a:defRPr/>
            </a:pPr>
            <a:endParaRPr lang="en-US" sz="9200" dirty="0">
              <a:cs typeface="Times New Roman" pitchFamily="18" charset="0"/>
            </a:endParaRPr>
          </a:p>
          <a:p>
            <a:pPr marL="400050" lvl="2" indent="0">
              <a:buNone/>
              <a:defRPr/>
            </a:pPr>
            <a:r>
              <a:rPr lang="en-US" sz="9200" dirty="0">
                <a:solidFill>
                  <a:srgbClr val="002060"/>
                </a:solidFill>
                <a:latin typeface="CourierPS" pitchFamily="49" charset="0"/>
                <a:cs typeface="Times New Roman" pitchFamily="18" charset="0"/>
              </a:rPr>
              <a:t>predict sp500hat if tin(1968Q2,1987Q4)</a:t>
            </a:r>
          </a:p>
          <a:p>
            <a:pPr marL="400050" lvl="2" indent="0">
              <a:buNone/>
              <a:defRPr/>
            </a:pPr>
            <a:r>
              <a:rPr lang="en-US" sz="9200" dirty="0" err="1">
                <a:solidFill>
                  <a:srgbClr val="002060"/>
                </a:solidFill>
                <a:latin typeface="CourierPS" pitchFamily="49" charset="0"/>
                <a:cs typeface="Times New Roman" pitchFamily="18" charset="0"/>
              </a:rPr>
              <a:t>tsline</a:t>
            </a:r>
            <a:r>
              <a:rPr lang="en-US" sz="9200" dirty="0">
                <a:solidFill>
                  <a:srgbClr val="002060"/>
                </a:solidFill>
                <a:latin typeface="CourierPS" pitchFamily="49" charset="0"/>
                <a:cs typeface="Times New Roman" pitchFamily="18" charset="0"/>
              </a:rPr>
              <a:t> sp500hat if tin(1968Q2,1987Q4)</a:t>
            </a:r>
          </a:p>
          <a:p>
            <a:pPr marL="0" lvl="1" indent="0">
              <a:buNone/>
              <a:defRPr/>
            </a:pPr>
            <a:endParaRPr lang="en-US" sz="9600" dirty="0">
              <a:cs typeface="Times New Roman" pitchFamily="18" charset="0"/>
            </a:endParaRPr>
          </a:p>
          <a:p>
            <a:pPr marL="0" lvl="1" indent="0">
              <a:buNone/>
              <a:defRPr/>
            </a:pPr>
            <a:endParaRPr lang="en-US" sz="9600" dirty="0">
              <a:latin typeface="Times New Roman" pitchFamily="18" charset="0"/>
              <a:cs typeface="Times New Roman" pitchFamily="18" charset="0"/>
            </a:endParaRPr>
          </a:p>
          <a:p>
            <a:pPr>
              <a:buNone/>
              <a:defRPr/>
            </a:pPr>
            <a:endParaRPr lang="en-US" sz="9600" dirty="0">
              <a:latin typeface="Times New Roman" pitchFamily="18" charset="0"/>
              <a:cs typeface="Times New Roman" pitchFamily="18" charset="0"/>
            </a:endParaRPr>
          </a:p>
          <a:p>
            <a:pPr>
              <a:buNone/>
              <a:defRPr/>
            </a:pPr>
            <a:endParaRPr lang="en-US" sz="2800" dirty="0"/>
          </a:p>
          <a:p>
            <a:pPr>
              <a:buNone/>
              <a:defRPr/>
            </a:pPr>
            <a:r>
              <a:rPr lang="en-US" sz="2800" dirty="0"/>
              <a:t> </a:t>
            </a:r>
          </a:p>
          <a:p>
            <a:endParaRPr lang="en-US" dirty="0"/>
          </a:p>
        </p:txBody>
      </p:sp>
    </p:spTree>
    <p:extLst>
      <p:ext uri="{BB962C8B-B14F-4D97-AF65-F5344CB8AC3E}">
        <p14:creationId xmlns:p14="http://schemas.microsoft.com/office/powerpoint/2010/main" val="65120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Filtering time series</a:t>
            </a:r>
            <a:endParaRPr lang="en-US" dirty="0"/>
          </a:p>
        </p:txBody>
      </p:sp>
      <p:sp>
        <p:nvSpPr>
          <p:cNvPr id="3" name="Content Placeholder 2"/>
          <p:cNvSpPr>
            <a:spLocks noGrp="1"/>
          </p:cNvSpPr>
          <p:nvPr>
            <p:ph sz="quarter" idx="1"/>
          </p:nvPr>
        </p:nvSpPr>
        <p:spPr/>
        <p:txBody>
          <a:bodyPr>
            <a:normAutofit lnSpcReduction="10000"/>
          </a:bodyPr>
          <a:lstStyle/>
          <a:p>
            <a:r>
              <a:rPr lang="en-US" dirty="0" err="1">
                <a:solidFill>
                  <a:srgbClr val="002060"/>
                </a:solidFill>
                <a:latin typeface="CourierPS" pitchFamily="49" charset="0"/>
                <a:cs typeface="Times New Roman" pitchFamily="18" charset="0"/>
              </a:rPr>
              <a:t>tsfilter</a:t>
            </a:r>
            <a:r>
              <a:rPr lang="en-US" dirty="0">
                <a:latin typeface="Times New Roman" pitchFamily="18" charset="0"/>
                <a:cs typeface="Times New Roman" pitchFamily="18" charset="0"/>
              </a:rPr>
              <a:t> command separates a time series into trend and cyclical components: the Baxter-King, Butterworth, </a:t>
            </a:r>
            <a:r>
              <a:rPr lang="en-US" dirty="0" err="1">
                <a:latin typeface="Times New Roman" pitchFamily="18" charset="0"/>
                <a:cs typeface="Times New Roman" pitchFamily="18" charset="0"/>
              </a:rPr>
              <a:t>Chistiano</a:t>
            </a:r>
            <a:r>
              <a:rPr lang="en-US" dirty="0">
                <a:latin typeface="Times New Roman" pitchFamily="18" charset="0"/>
                <a:cs typeface="Times New Roman" pitchFamily="18" charset="0"/>
              </a:rPr>
              <a:t>-Fitzgerald, and </a:t>
            </a:r>
            <a:r>
              <a:rPr lang="en-US" dirty="0" err="1">
                <a:latin typeface="Times New Roman" pitchFamily="18" charset="0"/>
                <a:cs typeface="Times New Roman" pitchFamily="18" charset="0"/>
              </a:rPr>
              <a:t>Hodrick</a:t>
            </a:r>
            <a:r>
              <a:rPr lang="en-US" dirty="0">
                <a:latin typeface="Times New Roman" pitchFamily="18" charset="0"/>
                <a:cs typeface="Times New Roman" pitchFamily="18" charset="0"/>
              </a:rPr>
              <a:t>-Prescott filters.</a:t>
            </a:r>
          </a:p>
          <a:p>
            <a:r>
              <a:rPr lang="en-US" dirty="0" err="1">
                <a:solidFill>
                  <a:srgbClr val="002060"/>
                </a:solidFill>
                <a:latin typeface="CourierPS" pitchFamily="49" charset="0"/>
                <a:cs typeface="Times New Roman" pitchFamily="18" charset="0"/>
              </a:rPr>
              <a:t>tsfilter</a:t>
            </a:r>
            <a:r>
              <a:rPr lang="en-US" dirty="0">
                <a:solidFill>
                  <a:srgbClr val="002060"/>
                </a:solidFill>
                <a:latin typeface="CourierPS" pitchFamily="49" charset="0"/>
                <a:cs typeface="Times New Roman" pitchFamily="18" charset="0"/>
              </a:rPr>
              <a:t> </a:t>
            </a:r>
            <a:r>
              <a:rPr lang="en-US" dirty="0" err="1">
                <a:solidFill>
                  <a:srgbClr val="002060"/>
                </a:solidFill>
                <a:latin typeface="CourierPS" pitchFamily="49" charset="0"/>
                <a:cs typeface="Times New Roman" pitchFamily="18" charset="0"/>
              </a:rPr>
              <a:t>hp</a:t>
            </a:r>
            <a:r>
              <a:rPr lang="en-US" dirty="0">
                <a:solidFill>
                  <a:srgbClr val="002060"/>
                </a:solidFill>
                <a:latin typeface="CourierPS" pitchFamily="49" charset="0"/>
                <a:cs typeface="Times New Roman" pitchFamily="18" charset="0"/>
              </a:rPr>
              <a:t> </a:t>
            </a:r>
            <a:r>
              <a:rPr lang="en-US" dirty="0">
                <a:latin typeface="Times New Roman" pitchFamily="18" charset="0"/>
                <a:cs typeface="Times New Roman" pitchFamily="18" charset="0"/>
              </a:rPr>
              <a:t>command may be applied to a single variable or to a list of multiple variables.</a:t>
            </a:r>
          </a:p>
          <a:p>
            <a:pPr>
              <a:buNone/>
            </a:pPr>
            <a:r>
              <a:rPr lang="en-US" sz="2800" b="1" i="1" u="sng" dirty="0">
                <a:cs typeface="Times New Roman" pitchFamily="18" charset="0"/>
              </a:rPr>
              <a:t> Example</a:t>
            </a:r>
          </a:p>
          <a:p>
            <a:pPr>
              <a:buNone/>
            </a:pPr>
            <a:r>
              <a:rPr lang="en-US" dirty="0">
                <a:latin typeface="Times New Roman" pitchFamily="18" charset="0"/>
                <a:cs typeface="Times New Roman" pitchFamily="18" charset="0"/>
              </a:rPr>
              <a:t>    Use the Baxter-King filter to estimate the </a:t>
            </a:r>
            <a:r>
              <a:rPr lang="en-US" u="sng" dirty="0">
                <a:latin typeface="Times New Roman" pitchFamily="18" charset="0"/>
                <a:cs typeface="Times New Roman" pitchFamily="18" charset="0"/>
              </a:rPr>
              <a:t>cyclical</a:t>
            </a:r>
            <a:r>
              <a:rPr lang="en-US" dirty="0">
                <a:latin typeface="Times New Roman" pitchFamily="18" charset="0"/>
                <a:cs typeface="Times New Roman" pitchFamily="18" charset="0"/>
              </a:rPr>
              <a:t> component of the log of quarterly U.S. GDP</a:t>
            </a:r>
          </a:p>
          <a:p>
            <a:pPr lvl="1">
              <a:buNone/>
            </a:pPr>
            <a:r>
              <a:rPr lang="en-US" sz="2600" dirty="0" err="1">
                <a:solidFill>
                  <a:srgbClr val="002060"/>
                </a:solidFill>
                <a:latin typeface="CourierPS" pitchFamily="49" charset="0"/>
                <a:cs typeface="Times New Roman" pitchFamily="18" charset="0"/>
              </a:rPr>
              <a:t>webuse</a:t>
            </a:r>
            <a:r>
              <a:rPr lang="en-US" sz="2600" dirty="0">
                <a:solidFill>
                  <a:srgbClr val="002060"/>
                </a:solidFill>
                <a:latin typeface="CourierPS" pitchFamily="49" charset="0"/>
                <a:cs typeface="Times New Roman" pitchFamily="18" charset="0"/>
              </a:rPr>
              <a:t> gdp2    </a:t>
            </a:r>
          </a:p>
          <a:p>
            <a:pPr lvl="1">
              <a:buNone/>
            </a:pPr>
            <a:r>
              <a:rPr lang="en-US" sz="2600" dirty="0" err="1">
                <a:solidFill>
                  <a:srgbClr val="002060"/>
                </a:solidFill>
                <a:latin typeface="CourierPS" pitchFamily="49" charset="0"/>
                <a:cs typeface="Times New Roman" pitchFamily="18" charset="0"/>
              </a:rPr>
              <a:t>tsfilter</a:t>
            </a:r>
            <a:r>
              <a:rPr lang="en-US" sz="2600" dirty="0">
                <a:solidFill>
                  <a:srgbClr val="002060"/>
                </a:solidFill>
                <a:latin typeface="CourierPS" pitchFamily="49" charset="0"/>
                <a:cs typeface="Times New Roman" pitchFamily="18" charset="0"/>
              </a:rPr>
              <a:t> </a:t>
            </a:r>
            <a:r>
              <a:rPr lang="en-US" sz="2600" dirty="0" err="1">
                <a:solidFill>
                  <a:srgbClr val="002060"/>
                </a:solidFill>
                <a:latin typeface="CourierPS" pitchFamily="49" charset="0"/>
                <a:cs typeface="Times New Roman" pitchFamily="18" charset="0"/>
              </a:rPr>
              <a:t>bk</a:t>
            </a:r>
            <a:r>
              <a:rPr lang="en-US" sz="2600" dirty="0">
                <a:solidFill>
                  <a:srgbClr val="002060"/>
                </a:solidFill>
                <a:latin typeface="CourierPS" pitchFamily="49" charset="0"/>
                <a:cs typeface="Times New Roman" pitchFamily="18" charset="0"/>
              </a:rPr>
              <a:t> </a:t>
            </a:r>
            <a:r>
              <a:rPr lang="en-US" sz="2600" dirty="0" err="1">
                <a:solidFill>
                  <a:srgbClr val="002060"/>
                </a:solidFill>
                <a:latin typeface="CourierPS" pitchFamily="49" charset="0"/>
                <a:cs typeface="Times New Roman" pitchFamily="18" charset="0"/>
              </a:rPr>
              <a:t>gdp_bk</a:t>
            </a:r>
            <a:r>
              <a:rPr lang="en-US" sz="2600" dirty="0">
                <a:solidFill>
                  <a:srgbClr val="002060"/>
                </a:solidFill>
                <a:latin typeface="CourierPS" pitchFamily="49" charset="0"/>
                <a:cs typeface="Times New Roman" pitchFamily="18" charset="0"/>
              </a:rPr>
              <a:t> = </a:t>
            </a:r>
            <a:r>
              <a:rPr lang="en-US" sz="2600" dirty="0" err="1">
                <a:solidFill>
                  <a:srgbClr val="002060"/>
                </a:solidFill>
                <a:latin typeface="CourierPS" pitchFamily="49" charset="0"/>
                <a:cs typeface="Times New Roman" pitchFamily="18" charset="0"/>
              </a:rPr>
              <a:t>gdp_ln</a:t>
            </a:r>
            <a:endParaRPr lang="en-US" sz="2600" dirty="0">
              <a:solidFill>
                <a:srgbClr val="002060"/>
              </a:solidFill>
              <a:latin typeface="CourierPS" pitchFamily="49"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val="159343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Autocorrelation</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Autocorrelation: correlation between a variable and its previous value.</a:t>
            </a:r>
          </a:p>
          <a:p>
            <a:r>
              <a:rPr lang="en-US" dirty="0">
                <a:latin typeface="Times New Roman" pitchFamily="18" charset="0"/>
                <a:cs typeface="Times New Roman" pitchFamily="18" charset="0"/>
              </a:rPr>
              <a:t>For example, </a:t>
            </a:r>
            <a:r>
              <a:rPr lang="en-US" dirty="0" err="1">
                <a:latin typeface="Times New Roman" pitchFamily="18" charset="0"/>
                <a:cs typeface="Times New Roman" pitchFamily="18" charset="0"/>
              </a:rPr>
              <a:t>autoregression</a:t>
            </a:r>
            <a:r>
              <a:rPr lang="en-US" dirty="0">
                <a:latin typeface="Times New Roman" pitchFamily="18" charset="0"/>
                <a:cs typeface="Times New Roman" pitchFamily="18" charset="0"/>
              </a:rPr>
              <a:t> model of order p.</a:t>
            </a:r>
          </a:p>
          <a:p>
            <a:pPr marL="0" indent="0">
              <a:buNone/>
            </a:pPr>
            <a:r>
              <a:rPr lang="en-US" dirty="0">
                <a:latin typeface="Times New Roman" pitchFamily="18" charset="0"/>
                <a:cs typeface="Times New Roman" pitchFamily="18" charset="0"/>
              </a:rPr>
              <a:t>	AR(p):</a:t>
            </a:r>
          </a:p>
          <a:p>
            <a:endParaRPr lang="en-US" dirty="0">
              <a:latin typeface="Times New Roman" pitchFamily="18" charset="0"/>
              <a:cs typeface="Times New Roman" pitchFamily="18" charset="0"/>
            </a:endParaRPr>
          </a:p>
          <a:p>
            <a:pPr>
              <a:lnSpc>
                <a:spcPct val="160000"/>
              </a:lnSpc>
              <a:buNone/>
            </a:pPr>
            <a:r>
              <a:rPr lang="en-US" b="1" i="1" u="sng" dirty="0">
                <a:cs typeface="Times New Roman" pitchFamily="18" charset="0"/>
              </a:rPr>
              <a:t>Example</a:t>
            </a:r>
          </a:p>
          <a:p>
            <a:pPr lvl="1">
              <a:buNone/>
            </a:pPr>
            <a:r>
              <a:rPr lang="en-US" sz="2600" dirty="0" err="1">
                <a:solidFill>
                  <a:srgbClr val="002060"/>
                </a:solidFill>
                <a:latin typeface="CourierPS" pitchFamily="49" charset="0"/>
                <a:cs typeface="Times New Roman" pitchFamily="18" charset="0"/>
              </a:rPr>
              <a:t>webuse</a:t>
            </a:r>
            <a:r>
              <a:rPr lang="en-US" sz="2600" dirty="0">
                <a:solidFill>
                  <a:srgbClr val="002060"/>
                </a:solidFill>
                <a:latin typeface="CourierPS" pitchFamily="49" charset="0"/>
                <a:cs typeface="Times New Roman" pitchFamily="18" charset="0"/>
              </a:rPr>
              <a:t> gdp2</a:t>
            </a:r>
          </a:p>
          <a:p>
            <a:pPr lvl="1">
              <a:buNone/>
            </a:pPr>
            <a:r>
              <a:rPr lang="en-US" sz="2600" dirty="0" err="1">
                <a:solidFill>
                  <a:srgbClr val="002060"/>
                </a:solidFill>
                <a:latin typeface="CourierPS" pitchFamily="49" charset="0"/>
                <a:cs typeface="Times New Roman" pitchFamily="18" charset="0"/>
              </a:rPr>
              <a:t>tsset</a:t>
            </a:r>
            <a:r>
              <a:rPr lang="en-US" sz="2600" dirty="0">
                <a:solidFill>
                  <a:srgbClr val="002060"/>
                </a:solidFill>
                <a:latin typeface="CourierPS" pitchFamily="49" charset="0"/>
                <a:cs typeface="Times New Roman" pitchFamily="18" charset="0"/>
              </a:rPr>
              <a:t>    </a:t>
            </a:r>
          </a:p>
          <a:p>
            <a:pPr lvl="1">
              <a:buNone/>
            </a:pPr>
            <a:r>
              <a:rPr lang="en-US" sz="2600" dirty="0" err="1">
                <a:solidFill>
                  <a:srgbClr val="002060"/>
                </a:solidFill>
                <a:latin typeface="CourierPS" pitchFamily="49" charset="0"/>
                <a:cs typeface="Times New Roman" pitchFamily="18" charset="0"/>
              </a:rPr>
              <a:t>corrgram</a:t>
            </a:r>
            <a:r>
              <a:rPr lang="en-US" sz="2600" dirty="0">
                <a:solidFill>
                  <a:srgbClr val="002060"/>
                </a:solidFill>
                <a:latin typeface="CourierPS" pitchFamily="49" charset="0"/>
                <a:cs typeface="Times New Roman" pitchFamily="18" charset="0"/>
              </a:rPr>
              <a:t> </a:t>
            </a:r>
            <a:r>
              <a:rPr lang="en-US" sz="2600" dirty="0" err="1">
                <a:solidFill>
                  <a:srgbClr val="002060"/>
                </a:solidFill>
                <a:latin typeface="CourierPS" pitchFamily="49" charset="0"/>
                <a:cs typeface="Times New Roman" pitchFamily="18" charset="0"/>
              </a:rPr>
              <a:t>gdp</a:t>
            </a:r>
            <a:r>
              <a:rPr lang="en-US" sz="2600" dirty="0">
                <a:solidFill>
                  <a:srgbClr val="002060"/>
                </a:solidFill>
                <a:latin typeface="CourierPS" pitchFamily="49" charset="0"/>
                <a:cs typeface="Times New Roman" pitchFamily="18" charset="0"/>
              </a:rPr>
              <a:t>, lags(12)</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53968785"/>
              </p:ext>
            </p:extLst>
          </p:nvPr>
        </p:nvGraphicFramePr>
        <p:xfrm>
          <a:off x="3048000" y="2819400"/>
          <a:ext cx="3505200" cy="489098"/>
        </p:xfrm>
        <a:graphic>
          <a:graphicData uri="http://schemas.openxmlformats.org/presentationml/2006/ole">
            <mc:AlternateContent xmlns:mc="http://schemas.openxmlformats.org/markup-compatibility/2006">
              <mc:Choice xmlns:v="urn:schemas-microsoft-com:vml" Requires="v">
                <p:oleObj spid="_x0000_s2088" name="Equation" r:id="rId3" imgW="2133600" imgH="241300" progId="">
                  <p:embed/>
                </p:oleObj>
              </mc:Choice>
              <mc:Fallback>
                <p:oleObj name="Equation" r:id="rId3" imgW="2133600" imgH="241300"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19400"/>
                        <a:ext cx="3505200" cy="48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50186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798695312"/>
              </p:ext>
            </p:extLst>
          </p:nvPr>
        </p:nvGraphicFramePr>
        <p:xfrm>
          <a:off x="76200" y="3886200"/>
          <a:ext cx="8958260" cy="28362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686718546"/>
                    </a:ext>
                  </a:extLst>
                </a:gridCol>
                <a:gridCol w="1906904">
                  <a:extLst>
                    <a:ext uri="{9D8B030D-6E8A-4147-A177-3AD203B41FA5}">
                      <a16:colId xmlns:a16="http://schemas.microsoft.com/office/drawing/2014/main" val="1907215821"/>
                    </a:ext>
                  </a:extLst>
                </a:gridCol>
                <a:gridCol w="2284096">
                  <a:extLst>
                    <a:ext uri="{9D8B030D-6E8A-4147-A177-3AD203B41FA5}">
                      <a16:colId xmlns:a16="http://schemas.microsoft.com/office/drawing/2014/main" val="400523712"/>
                    </a:ext>
                  </a:extLst>
                </a:gridCol>
                <a:gridCol w="1524000">
                  <a:extLst>
                    <a:ext uri="{9D8B030D-6E8A-4147-A177-3AD203B41FA5}">
                      <a16:colId xmlns:a16="http://schemas.microsoft.com/office/drawing/2014/main" val="1273461166"/>
                    </a:ext>
                  </a:extLst>
                </a:gridCol>
                <a:gridCol w="1566860">
                  <a:extLst>
                    <a:ext uri="{9D8B030D-6E8A-4147-A177-3AD203B41FA5}">
                      <a16:colId xmlns:a16="http://schemas.microsoft.com/office/drawing/2014/main" val="3775741847"/>
                    </a:ext>
                  </a:extLst>
                </a:gridCol>
              </a:tblGrid>
              <a:tr h="2836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AC</a:t>
                      </a:r>
                      <a:r>
                        <a:rPr lang="en-US" sz="14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0.9535 –</a:t>
                      </a:r>
                      <a:r>
                        <a:rPr lang="en-US" sz="1400" b="0" baseline="0" dirty="0"/>
                        <a:t> correlation between the current value of </a:t>
                      </a:r>
                      <a:r>
                        <a:rPr lang="en-US" sz="1400" b="0" baseline="0" dirty="0" err="1"/>
                        <a:t>gdp</a:t>
                      </a:r>
                      <a:r>
                        <a:rPr lang="en-US" sz="1400" b="0" baseline="0" dirty="0"/>
                        <a:t> and its value four quarters ago.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baseline="0" dirty="0"/>
                        <a:t>AC can be used to defined the q in MA(q) only in stationary series.</a:t>
                      </a:r>
                      <a:endParaRPr lang="en-US" sz="1400" b="0" dirty="0"/>
                    </a:p>
                    <a:p>
                      <a:endParaRPr lang="en-US" sz="1400" b="0" dirty="0"/>
                    </a:p>
                  </a:txBody>
                  <a:tcPr/>
                </a:tc>
                <a:tc>
                  <a:txBody>
                    <a:bodyPr/>
                    <a:lstStyle/>
                    <a:p>
                      <a:r>
                        <a:rPr lang="en-US" sz="1400" b="1" dirty="0"/>
                        <a:t>PAC</a:t>
                      </a:r>
                    </a:p>
                    <a:p>
                      <a:r>
                        <a:rPr lang="en-US" sz="1400" b="0" dirty="0"/>
                        <a:t>0.1121 – correlation</a:t>
                      </a:r>
                      <a:r>
                        <a:rPr lang="en-US" sz="1400" b="0" baseline="0" dirty="0"/>
                        <a:t> between the current value of </a:t>
                      </a:r>
                      <a:r>
                        <a:rPr lang="en-US" sz="1400" b="0" baseline="0" dirty="0" err="1"/>
                        <a:t>gdp</a:t>
                      </a:r>
                      <a:r>
                        <a:rPr lang="en-US" sz="1400" b="0" baseline="0" dirty="0"/>
                        <a:t> and its value four quarters ago without the effect of the three previous lags. I.e., </a:t>
                      </a:r>
                      <a:r>
                        <a:rPr lang="el-GR" sz="1400" b="0" baseline="0" dirty="0">
                          <a:latin typeface="Times New Roman" panose="02020603050405020304" pitchFamily="18" charset="0"/>
                          <a:cs typeface="Times New Roman" panose="02020603050405020304" pitchFamily="18" charset="0"/>
                        </a:rPr>
                        <a:t>ϕ</a:t>
                      </a:r>
                      <a:r>
                        <a:rPr lang="en-US" sz="1000" b="0" baseline="0" dirty="0">
                          <a:latin typeface="Times New Roman" panose="02020603050405020304" pitchFamily="18" charset="0"/>
                          <a:cs typeface="Times New Roman" panose="02020603050405020304" pitchFamily="18" charset="0"/>
                        </a:rPr>
                        <a:t>4</a:t>
                      </a:r>
                      <a:endParaRPr lang="en-US" sz="1400" b="0" baseline="0" dirty="0"/>
                    </a:p>
                    <a:p>
                      <a:r>
                        <a:rPr lang="en-US" sz="1400" b="0" dirty="0"/>
                        <a:t>PAC can be used to define the p in AR(p) only in stationary series</a:t>
                      </a:r>
                    </a:p>
                  </a:txBody>
                  <a:tcPr/>
                </a:tc>
                <a:tc>
                  <a:txBody>
                    <a:bodyPr/>
                    <a:lstStyle/>
                    <a:p>
                      <a:r>
                        <a:rPr lang="en-US" sz="1400" b="1" dirty="0"/>
                        <a:t>Box-Pierce’ Q statistic</a:t>
                      </a:r>
                      <a:r>
                        <a:rPr lang="en-US" sz="1400" b="0" dirty="0"/>
                        <a:t> tests the null hypothesis that all correlation up to lag k are equal to 0. This series show significant autocorrelation as shown in the </a:t>
                      </a:r>
                      <a:r>
                        <a:rPr lang="en-US" sz="1400" b="0" dirty="0" err="1"/>
                        <a:t>Prob</a:t>
                      </a:r>
                      <a:r>
                        <a:rPr lang="en-US" sz="1400" b="0" dirty="0"/>
                        <a:t>&gt;Q value which at any k are less than 0.05, therefore rejecting the null that all lags are not </a:t>
                      </a:r>
                      <a:r>
                        <a:rPr lang="en-US" sz="1400" b="0" dirty="0" err="1"/>
                        <a:t>autocorrelated</a:t>
                      </a:r>
                      <a:r>
                        <a:rPr lang="en-US" sz="1400" b="0" dirty="0"/>
                        <a:t>.</a:t>
                      </a:r>
                    </a:p>
                  </a:txBody>
                  <a:tcPr/>
                </a:tc>
                <a:tc>
                  <a:txBody>
                    <a:bodyPr/>
                    <a:lstStyle/>
                    <a:p>
                      <a:r>
                        <a:rPr lang="en-US" sz="1400" b="0" dirty="0"/>
                        <a:t>Graphic view of AC which shows a slow decay in the trend, suggesting </a:t>
                      </a:r>
                      <a:r>
                        <a:rPr lang="en-US" sz="1400" b="0" dirty="0" err="1"/>
                        <a:t>nonstationarity</a:t>
                      </a:r>
                      <a:r>
                        <a:rPr lang="en-US" sz="1400" b="0" dirty="0"/>
                        <a:t>. </a:t>
                      </a:r>
                    </a:p>
                  </a:txBody>
                  <a:tcPr/>
                </a:tc>
                <a:tc>
                  <a:txBody>
                    <a:bodyPr/>
                    <a:lstStyle/>
                    <a:p>
                      <a:r>
                        <a:rPr lang="en-US" sz="1400" b="0" dirty="0"/>
                        <a:t>Graphic view of PAC which does not show spikes after the third lag which suggests that all other lags are mirrors of the third lag. </a:t>
                      </a:r>
                    </a:p>
                  </a:txBody>
                  <a:tcPr/>
                </a:tc>
                <a:extLst>
                  <a:ext uri="{0D108BD9-81ED-4DB2-BD59-A6C34878D82A}">
                    <a16:rowId xmlns:a16="http://schemas.microsoft.com/office/drawing/2014/main" val="3476987412"/>
                  </a:ext>
                </a:extLst>
              </a:tr>
            </a:tbl>
          </a:graphicData>
        </a:graphic>
      </p:graphicFrame>
      <p:pic>
        <p:nvPicPr>
          <p:cNvPr id="4" name="Picture 3"/>
          <p:cNvPicPr>
            <a:picLocks noChangeAspect="1"/>
          </p:cNvPicPr>
          <p:nvPr/>
        </p:nvPicPr>
        <p:blipFill>
          <a:blip r:embed="rId2"/>
          <a:stretch>
            <a:fillRect/>
          </a:stretch>
        </p:blipFill>
        <p:spPr>
          <a:xfrm>
            <a:off x="33337" y="152400"/>
            <a:ext cx="9077325" cy="3495675"/>
          </a:xfrm>
          <a:prstGeom prst="rect">
            <a:avLst/>
          </a:prstGeom>
        </p:spPr>
      </p:pic>
      <p:sp>
        <p:nvSpPr>
          <p:cNvPr id="9" name="Rounded Rectangle 8"/>
          <p:cNvSpPr/>
          <p:nvPr/>
        </p:nvSpPr>
        <p:spPr>
          <a:xfrm>
            <a:off x="1066800" y="1524000"/>
            <a:ext cx="762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057400" y="1524000"/>
            <a:ext cx="762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914400" y="1752600"/>
            <a:ext cx="152400" cy="2133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19400" y="1752600"/>
            <a:ext cx="0" cy="2133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048000" y="838200"/>
            <a:ext cx="838200" cy="2743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962400" y="838200"/>
            <a:ext cx="838200" cy="2743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3581400" y="3581400"/>
            <a:ext cx="9906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72000" y="3581400"/>
            <a:ext cx="152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53200" y="3581400"/>
            <a:ext cx="152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53400" y="3581400"/>
            <a:ext cx="152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2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Trend</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92500"/>
              </a:bodyPr>
              <a:lstStyle/>
              <a:p>
                <a:r>
                  <a:rPr lang="en-US" dirty="0"/>
                  <a:t>Random walk</a:t>
                </a:r>
              </a:p>
              <a:p>
                <a:pPr lvl="1"/>
                <a:r>
                  <a:rPr lang="en-US" dirty="0"/>
                  <a:t>Consider following first-order </a:t>
                </a:r>
                <a:r>
                  <a:rPr lang="en-US" dirty="0" err="1"/>
                  <a:t>autoregression</a:t>
                </a:r>
                <a:r>
                  <a:rPr lang="en-US" dirty="0"/>
                  <a:t> process</a:t>
                </a:r>
              </a:p>
              <a:p>
                <a:pPr marL="868680" lvl="3"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oMath>
                </a14:m>
                <a:r>
                  <a:rPr lang="en-US" dirty="0"/>
                  <a:t> ~ </a:t>
                </a:r>
                <a:r>
                  <a:rPr lang="en-US" dirty="0" err="1"/>
                  <a:t>i.i.d</a:t>
                </a:r>
                <a:r>
                  <a:rPr lang="en-US" dirty="0"/>
                  <a:t>.(0,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a:t>
                </a:r>
              </a:p>
              <a:p>
                <a:pPr marL="594360" lvl="2" indent="0">
                  <a:buNone/>
                </a:pPr>
                <a:endParaRPr lang="en-US" dirty="0"/>
              </a:p>
              <a:p>
                <a:pPr marL="594360" lvl="2" indent="0">
                  <a:buNone/>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𝑡</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e>
                    </m:nary>
                  </m:oMath>
                </a14:m>
                <a:endParaRPr lang="en-US" dirty="0"/>
              </a:p>
              <a:p>
                <a:pPr marL="594360" lvl="2" indent="0">
                  <a:buNone/>
                </a:pPr>
                <a:r>
                  <a:rPr lang="en-US" dirty="0"/>
                  <a:t>=&gt;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0      </m:t>
                    </m:r>
                    <m:r>
                      <a:rPr lang="en-US" b="0" i="1" smtClean="0">
                        <a:latin typeface="Cambria Math" panose="02040503050406030204" pitchFamily="18" charset="0"/>
                      </a:rPr>
                      <m:t>𝑣𝑎𝑟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𝑡</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a14:m>
                <a:endParaRPr lang="en-US" dirty="0"/>
              </a:p>
              <a:p>
                <a:pPr lvl="1"/>
                <a:endParaRPr lang="en-US" dirty="0"/>
              </a:p>
              <a:p>
                <a:r>
                  <a:rPr lang="en-US" dirty="0"/>
                  <a:t>Random walk with drift</a:t>
                </a:r>
              </a:p>
              <a:p>
                <a:pPr marL="594360" lvl="2"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oMath>
                  </m:oMathPara>
                </a14:m>
                <a:endParaRPr lang="en-US" dirty="0"/>
              </a:p>
              <a:p>
                <a:pPr marL="594360" lvl="2" indent="0">
                  <a:buNone/>
                </a:pPr>
                <a:endParaRPr lang="en-US" dirty="0"/>
              </a:p>
              <a:p>
                <a:pPr marL="594360" lvl="2" indent="0">
                  <a:buNone/>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e>
                    </m:nary>
                  </m:oMath>
                </a14:m>
                <a:endParaRPr lang="en-US" dirty="0"/>
              </a:p>
              <a:p>
                <a:pPr marL="594360" lvl="2" indent="0">
                  <a:buNone/>
                </a:pPr>
                <a:r>
                  <a:rPr lang="en-US" dirty="0"/>
                  <a:t>=&gt;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rPr>
                      <m:t>𝑣𝑎𝑟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549" t="-933" b="-3467"/>
                </a:stretch>
              </a:blipFill>
            </p:spPr>
            <p:txBody>
              <a:bodyPr/>
              <a:lstStyle/>
              <a:p>
                <a:r>
                  <a:rPr lang="en-US">
                    <a:noFill/>
                  </a:rPr>
                  <a:t> </a:t>
                </a:r>
              </a:p>
            </p:txBody>
          </p:sp>
        </mc:Fallback>
      </mc:AlternateContent>
    </p:spTree>
    <p:extLst>
      <p:ext uri="{BB962C8B-B14F-4D97-AF65-F5344CB8AC3E}">
        <p14:creationId xmlns:p14="http://schemas.microsoft.com/office/powerpoint/2010/main" val="3194533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3409</TotalTime>
  <Words>1744</Words>
  <Application>Microsoft Office PowerPoint</Application>
  <PresentationFormat>On-screen Show (4:3)</PresentationFormat>
  <Paragraphs>351</Paragraphs>
  <Slides>34</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CourierPS</vt:lpstr>
      <vt:lpstr>Franklin Gothic Book</vt:lpstr>
      <vt:lpstr>Perpetua</vt:lpstr>
      <vt:lpstr>SimSun</vt:lpstr>
      <vt:lpstr>Arial</vt:lpstr>
      <vt:lpstr>Cambria</vt:lpstr>
      <vt:lpstr>Cambria Math</vt:lpstr>
      <vt:lpstr>Courier New</vt:lpstr>
      <vt:lpstr>Times New Roman</vt:lpstr>
      <vt:lpstr>Wingdings 2</vt:lpstr>
      <vt:lpstr>Equity</vt:lpstr>
      <vt:lpstr>Equation</vt:lpstr>
      <vt:lpstr>Time Series Analysis Using Stata</vt:lpstr>
      <vt:lpstr>Summary: work with date variables</vt:lpstr>
      <vt:lpstr>Time series operators</vt:lpstr>
      <vt:lpstr>Summary of operators</vt:lpstr>
      <vt:lpstr>A useful function: tin()</vt:lpstr>
      <vt:lpstr>Filtering time series</vt:lpstr>
      <vt:lpstr>Autocorrelation</vt:lpstr>
      <vt:lpstr>PowerPoint Presentation</vt:lpstr>
      <vt:lpstr>Stochastic Trend</vt:lpstr>
      <vt:lpstr>PowerPoint Presentation</vt:lpstr>
      <vt:lpstr>Deterministic trend</vt:lpstr>
      <vt:lpstr>PowerPoint Presentation</vt:lpstr>
      <vt:lpstr>Unit root test</vt:lpstr>
      <vt:lpstr>Augmented Dickey-Fuller test</vt:lpstr>
      <vt:lpstr>Augmented Dickey-Fuller test</vt:lpstr>
      <vt:lpstr>Phillips–Perron test</vt:lpstr>
      <vt:lpstr>Vector autoregressive (VAR) models</vt:lpstr>
      <vt:lpstr>Vector autoregressive (VAR) models</vt:lpstr>
      <vt:lpstr>VAR diagnosis</vt:lpstr>
      <vt:lpstr>VAR diagnosis: lag selection</vt:lpstr>
      <vt:lpstr>VAR diagnosis: lag selection</vt:lpstr>
      <vt:lpstr>VAR diagnosis: VAR stability</vt:lpstr>
      <vt:lpstr>VAR diagnosis: VAR stability</vt:lpstr>
      <vt:lpstr>VAR diagnosis: autocorrelation</vt:lpstr>
      <vt:lpstr>VAR diagnosis: Granger causality</vt:lpstr>
      <vt:lpstr>VAR diagnosis: Granger causality</vt:lpstr>
      <vt:lpstr>Estimation of SVAR</vt:lpstr>
      <vt:lpstr>Estimation of SVAR</vt:lpstr>
      <vt:lpstr>Estimation of SVAR</vt:lpstr>
      <vt:lpstr>Estimation of SVAR</vt:lpstr>
      <vt:lpstr>Impulse response function</vt:lpstr>
      <vt:lpstr>Impulse response function</vt:lpstr>
      <vt:lpstr>Cointegration</vt:lpstr>
      <vt:lpstr>Vector Error Correction Models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Using Stata</dc:title>
  <dc:creator>Li Tang</dc:creator>
  <cp:lastModifiedBy>Tang, Li</cp:lastModifiedBy>
  <cp:revision>131</cp:revision>
  <dcterms:created xsi:type="dcterms:W3CDTF">2013-09-18T03:38:04Z</dcterms:created>
  <dcterms:modified xsi:type="dcterms:W3CDTF">2017-03-03T13:14:53Z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976776008</vt:i4>
  </property>
  <property fmtid="{D5CDD505-2E9C-101B-9397-08002B2CF9AE}" pid="3" name="_NewReviewCycle">
    <vt:lpwstr/>
  </property>
  <property fmtid="{D5CDD505-2E9C-101B-9397-08002B2CF9AE}" pid="4" name="_EmailSubject">
    <vt:lpwstr>Level 6: Time Series with Stata</vt:lpwstr>
  </property>
  <property fmtid="{D5CDD505-2E9C-101B-9397-08002B2CF9AE}" pid="5" name="_AuthorEmail">
    <vt:lpwstr>KChen2@imf.org</vt:lpwstr>
  </property>
  <property fmtid="{D5CDD505-2E9C-101B-9397-08002B2CF9AE}" pid="6" name="_AuthorEmailDisplayName">
    <vt:lpwstr>Chen, Kan</vt:lpwstr>
  </property>
</Properties>
</file>