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1BE8-E271-A94D-A08A-B2FA564EA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Analysis of Cyberbullying Detection with Machine Learning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1213F-A9DE-4B46-8F03-34952822E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Johnson</a:t>
            </a:r>
          </a:p>
          <a:p>
            <a:r>
              <a:rPr lang="en-US" dirty="0"/>
              <a:t>CAP6673 – FAU Spring 2018</a:t>
            </a:r>
          </a:p>
        </p:txBody>
      </p:sp>
    </p:spTree>
    <p:extLst>
      <p:ext uri="{BB962C8B-B14F-4D97-AF65-F5344CB8AC3E}">
        <p14:creationId xmlns:p14="http://schemas.microsoft.com/office/powerpoint/2010/main" val="348646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E28-B744-7249-B488-1461459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29D-268C-9846-901E-501E78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B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Scraped 18,554 user pages site Formspring.me by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included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Q &amp; 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profile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Outbound links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Page meta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data labelling outsourced to Amazon’s Mechanical Turk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Labelled data by answering 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Bullying vs non-bullying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Which words indicate bullying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Rank severity of bullying 1 - 1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Final data set: 13,562 posts, with 792 positive for bullying (5.8%)</a:t>
            </a:r>
          </a:p>
        </p:txBody>
      </p:sp>
    </p:spTree>
    <p:extLst>
      <p:ext uri="{BB962C8B-B14F-4D97-AF65-F5344CB8AC3E}">
        <p14:creationId xmlns:p14="http://schemas.microsoft.com/office/powerpoint/2010/main" val="193374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E28-B744-7249-B488-1461459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29D-268C-9846-901E-501E78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Recursively crawled </a:t>
            </a:r>
            <a:r>
              <a:rPr lang="en-US" dirty="0" err="1"/>
              <a:t>ASK.fm</a:t>
            </a:r>
            <a:r>
              <a:rPr lang="en-US" dirty="0"/>
              <a:t> Q&amp;A site and collected 24K Q&amp;A pairs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Researched manually labelled all instances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Final set contained 278 positive instances, just over 1%</a:t>
            </a:r>
          </a:p>
          <a:p>
            <a:pPr marL="0" indent="0">
              <a:buNone/>
            </a:pPr>
            <a:r>
              <a:rPr lang="en-US" b="1" dirty="0"/>
              <a:t>Group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Collected 1.65 million tweets with Twitter 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First 1 million tweets are randomly selected as baseline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Next 650K selected by querying with one of 309 hashtags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Hashtag are associated with offensive language and bullying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09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E28-B744-7249-B488-1461459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29D-268C-9846-901E-501E78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Group 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Collected a large amount of data from 3 platforms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Twitter: 296, 308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ASK.fm</a:t>
            </a:r>
            <a:r>
              <a:rPr lang="en-US" dirty="0"/>
              <a:t>: 2,863801 Q&amp;As borrowed from </a:t>
            </a:r>
            <a:r>
              <a:rPr lang="en-US" dirty="0" err="1"/>
              <a:t>Hosseinmardi</a:t>
            </a:r>
            <a:r>
              <a:rPr lang="en-US" dirty="0"/>
              <a:t> et al.’s previous research [7]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Instagram: also borrowed from </a:t>
            </a:r>
            <a:r>
              <a:rPr lang="en-US" dirty="0" err="1"/>
              <a:t>Hosseinmardi</a:t>
            </a:r>
            <a:r>
              <a:rPr lang="en-US" dirty="0"/>
              <a:t> et 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Outsourced labelling to Amazon’s Mechanical Turk</a:t>
            </a:r>
          </a:p>
          <a:p>
            <a:pPr marL="0" indent="0">
              <a:buNone/>
            </a:pPr>
            <a:r>
              <a:rPr lang="en-US" b="1" dirty="0"/>
              <a:t>Group 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Collected 3,947 comments from YouTube and 2647 tweets from Twitter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Used a bullying data set provided by </a:t>
            </a:r>
            <a:r>
              <a:rPr lang="en-US" dirty="0" err="1"/>
              <a:t>Imeprium</a:t>
            </a:r>
            <a:r>
              <a:rPr lang="en-US" dirty="0"/>
              <a:t> on Kaggle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was from a previous machine learning contest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Researchers manually label data: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Bully, non-bully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Aggressor</a:t>
            </a:r>
          </a:p>
        </p:txBody>
      </p:sp>
    </p:spTree>
    <p:extLst>
      <p:ext uri="{BB962C8B-B14F-4D97-AF65-F5344CB8AC3E}">
        <p14:creationId xmlns:p14="http://schemas.microsoft.com/office/powerpoint/2010/main" val="41791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E28-B744-7249-B488-1461459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29D-268C-9846-901E-501E78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YouTube comments were prepared: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Removed stop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Stemming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Special &amp; repetitive character removal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Feature sets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TFIDF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List of negative words from </a:t>
            </a:r>
            <a:r>
              <a:rPr lang="en-US" dirty="0" err="1"/>
              <a:t>Ortony</a:t>
            </a:r>
            <a:r>
              <a:rPr lang="en-US" dirty="0"/>
              <a:t> lexicon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List of profane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Frequently occurring POS bigrams</a:t>
            </a:r>
          </a:p>
        </p:txBody>
      </p:sp>
    </p:spTree>
    <p:extLst>
      <p:ext uri="{BB962C8B-B14F-4D97-AF65-F5344CB8AC3E}">
        <p14:creationId xmlns:p14="http://schemas.microsoft.com/office/powerpoint/2010/main" val="132279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Curated list of 296 bad words – gave each word a offensive severity level from the set {100, 200, 300, 400, 500}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5 feature sets created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curse words at each level (NUM100, NUM200, … , NUM500)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Percentage of curse words at each level (NORM100, NORM200, … , NORM500)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Total number of words in the post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weighted sum (SUM) of the curse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Boolean value that is set true if user is posting anonymously</a:t>
            </a:r>
          </a:p>
        </p:txBody>
      </p:sp>
    </p:spTree>
    <p:extLst>
      <p:ext uri="{BB962C8B-B14F-4D97-AF65-F5344CB8AC3E}">
        <p14:creationId xmlns:p14="http://schemas.microsoft.com/office/powerpoint/2010/main" val="245936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ASK.fm</a:t>
            </a:r>
            <a:r>
              <a:rPr lang="en-US" dirty="0"/>
              <a:t> pre-processing - Removal of stops words, stemming, case folding, link removal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Stanford parser used to identify grammatical dependencies between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3 dictionaries of offensive words to identify dependencies connected to offensive 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2 consisted of 4 features sets: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TFIDF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TFIDF with increased term weight for offensive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bad words, total number of words, number of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person pronouns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Word relation features generated with Stanford Parser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Twitter pre-processing – stop words, spam/</a:t>
            </a:r>
            <a:r>
              <a:rPr lang="en-US" dirty="0" err="1"/>
              <a:t>url</a:t>
            </a:r>
            <a:r>
              <a:rPr lang="en-US" dirty="0"/>
              <a:t>/punctuation removal,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Stanford parser used to identify grammatical dependencies between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3 dictionaries of offensive words to identify dependencies connected to offensive 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2 consisted of 4 features sets: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TFIDF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TFIDF with increased term weight for offensive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bad words, total number of words, number of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person pronouns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Word relation features generated with Stanford Parser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prepared from </a:t>
            </a:r>
            <a:r>
              <a:rPr lang="en-US" dirty="0" err="1"/>
              <a:t>ASK.fm</a:t>
            </a:r>
            <a:r>
              <a:rPr lang="en-US" dirty="0"/>
              <a:t>, Instagram, and Twitter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N-gram text features used in combination with PVC model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9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cleaned of special characters, case folded, regularized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Grammatical corrections made to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Features created for TFIDF vectors and count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Feature set created for n-grams in range [1, 5]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SelectKBest feature selection used to reduce total feature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Chi-Squared test selects the top scoring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Final training data set has shape (5694, 4600)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5694 instances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4600 features</a:t>
            </a:r>
          </a:p>
        </p:txBody>
      </p:sp>
    </p:spTree>
    <p:extLst>
      <p:ext uri="{BB962C8B-B14F-4D97-AF65-F5344CB8AC3E}">
        <p14:creationId xmlns:p14="http://schemas.microsoft.com/office/powerpoint/2010/main" val="303070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DF6-191E-544C-9083-90BF0ED9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9AA-CA78-A64D-8EFC-0D358579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Selection Conclusions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Bag of words with TFIDF is very popular, used in many NLP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Bag of words model does not capture position dependencies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Groups C and D both used word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 used word vectors to identify new offensive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 used word vectors instead of bag TFIDF values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Word vectors contain more meaning for each term - context, syntax, POS, semantic, and more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POS features help to identify offensive words in relation to pronouns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Group D explored more features than any other group: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Network based features, popularity, reciprocity, power differences, centrality scores, sentiment, and more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Feature set trimmed after analyzing feature significance</a:t>
            </a:r>
          </a:p>
        </p:txBody>
      </p:sp>
    </p:spTree>
    <p:extLst>
      <p:ext uri="{BB962C8B-B14F-4D97-AF65-F5344CB8AC3E}">
        <p14:creationId xmlns:p14="http://schemas.microsoft.com/office/powerpoint/2010/main" val="1691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95A1-C107-014A-9F58-A2D5ED08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EFA-233C-C545-8213-7D195D0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Intro to Cyberbullying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Challenges of Automated Cyberbullying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Overview of Case Studies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Collection &amp; Labelling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Feature Selection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Model Training and Evaluation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Conclusions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3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19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Group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set divided into 50% training, 30% validation, and 20% 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Binary classification performed better than multi-class classification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Jrip</a:t>
            </a:r>
            <a:r>
              <a:rPr lang="en-US" dirty="0"/>
              <a:t> Rule Based achieved highest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SVM scored highest Kappa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52D1C-9573-7743-9924-9D724A9E52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232304"/>
            <a:ext cx="7315200" cy="24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1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First experiment (rule based) performed better than second experiment (bag of words)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Group concluded: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NORM outperforms NUM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Inclusion of anonymity feature improves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C5799-892D-D84B-8922-87EC017699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083668"/>
            <a:ext cx="7424808" cy="2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42443" cy="1626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r>
              <a:rPr lang="en-US" dirty="0"/>
              <a:t>Data (23,684 instances) was divided 70/30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1 used LSF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Lexical syntactic features defined with Stanford 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32299-41A6-8B43-99D2-D316520FE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587558"/>
            <a:ext cx="7315200" cy="51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5D3C2-D48C-7C4D-85D0-E7D9B40376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079105"/>
            <a:ext cx="7315200" cy="13218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80682A-9DA5-0244-9CAD-26A24678CD56}"/>
              </a:ext>
            </a:extLst>
          </p:cNvPr>
          <p:cNvSpPr txBox="1">
            <a:spLocks/>
          </p:cNvSpPr>
          <p:nvPr/>
        </p:nvSpPr>
        <p:spPr>
          <a:xfrm>
            <a:off x="3955645" y="3424428"/>
            <a:ext cx="7142443" cy="65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 2 used variety of feature sets (A – 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C84770-B405-4B46-A8A8-1F2E4C688218}"/>
              </a:ext>
            </a:extLst>
          </p:cNvPr>
          <p:cNvSpPr txBox="1">
            <a:spLocks/>
          </p:cNvSpPr>
          <p:nvPr/>
        </p:nvSpPr>
        <p:spPr>
          <a:xfrm>
            <a:off x="3869267" y="5483449"/>
            <a:ext cx="7142443" cy="654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Note that accuracy is a poor evaluation metric because the data is extremely imbalanced</a:t>
            </a:r>
          </a:p>
        </p:txBody>
      </p:sp>
    </p:spTree>
    <p:extLst>
      <p:ext uri="{BB962C8B-B14F-4D97-AF65-F5344CB8AC3E}">
        <p14:creationId xmlns:p14="http://schemas.microsoft.com/office/powerpoint/2010/main" val="58198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42443" cy="2208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Group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r>
              <a:rPr lang="en-US" dirty="0"/>
              <a:t>Experimented with several types of 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J48, </a:t>
            </a:r>
            <a:r>
              <a:rPr lang="en-US" dirty="0" err="1"/>
              <a:t>LADTree</a:t>
            </a:r>
            <a:r>
              <a:rPr lang="en-US" dirty="0"/>
              <a:t>, LMT, </a:t>
            </a:r>
            <a:r>
              <a:rPr lang="en-US" dirty="0" err="1"/>
              <a:t>Nbtree</a:t>
            </a:r>
            <a:r>
              <a:rPr lang="en-US" dirty="0"/>
              <a:t>, Functional Tree, Random </a:t>
            </a:r>
            <a:r>
              <a:rPr lang="en-US" dirty="0" err="1"/>
              <a:t>Forsts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Under sampling and over sampling used in combination to resolve imbalance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Random Forest with 10 trees performed the best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4D5B0-FCE4-6148-9538-2519BCE179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3720829"/>
            <a:ext cx="4889500" cy="19558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572971"/>
            <a:ext cx="7142443" cy="220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their PVC model with Twitter, </a:t>
            </a:r>
            <a:r>
              <a:rPr lang="en-US" dirty="0" err="1"/>
              <a:t>ASK.fm</a:t>
            </a:r>
            <a:r>
              <a:rPr lang="en-US" dirty="0"/>
              <a:t>, and Instagram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Detect cyberbullying via weakly supervised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PVC model identifies bully vs victim and additional words indicative of bullying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402C6-96F5-744E-817A-1CE5F45FC1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11" y="2781419"/>
            <a:ext cx="6030203" cy="35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42443" cy="220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Experimented with Logistic Regression, SVM, Random Forest, and Gradient Boosting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Gradient Boosting learner performed best with 79.2% accuracy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D5E8D-8B49-A549-9B7F-9894E0A713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6" y="3247653"/>
            <a:ext cx="7142443" cy="1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142443" cy="5089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and Evaluation Conclusions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SVM was popular classifier – known to have good results but is computationally expensive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groups preferred rule based learners and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Resulting knowledge representation more useful than black box SVM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lot of recent success in NLP with deep neural networks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Requires a lot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RNN and LSTM networks combined with word vectors can better capture text meaning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existing cyberbullying classifier to assist in long term data collection (1 year or continuous), increased data size will lend itself to complex neural network architectures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8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142443" cy="50892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Cyberbullying is increasingly harder to monitor as social media activity grows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Machine learning systems can assist in cyberbullying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6 case studies from 2011 – 2018 compared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groups manually scraped data from YouTube, Instagram, Twitter, Formspring.me, and </a:t>
            </a:r>
            <a:r>
              <a:rPr lang="en-US" dirty="0" err="1"/>
              <a:t>ASK.fm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Groups manually labelled data or outsourced to Amazon’s Mechanical Turk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 research groups used some form of a bag of words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Groups that created additional POS, network based, and user profile features achieved better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Increasing data size and quality will create opportunities to use complex deep neural networks that have proven success in NLP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918-5C44-B54D-AADD-7B3626D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5E73-BF9D-E24D-9172-D8D6251D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142443" cy="5089221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Dinakar</a:t>
            </a:r>
            <a:r>
              <a:rPr lang="en-US" dirty="0"/>
              <a:t>, K., </a:t>
            </a:r>
            <a:r>
              <a:rPr lang="en-US" dirty="0" err="1"/>
              <a:t>Reichart</a:t>
            </a:r>
            <a:r>
              <a:rPr lang="en-US" dirty="0"/>
              <a:t>, R., Liberman, H. (2011). “Modeling the Detection of Textual Cyberbullying”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Reynolds, K. (2011). “Using Machine Learning to Detect Cyberbullying”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Engman</a:t>
            </a:r>
            <a:r>
              <a:rPr lang="en-US" dirty="0"/>
              <a:t>, L. (2016). “Automatic Detection of Cyberbullying on </a:t>
            </a:r>
            <a:r>
              <a:rPr lang="en-US" dirty="0" err="1"/>
              <a:t>Socil</a:t>
            </a:r>
            <a:r>
              <a:rPr lang="en-US" dirty="0"/>
              <a:t> Media”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Chatzakou</a:t>
            </a:r>
            <a:r>
              <a:rPr lang="en-US" dirty="0"/>
              <a:t>, D., </a:t>
            </a:r>
            <a:r>
              <a:rPr lang="en-US" dirty="0" err="1"/>
              <a:t>Kourtellis</a:t>
            </a:r>
            <a:r>
              <a:rPr lang="en-US" dirty="0"/>
              <a:t>, N., Blackburn, J., De </a:t>
            </a:r>
            <a:r>
              <a:rPr lang="en-US" dirty="0" err="1"/>
              <a:t>Cristofaro</a:t>
            </a:r>
            <a:r>
              <a:rPr lang="en-US" dirty="0"/>
              <a:t>, E., </a:t>
            </a:r>
            <a:r>
              <a:rPr lang="en-US" dirty="0" err="1"/>
              <a:t>Stringhini</a:t>
            </a:r>
            <a:r>
              <a:rPr lang="en-US" dirty="0"/>
              <a:t>, G. (2017). “Mean Birds - Detecting Aggression and Bullying on Twitter”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Raisi</a:t>
            </a:r>
            <a:r>
              <a:rPr lang="en-US" dirty="0"/>
              <a:t>, E., Huang, B. (2017). “Cyberbullying Detection with Weakly Supervised Machine Learning”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Sahay, K., </a:t>
            </a:r>
            <a:r>
              <a:rPr lang="en-US" dirty="0" err="1"/>
              <a:t>Khaira</a:t>
            </a:r>
            <a:r>
              <a:rPr lang="en-US" dirty="0"/>
              <a:t>, H., </a:t>
            </a:r>
            <a:r>
              <a:rPr lang="en-US" dirty="0" err="1"/>
              <a:t>Kukreja</a:t>
            </a:r>
            <a:r>
              <a:rPr lang="en-US" dirty="0"/>
              <a:t>, P., Shukla, N. (2018). “Detecting Cyberbullying and Aggression in Social Commentary Using NLP and Machine Learning”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Hosseinmardi</a:t>
            </a:r>
            <a:r>
              <a:rPr lang="en-US" dirty="0"/>
              <a:t>, H., Mattson, S., Rafiq, R., Han, R., </a:t>
            </a:r>
            <a:r>
              <a:rPr lang="en-US" dirty="0" err="1"/>
              <a:t>Lv</a:t>
            </a:r>
            <a:r>
              <a:rPr lang="en-US" dirty="0"/>
              <a:t>, Q., Mishra, S. (2015). “Detection of Cyberbullying Incidents on the Instagram Social Network”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Pennington, J., </a:t>
            </a:r>
            <a:r>
              <a:rPr lang="en-US" dirty="0" err="1"/>
              <a:t>Socher</a:t>
            </a:r>
            <a:r>
              <a:rPr lang="en-US" dirty="0"/>
              <a:t>, R., Manning, C., (2014) “</a:t>
            </a:r>
            <a:r>
              <a:rPr lang="en-US" dirty="0" err="1"/>
              <a:t>GloVe</a:t>
            </a:r>
            <a:r>
              <a:rPr lang="en-US" dirty="0"/>
              <a:t>: Global Vectors for Word Representation”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Wolfe, L, (2017). “Twitter User Statistics 2008 Through 2017”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(2010). “Cyberbullying: A National Epidemic”, </a:t>
            </a:r>
            <a:r>
              <a:rPr lang="en-US" u="sng" dirty="0">
                <a:hlinkClick r:id="rId2"/>
              </a:rPr>
              <a:t>https://study.com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75326-CD77-4743-B928-B4BBC3A5B834}"/>
              </a:ext>
            </a:extLst>
          </p:cNvPr>
          <p:cNvSpPr txBox="1">
            <a:spLocks/>
          </p:cNvSpPr>
          <p:nvPr/>
        </p:nvSpPr>
        <p:spPr>
          <a:xfrm>
            <a:off x="3869267" y="4698729"/>
            <a:ext cx="7142443" cy="162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6D0-4B25-9D43-87FF-7FB10E9E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Cyberbullying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775A-3E57-3E4D-9713-8D6AD87D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Bullying which occurs through electronic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Social media, chat groups, Q&amp;A forums,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Victims suffer mental and physical side effects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i="1" dirty="0"/>
              <a:t>“54% of young people on Facebook had experienced cyberbullying.”  ~ Love </a:t>
            </a:r>
            <a:r>
              <a:rPr lang="en-US" i="1" dirty="0" err="1"/>
              <a:t>Engman</a:t>
            </a:r>
            <a:r>
              <a:rPr lang="en-US" i="1" dirty="0"/>
              <a:t> 2015 [3]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time restrictions – occurs 24/7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Twitter alone contains over 300 million users, and growing [9]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Very difficult to monitor at scale</a:t>
            </a:r>
          </a:p>
        </p:txBody>
      </p:sp>
    </p:spTree>
    <p:extLst>
      <p:ext uri="{BB962C8B-B14F-4D97-AF65-F5344CB8AC3E}">
        <p14:creationId xmlns:p14="http://schemas.microsoft.com/office/powerpoint/2010/main" val="152816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6D0-4B25-9D43-87FF-7FB10E9E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Cyberbullying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775A-3E57-3E4D-9713-8D6AD87D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Effective classification systems can be trained to classify digital communication as bullying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Goal – reduce cyberbullying through automatic detection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092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0D28-4E21-C648-AA1D-E1EBDD9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Automated Cyberbullying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B3DD-27D6-964C-9D1F-589C1006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Natural Language Processing 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Human language is complex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ambiguities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context specific meaning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sarcasm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many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dialects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cultural influences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Digital communication always evolving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New terminology and abbreviations introduced monthly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0D28-4E21-C648-AA1D-E1EBDD9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Automated Cyberbullying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B3DD-27D6-964C-9D1F-589C1006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Acquisition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large cyberbullying data set of high quality freely available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must be acquired through query and crawling strategies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Imbalanced data (small percentage of bullying)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Very expensive and time consuming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Model performance will always be influenced by size and quality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874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5727-19DE-5B4D-8888-B22B5CC0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03" y="85262"/>
            <a:ext cx="10895120" cy="7438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 Case Studies Between 2011 – 2018 Reviewed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C2F3D2-004D-EF4D-9E48-1D0D53242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59050"/>
              </p:ext>
            </p:extLst>
          </p:nvPr>
        </p:nvGraphicFramePr>
        <p:xfrm>
          <a:off x="0" y="749030"/>
          <a:ext cx="12192000" cy="6123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195">
                  <a:extLst>
                    <a:ext uri="{9D8B030D-6E8A-4147-A177-3AD203B41FA5}">
                      <a16:colId xmlns:a16="http://schemas.microsoft.com/office/drawing/2014/main" val="1510464495"/>
                    </a:ext>
                  </a:extLst>
                </a:gridCol>
                <a:gridCol w="2983770">
                  <a:extLst>
                    <a:ext uri="{9D8B030D-6E8A-4147-A177-3AD203B41FA5}">
                      <a16:colId xmlns:a16="http://schemas.microsoft.com/office/drawing/2014/main" val="3386530876"/>
                    </a:ext>
                  </a:extLst>
                </a:gridCol>
                <a:gridCol w="1239052">
                  <a:extLst>
                    <a:ext uri="{9D8B030D-6E8A-4147-A177-3AD203B41FA5}">
                      <a16:colId xmlns:a16="http://schemas.microsoft.com/office/drawing/2014/main" val="2113357332"/>
                    </a:ext>
                  </a:extLst>
                </a:gridCol>
                <a:gridCol w="1984120">
                  <a:extLst>
                    <a:ext uri="{9D8B030D-6E8A-4147-A177-3AD203B41FA5}">
                      <a16:colId xmlns:a16="http://schemas.microsoft.com/office/drawing/2014/main" val="2543797173"/>
                    </a:ext>
                  </a:extLst>
                </a:gridCol>
                <a:gridCol w="4939863">
                  <a:extLst>
                    <a:ext uri="{9D8B030D-6E8A-4147-A177-3AD203B41FA5}">
                      <a16:colId xmlns:a16="http://schemas.microsoft.com/office/drawing/2014/main" val="3853003126"/>
                    </a:ext>
                  </a:extLst>
                </a:gridCol>
              </a:tblGrid>
              <a:tr h="7660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Group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Title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Date Published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Authors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Description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2886829760"/>
                  </a:ext>
                </a:extLst>
              </a:tr>
              <a:tr h="5372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A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Modeling the Detection of Textual Cyberbullying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July 2011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Dinakar et al.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Apply binary and multi-class classifiers on a corpus of 4500 YouTube comments.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3996444090"/>
                  </a:ext>
                </a:extLst>
              </a:tr>
              <a:tr h="5372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B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Using Machine Learning to Detect Cyberbullying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December 2011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Reynolds, K.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Use both rule-based and bag of words models on labelled Formspring.me data.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3149481613"/>
                  </a:ext>
                </a:extLst>
              </a:tr>
              <a:tr h="7660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C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Automatic Detection of Cyberbullying on Social Media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June 2016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Engman, L.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Performs two experiments on Ask.fm Q&amp;A dataset and compares their results.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805159118"/>
                  </a:ext>
                </a:extLst>
              </a:tr>
              <a:tr h="11484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Mean Birds - Detecting </a:t>
                      </a:r>
                      <a:r>
                        <a:rPr lang="en-US" sz="1200" kern="1200" dirty="0" err="1">
                          <a:effectLst/>
                        </a:rPr>
                        <a:t>Agression</a:t>
                      </a:r>
                      <a:r>
                        <a:rPr lang="en-US" sz="1200" kern="1200" dirty="0">
                          <a:effectLst/>
                        </a:rPr>
                        <a:t> and Bullying on Twitter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May 2017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</a:rPr>
                        <a:t>Chatzakou</a:t>
                      </a:r>
                      <a:r>
                        <a:rPr lang="en-US" sz="1200" kern="1200" dirty="0">
                          <a:effectLst/>
                        </a:rPr>
                        <a:t>, D. </a:t>
                      </a:r>
                      <a:r>
                        <a:rPr lang="en-US" sz="1200" kern="1200" dirty="0" err="1">
                          <a:effectLst/>
                        </a:rPr>
                        <a:t>Kourtellis</a:t>
                      </a:r>
                      <a:r>
                        <a:rPr lang="en-US" sz="1200" kern="1200" dirty="0">
                          <a:effectLst/>
                        </a:rPr>
                        <a:t>, N.</a:t>
                      </a:r>
                    </a:p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Blackburn, J. De </a:t>
                      </a:r>
                      <a:r>
                        <a:rPr lang="en-US" sz="1200" kern="1200" dirty="0" err="1">
                          <a:effectLst/>
                        </a:rPr>
                        <a:t>Cristofaro</a:t>
                      </a:r>
                      <a:r>
                        <a:rPr lang="en-US" sz="1200" kern="1200" dirty="0">
                          <a:effectLst/>
                        </a:rPr>
                        <a:t>, E.</a:t>
                      </a:r>
                    </a:p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</a:rPr>
                        <a:t>Stringhini</a:t>
                      </a:r>
                      <a:r>
                        <a:rPr lang="en-US" sz="1200" kern="1200" dirty="0">
                          <a:effectLst/>
                        </a:rPr>
                        <a:t>, </a:t>
                      </a:r>
                      <a:r>
                        <a:rPr lang="en-US" sz="1200" kern="1200" dirty="0" err="1">
                          <a:effectLst/>
                        </a:rPr>
                        <a:t>G.Vakali</a:t>
                      </a:r>
                      <a:r>
                        <a:rPr lang="en-US" sz="1200" kern="1200" dirty="0">
                          <a:effectLst/>
                        </a:rPr>
                        <a:t>, A.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Extract text, user, network, and session-based features from a Twitter corpus, then apply various classifiers to the problem of detecting cyberbullying.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1435807902"/>
                  </a:ext>
                </a:extLst>
              </a:tr>
              <a:tr h="6668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E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Cyberbullying Detection with Weakly Supervised Machine Learning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July 2017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</a:rPr>
                        <a:t>Raisi</a:t>
                      </a:r>
                      <a:r>
                        <a:rPr lang="en-US" sz="1200" kern="1200" dirty="0">
                          <a:effectLst/>
                        </a:rPr>
                        <a:t>, E. Huang, B.</a:t>
                      </a:r>
                    </a:p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 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The “first specialized algorithm for cyberbullying detection that allows weak supervision and uses social structure” to detect user rolls.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3941451187"/>
                  </a:ext>
                </a:extLst>
              </a:tr>
              <a:tr h="14049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F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Detecting Cyberbullying and Aggression in Social Commentary Using NLP and ML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January 2018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Sahay, K. Singh </a:t>
                      </a:r>
                      <a:r>
                        <a:rPr lang="en-US" sz="1200" kern="1200" dirty="0" err="1">
                          <a:effectLst/>
                        </a:rPr>
                        <a:t>Khaira</a:t>
                      </a:r>
                      <a:r>
                        <a:rPr lang="en-US" sz="1200" kern="1200" dirty="0">
                          <a:effectLst/>
                        </a:rPr>
                        <a:t>, H.</a:t>
                      </a:r>
                    </a:p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</a:rPr>
                        <a:t>Kukreja</a:t>
                      </a:r>
                      <a:r>
                        <a:rPr lang="en-US" sz="1200" kern="1200" dirty="0">
                          <a:effectLst/>
                        </a:rPr>
                        <a:t>, P. Shukla, N.</a:t>
                      </a:r>
                    </a:p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 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Performing binary and multi-class classification, using YouTube comments and Twitter messages for a combined training data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537" marR="52537" marT="0" marB="0"/>
                </a:tc>
                <a:extLst>
                  <a:ext uri="{0D108BD9-81ED-4DB2-BD59-A6C34878D82A}">
                    <a16:rowId xmlns:a16="http://schemas.microsoft.com/office/drawing/2014/main" val="403053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7758-214C-0C4D-ADC8-1BAEF50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C23F-6B69-4A46-AFB4-74186CE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Sources Commonly Used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YouTube - Comments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Twitter -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Formspring.me – Q&amp;As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Instagram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ASK.fm</a:t>
            </a:r>
            <a:r>
              <a:rPr lang="en-US" dirty="0"/>
              <a:t> – Q&amp;As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Labelling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Amazon Mechanical Turk – crowd sourcing service commonly used to annotate data, often combined with majority vote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Manual labelling by researchers</a:t>
            </a:r>
          </a:p>
        </p:txBody>
      </p:sp>
    </p:spTree>
    <p:extLst>
      <p:ext uri="{BB962C8B-B14F-4D97-AF65-F5344CB8AC3E}">
        <p14:creationId xmlns:p14="http://schemas.microsoft.com/office/powerpoint/2010/main" val="359325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E28-B744-7249-B488-14614592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29D-268C-9846-901E-501E78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Manually scraped 50K YouTube comments from pages of controversial video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Controversial videos more likely to contain offensive language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Clustered comments into: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Physical appearance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Sexuality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Race &amp; culture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Intelligence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Created final data set by manually labelling 1500 comments from each cluster</a:t>
            </a:r>
          </a:p>
        </p:txBody>
      </p:sp>
    </p:spTree>
    <p:extLst>
      <p:ext uri="{BB962C8B-B14F-4D97-AF65-F5344CB8AC3E}">
        <p14:creationId xmlns:p14="http://schemas.microsoft.com/office/powerpoint/2010/main" val="25380057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437</TotalTime>
  <Words>1898</Words>
  <Application>Microsoft Macintosh PowerPoint</Application>
  <PresentationFormat>Widescreen</PresentationFormat>
  <Paragraphs>282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SimSun</vt:lpstr>
      <vt:lpstr>Corbel</vt:lpstr>
      <vt:lpstr>Courier New</vt:lpstr>
      <vt:lpstr>Times New Roman</vt:lpstr>
      <vt:lpstr>Wingdings 2</vt:lpstr>
      <vt:lpstr>Frame</vt:lpstr>
      <vt:lpstr>An Analysis of Cyberbullying Detection with Machine Learning Methods</vt:lpstr>
      <vt:lpstr>Introduction</vt:lpstr>
      <vt:lpstr>Intro to Cyberbullying</vt:lpstr>
      <vt:lpstr>Intro to Cyberbullying</vt:lpstr>
      <vt:lpstr>Challenges of Automated Cyberbullying Detection</vt:lpstr>
      <vt:lpstr>Challenges of Automated Cyberbullying Detection</vt:lpstr>
      <vt:lpstr>6 Case Studies Between 2011 – 2018 Reviewed</vt:lpstr>
      <vt:lpstr>Data Collection &amp; Labelling</vt:lpstr>
      <vt:lpstr>Data Collection &amp; Labelling</vt:lpstr>
      <vt:lpstr>Data Collection &amp; Labelling</vt:lpstr>
      <vt:lpstr>Data Collection &amp; Labelling</vt:lpstr>
      <vt:lpstr>Data Collection &amp; Labelling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Model Training &amp; Evaluation</vt:lpstr>
      <vt:lpstr>Model Training &amp; Evaluation</vt:lpstr>
      <vt:lpstr>Model Training &amp; Evaluation</vt:lpstr>
      <vt:lpstr>Model Training &amp; Evaluation</vt:lpstr>
      <vt:lpstr>Model Training &amp; Evaluation</vt:lpstr>
      <vt:lpstr>Model Training &amp; Evaluation</vt:lpstr>
      <vt:lpstr>Model Training &amp; Evaluation</vt:lpstr>
      <vt:lpstr>Conclusions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Cyberbullying Detection with Machine Learning Methods</dc:title>
  <dc:creator>Justin Johnson</dc:creator>
  <cp:lastModifiedBy>Justin Johnson</cp:lastModifiedBy>
  <cp:revision>19</cp:revision>
  <dcterms:created xsi:type="dcterms:W3CDTF">2018-04-21T16:39:22Z</dcterms:created>
  <dcterms:modified xsi:type="dcterms:W3CDTF">2018-04-21T23:56:45Z</dcterms:modified>
</cp:coreProperties>
</file>