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2" r:id="rId2"/>
    <p:sldId id="257" r:id="rId3"/>
    <p:sldId id="258" r:id="rId4"/>
    <p:sldId id="259" r:id="rId5"/>
    <p:sldId id="264" r:id="rId6"/>
    <p:sldId id="263" r:id="rId7"/>
    <p:sldId id="261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ED1E2-2345-4DA2-91E1-4C75C417F4A9}" v="4" dt="2022-02-11T15:11:25.449"/>
    <p1510:client id="{D3D3EA04-5D2B-45CD-8594-844C9699D786}" v="88" dt="2022-02-09T07:12:08.225"/>
  </p1510:revLst>
</p1510:revInfo>
</file>

<file path=ppt/tableStyles.xml><?xml version="1.0" encoding="utf-8"?>
<a:tblStyleLst xmlns:a="http://schemas.openxmlformats.org/drawingml/2006/main" def="{817FA727-1E1D-49D8-8736-37B076A0B449}">
  <a:tblStyle styleId="{817FA727-1E1D-49D8-8736-37B076A0B4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3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23110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23110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1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81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92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8" y="1876305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25" y="1720386"/>
            <a:ext cx="4128000" cy="26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2 or 3 students (do not work alone)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must work on the assignment using </a:t>
            </a:r>
            <a:r>
              <a:rPr lang="en" sz="11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VS code</a:t>
            </a: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copy/paste your code on this PowerPoint presentation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311700" y="1209975"/>
            <a:ext cx="3886242" cy="1183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is a test that you can use to test your code and make sure it is working correctly. If your code is correct, this is the output that you should get: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451050" y="2053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public class </a:t>
            </a:r>
            <a:r>
              <a:rPr lang="en-US" sz="1000" dirty="0" err="1"/>
              <a:t>ListTest</a:t>
            </a:r>
            <a:r>
              <a:rPr lang="en-US" sz="1000" dirty="0"/>
              <a:t> {</a:t>
            </a:r>
          </a:p>
          <a:p>
            <a:r>
              <a:rPr lang="en-US" sz="1000" dirty="0">
                <a:solidFill>
                  <a:srgbClr val="0070C0"/>
                </a:solidFill>
              </a:rPr>
              <a:t>      public static void </a:t>
            </a:r>
            <a:r>
              <a:rPr lang="en-US" sz="1000" dirty="0"/>
              <a:t>main(</a:t>
            </a:r>
            <a:r>
              <a:rPr lang="en-US" sz="1000" dirty="0">
                <a:solidFill>
                  <a:srgbClr val="0070C0"/>
                </a:solidFill>
              </a:rPr>
              <a:t>String</a:t>
            </a:r>
            <a:r>
              <a:rPr lang="en-US" sz="1000" dirty="0"/>
              <a:t>[] </a:t>
            </a:r>
            <a:r>
              <a:rPr lang="en-US" sz="1000" dirty="0" err="1"/>
              <a:t>args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     List&lt;Double&gt; </a:t>
            </a:r>
            <a:r>
              <a:rPr lang="en-US" sz="1000" dirty="0" err="1"/>
              <a:t>lst</a:t>
            </a:r>
            <a:r>
              <a:rPr lang="en-US" sz="1000" dirty="0"/>
              <a:t> = </a:t>
            </a:r>
            <a:r>
              <a:rPr lang="en-US" sz="1000" dirty="0">
                <a:solidFill>
                  <a:srgbClr val="0070C0"/>
                </a:solidFill>
              </a:rPr>
              <a:t>new</a:t>
            </a:r>
            <a:r>
              <a:rPr lang="en-US" sz="1000" dirty="0"/>
              <a:t> LinkedList&lt;</a:t>
            </a:r>
            <a:r>
              <a:rPr lang="en-US" sz="1000" dirty="0">
                <a:solidFill>
                  <a:srgbClr val="0070C0"/>
                </a:solidFill>
              </a:rPr>
              <a:t>Double</a:t>
            </a:r>
            <a:r>
              <a:rPr lang="en-US" sz="1000" dirty="0"/>
              <a:t>&gt;();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lst.append</a:t>
            </a:r>
            <a:r>
              <a:rPr lang="en-US" sz="1000" dirty="0"/>
              <a:t>(9.54);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lst.append</a:t>
            </a:r>
            <a:r>
              <a:rPr lang="en-US" sz="1000" dirty="0"/>
              <a:t>(87.3);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lst.append</a:t>
            </a:r>
            <a:r>
              <a:rPr lang="en-US" sz="1000" dirty="0"/>
              <a:t>(55.1);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lst.size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lst.set</a:t>
            </a:r>
            <a:r>
              <a:rPr lang="en-US" sz="1000" dirty="0"/>
              <a:t>(2, 12.4); 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lst.set</a:t>
            </a:r>
            <a:r>
              <a:rPr lang="en-US" sz="1000" dirty="0"/>
              <a:t>(0, 10.5);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lst.append</a:t>
            </a:r>
            <a:r>
              <a:rPr lang="en-US" sz="1000" dirty="0"/>
              <a:t>(20.3);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lst.append</a:t>
            </a:r>
            <a:r>
              <a:rPr lang="en-US" sz="1000" dirty="0"/>
              <a:t>(11.6);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lst.set</a:t>
            </a:r>
            <a:r>
              <a:rPr lang="en-US" sz="1000" dirty="0"/>
              <a:t>(3, 5.0);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lst.get</a:t>
            </a:r>
            <a:r>
              <a:rPr lang="en-US" sz="1000" dirty="0"/>
              <a:t>(0)); 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lst.get</a:t>
            </a:r>
            <a:r>
              <a:rPr lang="en-US" sz="1000" dirty="0"/>
              <a:t>(1));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lst.get</a:t>
            </a:r>
            <a:r>
              <a:rPr lang="en-US" sz="1000" dirty="0"/>
              <a:t>(2));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lst.get</a:t>
            </a:r>
            <a:r>
              <a:rPr lang="en-US" sz="1000" dirty="0"/>
              <a:t>(3));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lst.get</a:t>
            </a:r>
            <a:r>
              <a:rPr lang="en-US" sz="1000" dirty="0"/>
              <a:t>(4));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lst.size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B5FED-E4A8-F34E-BAEE-9458FB6E6ADE}"/>
              </a:ext>
            </a:extLst>
          </p:cNvPr>
          <p:cNvSpPr txBox="1"/>
          <p:nvPr/>
        </p:nvSpPr>
        <p:spPr>
          <a:xfrm>
            <a:off x="375950" y="2393343"/>
            <a:ext cx="11195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</a:rPr>
              <a:t>10.5</a:t>
            </a:r>
          </a:p>
          <a:p>
            <a:r>
              <a:rPr lang="en-US" dirty="0">
                <a:solidFill>
                  <a:schemeClr val="bg1"/>
                </a:solidFill>
              </a:rPr>
              <a:t>87.3</a:t>
            </a:r>
          </a:p>
          <a:p>
            <a:r>
              <a:rPr lang="en-US" dirty="0">
                <a:solidFill>
                  <a:schemeClr val="bg1"/>
                </a:solidFill>
              </a:rPr>
              <a:t>12.4</a:t>
            </a:r>
          </a:p>
          <a:p>
            <a:r>
              <a:rPr lang="en-US" dirty="0">
                <a:solidFill>
                  <a:schemeClr val="bg1"/>
                </a:solidFill>
              </a:rPr>
              <a:t>5.0</a:t>
            </a:r>
          </a:p>
          <a:p>
            <a:r>
              <a:rPr lang="en-US" dirty="0">
                <a:solidFill>
                  <a:schemeClr val="bg1"/>
                </a:solidFill>
              </a:rPr>
              <a:t>11.6</a:t>
            </a:r>
          </a:p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068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Team Members (max is 3)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1744610840"/>
              </p:ext>
            </p:extLst>
          </p:nvPr>
        </p:nvGraphicFramePr>
        <p:xfrm>
          <a:off x="4665300" y="1445175"/>
          <a:ext cx="3999900" cy="2281000"/>
        </p:xfrm>
        <a:graphic>
          <a:graphicData uri="http://schemas.openxmlformats.org/drawingml/2006/table">
            <a:tbl>
              <a:tblPr>
                <a:noFill/>
                <a:tableStyleId>{817FA727-1E1D-49D8-8736-37B076A0B449}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Abdullah Tahir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Faiza Shaikh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Ethan Gonsalves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Johnson </a:t>
                      </a:r>
                      <a:r>
                        <a:rPr lang="en-US" dirty="0" err="1"/>
                        <a:t>Maliakal</a:t>
                      </a:r>
                      <a:endParaRPr dirty="0" err="1"/>
                    </a:p>
                  </a:txBody>
                  <a:tcPr marL="91425" marR="91425" marT="91425" marB="91425">
                    <a:lnL w="19050">
                      <a:solidFill>
                        <a:srgbClr val="434343"/>
                      </a:solidFill>
                    </a:lnL>
                    <a:lnR w="19050">
                      <a:solidFill>
                        <a:srgbClr val="434343"/>
                      </a:solidFill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>
                      <a:solidFill>
                        <a:srgbClr val="43434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2826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Linked 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301275" y="2723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An </a:t>
            </a:r>
            <a:r>
              <a:rPr lang="en" b="1" i="1" dirty="0">
                <a:solidFill>
                  <a:srgbClr val="FF0000"/>
                </a:solidFill>
              </a:rPr>
              <a:t>abstract data type</a:t>
            </a:r>
            <a:r>
              <a:rPr lang="en" dirty="0"/>
              <a:t> (</a:t>
            </a:r>
            <a:r>
              <a:rPr lang="en" b="1" i="1" dirty="0">
                <a:solidFill>
                  <a:srgbClr val="FF0000"/>
                </a:solidFill>
              </a:rPr>
              <a:t>ADT</a:t>
            </a:r>
            <a:r>
              <a:rPr lang="en" dirty="0"/>
              <a:t>) describes the behavior of a data structure from the perspective of its user.</a:t>
            </a: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</a:t>
            </a:r>
            <a:r>
              <a:rPr lang="en" b="1" i="1" dirty="0">
                <a:solidFill>
                  <a:srgbClr val="FF0000"/>
                </a:solidFill>
              </a:rPr>
              <a:t>list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for example, is a data structure that keeps elements in </a:t>
            </a:r>
            <a:r>
              <a:rPr lang="en" b="1" i="1" dirty="0">
                <a:solidFill>
                  <a:srgbClr val="FF0000"/>
                </a:solidFill>
              </a:rPr>
              <a:t>insertion order</a:t>
            </a:r>
            <a:r>
              <a:rPr lang="en" dirty="0"/>
              <a:t> and supports at the following operations: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 dirty="0">
                <a:solidFill>
                  <a:srgbClr val="FF0000"/>
                </a:solidFill>
              </a:rPr>
              <a:t>size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- returns the number of elements in the list.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 dirty="0">
                <a:solidFill>
                  <a:srgbClr val="FF0000"/>
                </a:solidFill>
              </a:rPr>
              <a:t>append(value)</a:t>
            </a:r>
            <a:r>
              <a:rPr lang="en" dirty="0"/>
              <a:t> - adds the specified value to the end of the list.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 dirty="0">
                <a:solidFill>
                  <a:srgbClr val="FF0000"/>
                </a:solidFill>
              </a:rPr>
              <a:t>get(index)</a:t>
            </a:r>
            <a:r>
              <a:rPr lang="en" dirty="0"/>
              <a:t> - returns the value at the specified index in the list.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b="1" i="1" dirty="0">
                <a:solidFill>
                  <a:srgbClr val="FF0000"/>
                </a:solidFill>
              </a:rPr>
              <a:t>set(index, value)</a:t>
            </a:r>
            <a:r>
              <a:rPr lang="en" dirty="0"/>
              <a:t> - changes the value at the specified index.</a:t>
            </a: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ADT does </a:t>
            </a:r>
            <a:r>
              <a:rPr lang="en" b="1" i="1" dirty="0">
                <a:solidFill>
                  <a:srgbClr val="FF0000"/>
                </a:solidFill>
              </a:rPr>
              <a:t>not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provide any implementation details.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An ADT may be implemented in </a:t>
            </a:r>
            <a:r>
              <a:rPr lang="en" b="1" i="1" dirty="0">
                <a:solidFill>
                  <a:srgbClr val="FF0000"/>
                </a:solidFill>
              </a:rPr>
              <a:t>many </a:t>
            </a:r>
            <a:r>
              <a:rPr lang="en" dirty="0"/>
              <a:t>different ways.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Each implementation has its own </a:t>
            </a:r>
            <a:r>
              <a:rPr lang="en" b="1" i="1" dirty="0">
                <a:solidFill>
                  <a:srgbClr val="FF0000"/>
                </a:solidFill>
              </a:rPr>
              <a:t>strengths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and </a:t>
            </a:r>
            <a:r>
              <a:rPr lang="en" b="1" i="1" dirty="0">
                <a:solidFill>
                  <a:srgbClr val="FF0000"/>
                </a:solidFill>
              </a:rPr>
              <a:t>weaknesses</a:t>
            </a:r>
            <a:r>
              <a:rPr lang="en" dirty="0"/>
              <a:t>.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The implementation details are </a:t>
            </a:r>
            <a:r>
              <a:rPr lang="en" b="1" i="1" dirty="0">
                <a:solidFill>
                  <a:srgbClr val="FF0000"/>
                </a:solidFill>
              </a:rPr>
              <a:t>hidden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from the user behind the </a:t>
            </a:r>
            <a:r>
              <a:rPr lang="en" b="1" i="1" dirty="0">
                <a:solidFill>
                  <a:srgbClr val="FF0000"/>
                </a:solidFill>
              </a:rPr>
              <a:t>interface</a:t>
            </a:r>
            <a:r>
              <a:rPr lang="en" dirty="0"/>
              <a:t>.</a:t>
            </a:r>
            <a:endParaRPr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One possible implementation of the </a:t>
            </a:r>
            <a:r>
              <a:rPr lang="en" b="1" i="1" dirty="0">
                <a:solidFill>
                  <a:srgbClr val="FF0000"/>
                </a:solidFill>
              </a:rPr>
              <a:t>list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abstract data type is one that uses a sequence of linked nodes: a </a:t>
            </a:r>
            <a:r>
              <a:rPr lang="en" b="1" i="1" dirty="0">
                <a:solidFill>
                  <a:srgbClr val="FF0000"/>
                </a:solidFill>
              </a:rPr>
              <a:t>Linked List</a:t>
            </a:r>
            <a:r>
              <a:rPr lang="en" dirty="0"/>
              <a:t>, which is what you will be doing in this activity.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7191304" y="836634"/>
          <a:ext cx="983750" cy="914310"/>
        </p:xfrm>
        <a:graphic>
          <a:graphicData uri="http://schemas.openxmlformats.org/drawingml/2006/table">
            <a:tbl>
              <a:tblPr>
                <a:noFill/>
                <a:tableStyleId>{817FA727-1E1D-49D8-8736-37B076A0B449}</a:tableStyleId>
              </a:tblPr>
              <a:tblGrid>
                <a:gridCol w="49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1" name="Google Shape;91;p15"/>
          <p:cNvGraphicFramePr/>
          <p:nvPr/>
        </p:nvGraphicFramePr>
        <p:xfrm>
          <a:off x="7191312" y="2950948"/>
          <a:ext cx="983750" cy="914310"/>
        </p:xfrm>
        <a:graphic>
          <a:graphicData uri="http://schemas.openxmlformats.org/drawingml/2006/table">
            <a:tbl>
              <a:tblPr>
                <a:noFill/>
                <a:tableStyleId>{817FA727-1E1D-49D8-8736-37B076A0B449}</a:tableStyleId>
              </a:tblPr>
              <a:tblGrid>
                <a:gridCol w="49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2" name="Google Shape;92;p15"/>
          <p:cNvGraphicFramePr/>
          <p:nvPr/>
        </p:nvGraphicFramePr>
        <p:xfrm>
          <a:off x="7191301" y="1890576"/>
          <a:ext cx="983750" cy="914310"/>
        </p:xfrm>
        <a:graphic>
          <a:graphicData uri="http://schemas.openxmlformats.org/drawingml/2006/table">
            <a:tbl>
              <a:tblPr>
                <a:noFill/>
                <a:tableStyleId>{817FA727-1E1D-49D8-8736-37B076A0B449}</a:tableStyleId>
              </a:tblPr>
              <a:tblGrid>
                <a:gridCol w="49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p15"/>
          <p:cNvGraphicFramePr/>
          <p:nvPr/>
        </p:nvGraphicFramePr>
        <p:xfrm>
          <a:off x="5603704" y="836635"/>
          <a:ext cx="983750" cy="1219080"/>
        </p:xfrm>
        <a:graphic>
          <a:graphicData uri="http://schemas.openxmlformats.org/drawingml/2006/table">
            <a:tbl>
              <a:tblPr>
                <a:noFill/>
                <a:tableStyleId>{817FA727-1E1D-49D8-8736-37B076A0B449}</a:tableStyleId>
              </a:tblPr>
              <a:tblGrid>
                <a:gridCol w="49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LinkedList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J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tail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4" name="Google Shape;94;p15"/>
          <p:cNvGrpSpPr/>
          <p:nvPr/>
        </p:nvGrpSpPr>
        <p:grpSpPr>
          <a:xfrm>
            <a:off x="6331825" y="969447"/>
            <a:ext cx="1607350" cy="2081203"/>
            <a:chOff x="1607425" y="1198047"/>
            <a:chExt cx="1607350" cy="2081203"/>
          </a:xfrm>
        </p:grpSpPr>
        <p:sp>
          <p:nvSpPr>
            <p:cNvPr id="95" name="Google Shape;95;p15"/>
            <p:cNvSpPr/>
            <p:nvPr/>
          </p:nvSpPr>
          <p:spPr>
            <a:xfrm>
              <a:off x="1610875" y="1198047"/>
              <a:ext cx="867950" cy="321475"/>
            </a:xfrm>
            <a:custGeom>
              <a:avLst/>
              <a:gdLst/>
              <a:ahLst/>
              <a:cxnLst/>
              <a:rect l="l" t="t" r="r" b="b"/>
              <a:pathLst>
                <a:path w="34718" h="12859" extrusionOk="0">
                  <a:moveTo>
                    <a:pt x="0" y="12859"/>
                  </a:moveTo>
                  <a:lnTo>
                    <a:pt x="18259" y="12859"/>
                  </a:lnTo>
                  <a:lnTo>
                    <a:pt x="18259" y="0"/>
                  </a:lnTo>
                  <a:lnTo>
                    <a:pt x="34718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6" name="Google Shape;96;p15"/>
            <p:cNvSpPr/>
            <p:nvPr/>
          </p:nvSpPr>
          <p:spPr>
            <a:xfrm>
              <a:off x="1607425" y="1826225"/>
              <a:ext cx="867941" cy="1453025"/>
            </a:xfrm>
            <a:custGeom>
              <a:avLst/>
              <a:gdLst/>
              <a:ahLst/>
              <a:cxnLst/>
              <a:rect l="l" t="t" r="r" b="b"/>
              <a:pathLst>
                <a:path w="33175" h="58121" extrusionOk="0">
                  <a:moveTo>
                    <a:pt x="0" y="0"/>
                  </a:moveTo>
                  <a:lnTo>
                    <a:pt x="16973" y="0"/>
                  </a:lnTo>
                  <a:lnTo>
                    <a:pt x="16973" y="58121"/>
                  </a:lnTo>
                  <a:lnTo>
                    <a:pt x="33175" y="58121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cxnSp>
          <p:nvCxnSpPr>
            <p:cNvPr id="97" name="Google Shape;97;p15"/>
            <p:cNvCxnSpPr/>
            <p:nvPr/>
          </p:nvCxnSpPr>
          <p:spPr>
            <a:xfrm>
              <a:off x="3214775" y="1863849"/>
              <a:ext cx="0" cy="27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3214775" y="2917790"/>
              <a:ext cx="0" cy="270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lang="en" sz="1200" b="1" i="1">
                <a:solidFill>
                  <a:srgbClr val="FF0000"/>
                </a:solidFill>
              </a:rPr>
              <a:t>linked list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uses a sequence of </a:t>
            </a:r>
            <a:r>
              <a:rPr lang="en" sz="1200" b="1" i="1">
                <a:solidFill>
                  <a:srgbClr val="FF0000"/>
                </a:solidFill>
              </a:rPr>
              <a:t>linked nodes</a:t>
            </a:r>
            <a:r>
              <a:rPr lang="en" sz="1200"/>
              <a:t> to store values. Finding values at a specific index requires </a:t>
            </a:r>
            <a:r>
              <a:rPr lang="en" sz="1200" b="1" i="1">
                <a:solidFill>
                  <a:srgbClr val="FF0000"/>
                </a:solidFill>
              </a:rPr>
              <a:t>"walking the list"</a:t>
            </a:r>
            <a:r>
              <a:rPr lang="en" sz="1200"/>
              <a:t> beginning at the </a:t>
            </a:r>
            <a:r>
              <a:rPr lang="en" sz="1200" b="1" i="1">
                <a:solidFill>
                  <a:srgbClr val="FF0000"/>
                </a:solidFill>
              </a:rPr>
              <a:t>head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Interface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311700" y="1209975"/>
            <a:ext cx="3886242" cy="15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is the List interface that you will be using in this class activity. Note that I commented out insert and remove methods because they are not part of this activity (you may consider doing them optionally later as a home activity). Please do not make any changes on the List interface during this activity.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451050" y="2053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public interface </a:t>
            </a:r>
            <a:r>
              <a:rPr lang="en-US" sz="1000" dirty="0"/>
              <a:t>List&lt;E&gt; {</a:t>
            </a:r>
          </a:p>
          <a:p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public void </a:t>
            </a:r>
            <a:r>
              <a:rPr lang="en-US" sz="1000" dirty="0"/>
              <a:t>append(E item);</a:t>
            </a:r>
          </a:p>
          <a:p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E get(</a:t>
            </a:r>
            <a:r>
              <a:rPr lang="en-US" sz="1000" dirty="0">
                <a:solidFill>
                  <a:srgbClr val="0070C0"/>
                </a:solidFill>
              </a:rPr>
              <a:t>int</a:t>
            </a:r>
            <a:r>
              <a:rPr lang="en-US" sz="1000" dirty="0"/>
              <a:t> index);</a:t>
            </a:r>
          </a:p>
          <a:p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70C0"/>
                </a:solidFill>
              </a:rPr>
              <a:t>void</a:t>
            </a:r>
            <a:r>
              <a:rPr lang="en-US" sz="1000" dirty="0"/>
              <a:t> set(</a:t>
            </a:r>
            <a:r>
              <a:rPr lang="en-US" sz="1000" dirty="0">
                <a:solidFill>
                  <a:srgbClr val="0070C0"/>
                </a:solidFill>
              </a:rPr>
              <a:t>int</a:t>
            </a:r>
            <a:r>
              <a:rPr lang="en-US" sz="1000" dirty="0"/>
              <a:t> index, E item);</a:t>
            </a:r>
          </a:p>
          <a:p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70C0"/>
                </a:solidFill>
              </a:rPr>
              <a:t>int</a:t>
            </a:r>
            <a:r>
              <a:rPr lang="en-US" sz="1000" dirty="0"/>
              <a:t> size();</a:t>
            </a:r>
          </a:p>
          <a:p>
            <a:r>
              <a:rPr lang="en-US" sz="1000" dirty="0"/>
              <a:t>      </a:t>
            </a:r>
            <a:r>
              <a:rPr lang="en-US" sz="1000" dirty="0">
                <a:solidFill>
                  <a:srgbClr val="00B050"/>
                </a:solidFill>
              </a:rPr>
              <a:t>// public void insert(int index, E item);</a:t>
            </a:r>
          </a:p>
          <a:p>
            <a:r>
              <a:rPr lang="en-US" sz="1000" dirty="0">
                <a:solidFill>
                  <a:srgbClr val="00B050"/>
                </a:solidFill>
              </a:rPr>
              <a:t>      // public E remove(int E);</a:t>
            </a:r>
          </a:p>
          <a:p>
            <a:r>
              <a:rPr lang="en-US" sz="10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Class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311700" y="1209975"/>
            <a:ext cx="3886242" cy="15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is the generic Node class that you will be using in this class activity. Please do not make any changes on the Node class during this activity.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451050" y="2053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Node&lt;E&gt; 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E item;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Node&lt;E&gt; next;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Node(E item, Node&lt;E&gt; next) 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= item;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.next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= next;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Node(E value) 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= item;</a:t>
            </a:r>
          </a:p>
          <a:p>
            <a:pPr lvl="0"/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setItem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(E item){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= item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setNext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(Node&lt;E&gt; next) 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.next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= next;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Node&lt;E&gt; </a:t>
            </a:r>
            <a:r>
              <a:rPr lang="en" sz="1000" dirty="0" err="1">
                <a:latin typeface="Consolas"/>
                <a:ea typeface="Consolas"/>
                <a:cs typeface="Consolas"/>
                <a:sym typeface="Consolas"/>
              </a:rPr>
              <a:t>getNext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90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LinkedList Class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311700" y="1059775"/>
            <a:ext cx="3706500" cy="25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is the LinkedList class. As you can see, I did some parts of the implementation. Your job is to do the implementation of the methods: </a:t>
            </a:r>
            <a:r>
              <a:rPr lang="en-US" sz="1200" i="1" dirty="0"/>
              <a:t>append</a:t>
            </a:r>
            <a:r>
              <a:rPr lang="en-US" sz="1200" dirty="0"/>
              <a:t>, </a:t>
            </a:r>
            <a:r>
              <a:rPr lang="en-US" sz="1200" i="1" dirty="0"/>
              <a:t>get</a:t>
            </a:r>
            <a:r>
              <a:rPr lang="en-US" sz="1200" dirty="0"/>
              <a:t>, and </a:t>
            </a:r>
            <a:r>
              <a:rPr lang="en-US" sz="1200" i="1" dirty="0"/>
              <a:t>set</a:t>
            </a:r>
            <a:r>
              <a:rPr lang="en-US" sz="12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Because there is no enough space in this slide, please write your code in the subsequent slides.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4451050" y="2815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70C0"/>
                </a:solidFill>
              </a:rPr>
              <a:t>class</a:t>
            </a:r>
            <a:r>
              <a:rPr lang="en-US" sz="1000" dirty="0"/>
              <a:t> LinkedList&lt;E&gt; implements List&lt;E&gt; {</a:t>
            </a:r>
          </a:p>
          <a:p>
            <a:br>
              <a:rPr lang="en-US" sz="1000" dirty="0"/>
            </a:br>
            <a:r>
              <a:rPr lang="en-US" sz="1000" dirty="0"/>
              <a:t>     </a:t>
            </a:r>
            <a:r>
              <a:rPr lang="en-US" sz="1000" dirty="0">
                <a:solidFill>
                  <a:srgbClr val="0070C0"/>
                </a:solidFill>
              </a:rPr>
              <a:t>private</a:t>
            </a:r>
            <a:r>
              <a:rPr lang="en-US" sz="1000" dirty="0"/>
              <a:t> Node&lt;E&gt; head, tail;</a:t>
            </a:r>
          </a:p>
          <a:p>
            <a:r>
              <a:rPr lang="en-US" sz="1000" dirty="0"/>
              <a:t>     </a:t>
            </a:r>
            <a:r>
              <a:rPr lang="en-US" sz="1000" dirty="0">
                <a:solidFill>
                  <a:srgbClr val="0070C0"/>
                </a:solidFill>
              </a:rPr>
              <a:t>private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70C0"/>
                </a:solidFill>
              </a:rPr>
              <a:t>int</a:t>
            </a:r>
            <a:r>
              <a:rPr lang="en-US" sz="1000" dirty="0"/>
              <a:t> n;</a:t>
            </a:r>
          </a:p>
          <a:p>
            <a:br>
              <a:rPr lang="en-US" sz="1000" dirty="0"/>
            </a:br>
            <a:r>
              <a:rPr lang="en-US" sz="1000" dirty="0"/>
              <a:t>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LinkedList(){</a:t>
            </a:r>
          </a:p>
          <a:p>
            <a:r>
              <a:rPr lang="en-US" sz="1000" dirty="0"/>
              <a:t>           head=null; tail=null; n=0;</a:t>
            </a:r>
          </a:p>
          <a:p>
            <a:r>
              <a:rPr lang="en-US" sz="1000" dirty="0"/>
              <a:t>      }</a:t>
            </a:r>
          </a:p>
          <a:p>
            <a:br>
              <a:rPr lang="en-US" sz="1000" dirty="0"/>
            </a:br>
            <a:r>
              <a:rPr lang="en-US" sz="1000" dirty="0"/>
              <a:t>     </a:t>
            </a:r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70C0"/>
                </a:solidFill>
              </a:rPr>
              <a:t>void</a:t>
            </a:r>
            <a:r>
              <a:rPr lang="en-US" sz="1000" dirty="0"/>
              <a:t> append(E item) {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solidFill>
                  <a:srgbClr val="00B050"/>
                </a:solidFill>
              </a:rPr>
              <a:t>// to be implemented by the students</a:t>
            </a:r>
            <a:r>
              <a:rPr lang="en-US" sz="1000" dirty="0"/>
              <a:t>	</a:t>
            </a:r>
          </a:p>
          <a:p>
            <a:r>
              <a:rPr lang="en-US" sz="1000" dirty="0"/>
              <a:t>       }</a:t>
            </a:r>
          </a:p>
          <a:p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  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E get(int index) {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solidFill>
                  <a:srgbClr val="00B050"/>
                </a:solidFill>
              </a:rPr>
              <a:t>// to be implemented by the students</a:t>
            </a:r>
            <a:endParaRPr lang="en-US" sz="1000" dirty="0"/>
          </a:p>
          <a:p>
            <a:r>
              <a:rPr lang="en-US" sz="1000" dirty="0"/>
              <a:t>       }</a:t>
            </a:r>
          </a:p>
          <a:p>
            <a:br>
              <a:rPr lang="en-US" sz="1000" dirty="0"/>
            </a:br>
            <a:r>
              <a:rPr lang="en-US" sz="1000" dirty="0"/>
              <a:t>      </a:t>
            </a:r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       </a:t>
            </a:r>
            <a:r>
              <a:rPr lang="en-US" sz="1000" dirty="0">
                <a:solidFill>
                  <a:srgbClr val="0070C0"/>
                </a:solidFill>
              </a:rPr>
              <a:t>public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70C0"/>
                </a:solidFill>
              </a:rPr>
              <a:t>void</a:t>
            </a:r>
            <a:r>
              <a:rPr lang="en-US" sz="1000" dirty="0"/>
              <a:t> set(</a:t>
            </a:r>
            <a:r>
              <a:rPr lang="en-US" sz="1000" dirty="0">
                <a:solidFill>
                  <a:srgbClr val="0070C0"/>
                </a:solidFill>
              </a:rPr>
              <a:t>int</a:t>
            </a:r>
            <a:r>
              <a:rPr lang="en-US" sz="1000" dirty="0"/>
              <a:t> index, E item) {</a:t>
            </a:r>
          </a:p>
          <a:p>
            <a:r>
              <a:rPr lang="en-US" sz="1000" dirty="0"/>
              <a:t>             </a:t>
            </a:r>
            <a:r>
              <a:rPr lang="en-US" sz="1000" dirty="0">
                <a:solidFill>
                  <a:srgbClr val="00B050"/>
                </a:solidFill>
              </a:rPr>
              <a:t>// to be implemented by the students</a:t>
            </a:r>
            <a:endParaRPr lang="en-US" sz="1000" dirty="0"/>
          </a:p>
          <a:p>
            <a:r>
              <a:rPr lang="en-US" sz="1000" dirty="0"/>
              <a:t>        }</a:t>
            </a:r>
          </a:p>
          <a:p>
            <a:br>
              <a:rPr lang="en-US" sz="1000" dirty="0"/>
            </a:br>
            <a:r>
              <a:rPr lang="en-US" sz="1000" dirty="0"/>
              <a:t>       </a:t>
            </a:r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        </a:t>
            </a:r>
            <a:r>
              <a:rPr lang="en-US" sz="1000" dirty="0">
                <a:solidFill>
                  <a:srgbClr val="0070C0"/>
                </a:solidFill>
              </a:rPr>
              <a:t>public int </a:t>
            </a:r>
            <a:r>
              <a:rPr lang="en-US" sz="1000" dirty="0"/>
              <a:t>size() {</a:t>
            </a:r>
          </a:p>
          <a:p>
            <a:r>
              <a:rPr lang="en-US" sz="1000" dirty="0"/>
              <a:t>              </a:t>
            </a:r>
            <a:r>
              <a:rPr lang="en-US" sz="1000" dirty="0">
                <a:solidFill>
                  <a:srgbClr val="0070C0"/>
                </a:solidFill>
              </a:rPr>
              <a:t>return</a:t>
            </a:r>
            <a:r>
              <a:rPr lang="en-US" sz="1000" dirty="0"/>
              <a:t> n;</a:t>
            </a:r>
          </a:p>
          <a:p>
            <a:r>
              <a:rPr lang="en-US" sz="1000" dirty="0"/>
              <a:t>     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6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 Method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311700" y="1059775"/>
            <a:ext cx="3706500" cy="1588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 the space to the right, implement the </a:t>
            </a:r>
            <a:r>
              <a:rPr lang="en" sz="1200" b="1" i="1" dirty="0">
                <a:solidFill>
                  <a:srgbClr val="EA9999"/>
                </a:solidFill>
              </a:rPr>
              <a:t>append </a:t>
            </a:r>
            <a:r>
              <a:rPr lang="en" sz="1200" dirty="0"/>
              <a:t>method so that it adds a specified item to the end of the list.</a:t>
            </a:r>
            <a:r>
              <a:rPr lang="en-US" sz="1200" dirty="0"/>
              <a:t>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4451050" y="2815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 public void append(E item){</a:t>
            </a:r>
          </a:p>
          <a:p>
            <a:r>
              <a:rPr lang="en-US" sz="1000" dirty="0"/>
              <a:t>        if (head==null){</a:t>
            </a:r>
            <a:endParaRPr lang="en-US" dirty="0"/>
          </a:p>
          <a:p>
            <a:r>
              <a:rPr lang="en-US" sz="1000" dirty="0"/>
              <a:t>            head=new Node(item);</a:t>
            </a:r>
            <a:endParaRPr lang="en-US" dirty="0"/>
          </a:p>
          <a:p>
            <a:r>
              <a:rPr lang="en-US" sz="1000" dirty="0"/>
              <a:t>            tail=head;</a:t>
            </a:r>
            <a:endParaRPr lang="en-US" dirty="0"/>
          </a:p>
          <a:p>
            <a:r>
              <a:rPr lang="en-US" sz="1000" dirty="0"/>
              <a:t>        }else {  </a:t>
            </a:r>
            <a:endParaRPr lang="en-US" dirty="0"/>
          </a:p>
          <a:p>
            <a:r>
              <a:rPr lang="en-US" sz="1000" dirty="0"/>
              <a:t>            Node&lt;E&gt; </a:t>
            </a:r>
            <a:r>
              <a:rPr lang="en-US" sz="1000" dirty="0" err="1"/>
              <a:t>oldtail</a:t>
            </a:r>
            <a:r>
              <a:rPr lang="en-US" sz="1000" dirty="0"/>
              <a:t>=tail;</a:t>
            </a:r>
            <a:endParaRPr lang="en-US" dirty="0"/>
          </a:p>
          <a:p>
            <a:r>
              <a:rPr lang="en-US" sz="1000" dirty="0"/>
              <a:t>            tail=new Node(item);</a:t>
            </a:r>
            <a:endParaRPr lang="en-US" dirty="0"/>
          </a:p>
          <a:p>
            <a:r>
              <a:rPr lang="en-US" sz="1000" dirty="0"/>
              <a:t>            </a:t>
            </a:r>
            <a:r>
              <a:rPr lang="en-US" sz="1000" dirty="0" err="1"/>
              <a:t>oldtail.setNext</a:t>
            </a:r>
            <a:r>
              <a:rPr lang="en-US" sz="1000" dirty="0"/>
              <a:t>(tail);</a:t>
            </a:r>
            <a:endParaRPr lang="en-US" dirty="0"/>
          </a:p>
          <a:p>
            <a:r>
              <a:rPr lang="en-US" sz="1000" dirty="0"/>
              <a:t>        }</a:t>
            </a:r>
            <a:endParaRPr lang="en-US" dirty="0"/>
          </a:p>
          <a:p>
            <a:r>
              <a:rPr lang="en-US" sz="1000" dirty="0"/>
              <a:t>        n++;</a:t>
            </a:r>
            <a:endParaRPr lang="en-US" dirty="0"/>
          </a:p>
          <a:p>
            <a:r>
              <a:rPr lang="en-US" sz="1000" dirty="0"/>
              <a:t>    }</a:t>
            </a:r>
            <a:endParaRPr lang="en-US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Method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311700" y="1059775"/>
            <a:ext cx="3706500" cy="25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 the space to the right, implement the </a:t>
            </a:r>
            <a:r>
              <a:rPr lang="en" sz="1200" b="1" i="1" dirty="0">
                <a:solidFill>
                  <a:srgbClr val="EA9999"/>
                </a:solidFill>
              </a:rPr>
              <a:t>get </a:t>
            </a:r>
            <a:r>
              <a:rPr lang="en" sz="1200" dirty="0"/>
              <a:t>method on your list so that it returns the value stored in the node at a specific </a:t>
            </a:r>
            <a:r>
              <a:rPr lang="en" sz="1200" b="1" i="1" dirty="0">
                <a:solidFill>
                  <a:srgbClr val="EA9999"/>
                </a:solidFill>
              </a:rPr>
              <a:t>index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Hint: remember, your linked list does not use an array, so you will need to </a:t>
            </a:r>
            <a:r>
              <a:rPr lang="en" sz="1200" b="1" i="1" dirty="0">
                <a:solidFill>
                  <a:srgbClr val="EA9999"/>
                </a:solidFill>
              </a:rPr>
              <a:t>"walk the list"</a:t>
            </a:r>
            <a:r>
              <a:rPr lang="en" sz="1200" dirty="0"/>
              <a:t> starting at the head and counting nodes until you get to the correct index.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4451050" y="2815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 public E get(int index){</a:t>
            </a:r>
          </a:p>
          <a:p>
            <a:r>
              <a:rPr lang="en-US" sz="1000" dirty="0"/>
              <a:t>        Node&lt;E&gt; x=head;</a:t>
            </a:r>
            <a:endParaRPr lang="en-US" dirty="0"/>
          </a:p>
          <a:p>
            <a:r>
              <a:rPr lang="en-US" sz="1000" dirty="0"/>
              <a:t>        if (index &gt; size() || index &lt;0){</a:t>
            </a:r>
            <a:endParaRPr lang="en-US" dirty="0"/>
          </a:p>
          <a:p>
            <a:r>
              <a:rPr lang="en-US" sz="1000" dirty="0"/>
              <a:t>            throw new </a:t>
            </a:r>
            <a:r>
              <a:rPr lang="en-US" sz="1000" dirty="0" err="1"/>
              <a:t>IndexOutOfBoundsException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    }</a:t>
            </a:r>
            <a:endParaRPr lang="en-US" dirty="0"/>
          </a:p>
          <a:p>
            <a:r>
              <a:rPr lang="en-US" sz="1000" dirty="0"/>
              <a:t>        if (index &lt;= size() &amp;&amp; index &gt;=0){</a:t>
            </a:r>
            <a:endParaRPr lang="en-US" dirty="0"/>
          </a:p>
          <a:p>
            <a:r>
              <a:rPr lang="en-US" sz="1000" dirty="0"/>
              <a:t>            for(int </a:t>
            </a:r>
            <a:r>
              <a:rPr lang="en-US" sz="1000" dirty="0" err="1"/>
              <a:t>i</a:t>
            </a:r>
            <a:r>
              <a:rPr lang="en-US" sz="1000" dirty="0"/>
              <a:t>=0; </a:t>
            </a:r>
            <a:r>
              <a:rPr lang="en-US" sz="1000" dirty="0" err="1"/>
              <a:t>i</a:t>
            </a:r>
            <a:r>
              <a:rPr lang="en-US" sz="1000" dirty="0"/>
              <a:t>&lt;index; </a:t>
            </a:r>
            <a:r>
              <a:rPr lang="en-US" sz="1000" dirty="0" err="1"/>
              <a:t>i</a:t>
            </a:r>
            <a:r>
              <a:rPr lang="en-US" sz="1000" dirty="0"/>
              <a:t>++){</a:t>
            </a:r>
            <a:endParaRPr lang="en-US" dirty="0"/>
          </a:p>
          <a:p>
            <a:r>
              <a:rPr lang="en-US" sz="1000" dirty="0"/>
              <a:t>                x=</a:t>
            </a:r>
            <a:r>
              <a:rPr lang="en-US" sz="1000" dirty="0" err="1"/>
              <a:t>x.getNext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        }</a:t>
            </a:r>
            <a:endParaRPr lang="en-US" dirty="0"/>
          </a:p>
          <a:p>
            <a:r>
              <a:rPr lang="en-US" sz="1000" dirty="0"/>
              <a:t>        }</a:t>
            </a:r>
            <a:endParaRPr lang="en-US" dirty="0"/>
          </a:p>
          <a:p>
            <a:r>
              <a:rPr lang="en-US" sz="1000" dirty="0"/>
              <a:t>        return </a:t>
            </a:r>
            <a:r>
              <a:rPr lang="en-US" sz="1000" dirty="0" err="1"/>
              <a:t>x.getItem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}</a:t>
            </a:r>
            <a:endParaRPr lang="en-US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142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Method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311700" y="1059775"/>
            <a:ext cx="3706500" cy="25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sz="1200" dirty="0"/>
              <a:t>In the space to the right, implement the </a:t>
            </a:r>
            <a:r>
              <a:rPr lang="en" sz="1200" b="1" i="1" dirty="0">
                <a:solidFill>
                  <a:srgbClr val="EA9999"/>
                </a:solidFill>
              </a:rPr>
              <a:t>set </a:t>
            </a:r>
            <a:r>
              <a:rPr lang="en" sz="1200" dirty="0"/>
              <a:t>method on your list so that it overrides the value stored in the node at a specific </a:t>
            </a:r>
            <a:r>
              <a:rPr lang="en" sz="1200" b="1" i="1" dirty="0">
                <a:solidFill>
                  <a:srgbClr val="EA9999"/>
                </a:solidFill>
              </a:rPr>
              <a:t>index </a:t>
            </a:r>
            <a:r>
              <a:rPr lang="en" sz="1200" dirty="0"/>
              <a:t>with a new value.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Hint: remember, your linked list does not use an array, so you will need to </a:t>
            </a:r>
            <a:r>
              <a:rPr lang="en" sz="1200" b="1" i="1" dirty="0">
                <a:solidFill>
                  <a:srgbClr val="EA9999"/>
                </a:solidFill>
              </a:rPr>
              <a:t>"walk the list"</a:t>
            </a:r>
            <a:r>
              <a:rPr lang="en" sz="1200" dirty="0"/>
              <a:t> starting at the head and counting nodes until you get to the correct index.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4451050" y="281575"/>
            <a:ext cx="4317000" cy="47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@Override</a:t>
            </a:r>
          </a:p>
          <a:p>
            <a:r>
              <a:rPr lang="en-US" sz="1000" dirty="0"/>
              <a:t> public void set(int index, E item){</a:t>
            </a:r>
          </a:p>
          <a:p>
            <a:r>
              <a:rPr lang="en-US" sz="1000" dirty="0"/>
              <a:t>        if (index &gt; size() || index &lt;0){</a:t>
            </a:r>
            <a:endParaRPr lang="en-US" dirty="0"/>
          </a:p>
          <a:p>
            <a:r>
              <a:rPr lang="en-US" sz="1000" dirty="0"/>
              <a:t>            throw new </a:t>
            </a:r>
            <a:r>
              <a:rPr lang="en-US" sz="1000" dirty="0" err="1"/>
              <a:t>IndexOutOfBoundsException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    }</a:t>
            </a:r>
            <a:endParaRPr lang="en-US" dirty="0"/>
          </a:p>
          <a:p>
            <a:r>
              <a:rPr lang="en-US" sz="1000" dirty="0"/>
              <a:t>        if (index &lt;= size() &amp;&amp; index &gt;0){</a:t>
            </a:r>
            <a:endParaRPr lang="en-US" dirty="0"/>
          </a:p>
          <a:p>
            <a:r>
              <a:rPr lang="en-US" sz="1000" dirty="0"/>
              <a:t>            Node&lt;E&gt; x = head;</a:t>
            </a:r>
            <a:endParaRPr lang="en-US" dirty="0"/>
          </a:p>
          <a:p>
            <a:r>
              <a:rPr lang="en-US" sz="1000" dirty="0"/>
              <a:t>            Node&lt;E&gt; temp = new Node(item);</a:t>
            </a:r>
            <a:endParaRPr lang="en-US" dirty="0"/>
          </a:p>
          <a:p>
            <a:r>
              <a:rPr lang="en-US" sz="1000" dirty="0"/>
              <a:t>            for (int </a:t>
            </a:r>
            <a:r>
              <a:rPr lang="en-US" sz="1000" dirty="0" err="1"/>
              <a:t>i</a:t>
            </a:r>
            <a:r>
              <a:rPr lang="en-US" sz="1000" dirty="0"/>
              <a:t>=1; </a:t>
            </a:r>
            <a:r>
              <a:rPr lang="en-US" sz="1000" dirty="0" err="1"/>
              <a:t>i</a:t>
            </a:r>
            <a:r>
              <a:rPr lang="en-US" sz="1000" dirty="0"/>
              <a:t>&lt;=index; </a:t>
            </a:r>
            <a:r>
              <a:rPr lang="en-US" sz="1000" dirty="0" err="1"/>
              <a:t>i</a:t>
            </a:r>
            <a:r>
              <a:rPr lang="en-US" sz="1000" dirty="0"/>
              <a:t>++){</a:t>
            </a:r>
            <a:endParaRPr lang="en-US" dirty="0"/>
          </a:p>
          <a:p>
            <a:r>
              <a:rPr lang="en-US" sz="1000" dirty="0"/>
              <a:t>                x=</a:t>
            </a:r>
            <a:r>
              <a:rPr lang="en-US" sz="1000" dirty="0" err="1"/>
              <a:t>x.getNext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        }</a:t>
            </a:r>
            <a:endParaRPr lang="en-US" dirty="0"/>
          </a:p>
          <a:p>
            <a:r>
              <a:rPr lang="en-US" sz="1000" dirty="0"/>
              <a:t>            Node&lt;E&gt; y = </a:t>
            </a:r>
            <a:r>
              <a:rPr lang="en-US" sz="1000" dirty="0" err="1"/>
              <a:t>x.getNext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        </a:t>
            </a:r>
            <a:r>
              <a:rPr lang="en-US" sz="1000" dirty="0" err="1"/>
              <a:t>x.setItem</a:t>
            </a:r>
            <a:r>
              <a:rPr lang="en-US" sz="1000" dirty="0"/>
              <a:t>(item);</a:t>
            </a:r>
            <a:endParaRPr lang="en-US" dirty="0"/>
          </a:p>
          <a:p>
            <a:r>
              <a:rPr lang="en-US" sz="1000" dirty="0"/>
              <a:t>            </a:t>
            </a:r>
            <a:r>
              <a:rPr lang="en-US" sz="1000" dirty="0" err="1"/>
              <a:t>temp.setNext</a:t>
            </a:r>
            <a:r>
              <a:rPr lang="en-US" sz="1000" dirty="0"/>
              <a:t>(y);</a:t>
            </a:r>
            <a:endParaRPr lang="en-US" dirty="0"/>
          </a:p>
          <a:p>
            <a:r>
              <a:rPr lang="en-US" sz="1000" dirty="0"/>
              <a:t>        }</a:t>
            </a:r>
            <a:endParaRPr lang="en-US" dirty="0"/>
          </a:p>
          <a:p>
            <a:r>
              <a:rPr lang="en-US" sz="1000" dirty="0"/>
              <a:t>        if (index == 0){</a:t>
            </a:r>
            <a:endParaRPr lang="en-US" dirty="0"/>
          </a:p>
          <a:p>
            <a:r>
              <a:rPr lang="en-US" sz="1000" dirty="0"/>
              <a:t>            Node&lt;E&gt; y = </a:t>
            </a:r>
            <a:r>
              <a:rPr lang="en-US" sz="1000" dirty="0" err="1"/>
              <a:t>head.getNext</a:t>
            </a:r>
            <a:r>
              <a:rPr lang="en-US" sz="1000" dirty="0"/>
              <a:t>();</a:t>
            </a:r>
            <a:endParaRPr lang="en-US" dirty="0"/>
          </a:p>
          <a:p>
            <a:r>
              <a:rPr lang="en-US" sz="1000" dirty="0"/>
              <a:t>            head = new Node(item);</a:t>
            </a:r>
            <a:endParaRPr lang="en-US" dirty="0"/>
          </a:p>
          <a:p>
            <a:r>
              <a:rPr lang="en-US" sz="1000" dirty="0"/>
              <a:t>            </a:t>
            </a:r>
            <a:r>
              <a:rPr lang="en-US" sz="1000" dirty="0" err="1"/>
              <a:t>head.setNext</a:t>
            </a:r>
            <a:r>
              <a:rPr lang="en-US" sz="1000" dirty="0"/>
              <a:t>(y);</a:t>
            </a:r>
            <a:endParaRPr lang="en-US" dirty="0"/>
          </a:p>
          <a:p>
            <a:r>
              <a:rPr lang="en-US" sz="1000" dirty="0"/>
              <a:t>        }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sz="1000" dirty="0"/>
              <a:t>    }</a:t>
            </a:r>
            <a:endParaRPr lang="en-US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067270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1318</Words>
  <Application>Microsoft Office PowerPoint</Application>
  <PresentationFormat>On-screen Show (16:9)</PresentationFormat>
  <Paragraphs>169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Paradigm</vt:lpstr>
      <vt:lpstr>Problem Solving Session</vt:lpstr>
      <vt:lpstr>Problem Solving Team Members (max is 3)</vt:lpstr>
      <vt:lpstr>A Linked List </vt:lpstr>
      <vt:lpstr>List Interface</vt:lpstr>
      <vt:lpstr>Node Class</vt:lpstr>
      <vt:lpstr>LinkedList Class</vt:lpstr>
      <vt:lpstr>Append Method</vt:lpstr>
      <vt:lpstr>Get Method</vt:lpstr>
      <vt:lpstr>Set Method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Microsoft Office User</cp:lastModifiedBy>
  <cp:revision>23</cp:revision>
  <dcterms:modified xsi:type="dcterms:W3CDTF">2022-02-11T15:12:32Z</dcterms:modified>
</cp:coreProperties>
</file>