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2" r:id="rId4"/>
    <p:sldId id="276" r:id="rId5"/>
    <p:sldId id="273" r:id="rId6"/>
    <p:sldId id="274" r:id="rId7"/>
    <p:sldId id="275" r:id="rId8"/>
    <p:sldId id="259" r:id="rId9"/>
    <p:sldId id="263" r:id="rId10"/>
    <p:sldId id="264" r:id="rId11"/>
    <p:sldId id="278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9A67C1-8066-4E50-9AB2-C42081654DF7}" v="169" dt="2022-02-27T13:46:05.319"/>
  </p1510:revLst>
</p1510:revInfo>
</file>

<file path=ppt/tableStyles.xml><?xml version="1.0" encoding="utf-8"?>
<a:tblStyleLst xmlns:a="http://schemas.openxmlformats.org/drawingml/2006/main" def="{ACE44728-F103-457C-A41F-7DC9C82386AF}">
  <a:tblStyle styleId="{ACE44728-F103-457C-A41F-7DC9C82386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60" d="100"/>
          <a:sy n="160" d="100"/>
        </p:scale>
        <p:origin x="24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8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91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e78deb3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e78deb3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21e7e55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21e7e55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8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367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b21e7e559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b21e7e559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371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6bb4ee3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6bb4ee3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02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94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 flipH="1">
            <a:off x="365425" y="659700"/>
            <a:ext cx="10635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10800000">
            <a:off x="439525" y="659700"/>
            <a:ext cx="989400" cy="685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65425" y="0"/>
            <a:ext cx="1063500" cy="81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454975" y="72350"/>
            <a:ext cx="6486000" cy="85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454975" y="924350"/>
            <a:ext cx="6486000" cy="114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2"/>
          </p:nvPr>
        </p:nvSpPr>
        <p:spPr>
          <a:xfrm>
            <a:off x="110475" y="1720575"/>
            <a:ext cx="2311200" cy="21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2454975" y="2013125"/>
            <a:ext cx="6486000" cy="28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427525" y="32875"/>
            <a:ext cx="933900" cy="7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45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958" y="1876305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25" y="1720386"/>
            <a:ext cx="4128000" cy="26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25-30 minutes</a:t>
            </a: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copy/paste your code on this PowerPoint presentation</a:t>
            </a:r>
            <a:endParaRPr sz="11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Third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Write the code of </a:t>
            </a:r>
            <a:r>
              <a:rPr lang="en-US" dirty="0" err="1"/>
              <a:t>hasRedBlackPath</a:t>
            </a:r>
            <a:r>
              <a:rPr lang="en-US" dirty="0"/>
              <a:t> method</a:t>
            </a:r>
          </a:p>
          <a:p>
            <a:r>
              <a:rPr lang="en-US" b="1" dirty="0"/>
              <a:t>Hint</a:t>
            </a:r>
            <a:r>
              <a:rPr lang="en-US" dirty="0"/>
              <a:t>: do DFS and add some proper checks for the colors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7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lang="en-US" sz="700" dirty="0">
              <a:solidFill>
                <a:srgbClr val="002060"/>
              </a:solidFill>
              <a:latin typeface="Courier New"/>
              <a:ea typeface="Courier New"/>
              <a:cs typeface="Courier New"/>
            </a:endParaRPr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public </a:t>
            </a:r>
            <a:r>
              <a:rPr lang="en-US" sz="700" dirty="0" err="1">
                <a:cs typeface="Courier New"/>
              </a:rPr>
              <a:t>boolean</a:t>
            </a:r>
            <a:r>
              <a:rPr lang="en-US" sz="700" dirty="0">
                <a:cs typeface="Courier New"/>
              </a:rPr>
              <a:t> </a:t>
            </a:r>
            <a:r>
              <a:rPr lang="en-US" sz="700" dirty="0" err="1">
                <a:cs typeface="Courier New"/>
              </a:rPr>
              <a:t>hasRedBlackPath</a:t>
            </a:r>
            <a:r>
              <a:rPr lang="en-US" sz="700" dirty="0">
                <a:cs typeface="Courier New"/>
              </a:rPr>
              <a:t>(E a, E b) 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</a:t>
            </a:r>
            <a:r>
              <a:rPr lang="en-US" sz="700" dirty="0" err="1">
                <a:cs typeface="Courier New"/>
              </a:rPr>
              <a:t>ArrayList</a:t>
            </a:r>
            <a:r>
              <a:rPr lang="en-US" sz="700" dirty="0">
                <a:cs typeface="Courier New"/>
              </a:rPr>
              <a:t>&lt;</a:t>
            </a:r>
            <a:r>
              <a:rPr lang="en-US" sz="700" dirty="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&lt;E&gt;&gt; visited = new </a:t>
            </a:r>
            <a:r>
              <a:rPr lang="en-US" sz="700" dirty="0" err="1">
                <a:cs typeface="Courier New"/>
              </a:rPr>
              <a:t>ArrayList</a:t>
            </a:r>
            <a:r>
              <a:rPr lang="en-US" sz="700" dirty="0">
                <a:cs typeface="Courier New"/>
              </a:rPr>
              <a:t>&lt;</a:t>
            </a:r>
            <a:r>
              <a:rPr lang="en-US" sz="700" dirty="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&lt;E&gt;&gt;();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</a:t>
            </a:r>
            <a:r>
              <a:rPr lang="en-US" sz="700" dirty="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 v = </a:t>
            </a:r>
            <a:r>
              <a:rPr lang="en-US" sz="700" dirty="0" err="1">
                <a:cs typeface="Courier New"/>
              </a:rPr>
              <a:t>vertices.get</a:t>
            </a:r>
            <a:r>
              <a:rPr lang="en-US" sz="700" dirty="0">
                <a:cs typeface="Courier New"/>
              </a:rPr>
              <a:t>(a);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</a:t>
            </a:r>
            <a:r>
              <a:rPr lang="en-US" sz="700" dirty="0" err="1">
                <a:cs typeface="Courier New"/>
              </a:rPr>
              <a:t>visitDFS</a:t>
            </a:r>
            <a:r>
              <a:rPr lang="en-US" sz="700" dirty="0">
                <a:cs typeface="Courier New"/>
              </a:rPr>
              <a:t>(</a:t>
            </a:r>
            <a:r>
              <a:rPr lang="en-US" sz="700" dirty="0" err="1">
                <a:cs typeface="Courier New"/>
              </a:rPr>
              <a:t>v,visited</a:t>
            </a:r>
            <a:r>
              <a:rPr lang="en-US" sz="700" dirty="0">
                <a:cs typeface="Courier New"/>
              </a:rPr>
              <a:t>);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int flag = 0;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for (</a:t>
            </a:r>
            <a:r>
              <a:rPr lang="en-US" sz="700" dirty="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 </a:t>
            </a:r>
            <a:r>
              <a:rPr lang="en-US" sz="700" dirty="0" err="1">
                <a:cs typeface="Courier New"/>
              </a:rPr>
              <a:t>i</a:t>
            </a:r>
            <a:r>
              <a:rPr lang="en-US" sz="700" dirty="0">
                <a:cs typeface="Courier New"/>
              </a:rPr>
              <a:t>: visited){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if (</a:t>
            </a:r>
            <a:r>
              <a:rPr lang="en-US" sz="700" dirty="0" err="1">
                <a:cs typeface="Courier New"/>
              </a:rPr>
              <a:t>i</a:t>
            </a:r>
            <a:r>
              <a:rPr lang="en-US" sz="700" dirty="0">
                <a:cs typeface="Courier New"/>
              </a:rPr>
              <a:t> == </a:t>
            </a:r>
            <a:r>
              <a:rPr lang="en-US" sz="700" dirty="0" err="1">
                <a:cs typeface="Courier New"/>
              </a:rPr>
              <a:t>vertices.get</a:t>
            </a:r>
            <a:r>
              <a:rPr lang="en-US" sz="700" dirty="0">
                <a:cs typeface="Courier New"/>
              </a:rPr>
              <a:t>(b)){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    flag = 1;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    break;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else 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    flag = 0;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if (flag == 1){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return true;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else 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return false;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 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private void </a:t>
            </a:r>
            <a:r>
              <a:rPr lang="en-US" sz="700" err="1">
                <a:cs typeface="Courier New"/>
              </a:rPr>
              <a:t>visitDFS</a:t>
            </a:r>
            <a:r>
              <a:rPr lang="en-US" sz="700" dirty="0">
                <a:cs typeface="Courier New"/>
              </a:rPr>
              <a:t> (</a:t>
            </a:r>
            <a:r>
              <a:rPr lang="en-US" sz="70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 v, </a:t>
            </a:r>
            <a:r>
              <a:rPr lang="en-US" sz="700" err="1">
                <a:cs typeface="Courier New"/>
              </a:rPr>
              <a:t>ArrayList</a:t>
            </a:r>
            <a:r>
              <a:rPr lang="en-US" sz="700" dirty="0">
                <a:cs typeface="Courier New"/>
              </a:rPr>
              <a:t>&lt;</a:t>
            </a:r>
            <a:r>
              <a:rPr lang="en-US" sz="70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&lt;E&gt;&gt; visited){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</a:t>
            </a:r>
            <a:r>
              <a:rPr lang="en-US" sz="700" err="1">
                <a:cs typeface="Courier New"/>
              </a:rPr>
              <a:t>visited.add</a:t>
            </a:r>
            <a:r>
              <a:rPr lang="en-US" sz="700" dirty="0">
                <a:cs typeface="Courier New"/>
              </a:rPr>
              <a:t>(v);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for (</a:t>
            </a:r>
            <a:r>
              <a:rPr lang="en-US" sz="700" err="1">
                <a:cs typeface="Courier New"/>
              </a:rPr>
              <a:t>RedBlackVertex</a:t>
            </a:r>
            <a:r>
              <a:rPr lang="en-US" sz="700" dirty="0">
                <a:cs typeface="Courier New"/>
              </a:rPr>
              <a:t>&lt;E&gt;w : </a:t>
            </a:r>
            <a:r>
              <a:rPr lang="en-US" sz="700" err="1">
                <a:cs typeface="Courier New"/>
              </a:rPr>
              <a:t>v.getNeighbors</a:t>
            </a:r>
            <a:r>
              <a:rPr lang="en-US" sz="700" dirty="0">
                <a:cs typeface="Courier New"/>
              </a:rPr>
              <a:t>()){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if(!</a:t>
            </a:r>
            <a:r>
              <a:rPr lang="en-US" sz="700" err="1">
                <a:cs typeface="Courier New"/>
              </a:rPr>
              <a:t>visited.contains</a:t>
            </a:r>
            <a:r>
              <a:rPr lang="en-US" sz="700" dirty="0">
                <a:cs typeface="Courier New"/>
              </a:rPr>
              <a:t>(w) &amp;&amp; </a:t>
            </a:r>
            <a:r>
              <a:rPr lang="en-US" sz="700" err="1">
                <a:cs typeface="Courier New"/>
              </a:rPr>
              <a:t>v.color</a:t>
            </a:r>
            <a:r>
              <a:rPr lang="en-US" sz="700" dirty="0">
                <a:cs typeface="Courier New"/>
              </a:rPr>
              <a:t>() != </a:t>
            </a:r>
            <a:r>
              <a:rPr lang="en-US" sz="700" err="1">
                <a:cs typeface="Courier New"/>
              </a:rPr>
              <a:t>w.color</a:t>
            </a:r>
            <a:r>
              <a:rPr lang="en-US" sz="700" dirty="0">
                <a:cs typeface="Courier New"/>
              </a:rPr>
              <a:t>())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        </a:t>
            </a:r>
            <a:r>
              <a:rPr lang="en-US" sz="700" err="1">
                <a:cs typeface="Courier New"/>
              </a:rPr>
              <a:t>visitDFS</a:t>
            </a:r>
            <a:r>
              <a:rPr lang="en-US" sz="700" dirty="0">
                <a:cs typeface="Courier New"/>
              </a:rPr>
              <a:t>(</a:t>
            </a:r>
            <a:r>
              <a:rPr lang="en-US" sz="700" err="1">
                <a:cs typeface="Courier New"/>
              </a:rPr>
              <a:t>w,visited</a:t>
            </a:r>
            <a:r>
              <a:rPr lang="en-US" sz="700" dirty="0">
                <a:cs typeface="Courier New"/>
              </a:rPr>
              <a:t>);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    }</a:t>
            </a:r>
            <a:endParaRPr lang="en-US" sz="700"/>
          </a:p>
          <a:p>
            <a:pPr>
              <a:lnSpc>
                <a:spcPct val="114999"/>
              </a:lnSpc>
              <a:buNone/>
            </a:pPr>
            <a:r>
              <a:rPr lang="en-US" sz="700" dirty="0">
                <a:cs typeface="Courier New"/>
              </a:rPr>
              <a:t>    }</a:t>
            </a:r>
            <a:endParaRPr lang="en-US" sz="700"/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800" dirty="0">
              <a:latin typeface="Courier New"/>
              <a:ea typeface="Courier New"/>
              <a:cs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800" dirty="0"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823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283171" y="438975"/>
            <a:ext cx="4363800" cy="1456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You are given a main method, stored in </a:t>
            </a:r>
            <a:r>
              <a:rPr lang="en-US" dirty="0" err="1"/>
              <a:t>RedBlackGraphTest.java</a:t>
            </a: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main method constructs the red black graph shown on the right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Use this main method to test your code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This is the output you should get </a:t>
            </a:r>
            <a:endParaRPr lang="en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7D88CE-7967-3C49-82A8-4BF8E3BDAAD1}"/>
              </a:ext>
            </a:extLst>
          </p:cNvPr>
          <p:cNvSpPr txBox="1"/>
          <p:nvPr/>
        </p:nvSpPr>
        <p:spPr>
          <a:xfrm>
            <a:off x="765709" y="2108841"/>
            <a:ext cx="19166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8021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1742131798"/>
              </p:ext>
            </p:extLst>
          </p:nvPr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{ACE44728-F103-457C-A41F-7DC9C82386AF}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Johnson </a:t>
                      </a:r>
                      <a:r>
                        <a:rPr lang="en-US" dirty="0" err="1"/>
                        <a:t>Maliakal</a:t>
                      </a:r>
                      <a:endParaRPr dirty="0" err="1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Abdullah Tahir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Faiza Shaikh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Ethan Gonsalves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Black Graphs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196686" y="494962"/>
            <a:ext cx="43638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</a:t>
            </a:r>
            <a:r>
              <a:rPr lang="en" b="1" i="1" dirty="0">
                <a:solidFill>
                  <a:srgbClr val="FF0000"/>
                </a:solidFill>
              </a:rPr>
              <a:t>Red Black graph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is a regular graph, except that vertices have colors: either red or black.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A Red Black graph is something </a:t>
            </a:r>
            <a:r>
              <a:rPr lang="en-US" b="1" dirty="0"/>
              <a:t>I made up </a:t>
            </a:r>
            <a:r>
              <a:rPr lang="en-US" dirty="0"/>
              <a:t>for the sake of this class activity</a:t>
            </a:r>
          </a:p>
          <a:p>
            <a:pPr lvl="0"/>
            <a:r>
              <a:rPr lang="en-US" dirty="0"/>
              <a:t>A red black graph provides the following behavior: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add(E item, Boolean color)</a:t>
            </a:r>
            <a:r>
              <a:rPr lang="en-US" b="1" i="1" dirty="0"/>
              <a:t> </a:t>
            </a:r>
            <a:r>
              <a:rPr lang="en-US" dirty="0"/>
              <a:t>- adds an item to the graph with black color (if color=false), or with red color (if color=true)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contains(E item)</a:t>
            </a:r>
            <a:r>
              <a:rPr lang="en-US" dirty="0"/>
              <a:t> - returns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dirty="0"/>
              <a:t> if the item is present in the graph,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dirty="0"/>
              <a:t> otherwise.</a:t>
            </a:r>
          </a:p>
          <a:p>
            <a:pPr lvl="1">
              <a:spcBef>
                <a:spcPts val="0"/>
              </a:spcBef>
            </a:pPr>
            <a:r>
              <a:rPr lang="en-US" b="1" i="1" dirty="0">
                <a:solidFill>
                  <a:srgbClr val="FF0000"/>
                </a:solidFill>
              </a:rPr>
              <a:t>size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returns the number of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connectDirected</a:t>
            </a:r>
            <a:r>
              <a:rPr lang="en-US" b="1" i="1" dirty="0">
                <a:solidFill>
                  <a:srgbClr val="FF0000"/>
                </a:solidFill>
              </a:rPr>
              <a:t>(E a, E b)</a:t>
            </a:r>
            <a:r>
              <a:rPr lang="en-US" dirty="0"/>
              <a:t> - creates a </a:t>
            </a:r>
            <a:r>
              <a:rPr lang="en-US" b="1" i="1" dirty="0">
                <a:solidFill>
                  <a:srgbClr val="FF0000"/>
                </a:solidFill>
              </a:rPr>
              <a:t>directed</a:t>
            </a:r>
            <a:r>
              <a:rPr lang="en-US" b="1" i="1" dirty="0"/>
              <a:t> </a:t>
            </a:r>
            <a:r>
              <a:rPr lang="en-US" dirty="0"/>
              <a:t>connection between the specified two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connectUndirected</a:t>
            </a:r>
            <a:r>
              <a:rPr lang="en-US" b="1" i="1" dirty="0">
                <a:solidFill>
                  <a:srgbClr val="FF0000"/>
                </a:solidFill>
              </a:rPr>
              <a:t>(E a, E b)</a:t>
            </a:r>
            <a:r>
              <a:rPr lang="en-US" dirty="0"/>
              <a:t> - creates an </a:t>
            </a:r>
            <a:r>
              <a:rPr lang="en-US" b="1" i="1" dirty="0">
                <a:solidFill>
                  <a:srgbClr val="FF0000"/>
                </a:solidFill>
              </a:rPr>
              <a:t>undirected</a:t>
            </a:r>
            <a:r>
              <a:rPr lang="en-US" dirty="0"/>
              <a:t> connection between the specified two items in the graph.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isRed</a:t>
            </a:r>
            <a:r>
              <a:rPr lang="en-US" b="1" i="1" dirty="0">
                <a:solidFill>
                  <a:srgbClr val="FF0000"/>
                </a:solidFill>
              </a:rPr>
              <a:t>(E item)</a:t>
            </a:r>
            <a:r>
              <a:rPr lang="en-US" dirty="0"/>
              <a:t> – returns true of the color of the item is red</a:t>
            </a: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isBlack</a:t>
            </a:r>
            <a:r>
              <a:rPr lang="en-US" b="1" i="1" dirty="0">
                <a:solidFill>
                  <a:srgbClr val="FF0000"/>
                </a:solidFill>
              </a:rPr>
              <a:t>(E item)</a:t>
            </a:r>
            <a:r>
              <a:rPr lang="en-US" dirty="0"/>
              <a:t> – returns true of the color of the item is red</a:t>
            </a:r>
            <a:endParaRPr lang="en-US" b="1" i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b="1" i="1" dirty="0" err="1">
                <a:solidFill>
                  <a:srgbClr val="FF0000"/>
                </a:solidFill>
              </a:rPr>
              <a:t>hasRedBlackPath</a:t>
            </a:r>
            <a:r>
              <a:rPr lang="en-US" b="1" i="1" dirty="0">
                <a:solidFill>
                  <a:srgbClr val="FF0000"/>
                </a:solidFill>
              </a:rPr>
              <a:t>(</a:t>
            </a:r>
            <a:r>
              <a:rPr lang="en-US" b="1" i="1" dirty="0" err="1">
                <a:solidFill>
                  <a:srgbClr val="FF0000"/>
                </a:solidFill>
              </a:rPr>
              <a:t>Ea</a:t>
            </a:r>
            <a:r>
              <a:rPr lang="en-US" b="1" i="1" dirty="0">
                <a:solidFill>
                  <a:srgbClr val="FF0000"/>
                </a:solidFill>
              </a:rPr>
              <a:t>, Eb)</a:t>
            </a:r>
            <a:r>
              <a:rPr lang="en-US" dirty="0"/>
              <a:t> - returns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dirty="0"/>
              <a:t> if the two items are connected by a </a:t>
            </a:r>
            <a:r>
              <a:rPr lang="en-US" i="1" dirty="0"/>
              <a:t>red black path </a:t>
            </a:r>
            <a:r>
              <a:rPr lang="en-US" dirty="0"/>
              <a:t>(see next slide) in the graph, and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dirty="0"/>
              <a:t> otherwise.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5264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Black Paths</a:t>
            </a:r>
            <a:endParaRPr dirty="0"/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363800" cy="44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</a:t>
            </a:r>
            <a:r>
              <a:rPr lang="en" b="1" i="1" dirty="0">
                <a:solidFill>
                  <a:srgbClr val="FF0000"/>
                </a:solidFill>
              </a:rPr>
              <a:t>Red Black path</a:t>
            </a:r>
            <a:r>
              <a:rPr lang="en" dirty="0">
                <a:solidFill>
                  <a:srgbClr val="FF0000"/>
                </a:solidFill>
              </a:rPr>
              <a:t> </a:t>
            </a:r>
            <a:r>
              <a:rPr lang="en" dirty="0"/>
              <a:t>is a a path with alternating vertex colors, </a:t>
            </a:r>
            <a:r>
              <a:rPr lang="en-US" dirty="0"/>
              <a:t>i.e., there are no two consecutive nodes with the same color</a:t>
            </a:r>
            <a:endParaRPr lang="en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For example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A – C – D - F – G is a red black path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H – C – D – F is not a red black path </a:t>
            </a:r>
            <a:r>
              <a:rPr lang="en" dirty="0" err="1"/>
              <a:t>bec</a:t>
            </a:r>
            <a:r>
              <a:rPr lang="en-US" dirty="0"/>
              <a:t>au</a:t>
            </a:r>
            <a:r>
              <a:rPr lang="en" dirty="0"/>
              <a:t>se H and C have the same color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J – I – K is a red black path</a:t>
            </a:r>
          </a:p>
          <a:p>
            <a:pPr lvl="1" indent="-311150">
              <a:spcBef>
                <a:spcPts val="0"/>
              </a:spcBef>
              <a:buSzPts val="1300"/>
              <a:buFont typeface="Courier New" panose="02070309020205020404" pitchFamily="49" charset="0"/>
              <a:buChar char="o"/>
            </a:pPr>
            <a:r>
              <a:rPr lang="en" dirty="0"/>
              <a:t>The path J – K – I is not a red black path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</p:txBody>
      </p:sp>
      <p:cxnSp>
        <p:nvCxnSpPr>
          <p:cNvPr id="301" name="Google Shape;301;p36"/>
          <p:cNvCxnSpPr>
            <a:stCxn id="299" idx="4"/>
            <a:endCxn id="302" idx="0"/>
          </p:cNvCxnSpPr>
          <p:nvPr/>
        </p:nvCxnSpPr>
        <p:spPr>
          <a:xfrm flipH="1">
            <a:off x="5782389" y="1458866"/>
            <a:ext cx="144300" cy="589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6"/>
          <p:cNvCxnSpPr>
            <a:stCxn id="302" idx="6"/>
            <a:endCxn id="304" idx="2"/>
          </p:cNvCxnSpPr>
          <p:nvPr/>
        </p:nvCxnSpPr>
        <p:spPr>
          <a:xfrm>
            <a:off x="6000764" y="2266741"/>
            <a:ext cx="1377300" cy="120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6"/>
          <p:cNvCxnSpPr>
            <a:stCxn id="300" idx="3"/>
            <a:endCxn id="307" idx="0"/>
          </p:cNvCxnSpPr>
          <p:nvPr/>
        </p:nvCxnSpPr>
        <p:spPr>
          <a:xfrm flipH="1">
            <a:off x="6612232" y="1665073"/>
            <a:ext cx="114900" cy="1154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6"/>
          <p:cNvCxnSpPr>
            <a:stCxn id="302" idx="5"/>
            <a:endCxn id="307" idx="1"/>
          </p:cNvCxnSpPr>
          <p:nvPr/>
        </p:nvCxnSpPr>
        <p:spPr>
          <a:xfrm>
            <a:off x="5936796" y="2421173"/>
            <a:ext cx="520800" cy="4620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6"/>
          <p:cNvCxnSpPr>
            <a:stCxn id="304" idx="4"/>
            <a:endCxn id="310" idx="0"/>
          </p:cNvCxnSpPr>
          <p:nvPr/>
        </p:nvCxnSpPr>
        <p:spPr>
          <a:xfrm>
            <a:off x="7596439" y="2605866"/>
            <a:ext cx="42000" cy="5475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6"/>
          <p:cNvCxnSpPr>
            <a:stCxn id="317" idx="4"/>
            <a:endCxn id="318" idx="0"/>
          </p:cNvCxnSpPr>
          <p:nvPr/>
        </p:nvCxnSpPr>
        <p:spPr>
          <a:xfrm flipH="1">
            <a:off x="5854689" y="3734616"/>
            <a:ext cx="146100" cy="258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6"/>
          <p:cNvCxnSpPr>
            <a:stCxn id="318" idx="6"/>
            <a:endCxn id="320" idx="3"/>
          </p:cNvCxnSpPr>
          <p:nvPr/>
        </p:nvCxnSpPr>
        <p:spPr>
          <a:xfrm rot="10800000" flipH="1">
            <a:off x="6072939" y="4140166"/>
            <a:ext cx="384600" cy="71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6"/>
          <p:cNvCxnSpPr>
            <a:stCxn id="317" idx="5"/>
            <a:endCxn id="320" idx="1"/>
          </p:cNvCxnSpPr>
          <p:nvPr/>
        </p:nvCxnSpPr>
        <p:spPr>
          <a:xfrm>
            <a:off x="6155221" y="3670648"/>
            <a:ext cx="302400" cy="160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6"/>
          <p:cNvSpPr/>
          <p:nvPr/>
        </p:nvSpPr>
        <p:spPr>
          <a:xfrm>
            <a:off x="5708289" y="1022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663164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5563964" y="20483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B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6393689" y="281916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378039" y="21690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419989" y="3153416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7992064" y="3767441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7630802" y="12922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93689" y="3767441"/>
            <a:ext cx="436800" cy="436800"/>
          </a:xfrm>
          <a:prstGeom prst="ellipse">
            <a:avLst/>
          </a:prstGeom>
          <a:solidFill>
            <a:schemeClr val="tx1">
              <a:lumMod val="50000"/>
            </a:scheme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5782389" y="329781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5636139" y="3993166"/>
            <a:ext cx="436800" cy="436800"/>
          </a:xfrm>
          <a:prstGeom prst="ellipse">
            <a:avLst/>
          </a:prstGeom>
          <a:solidFill>
            <a:srgbClr val="FF00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K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" name="Google Shape;340;p37">
            <a:extLst>
              <a:ext uri="{FF2B5EF4-FFF2-40B4-BE49-F238E27FC236}">
                <a16:creationId xmlns:a16="http://schemas.microsoft.com/office/drawing/2014/main" id="{E4FEC1CB-FFFC-FC41-9387-44ADB780B965}"/>
              </a:ext>
            </a:extLst>
          </p:cNvPr>
          <p:cNvCxnSpPr>
            <a:cxnSpLocks/>
            <a:endCxn id="300" idx="1"/>
          </p:cNvCxnSpPr>
          <p:nvPr/>
        </p:nvCxnSpPr>
        <p:spPr>
          <a:xfrm>
            <a:off x="6145089" y="1237718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340;p37">
            <a:extLst>
              <a:ext uri="{FF2B5EF4-FFF2-40B4-BE49-F238E27FC236}">
                <a16:creationId xmlns:a16="http://schemas.microsoft.com/office/drawing/2014/main" id="{C4D1C039-A4AE-894E-804D-996C235C32E9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7052307" y="1683481"/>
            <a:ext cx="389700" cy="549553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340;p37">
            <a:extLst>
              <a:ext uri="{FF2B5EF4-FFF2-40B4-BE49-F238E27FC236}">
                <a16:creationId xmlns:a16="http://schemas.microsoft.com/office/drawing/2014/main" id="{546FAA92-0B2B-2D47-B3D1-E5D12911D753}"/>
              </a:ext>
            </a:extLst>
          </p:cNvPr>
          <p:cNvCxnSpPr>
            <a:cxnSpLocks/>
            <a:endCxn id="313" idx="1"/>
          </p:cNvCxnSpPr>
          <p:nvPr/>
        </p:nvCxnSpPr>
        <p:spPr>
          <a:xfrm>
            <a:off x="7794999" y="3530970"/>
            <a:ext cx="261033" cy="300439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340;p37">
            <a:extLst>
              <a:ext uri="{FF2B5EF4-FFF2-40B4-BE49-F238E27FC236}">
                <a16:creationId xmlns:a16="http://schemas.microsoft.com/office/drawing/2014/main" id="{39A475A0-F492-5548-A495-5AEEA5C706D0}"/>
              </a:ext>
            </a:extLst>
          </p:cNvPr>
          <p:cNvCxnSpPr>
            <a:cxnSpLocks/>
          </p:cNvCxnSpPr>
          <p:nvPr/>
        </p:nvCxnSpPr>
        <p:spPr>
          <a:xfrm>
            <a:off x="6837946" y="3135970"/>
            <a:ext cx="582043" cy="118491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340;p37">
            <a:extLst>
              <a:ext uri="{FF2B5EF4-FFF2-40B4-BE49-F238E27FC236}">
                <a16:creationId xmlns:a16="http://schemas.microsoft.com/office/drawing/2014/main" id="{C9BBDC43-5AE8-7148-B30C-423CA2E67565}"/>
              </a:ext>
            </a:extLst>
          </p:cNvPr>
          <p:cNvCxnSpPr>
            <a:cxnSpLocks/>
            <a:endCxn id="300" idx="6"/>
          </p:cNvCxnSpPr>
          <p:nvPr/>
        </p:nvCxnSpPr>
        <p:spPr>
          <a:xfrm flipH="1" flipV="1">
            <a:off x="7099964" y="1510641"/>
            <a:ext cx="517476" cy="3354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139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1" y="1041711"/>
            <a:ext cx="6321322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dirty="0" err="1">
                <a:latin typeface="Courier New"/>
                <a:ea typeface="Courier New"/>
                <a:cs typeface="Courier New"/>
                <a:sym typeface="Courier New"/>
              </a:rPr>
              <a:t>RedBlackGraph</a:t>
            </a:r>
            <a:r>
              <a:rPr lang="en" sz="3400" dirty="0"/>
              <a:t> Interface</a:t>
            </a:r>
            <a:endParaRPr sz="34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733272" y="1682103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interface is already given to you (do not modify).</a:t>
            </a: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572745645"/>
              </p:ext>
            </p:extLst>
          </p:nvPr>
        </p:nvGraphicFramePr>
        <p:xfrm>
          <a:off x="2416648" y="2284517"/>
          <a:ext cx="3387804" cy="257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&lt;&lt;interface&gt;&gt;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RedBlackGraph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contains(item: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size(): int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connectUndirected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add(item: E, 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lang="en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isRed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lang="en-US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isBlack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hasRedBlackPath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1" y="1041711"/>
            <a:ext cx="6321322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 dirty="0" err="1">
                <a:latin typeface="Courier New"/>
                <a:ea typeface="Courier New"/>
                <a:cs typeface="Courier New"/>
                <a:sym typeface="Courier New"/>
              </a:rPr>
              <a:t>RedBlackVertex</a:t>
            </a:r>
            <a:r>
              <a:rPr lang="en" sz="3400" dirty="0"/>
              <a:t> Class</a:t>
            </a:r>
            <a:endParaRPr sz="34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733272" y="1844005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class is already given to you (do not modify).</a:t>
            </a: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3620357320"/>
              </p:ext>
            </p:extLst>
          </p:nvPr>
        </p:nvGraphicFramePr>
        <p:xfrm>
          <a:off x="2025085" y="2453477"/>
          <a:ext cx="4423423" cy="2209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23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item: 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neighbours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Set&lt;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getColor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getItem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item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getNeighbours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 Set&lt;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connect(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neigbour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connected(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neigbour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43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3"/>
          <p:cNvSpPr txBox="1">
            <a:spLocks noGrp="1"/>
          </p:cNvSpPr>
          <p:nvPr>
            <p:ph type="title"/>
          </p:nvPr>
        </p:nvSpPr>
        <p:spPr>
          <a:xfrm>
            <a:off x="1804910" y="1041711"/>
            <a:ext cx="6839359" cy="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 err="1">
                <a:latin typeface="Courier New"/>
                <a:ea typeface="Courier New"/>
                <a:cs typeface="Courier New"/>
                <a:sym typeface="Courier New"/>
              </a:rPr>
              <a:t>AdjecencyRedBlackGraph</a:t>
            </a:r>
            <a:r>
              <a:rPr lang="en" sz="3000" dirty="0"/>
              <a:t> class</a:t>
            </a:r>
            <a:endParaRPr sz="3000" dirty="0"/>
          </a:p>
        </p:txBody>
      </p:sp>
      <p:sp>
        <p:nvSpPr>
          <p:cNvPr id="841" name="Google Shape;84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42" name="Google Shape;842;p33"/>
          <p:cNvSpPr txBox="1">
            <a:spLocks noGrp="1"/>
          </p:cNvSpPr>
          <p:nvPr>
            <p:ph type="body" idx="3"/>
          </p:nvPr>
        </p:nvSpPr>
        <p:spPr>
          <a:xfrm>
            <a:off x="1663950" y="1648997"/>
            <a:ext cx="5816100" cy="727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This class is already given to you. Your job is to complete the implementation of the methods: </a:t>
            </a:r>
            <a:r>
              <a:rPr lang="en-US" i="1" dirty="0"/>
              <a:t>add</a:t>
            </a:r>
            <a:r>
              <a:rPr lang="en-US" dirty="0"/>
              <a:t>, </a:t>
            </a:r>
            <a:r>
              <a:rPr lang="en-US" i="1" dirty="0" err="1"/>
              <a:t>isRed</a:t>
            </a:r>
            <a:r>
              <a:rPr lang="en-US" dirty="0"/>
              <a:t>, </a:t>
            </a:r>
            <a:r>
              <a:rPr lang="en-US" i="1" dirty="0" err="1"/>
              <a:t>isBlack</a:t>
            </a:r>
            <a:r>
              <a:rPr lang="en-US" dirty="0"/>
              <a:t>, and </a:t>
            </a:r>
            <a:r>
              <a:rPr lang="en-US" i="1" dirty="0" err="1"/>
              <a:t>hasRedBlackPath</a:t>
            </a:r>
            <a:endParaRPr lang="en-US" i="1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graphicFrame>
        <p:nvGraphicFramePr>
          <p:cNvPr id="844" name="Google Shape;844;p33"/>
          <p:cNvGraphicFramePr/>
          <p:nvPr>
            <p:extLst>
              <p:ext uri="{D42A27DB-BD31-4B8C-83A1-F6EECF244321}">
                <p14:modId xmlns:p14="http://schemas.microsoft.com/office/powerpoint/2010/main" val="395653001"/>
              </p:ext>
            </p:extLst>
          </p:nvPr>
        </p:nvGraphicFramePr>
        <p:xfrm>
          <a:off x="2408697" y="2376742"/>
          <a:ext cx="3387804" cy="2407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87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AdjecencyRedBlackGraph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vertices: Map&lt;E,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RedBlackVertex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&lt;E&gt;&gt;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contains(item: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size(): int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connectUndirected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add(item: E, color: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lang="en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isRed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lang="en-US"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isBlack</a:t>
                      </a:r>
                      <a:r>
                        <a:rPr lang="en-US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(item: E): </a:t>
                      </a:r>
                      <a:r>
                        <a:rPr lang="en-US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hasRedBlackPath</a:t>
                      </a:r>
                      <a:r>
                        <a:rPr lang="en" sz="1200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(a: E, b: E): </a:t>
                      </a:r>
                      <a:r>
                        <a:rPr lang="en" sz="1200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1200"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C4B7B7FB-156E-524B-825E-7399FD3BE8C4}"/>
              </a:ext>
            </a:extLst>
          </p:cNvPr>
          <p:cNvSpPr/>
          <p:nvPr/>
        </p:nvSpPr>
        <p:spPr>
          <a:xfrm rot="10800000" flipH="1">
            <a:off x="6007395" y="3274828"/>
            <a:ext cx="265814" cy="563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75E16F3-F5D0-964E-8DB0-1D1BB6288A3D}"/>
              </a:ext>
            </a:extLst>
          </p:cNvPr>
          <p:cNvSpPr/>
          <p:nvPr/>
        </p:nvSpPr>
        <p:spPr>
          <a:xfrm rot="10800000" flipH="1">
            <a:off x="6007395" y="3983603"/>
            <a:ext cx="265814" cy="679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CA655-44B0-C24B-A258-11C5EE93CC84}"/>
              </a:ext>
            </a:extLst>
          </p:cNvPr>
          <p:cNvSpPr txBox="1"/>
          <p:nvPr/>
        </p:nvSpPr>
        <p:spPr>
          <a:xfrm>
            <a:off x="6375748" y="3274828"/>
            <a:ext cx="237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already implemented these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DA742-CC39-0343-8FCE-69D97E6B0BCB}"/>
              </a:ext>
            </a:extLst>
          </p:cNvPr>
          <p:cNvSpPr txBox="1"/>
          <p:nvPr/>
        </p:nvSpPr>
        <p:spPr>
          <a:xfrm>
            <a:off x="6375748" y="4099692"/>
            <a:ext cx="237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job is to implement these methods</a:t>
            </a:r>
          </a:p>
        </p:txBody>
      </p:sp>
    </p:spTree>
    <p:extLst>
      <p:ext uri="{BB962C8B-B14F-4D97-AF65-F5344CB8AC3E}">
        <p14:creationId xmlns:p14="http://schemas.microsoft.com/office/powerpoint/2010/main" val="708379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Write the code of the add method</a:t>
            </a:r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350096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10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lang="en-US" sz="1100" dirty="0">
              <a:solidFill>
                <a:srgbClr val="002060"/>
              </a:solidFill>
              <a:latin typeface="Courier New"/>
              <a:ea typeface="Courier New"/>
              <a:cs typeface="Courier New"/>
            </a:endParaRPr>
          </a:p>
          <a:p>
            <a:pPr>
              <a:lnSpc>
                <a:spcPct val="114999"/>
              </a:lnSpc>
              <a:buNone/>
            </a:pPr>
            <a:r>
              <a:rPr lang="en-US" sz="1100" dirty="0">
                <a:cs typeface="Courier New"/>
              </a:rPr>
              <a:t>public void add(E item, </a:t>
            </a:r>
            <a:r>
              <a:rPr lang="en-US" sz="1100" dirty="0" err="1">
                <a:cs typeface="Courier New"/>
              </a:rPr>
              <a:t>boolean</a:t>
            </a:r>
            <a:r>
              <a:rPr lang="en-US" sz="1100" dirty="0">
                <a:cs typeface="Courier New"/>
              </a:rPr>
              <a:t> color) {</a:t>
            </a:r>
            <a:endParaRPr lang="en-US" sz="1100"/>
          </a:p>
          <a:p>
            <a:pPr>
              <a:lnSpc>
                <a:spcPct val="114999"/>
              </a:lnSpc>
              <a:buNone/>
            </a:pPr>
            <a:r>
              <a:rPr lang="en-US" sz="1100" dirty="0">
                <a:cs typeface="Courier New"/>
              </a:rPr>
              <a:t>        </a:t>
            </a:r>
            <a:r>
              <a:rPr lang="en-US" sz="1100" dirty="0" err="1">
                <a:cs typeface="Courier New"/>
              </a:rPr>
              <a:t>vertices.put</a:t>
            </a:r>
            <a:r>
              <a:rPr lang="en-US" sz="1100" dirty="0">
                <a:cs typeface="Courier New"/>
              </a:rPr>
              <a:t>(</a:t>
            </a:r>
            <a:r>
              <a:rPr lang="en-US" sz="1100" dirty="0" err="1">
                <a:cs typeface="Courier New"/>
              </a:rPr>
              <a:t>item,new</a:t>
            </a:r>
            <a:r>
              <a:rPr lang="en-US" sz="1100" dirty="0">
                <a:cs typeface="Courier New"/>
              </a:rPr>
              <a:t> </a:t>
            </a:r>
            <a:r>
              <a:rPr lang="en-US" sz="1100" dirty="0" err="1">
                <a:cs typeface="Courier New"/>
              </a:rPr>
              <a:t>RedBlackVertex</a:t>
            </a:r>
            <a:r>
              <a:rPr lang="en-US" sz="1100" dirty="0">
                <a:cs typeface="Courier New"/>
              </a:rPr>
              <a:t>&lt;E&gt;(</a:t>
            </a:r>
            <a:r>
              <a:rPr lang="en-US" sz="1100" dirty="0" err="1">
                <a:cs typeface="Courier New"/>
              </a:rPr>
              <a:t>item,color</a:t>
            </a:r>
            <a:r>
              <a:rPr lang="en-US" sz="1100" dirty="0">
                <a:cs typeface="Courier New"/>
              </a:rPr>
              <a:t>));</a:t>
            </a:r>
            <a:endParaRPr lang="en-US" sz="1100"/>
          </a:p>
          <a:p>
            <a:pPr>
              <a:lnSpc>
                <a:spcPct val="114999"/>
              </a:lnSpc>
              <a:buNone/>
            </a:pPr>
            <a:r>
              <a:rPr lang="en-US" sz="1100" dirty="0">
                <a:cs typeface="Courier New"/>
              </a:rPr>
              <a:t>}</a:t>
            </a:r>
            <a:endParaRPr lang="en-US" sz="110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sz="1200" dirty="0">
              <a:solidFill>
                <a:srgbClr val="002060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 task</a:t>
            </a:r>
            <a:endParaRPr dirty="0"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Write the code of </a:t>
            </a:r>
            <a:r>
              <a:rPr lang="en-US" dirty="0" err="1"/>
              <a:t>isRed</a:t>
            </a:r>
            <a:r>
              <a:rPr lang="en-US" dirty="0"/>
              <a:t> and </a:t>
            </a:r>
            <a:r>
              <a:rPr lang="en-US" dirty="0" err="1"/>
              <a:t>isBlack</a:t>
            </a:r>
            <a:r>
              <a:rPr lang="en-US" dirty="0"/>
              <a:t> methods</a:t>
            </a:r>
          </a:p>
          <a:p>
            <a:r>
              <a:rPr lang="en-US" dirty="0"/>
              <a:t>If a given item does not exist in the graph, then throw an </a:t>
            </a:r>
            <a:r>
              <a:rPr lang="en-US" dirty="0" err="1"/>
              <a:t>IllegalArgumentException</a:t>
            </a:r>
            <a:endParaRPr lang="en-US" dirty="0"/>
          </a:p>
          <a:p>
            <a:endParaRPr lang="en-US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4419600" y="0"/>
            <a:ext cx="45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4644675" y="308950"/>
            <a:ext cx="4166400" cy="4624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lang="en-US" sz="1050" dirty="0">
              <a:solidFill>
                <a:srgbClr val="002060"/>
              </a:solidFill>
              <a:latin typeface="Courier New"/>
              <a:ea typeface="Courier New"/>
              <a:cs typeface="Courier New"/>
            </a:endParaRPr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  <a:sym typeface="Courier New"/>
              </a:rPr>
              <a:t>public </a:t>
            </a:r>
            <a:r>
              <a:rPr lang="en-US" sz="1050" dirty="0" err="1">
                <a:cs typeface="Courier New"/>
                <a:sym typeface="Courier New"/>
              </a:rPr>
              <a:t>boolean</a:t>
            </a:r>
            <a:r>
              <a:rPr lang="en-US" sz="1050" dirty="0">
                <a:cs typeface="Courier New"/>
                <a:sym typeface="Courier New"/>
              </a:rPr>
              <a:t> </a:t>
            </a:r>
            <a:r>
              <a:rPr lang="en-US" sz="1050" dirty="0" err="1">
                <a:cs typeface="Courier New"/>
                <a:sym typeface="Courier New"/>
              </a:rPr>
              <a:t>isRed</a:t>
            </a:r>
            <a:r>
              <a:rPr lang="en-US" sz="1050" dirty="0">
                <a:cs typeface="Courier New"/>
                <a:sym typeface="Courier New"/>
              </a:rPr>
              <a:t>(E item) {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  <a:sym typeface="Courier New"/>
              </a:rPr>
              <a:t>        </a:t>
            </a:r>
            <a:r>
              <a:rPr lang="en-US" sz="1050" dirty="0" err="1">
                <a:cs typeface="Courier New"/>
                <a:sym typeface="Courier New"/>
              </a:rPr>
              <a:t>RedBlackVertex</a:t>
            </a:r>
            <a:r>
              <a:rPr lang="en-US" sz="1050" dirty="0">
                <a:cs typeface="Courier New"/>
                <a:sym typeface="Courier New"/>
              </a:rPr>
              <a:t>&lt;E&gt; </a:t>
            </a:r>
            <a:r>
              <a:rPr lang="en-US" sz="1050" dirty="0" err="1">
                <a:cs typeface="Courier New"/>
                <a:sym typeface="Courier New"/>
              </a:rPr>
              <a:t>vr</a:t>
            </a:r>
            <a:r>
              <a:rPr lang="en-US" sz="1050" dirty="0">
                <a:cs typeface="Courier New"/>
                <a:sym typeface="Courier New"/>
              </a:rPr>
              <a:t> = </a:t>
            </a:r>
            <a:r>
              <a:rPr lang="en-US" sz="1050" dirty="0" err="1">
                <a:cs typeface="Courier New"/>
                <a:sym typeface="Courier New"/>
              </a:rPr>
              <a:t>vertices.get</a:t>
            </a:r>
            <a:r>
              <a:rPr lang="en-US" sz="1050" dirty="0">
                <a:cs typeface="Courier New"/>
                <a:sym typeface="Courier New"/>
              </a:rPr>
              <a:t>(item);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  <a:sym typeface="Courier New"/>
              </a:rPr>
              <a:t>        if (</a:t>
            </a:r>
            <a:r>
              <a:rPr lang="en-US" sz="1050" dirty="0" err="1">
                <a:cs typeface="Courier New"/>
                <a:sym typeface="Courier New"/>
              </a:rPr>
              <a:t>vr</a:t>
            </a:r>
            <a:r>
              <a:rPr lang="en-US" sz="1050" dirty="0">
                <a:cs typeface="Courier New"/>
                <a:sym typeface="Courier New"/>
              </a:rPr>
              <a:t> == null){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    throw new </a:t>
            </a:r>
            <a:r>
              <a:rPr lang="en-US" sz="1050" dirty="0" err="1">
                <a:cs typeface="Courier New"/>
              </a:rPr>
              <a:t>IllegalArgumentException</a:t>
            </a:r>
            <a:r>
              <a:rPr lang="en-US" sz="1050" dirty="0">
                <a:cs typeface="Courier New"/>
              </a:rPr>
              <a:t>("Item DNE");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}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return </a:t>
            </a:r>
            <a:r>
              <a:rPr lang="en-US" sz="1050" err="1">
                <a:cs typeface="Courier New"/>
              </a:rPr>
              <a:t>vr.color</a:t>
            </a:r>
            <a:r>
              <a:rPr lang="en-US" sz="1050" dirty="0">
                <a:cs typeface="Courier New"/>
              </a:rPr>
              <a:t>();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  <a:sym typeface="Courier New"/>
              </a:rPr>
              <a:t> }</a:t>
            </a:r>
            <a:endParaRPr lang="en-US" sz="1050"/>
          </a:p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050" dirty="0">
              <a:latin typeface="Courier New"/>
              <a:ea typeface="Courier New"/>
              <a:cs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050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endParaRPr lang="en-US" sz="1050" dirty="0">
              <a:solidFill>
                <a:srgbClr val="002060"/>
              </a:solidFill>
              <a:latin typeface="Courier New"/>
              <a:ea typeface="Courier New"/>
              <a:cs typeface="Courier New"/>
            </a:endParaRPr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public </a:t>
            </a:r>
            <a:r>
              <a:rPr lang="en-US" sz="1050" err="1">
                <a:cs typeface="Courier New"/>
              </a:rPr>
              <a:t>boolean</a:t>
            </a:r>
            <a:r>
              <a:rPr lang="en-US" sz="1050" dirty="0">
                <a:cs typeface="Courier New"/>
              </a:rPr>
              <a:t> </a:t>
            </a:r>
            <a:r>
              <a:rPr lang="en-US" sz="1050" err="1">
                <a:cs typeface="Courier New"/>
              </a:rPr>
              <a:t>isBlack</a:t>
            </a:r>
            <a:r>
              <a:rPr lang="en-US" sz="1050" dirty="0">
                <a:cs typeface="Courier New"/>
              </a:rPr>
              <a:t>(E item) {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</a:t>
            </a:r>
            <a:r>
              <a:rPr lang="en-US" sz="1050" err="1">
                <a:cs typeface="Courier New"/>
              </a:rPr>
              <a:t>RedBlackVertex</a:t>
            </a:r>
            <a:r>
              <a:rPr lang="en-US" sz="1050" dirty="0">
                <a:cs typeface="Courier New"/>
              </a:rPr>
              <a:t>&lt;E&gt; </a:t>
            </a:r>
            <a:r>
              <a:rPr lang="en-US" sz="1050" err="1">
                <a:cs typeface="Courier New"/>
              </a:rPr>
              <a:t>vb</a:t>
            </a:r>
            <a:r>
              <a:rPr lang="en-US" sz="1050" dirty="0">
                <a:cs typeface="Courier New"/>
              </a:rPr>
              <a:t> = </a:t>
            </a:r>
            <a:r>
              <a:rPr lang="en-US" sz="1050" err="1">
                <a:cs typeface="Courier New"/>
              </a:rPr>
              <a:t>vertices.get</a:t>
            </a:r>
            <a:r>
              <a:rPr lang="en-US" sz="1050" dirty="0">
                <a:cs typeface="Courier New"/>
              </a:rPr>
              <a:t>(item);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if (</a:t>
            </a:r>
            <a:r>
              <a:rPr lang="en-US" sz="1050" err="1">
                <a:cs typeface="Courier New"/>
              </a:rPr>
              <a:t>vb</a:t>
            </a:r>
            <a:r>
              <a:rPr lang="en-US" sz="1050" dirty="0">
                <a:cs typeface="Courier New"/>
              </a:rPr>
              <a:t> == null){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    throw new </a:t>
            </a:r>
            <a:r>
              <a:rPr lang="en-US" sz="1050" err="1">
                <a:cs typeface="Courier New"/>
              </a:rPr>
              <a:t>IllegalArgumentException</a:t>
            </a:r>
            <a:r>
              <a:rPr lang="en-US" sz="1050" dirty="0">
                <a:cs typeface="Courier New"/>
              </a:rPr>
              <a:t>("Item DNE");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}</a:t>
            </a:r>
            <a:endParaRPr lang="en-US" sz="1050"/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       return !</a:t>
            </a:r>
            <a:r>
              <a:rPr lang="en-US" sz="1050" err="1">
                <a:cs typeface="Courier New"/>
              </a:rPr>
              <a:t>vb.color</a:t>
            </a:r>
            <a:r>
              <a:rPr lang="en-US" sz="1050" dirty="0">
                <a:cs typeface="Courier New"/>
              </a:rPr>
              <a:t>();</a:t>
            </a:r>
            <a:endParaRPr lang="en-US" sz="1050">
              <a:cs typeface="Courier New"/>
            </a:endParaRPr>
          </a:p>
          <a:p>
            <a:pPr>
              <a:lnSpc>
                <a:spcPct val="114999"/>
              </a:lnSpc>
              <a:buNone/>
            </a:pPr>
            <a:r>
              <a:rPr lang="en-US" sz="1050" dirty="0">
                <a:cs typeface="Courier New"/>
              </a:rPr>
              <a:t> }</a:t>
            </a:r>
            <a:endParaRPr lang="en-US" sz="1050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sz="1100" dirty="0">
              <a:solidFill>
                <a:srgbClr val="00206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 sz="1100" dirty="0">
              <a:latin typeface="Courier New"/>
              <a:cs typeface="Courier New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100" dirty="0">
              <a:latin typeface="Courier New"/>
              <a:ea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70429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939</Words>
  <Application>Microsoft Office PowerPoint</Application>
  <PresentationFormat>On-screen Show (16:9)</PresentationFormat>
  <Paragraphs>150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Paradigm</vt:lpstr>
      <vt:lpstr>Problem Solving Session</vt:lpstr>
      <vt:lpstr>Problem Solving Team Members</vt:lpstr>
      <vt:lpstr>Red Black Graphs</vt:lpstr>
      <vt:lpstr>Red Black Paths</vt:lpstr>
      <vt:lpstr>RedBlackGraph Interface</vt:lpstr>
      <vt:lpstr>RedBlackVertex Class</vt:lpstr>
      <vt:lpstr>AdjecencyRedBlackGraph class</vt:lpstr>
      <vt:lpstr>First task</vt:lpstr>
      <vt:lpstr>Second task</vt:lpstr>
      <vt:lpstr>Third task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Microsoft Office User</cp:lastModifiedBy>
  <cp:revision>46</cp:revision>
  <dcterms:modified xsi:type="dcterms:W3CDTF">2022-02-27T13:46:24Z</dcterms:modified>
</cp:coreProperties>
</file>