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2" r:id="rId4"/>
    <p:sldId id="276" r:id="rId5"/>
    <p:sldId id="273" r:id="rId6"/>
    <p:sldId id="274" r:id="rId7"/>
    <p:sldId id="275" r:id="rId8"/>
    <p:sldId id="259" r:id="rId9"/>
    <p:sldId id="263" r:id="rId10"/>
    <p:sldId id="264" r:id="rId11"/>
    <p:sldId id="278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erriweather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44728-F103-457C-A41F-7DC9C82386AF}">
  <a:tblStyle styleId="{ACE44728-F103-457C-A41F-7DC9C8238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8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36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37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2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94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27525" y="32875"/>
            <a:ext cx="933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4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8" y="1876305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25" y="1720386"/>
            <a:ext cx="4128000" cy="26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copy/paste your code on this PowerPoint presentation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Write the code of </a:t>
            </a:r>
            <a:r>
              <a:rPr lang="en-US" dirty="0" err="1"/>
              <a:t>hasRedBlackPath</a:t>
            </a:r>
            <a:r>
              <a:rPr lang="en-US" dirty="0"/>
              <a:t> method</a:t>
            </a:r>
          </a:p>
          <a:p>
            <a:r>
              <a:rPr lang="en-US" b="1" dirty="0"/>
              <a:t>Hint</a:t>
            </a:r>
            <a:r>
              <a:rPr lang="en-US" dirty="0"/>
              <a:t>: do DFS and add some proper checks for the colors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hasRedBlackPath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(E a, E b){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823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283171" y="438975"/>
            <a:ext cx="4363800" cy="1456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You are given a main method, stored in </a:t>
            </a:r>
            <a:r>
              <a:rPr lang="en-US" dirty="0" err="1"/>
              <a:t>RedBlackGraphTest.java</a:t>
            </a: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main method constructs the red black graph shown on the right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Use this main method to test your code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This is the output you should get </a:t>
            </a:r>
            <a:endParaRPr lang="en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7D88CE-7967-3C49-82A8-4BF8E3BDAAD1}"/>
              </a:ext>
            </a:extLst>
          </p:cNvPr>
          <p:cNvSpPr txBox="1"/>
          <p:nvPr/>
        </p:nvSpPr>
        <p:spPr>
          <a:xfrm>
            <a:off x="765709" y="2108841"/>
            <a:ext cx="19166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802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{ACE44728-F103-457C-A41F-7DC9C82386AF}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Black Graphs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196686" y="494962"/>
            <a:ext cx="43638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</a:t>
            </a:r>
            <a:r>
              <a:rPr lang="en" b="1" i="1" dirty="0">
                <a:solidFill>
                  <a:srgbClr val="FF0000"/>
                </a:solidFill>
              </a:rPr>
              <a:t>Red Black graph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is a regular graph, except that vertices have colors: either red or black.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 Red Black graph is something </a:t>
            </a:r>
            <a:r>
              <a:rPr lang="en-US" b="1" dirty="0"/>
              <a:t>I made up </a:t>
            </a:r>
            <a:r>
              <a:rPr lang="en-US" dirty="0"/>
              <a:t>for the sake of this class activity</a:t>
            </a:r>
          </a:p>
          <a:p>
            <a:pPr lvl="0"/>
            <a:r>
              <a:rPr lang="en-US" dirty="0"/>
              <a:t>A red black graph provides the following behavior: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add(E item, Boolean color)</a:t>
            </a:r>
            <a:r>
              <a:rPr lang="en-US" b="1" i="1" dirty="0"/>
              <a:t> </a:t>
            </a:r>
            <a:r>
              <a:rPr lang="en-US" dirty="0"/>
              <a:t>- adds an item to the graph with black color (if color=false), or with red color (if color=true)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contains(E item)</a:t>
            </a:r>
            <a:r>
              <a:rPr lang="en-US" dirty="0"/>
              <a:t> - returns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dirty="0"/>
              <a:t> if the item is present in the graph,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dirty="0"/>
              <a:t> otherwise.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returns the number of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connectDirected</a:t>
            </a:r>
            <a:r>
              <a:rPr lang="en-US" b="1" i="1" dirty="0">
                <a:solidFill>
                  <a:srgbClr val="FF0000"/>
                </a:solidFill>
              </a:rPr>
              <a:t>(E a, E b)</a:t>
            </a:r>
            <a:r>
              <a:rPr lang="en-US" dirty="0"/>
              <a:t> - creates a </a:t>
            </a:r>
            <a:r>
              <a:rPr lang="en-US" b="1" i="1" dirty="0">
                <a:solidFill>
                  <a:srgbClr val="FF0000"/>
                </a:solidFill>
              </a:rPr>
              <a:t>directed</a:t>
            </a:r>
            <a:r>
              <a:rPr lang="en-US" b="1" i="1" dirty="0"/>
              <a:t> </a:t>
            </a:r>
            <a:r>
              <a:rPr lang="en-US" dirty="0"/>
              <a:t>connection between the specified two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connectUndirected</a:t>
            </a:r>
            <a:r>
              <a:rPr lang="en-US" b="1" i="1" dirty="0">
                <a:solidFill>
                  <a:srgbClr val="FF0000"/>
                </a:solidFill>
              </a:rPr>
              <a:t>(E a, E b)</a:t>
            </a:r>
            <a:r>
              <a:rPr lang="en-US" dirty="0"/>
              <a:t> - creates an </a:t>
            </a:r>
            <a:r>
              <a:rPr lang="en-US" b="1" i="1" dirty="0">
                <a:solidFill>
                  <a:srgbClr val="FF0000"/>
                </a:solidFill>
              </a:rPr>
              <a:t>undirected</a:t>
            </a:r>
            <a:r>
              <a:rPr lang="en-US" dirty="0"/>
              <a:t> connection between the specified two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isRed</a:t>
            </a:r>
            <a:r>
              <a:rPr lang="en-US" b="1" i="1" dirty="0">
                <a:solidFill>
                  <a:srgbClr val="FF0000"/>
                </a:solidFill>
              </a:rPr>
              <a:t>(E item)</a:t>
            </a:r>
            <a:r>
              <a:rPr lang="en-US" dirty="0"/>
              <a:t> – returns true of the color of the item is red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isBlack</a:t>
            </a:r>
            <a:r>
              <a:rPr lang="en-US" b="1" i="1" dirty="0">
                <a:solidFill>
                  <a:srgbClr val="FF0000"/>
                </a:solidFill>
              </a:rPr>
              <a:t>(E item)</a:t>
            </a:r>
            <a:r>
              <a:rPr lang="en-US" dirty="0"/>
              <a:t> – returns true of the color of the item is red</a:t>
            </a:r>
            <a:endParaRPr lang="en-US" b="1" i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hasRedBlackPath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Ea</a:t>
            </a:r>
            <a:r>
              <a:rPr lang="en-US" b="1" i="1" dirty="0">
                <a:solidFill>
                  <a:srgbClr val="FF0000"/>
                </a:solidFill>
              </a:rPr>
              <a:t>, Eb)</a:t>
            </a:r>
            <a:r>
              <a:rPr lang="en-US" dirty="0"/>
              <a:t> - returns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dirty="0"/>
              <a:t> if the two items are connected by a </a:t>
            </a:r>
            <a:r>
              <a:rPr lang="en-US" i="1" dirty="0"/>
              <a:t>red black path </a:t>
            </a:r>
            <a:r>
              <a:rPr lang="en-US" dirty="0"/>
              <a:t>(see next slide) in the graph,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dirty="0"/>
              <a:t> otherwise.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Black Paths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3638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</a:t>
            </a:r>
            <a:r>
              <a:rPr lang="en" b="1" i="1" dirty="0">
                <a:solidFill>
                  <a:srgbClr val="FF0000"/>
                </a:solidFill>
              </a:rPr>
              <a:t>Red Black path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is a a path with alternating vertex colors, </a:t>
            </a:r>
            <a:r>
              <a:rPr lang="en-US" dirty="0"/>
              <a:t>i.e., there are no two consecutive nodes with the same color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For example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A – C – D - F – G is a red black path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H – C – D – F is not a red black path </a:t>
            </a:r>
            <a:r>
              <a:rPr lang="en" dirty="0" err="1"/>
              <a:t>bec</a:t>
            </a:r>
            <a:r>
              <a:rPr lang="en-US" dirty="0"/>
              <a:t>au</a:t>
            </a:r>
            <a:r>
              <a:rPr lang="en" dirty="0"/>
              <a:t>se H and C have the same color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J – I – K is a red black path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J – K – I is not a red black path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139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1" y="1041711"/>
            <a:ext cx="6321322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dirty="0" err="1">
                <a:latin typeface="Courier New"/>
                <a:ea typeface="Courier New"/>
                <a:cs typeface="Courier New"/>
                <a:sym typeface="Courier New"/>
              </a:rPr>
              <a:t>RedBlackGraph</a:t>
            </a:r>
            <a:r>
              <a:rPr lang="en" sz="3400" dirty="0"/>
              <a:t> Interface</a:t>
            </a:r>
            <a:endParaRPr sz="34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733272" y="1682103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interface is already given to you (do not modify).</a:t>
            </a: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572745645"/>
              </p:ext>
            </p:extLst>
          </p:nvPr>
        </p:nvGraphicFramePr>
        <p:xfrm>
          <a:off x="2416648" y="2284517"/>
          <a:ext cx="3387804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&lt;&lt;interface&gt;&gt;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RedBlackGraph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contains(item: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size(): int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connectUndirected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add(item: E, 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lang="en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isRed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lang="en-US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isBlack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hasRedBlackPath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1" y="1041711"/>
            <a:ext cx="6321322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dirty="0" err="1">
                <a:latin typeface="Courier New"/>
                <a:ea typeface="Courier New"/>
                <a:cs typeface="Courier New"/>
                <a:sym typeface="Courier New"/>
              </a:rPr>
              <a:t>RedBlackVertex</a:t>
            </a:r>
            <a:r>
              <a:rPr lang="en" sz="3400" dirty="0"/>
              <a:t> Class</a:t>
            </a:r>
            <a:endParaRPr sz="34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733272" y="1844005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class is already given to you (do not modify).</a:t>
            </a: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3620357320"/>
              </p:ext>
            </p:extLst>
          </p:nvPr>
        </p:nvGraphicFramePr>
        <p:xfrm>
          <a:off x="2025085" y="2453477"/>
          <a:ext cx="4423423" cy="2209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23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item: 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neighbours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Set&lt;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getColor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item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getNeighbours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Set&lt;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connect(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neigbour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connected(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neigbour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0" y="1041711"/>
            <a:ext cx="6839359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 err="1">
                <a:latin typeface="Courier New"/>
                <a:ea typeface="Courier New"/>
                <a:cs typeface="Courier New"/>
                <a:sym typeface="Courier New"/>
              </a:rPr>
              <a:t>AdjecencyRedBlackGraph</a:t>
            </a:r>
            <a:r>
              <a:rPr lang="en" sz="3000" dirty="0"/>
              <a:t> class</a:t>
            </a:r>
            <a:endParaRPr sz="30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663950" y="1648997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class is already given to you. Your job is to complete the implementation of the methods: </a:t>
            </a:r>
            <a:r>
              <a:rPr lang="en-US" i="1" dirty="0"/>
              <a:t>add</a:t>
            </a:r>
            <a:r>
              <a:rPr lang="en-US" dirty="0"/>
              <a:t>, </a:t>
            </a:r>
            <a:r>
              <a:rPr lang="en-US" i="1" dirty="0" err="1"/>
              <a:t>isRed</a:t>
            </a:r>
            <a:r>
              <a:rPr lang="en-US" dirty="0"/>
              <a:t>, </a:t>
            </a:r>
            <a:r>
              <a:rPr lang="en-US" i="1" dirty="0" err="1"/>
              <a:t>isBlack</a:t>
            </a:r>
            <a:r>
              <a:rPr lang="en-US" dirty="0"/>
              <a:t>, and </a:t>
            </a:r>
            <a:r>
              <a:rPr lang="en-US" i="1" dirty="0" err="1"/>
              <a:t>hasRedBlackPath</a:t>
            </a:r>
            <a:endParaRPr lang="en-US" i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395653001"/>
              </p:ext>
            </p:extLst>
          </p:nvPr>
        </p:nvGraphicFramePr>
        <p:xfrm>
          <a:off x="2408697" y="2376742"/>
          <a:ext cx="3387804" cy="2407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AdjecencyRedBlackGraph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vertices: Map&lt;E,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contains(item: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size(): int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connectUndirected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add(item: E, 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lang="en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isRed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lang="en-US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isBlack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hasRedBlackPath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4B7B7FB-156E-524B-825E-7399FD3BE8C4}"/>
              </a:ext>
            </a:extLst>
          </p:cNvPr>
          <p:cNvSpPr/>
          <p:nvPr/>
        </p:nvSpPr>
        <p:spPr>
          <a:xfrm rot="10800000" flipH="1">
            <a:off x="6007395" y="3274828"/>
            <a:ext cx="265814" cy="563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75E16F3-F5D0-964E-8DB0-1D1BB6288A3D}"/>
              </a:ext>
            </a:extLst>
          </p:cNvPr>
          <p:cNvSpPr/>
          <p:nvPr/>
        </p:nvSpPr>
        <p:spPr>
          <a:xfrm rot="10800000" flipH="1">
            <a:off x="6007395" y="3983603"/>
            <a:ext cx="265814" cy="679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CA655-44B0-C24B-A258-11C5EE93CC84}"/>
              </a:ext>
            </a:extLst>
          </p:cNvPr>
          <p:cNvSpPr txBox="1"/>
          <p:nvPr/>
        </p:nvSpPr>
        <p:spPr>
          <a:xfrm>
            <a:off x="6375748" y="3274828"/>
            <a:ext cx="237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already implemented these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DA742-CC39-0343-8FCE-69D97E6B0BCB}"/>
              </a:ext>
            </a:extLst>
          </p:cNvPr>
          <p:cNvSpPr txBox="1"/>
          <p:nvPr/>
        </p:nvSpPr>
        <p:spPr>
          <a:xfrm>
            <a:off x="6375748" y="4099692"/>
            <a:ext cx="237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job is to implement these methods</a:t>
            </a:r>
          </a:p>
        </p:txBody>
      </p:sp>
    </p:spTree>
    <p:extLst>
      <p:ext uri="{BB962C8B-B14F-4D97-AF65-F5344CB8AC3E}">
        <p14:creationId xmlns:p14="http://schemas.microsoft.com/office/powerpoint/2010/main" val="7083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Write the code of the add method</a:t>
            </a:r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add(E item,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color){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Write the code of </a:t>
            </a:r>
            <a:r>
              <a:rPr lang="en-US" dirty="0" err="1"/>
              <a:t>isRed</a:t>
            </a:r>
            <a:r>
              <a:rPr lang="en-US" dirty="0"/>
              <a:t> and </a:t>
            </a:r>
            <a:r>
              <a:rPr lang="en-US" dirty="0" err="1"/>
              <a:t>isBlack</a:t>
            </a:r>
            <a:r>
              <a:rPr lang="en-US" dirty="0"/>
              <a:t> methods</a:t>
            </a:r>
          </a:p>
          <a:p>
            <a:r>
              <a:rPr lang="en-US" dirty="0"/>
              <a:t>If a given item does not exist in the graph, then throw an </a:t>
            </a:r>
            <a:r>
              <a:rPr lang="en-US" dirty="0" err="1"/>
              <a:t>IllegalArgumentException</a:t>
            </a:r>
            <a:endParaRPr lang="en-US" dirty="0"/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isRed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(E item){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isBlack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(E item){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0429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939</Words>
  <Application>Microsoft Macintosh PowerPoint</Application>
  <PresentationFormat>On-screen Show (16:9)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Arial</vt:lpstr>
      <vt:lpstr>Merriweather</vt:lpstr>
      <vt:lpstr>Consolas</vt:lpstr>
      <vt:lpstr>Courier New</vt:lpstr>
      <vt:lpstr>Paradigm</vt:lpstr>
      <vt:lpstr>Problem Solving Session</vt:lpstr>
      <vt:lpstr>Problem Solving Team Members</vt:lpstr>
      <vt:lpstr>Red Black Graphs</vt:lpstr>
      <vt:lpstr>Red Black Paths</vt:lpstr>
      <vt:lpstr>RedBlackGraph Interface</vt:lpstr>
      <vt:lpstr>RedBlackVertex Class</vt:lpstr>
      <vt:lpstr>AdjecencyRedBlackGraph class</vt:lpstr>
      <vt:lpstr>First task</vt:lpstr>
      <vt:lpstr>Second task</vt:lpstr>
      <vt:lpstr>Third task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Microsoft Office User</cp:lastModifiedBy>
  <cp:revision>12</cp:revision>
  <dcterms:modified xsi:type="dcterms:W3CDTF">2022-02-21T15:29:34Z</dcterms:modified>
</cp:coreProperties>
</file>