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84" r:id="rId4"/>
    <p:sldId id="285" r:id="rId5"/>
    <p:sldId id="281" r:id="rId6"/>
    <p:sldId id="283" r:id="rId7"/>
  </p:sldIdLst>
  <p:sldSz cx="9144000" cy="5143500" type="screen16x9"/>
  <p:notesSz cx="6858000" cy="9144000"/>
  <p:embeddedFontLst>
    <p:embeddedFont>
      <p:font typeface="Merriweather" pitchFamily="2" charset="77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E44728-F103-457C-A41F-7DC9C82386AF}">
  <a:tblStyle styleId="{ACE44728-F103-457C-A41F-7DC9C82386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6bb4ee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6bb4ee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7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561e0d4c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561e0d4c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6bb4ee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6bb4ee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83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6bb4ee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6bb4ee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01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958" y="1876305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25" y="1720386"/>
            <a:ext cx="4128000" cy="268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25-30 minutes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copy/paste your code on this PowerPoint presentation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  <a:tableStyleId>{ACE44728-F103-457C-A41F-7DC9C82386AF}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Sum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given main method shows a simple program that computes the sum of one million integers stored inside an array </a:t>
            </a:r>
          </a:p>
          <a:p>
            <a:endParaRPr lang="en-US" dirty="0"/>
          </a:p>
          <a:p>
            <a:r>
              <a:rPr lang="en-US" dirty="0"/>
              <a:t>The objective of this task is to write a parallel version of Array Sum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19600" y="0"/>
            <a:ext cx="4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4674" y="308950"/>
            <a:ext cx="4376483" cy="462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en-US" sz="95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50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50" dirty="0" err="1">
                <a:solidFill>
                  <a:srgbClr val="267F99"/>
                </a:solidFill>
                <a:latin typeface="Menlo" panose="020B0609030804020204" pitchFamily="49" charset="0"/>
              </a:rPr>
              <a:t>ArraySum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146050" indent="0">
              <a:buNone/>
            </a:pP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</a:p>
          <a:p>
            <a:pPr marL="146050" indent="0">
              <a:buNone/>
            </a:pPr>
            <a:r>
              <a:rPr lang="en-US" sz="950" dirty="0">
                <a:solidFill>
                  <a:srgbClr val="0000FF"/>
                </a:solidFill>
                <a:latin typeface="Menlo" panose="020B0609030804020204" pitchFamily="49" charset="0"/>
              </a:rPr>
              <a:t>   public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50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5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95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[] </a:t>
            </a:r>
            <a:r>
              <a:rPr lang="en-US" sz="950" dirty="0" err="1">
                <a:solidFill>
                  <a:srgbClr val="001080"/>
                </a:solidFill>
                <a:latin typeface="Menlo" panose="020B0609030804020204" pitchFamily="49" charset="0"/>
              </a:rPr>
              <a:t>args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pPr marL="146050" indent="0">
              <a:buNone/>
            </a:pPr>
            <a:r>
              <a:rPr lang="en-US" sz="950" dirty="0">
                <a:solidFill>
                  <a:srgbClr val="267F99"/>
                </a:solidFill>
                <a:latin typeface="Menlo" panose="020B0609030804020204" pitchFamily="49" charset="0"/>
              </a:rPr>
              <a:t>      int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50" dirty="0">
                <a:solidFill>
                  <a:srgbClr val="001080"/>
                </a:solidFill>
                <a:latin typeface="Menlo" panose="020B0609030804020204" pitchFamily="49" charset="0"/>
              </a:rPr>
              <a:t>n = 1000000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146050" indent="0">
              <a:buNone/>
            </a:pPr>
            <a:r>
              <a:rPr lang="en-US" sz="950" dirty="0">
                <a:solidFill>
                  <a:srgbClr val="267F99"/>
                </a:solidFill>
                <a:latin typeface="Menlo" panose="020B0609030804020204" pitchFamily="49" charset="0"/>
              </a:rPr>
              <a:t>      int</a:t>
            </a:r>
            <a:r>
              <a:rPr lang="en-US" sz="950" dirty="0">
                <a:solidFill>
                  <a:srgbClr val="001080"/>
                </a:solidFill>
                <a:latin typeface="Menlo" panose="020B0609030804020204" pitchFamily="49" charset="0"/>
              </a:rPr>
              <a:t>[] A = </a:t>
            </a:r>
            <a:r>
              <a:rPr lang="en-US" sz="95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95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-US" sz="95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950" dirty="0">
                <a:solidFill>
                  <a:srgbClr val="001080"/>
                </a:solidFill>
                <a:latin typeface="Menlo" panose="020B0609030804020204" pitchFamily="49" charset="0"/>
              </a:rPr>
              <a:t>[n];</a:t>
            </a:r>
          </a:p>
          <a:p>
            <a:pPr marL="146050" indent="0">
              <a:buNone/>
            </a:pPr>
            <a:r>
              <a:rPr lang="en-US" sz="95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endParaRPr lang="en-US" sz="9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50" dirty="0">
                <a:solidFill>
                  <a:srgbClr val="008000"/>
                </a:solidFill>
                <a:latin typeface="Menlo" panose="020B0609030804020204" pitchFamily="49" charset="0"/>
              </a:rPr>
              <a:t>      // initialize A with random integers</a:t>
            </a:r>
            <a:endParaRPr lang="en-US" sz="9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95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95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5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95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95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950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95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146050" indent="0">
              <a:buNone/>
            </a:pPr>
            <a:r>
              <a:rPr lang="en-US" sz="950" dirty="0">
                <a:solidFill>
                  <a:srgbClr val="001080"/>
                </a:solidFill>
                <a:latin typeface="Menlo" panose="020B0609030804020204" pitchFamily="49" charset="0"/>
              </a:rPr>
              <a:t>          A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95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] = (</a:t>
            </a:r>
            <a:r>
              <a:rPr lang="en-US" sz="95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) (</a:t>
            </a:r>
            <a:r>
              <a:rPr lang="en-US" sz="950" dirty="0" err="1">
                <a:solidFill>
                  <a:srgbClr val="267F99"/>
                </a:solidFill>
                <a:latin typeface="Menlo" panose="020B0609030804020204" pitchFamily="49" charset="0"/>
              </a:rPr>
              <a:t>Math</a:t>
            </a:r>
            <a:r>
              <a:rPr lang="en-US" sz="9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950" dirty="0" err="1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950" dirty="0" err="1">
                <a:solidFill>
                  <a:srgbClr val="267F99"/>
                </a:solidFill>
                <a:latin typeface="Menlo" panose="020B0609030804020204" pitchFamily="49" charset="0"/>
              </a:rPr>
              <a:t>Math</a:t>
            </a:r>
            <a:r>
              <a:rPr lang="en-US" sz="9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950" dirty="0" err="1">
                <a:solidFill>
                  <a:srgbClr val="795E26"/>
                </a:solidFill>
                <a:latin typeface="Menlo" panose="020B0609030804020204" pitchFamily="49" charset="0"/>
              </a:rPr>
              <a:t>sin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95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)) * </a:t>
            </a:r>
            <a:r>
              <a:rPr lang="en-US" sz="950" dirty="0">
                <a:solidFill>
                  <a:srgbClr val="098658"/>
                </a:solidFill>
                <a:latin typeface="Menlo" panose="020B0609030804020204" pitchFamily="49" charset="0"/>
              </a:rPr>
              <a:t>1000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146050" indent="0">
              <a:buNone/>
            </a:pPr>
            <a:b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950" dirty="0">
                <a:solidFill>
                  <a:srgbClr val="008000"/>
                </a:solidFill>
                <a:latin typeface="Menlo" panose="020B0609030804020204" pitchFamily="49" charset="0"/>
              </a:rPr>
              <a:t>// compute the sum of integers in A </a:t>
            </a:r>
            <a:endParaRPr lang="en-US" sz="9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50" dirty="0">
                <a:solidFill>
                  <a:srgbClr val="267F99"/>
                </a:solidFill>
                <a:latin typeface="Menlo" panose="020B0609030804020204" pitchFamily="49" charset="0"/>
              </a:rPr>
              <a:t>      int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50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95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146050" indent="0">
              <a:buNone/>
            </a:pPr>
            <a:r>
              <a:rPr lang="en-US" sz="950" dirty="0">
                <a:solidFill>
                  <a:srgbClr val="AF00DB"/>
                </a:solidFill>
                <a:latin typeface="Menlo" panose="020B0609030804020204" pitchFamily="49" charset="0"/>
              </a:rPr>
              <a:t>      for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95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5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95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95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950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95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146050" indent="0">
              <a:buNone/>
            </a:pPr>
            <a:r>
              <a:rPr lang="en-US" sz="950" dirty="0">
                <a:solidFill>
                  <a:srgbClr val="001080"/>
                </a:solidFill>
                <a:latin typeface="Menlo" panose="020B0609030804020204" pitchFamily="49" charset="0"/>
              </a:rPr>
              <a:t>           sum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95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95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pPr marL="146050" indent="0">
              <a:buNone/>
            </a:pPr>
            <a:endParaRPr lang="en-US" sz="95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50" dirty="0">
                <a:solidFill>
                  <a:srgbClr val="008000"/>
                </a:solidFill>
                <a:latin typeface="Menlo" panose="020B0609030804020204" pitchFamily="49" charset="0"/>
              </a:rPr>
              <a:t>      // print the sum</a:t>
            </a:r>
            <a:endParaRPr lang="en-US" sz="9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50" dirty="0">
                <a:solidFill>
                  <a:srgbClr val="267F99"/>
                </a:solidFill>
                <a:latin typeface="Menlo" panose="020B0609030804020204" pitchFamily="49" charset="0"/>
              </a:rPr>
              <a:t>      </a:t>
            </a:r>
            <a:r>
              <a:rPr lang="en-US" sz="950" dirty="0" err="1">
                <a:solidFill>
                  <a:srgbClr val="267F99"/>
                </a:solidFill>
                <a:latin typeface="Menlo" panose="020B0609030804020204" pitchFamily="49" charset="0"/>
              </a:rPr>
              <a:t>System</a:t>
            </a:r>
            <a:r>
              <a:rPr lang="en-US" sz="9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950" dirty="0" err="1">
                <a:solidFill>
                  <a:srgbClr val="0070C1"/>
                </a:solidFill>
                <a:latin typeface="Menlo" panose="020B0609030804020204" pitchFamily="49" charset="0"/>
              </a:rPr>
              <a:t>out</a:t>
            </a:r>
            <a:r>
              <a:rPr lang="en-US" sz="9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950" dirty="0" err="1">
                <a:solidFill>
                  <a:srgbClr val="795E26"/>
                </a:solidFill>
                <a:latin typeface="Menlo" panose="020B0609030804020204" pitchFamily="49" charset="0"/>
              </a:rPr>
              <a:t>println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950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pPr marL="146050" indent="0">
              <a:buNone/>
            </a:pPr>
            <a:endParaRPr lang="en-US" sz="9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   }</a:t>
            </a:r>
          </a:p>
          <a:p>
            <a:pPr marL="146050" indent="0">
              <a:buNone/>
            </a:pPr>
            <a:r>
              <a:rPr lang="en-US" sz="95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50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Parallel Sum</a:t>
            </a:r>
            <a:endParaRPr dirty="0"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75500" y="1466465"/>
            <a:ext cx="4393800" cy="33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For simplicity, let us assume we have 4 threads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To parallelize, make each thread compute the sum of 250k integers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In other words, each thread will compute a partial sum for a chunk of the array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Then, partial sums will be combined to compute the final global sum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Note that a chunk is simply a range of the array that has a lower bound (</a:t>
            </a:r>
            <a:r>
              <a:rPr lang="en-US" dirty="0" err="1"/>
              <a:t>lb</a:t>
            </a:r>
            <a:r>
              <a:rPr lang="en-US" dirty="0"/>
              <a:t>) and upper bound (</a:t>
            </a:r>
            <a:r>
              <a:rPr lang="en-US" dirty="0" err="1"/>
              <a:t>ub</a:t>
            </a:r>
            <a:r>
              <a:rPr lang="en-US" dirty="0"/>
              <a:t>)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For example, the first chunk has </a:t>
            </a:r>
            <a:r>
              <a:rPr lang="en-US" dirty="0" err="1"/>
              <a:t>lb</a:t>
            </a:r>
            <a:r>
              <a:rPr lang="en-US" dirty="0"/>
              <a:t>=0 and </a:t>
            </a:r>
            <a:r>
              <a:rPr lang="en-US" dirty="0" err="1"/>
              <a:t>ub</a:t>
            </a:r>
            <a:r>
              <a:rPr lang="en-US" dirty="0"/>
              <a:t>=249999, the second chunk has </a:t>
            </a:r>
            <a:r>
              <a:rPr lang="en-US" dirty="0" err="1"/>
              <a:t>lb</a:t>
            </a:r>
            <a:r>
              <a:rPr lang="en-US" dirty="0"/>
              <a:t>=250000 and </a:t>
            </a:r>
            <a:r>
              <a:rPr lang="en-US" dirty="0" err="1"/>
              <a:t>ub</a:t>
            </a:r>
            <a:r>
              <a:rPr lang="en-US" dirty="0"/>
              <a:t>=499999, and so on.</a:t>
            </a:r>
            <a:endParaRPr dirty="0"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849350" y="1384325"/>
            <a:ext cx="3648300" cy="369302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One million integers</a:t>
            </a:r>
            <a:endParaRPr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351F7A-CF78-4A4A-8D0E-21F589A2800D}"/>
              </a:ext>
            </a:extLst>
          </p:cNvPr>
          <p:cNvCxnSpPr>
            <a:cxnSpLocks/>
          </p:cNvCxnSpPr>
          <p:nvPr/>
        </p:nvCxnSpPr>
        <p:spPr>
          <a:xfrm flipH="1">
            <a:off x="5295570" y="1831430"/>
            <a:ext cx="1049571" cy="56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79;p21">
            <a:extLst>
              <a:ext uri="{FF2B5EF4-FFF2-40B4-BE49-F238E27FC236}">
                <a16:creationId xmlns:a16="http://schemas.microsoft.com/office/drawing/2014/main" id="{E3578A45-11CD-2347-8E9A-3D88875E398D}"/>
              </a:ext>
            </a:extLst>
          </p:cNvPr>
          <p:cNvSpPr txBox="1"/>
          <p:nvPr/>
        </p:nvSpPr>
        <p:spPr>
          <a:xfrm>
            <a:off x="4779113" y="2460432"/>
            <a:ext cx="747044" cy="553968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250k integers</a:t>
            </a:r>
            <a:endParaRPr sz="1200" dirty="0"/>
          </a:p>
        </p:txBody>
      </p:sp>
      <p:sp>
        <p:nvSpPr>
          <p:cNvPr id="15" name="Google Shape;179;p21">
            <a:extLst>
              <a:ext uri="{FF2B5EF4-FFF2-40B4-BE49-F238E27FC236}">
                <a16:creationId xmlns:a16="http://schemas.microsoft.com/office/drawing/2014/main" id="{8A6D297B-3D3A-3E4F-9AE7-57183B31D37A}"/>
              </a:ext>
            </a:extLst>
          </p:cNvPr>
          <p:cNvSpPr txBox="1"/>
          <p:nvPr/>
        </p:nvSpPr>
        <p:spPr>
          <a:xfrm>
            <a:off x="5834135" y="2460432"/>
            <a:ext cx="747044" cy="553968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250k integers</a:t>
            </a:r>
            <a:endParaRPr sz="1200" dirty="0"/>
          </a:p>
        </p:txBody>
      </p:sp>
      <p:sp>
        <p:nvSpPr>
          <p:cNvPr id="16" name="Google Shape;179;p21">
            <a:extLst>
              <a:ext uri="{FF2B5EF4-FFF2-40B4-BE49-F238E27FC236}">
                <a16:creationId xmlns:a16="http://schemas.microsoft.com/office/drawing/2014/main" id="{20392999-21DD-0941-99CC-1B165162575B}"/>
              </a:ext>
            </a:extLst>
          </p:cNvPr>
          <p:cNvSpPr txBox="1"/>
          <p:nvPr/>
        </p:nvSpPr>
        <p:spPr>
          <a:xfrm>
            <a:off x="6889157" y="2460432"/>
            <a:ext cx="747044" cy="553968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250k integers</a:t>
            </a:r>
            <a:endParaRPr sz="1200" dirty="0"/>
          </a:p>
        </p:txBody>
      </p:sp>
      <p:sp>
        <p:nvSpPr>
          <p:cNvPr id="17" name="Google Shape;179;p21">
            <a:extLst>
              <a:ext uri="{FF2B5EF4-FFF2-40B4-BE49-F238E27FC236}">
                <a16:creationId xmlns:a16="http://schemas.microsoft.com/office/drawing/2014/main" id="{3D73E0E7-28B3-7345-A682-48366802E40B}"/>
              </a:ext>
            </a:extLst>
          </p:cNvPr>
          <p:cNvSpPr txBox="1"/>
          <p:nvPr/>
        </p:nvSpPr>
        <p:spPr>
          <a:xfrm>
            <a:off x="7944179" y="2460432"/>
            <a:ext cx="747044" cy="553968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250k integers</a:t>
            </a:r>
            <a:endParaRPr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12F6F-0EB5-D84C-A8E2-D0C5EC807CD6}"/>
              </a:ext>
            </a:extLst>
          </p:cNvPr>
          <p:cNvCxnSpPr>
            <a:cxnSpLocks/>
          </p:cNvCxnSpPr>
          <p:nvPr/>
        </p:nvCxnSpPr>
        <p:spPr>
          <a:xfrm flipH="1">
            <a:off x="6203095" y="1831430"/>
            <a:ext cx="309024" cy="56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B7B194-BD09-414B-8CF0-3C1D9EEF2FB9}"/>
              </a:ext>
            </a:extLst>
          </p:cNvPr>
          <p:cNvCxnSpPr>
            <a:cxnSpLocks/>
          </p:cNvCxnSpPr>
          <p:nvPr/>
        </p:nvCxnSpPr>
        <p:spPr>
          <a:xfrm>
            <a:off x="6889157" y="1826073"/>
            <a:ext cx="265579" cy="57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0AC957-2264-5C47-9134-9548A42C27BC}"/>
              </a:ext>
            </a:extLst>
          </p:cNvPr>
          <p:cNvCxnSpPr>
            <a:cxnSpLocks/>
          </p:cNvCxnSpPr>
          <p:nvPr/>
        </p:nvCxnSpPr>
        <p:spPr>
          <a:xfrm>
            <a:off x="7056135" y="1826074"/>
            <a:ext cx="1205270" cy="56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1D1E67-8171-3D47-94FD-DBD265C4E391}"/>
              </a:ext>
            </a:extLst>
          </p:cNvPr>
          <p:cNvCxnSpPr/>
          <p:nvPr/>
        </p:nvCxnSpPr>
        <p:spPr>
          <a:xfrm>
            <a:off x="5088835" y="3140765"/>
            <a:ext cx="0" cy="57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F042CA-FDFA-2D47-AD42-7F979703FD81}"/>
              </a:ext>
            </a:extLst>
          </p:cNvPr>
          <p:cNvCxnSpPr/>
          <p:nvPr/>
        </p:nvCxnSpPr>
        <p:spPr>
          <a:xfrm>
            <a:off x="6203095" y="3140765"/>
            <a:ext cx="0" cy="57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09C642-E305-E84A-B126-9BA97B9DD375}"/>
              </a:ext>
            </a:extLst>
          </p:cNvPr>
          <p:cNvCxnSpPr/>
          <p:nvPr/>
        </p:nvCxnSpPr>
        <p:spPr>
          <a:xfrm>
            <a:off x="7238089" y="3140765"/>
            <a:ext cx="0" cy="57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E3FE6D-1C88-1A4B-8545-54681D506B4A}"/>
              </a:ext>
            </a:extLst>
          </p:cNvPr>
          <p:cNvCxnSpPr/>
          <p:nvPr/>
        </p:nvCxnSpPr>
        <p:spPr>
          <a:xfrm>
            <a:off x="8336694" y="3078479"/>
            <a:ext cx="0" cy="57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BAAE0C-59EC-4C4A-B706-EDE917C5B2DC}"/>
              </a:ext>
            </a:extLst>
          </p:cNvPr>
          <p:cNvSpPr txBox="1"/>
          <p:nvPr/>
        </p:nvSpPr>
        <p:spPr>
          <a:xfrm>
            <a:off x="4717579" y="3713259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Partial </a:t>
            </a:r>
          </a:p>
          <a:p>
            <a:pPr algn="ctr"/>
            <a:r>
              <a:rPr lang="en-US" dirty="0"/>
              <a:t>Sum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0C0339-AEF7-9345-BFA6-C969A489A440}"/>
              </a:ext>
            </a:extLst>
          </p:cNvPr>
          <p:cNvSpPr txBox="1"/>
          <p:nvPr/>
        </p:nvSpPr>
        <p:spPr>
          <a:xfrm>
            <a:off x="5843821" y="3703741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Partial </a:t>
            </a:r>
          </a:p>
          <a:p>
            <a:pPr algn="ctr"/>
            <a:r>
              <a:rPr lang="en-US" dirty="0"/>
              <a:t>Sum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CE20DF-991A-814D-BAC9-EAADE8F4EFAA}"/>
              </a:ext>
            </a:extLst>
          </p:cNvPr>
          <p:cNvSpPr txBox="1"/>
          <p:nvPr/>
        </p:nvSpPr>
        <p:spPr>
          <a:xfrm>
            <a:off x="6970061" y="3703741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Partial </a:t>
            </a:r>
          </a:p>
          <a:p>
            <a:pPr algn="ctr"/>
            <a:r>
              <a:rPr lang="en-US" dirty="0"/>
              <a:t>Sum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B52B36-4177-1E46-9905-E42EAA9D1ACF}"/>
              </a:ext>
            </a:extLst>
          </p:cNvPr>
          <p:cNvSpPr txBox="1"/>
          <p:nvPr/>
        </p:nvSpPr>
        <p:spPr>
          <a:xfrm>
            <a:off x="8004297" y="3701318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Partial </a:t>
            </a:r>
          </a:p>
          <a:p>
            <a:pPr algn="ctr"/>
            <a:r>
              <a:rPr lang="en-US" dirty="0"/>
              <a:t>Sum 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A64F5A-A8D2-0646-B1CC-A206D9A2DFE4}"/>
              </a:ext>
            </a:extLst>
          </p:cNvPr>
          <p:cNvCxnSpPr>
            <a:cxnSpLocks/>
          </p:cNvCxnSpPr>
          <p:nvPr/>
        </p:nvCxnSpPr>
        <p:spPr>
          <a:xfrm>
            <a:off x="5146009" y="4224538"/>
            <a:ext cx="1069067" cy="53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D1564E-C3E3-924F-9A05-AC92D17F8862}"/>
              </a:ext>
            </a:extLst>
          </p:cNvPr>
          <p:cNvCxnSpPr>
            <a:cxnSpLocks/>
          </p:cNvCxnSpPr>
          <p:nvPr/>
        </p:nvCxnSpPr>
        <p:spPr>
          <a:xfrm>
            <a:off x="6162016" y="4280777"/>
            <a:ext cx="350103" cy="45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398C19-EDB9-BA4C-A9FA-B5667C503D65}"/>
              </a:ext>
            </a:extLst>
          </p:cNvPr>
          <p:cNvCxnSpPr>
            <a:cxnSpLocks/>
          </p:cNvCxnSpPr>
          <p:nvPr/>
        </p:nvCxnSpPr>
        <p:spPr>
          <a:xfrm flipH="1">
            <a:off x="7056135" y="4280776"/>
            <a:ext cx="285226" cy="45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9DA69B-CE45-5243-98B1-AD9C5E326DC6}"/>
              </a:ext>
            </a:extLst>
          </p:cNvPr>
          <p:cNvCxnSpPr>
            <a:cxnSpLocks/>
          </p:cNvCxnSpPr>
          <p:nvPr/>
        </p:nvCxnSpPr>
        <p:spPr>
          <a:xfrm flipH="1">
            <a:off x="7420429" y="4236479"/>
            <a:ext cx="862329" cy="5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4E4776-9216-114F-B4E5-F6307A8DC7D4}"/>
              </a:ext>
            </a:extLst>
          </p:cNvPr>
          <p:cNvSpPr txBox="1"/>
          <p:nvPr/>
        </p:nvSpPr>
        <p:spPr>
          <a:xfrm>
            <a:off x="6328747" y="475888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Task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1725" y="1139025"/>
            <a:ext cx="3616219" cy="364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 the text box, create a class, called Chunk, that extends Runnable</a:t>
            </a:r>
          </a:p>
          <a:p>
            <a:r>
              <a:rPr lang="en-US" dirty="0"/>
              <a:t>Chunk class has four attributes: 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An array A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 lower bound </a:t>
            </a:r>
            <a:r>
              <a:rPr lang="en-US" dirty="0" err="1"/>
              <a:t>lb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An upper bound </a:t>
            </a:r>
            <a:r>
              <a:rPr lang="en-US" dirty="0" err="1"/>
              <a:t>ub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 </a:t>
            </a:r>
            <a:r>
              <a:rPr lang="en-US" b="1" dirty="0"/>
              <a:t>static</a:t>
            </a:r>
            <a:r>
              <a:rPr lang="en-US" dirty="0"/>
              <a:t> array called </a:t>
            </a:r>
            <a:r>
              <a:rPr lang="en-US" dirty="0" err="1"/>
              <a:t>globalSum</a:t>
            </a:r>
            <a:r>
              <a:rPr lang="en-US" dirty="0"/>
              <a:t> which has a size of 1 </a:t>
            </a:r>
          </a:p>
          <a:p>
            <a:r>
              <a:rPr lang="en-US" dirty="0"/>
              <a:t>Add a constructor that has three arguments: A, 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endParaRPr lang="en-US" dirty="0"/>
          </a:p>
          <a:p>
            <a:r>
              <a:rPr lang="en-US" dirty="0"/>
              <a:t>Write the implementation of the </a:t>
            </a:r>
            <a:r>
              <a:rPr lang="en-US" i="1" dirty="0"/>
              <a:t>run</a:t>
            </a:r>
            <a:r>
              <a:rPr lang="en-US" dirty="0"/>
              <a:t> method</a:t>
            </a:r>
          </a:p>
          <a:p>
            <a:r>
              <a:rPr lang="en-US" dirty="0"/>
              <a:t>Add a static method, called </a:t>
            </a:r>
            <a:r>
              <a:rPr lang="en-US" dirty="0" err="1"/>
              <a:t>getGlobalSum</a:t>
            </a:r>
            <a:r>
              <a:rPr lang="en-US" dirty="0"/>
              <a:t>, that returns the global sum value</a:t>
            </a:r>
          </a:p>
          <a:p>
            <a:pPr marL="146050" indent="0">
              <a:buNone/>
            </a:pPr>
            <a:r>
              <a:rPr lang="en-US" dirty="0"/>
              <a:t>        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19600" y="0"/>
            <a:ext cx="4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4675" y="308950"/>
            <a:ext cx="4166400" cy="462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en-US" sz="85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3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Task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 the text box, complete the code for the main method to compute the sum of integers in array A in parallel </a:t>
            </a:r>
            <a:r>
              <a:rPr lang="en-US" b="1" dirty="0"/>
              <a:t>using four threads as described in slide 4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19600" y="0"/>
            <a:ext cx="4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4675" y="308950"/>
            <a:ext cx="4166400" cy="462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US" sz="900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267F99"/>
                </a:solidFill>
                <a:latin typeface="Menlo" panose="020B0609030804020204" pitchFamily="49" charset="0"/>
              </a:rPr>
              <a:t>ParallelSumTest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146050" indent="0">
              <a:buNone/>
            </a:pP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</a:p>
          <a:p>
            <a:pPr marL="146050" indent="0">
              <a:buNone/>
            </a:pPr>
            <a:r>
              <a:rPr lang="en-US" sz="900" dirty="0">
                <a:solidFill>
                  <a:srgbClr val="0000FF"/>
                </a:solidFill>
                <a:latin typeface="Menlo" panose="020B0609030804020204" pitchFamily="49" charset="0"/>
              </a:rPr>
              <a:t>   public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[] </a:t>
            </a:r>
            <a:r>
              <a:rPr lang="en-US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pPr marL="146050" indent="0">
              <a:buNone/>
            </a:pPr>
            <a:r>
              <a:rPr lang="en-US" sz="900" dirty="0">
                <a:solidFill>
                  <a:srgbClr val="267F99"/>
                </a:solidFill>
                <a:latin typeface="Menlo" panose="020B0609030804020204" pitchFamily="49" charset="0"/>
              </a:rPr>
              <a:t>      int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001080"/>
                </a:solidFill>
                <a:latin typeface="Menlo" panose="020B0609030804020204" pitchFamily="49" charset="0"/>
              </a:rPr>
              <a:t>n = 1000000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146050" indent="0">
              <a:buNone/>
            </a:pPr>
            <a:r>
              <a:rPr lang="en-US" sz="900" dirty="0">
                <a:solidFill>
                  <a:srgbClr val="267F99"/>
                </a:solidFill>
                <a:latin typeface="Menlo" panose="020B0609030804020204" pitchFamily="49" charset="0"/>
              </a:rPr>
              <a:t>      int</a:t>
            </a:r>
            <a:r>
              <a:rPr lang="en-US" sz="900" dirty="0">
                <a:solidFill>
                  <a:srgbClr val="001080"/>
                </a:solidFill>
                <a:latin typeface="Menlo" panose="020B0609030804020204" pitchFamily="49" charset="0"/>
              </a:rPr>
              <a:t>[] A = </a:t>
            </a:r>
            <a:r>
              <a:rPr lang="en-US" sz="9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9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900" dirty="0">
                <a:solidFill>
                  <a:srgbClr val="001080"/>
                </a:solidFill>
                <a:latin typeface="Menlo" panose="020B0609030804020204" pitchFamily="49" charset="0"/>
              </a:rPr>
              <a:t>[n];</a:t>
            </a:r>
          </a:p>
          <a:p>
            <a:pPr marL="146050" indent="0">
              <a:buNone/>
            </a:pPr>
            <a:r>
              <a:rPr lang="en-US" sz="9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00" dirty="0">
                <a:solidFill>
                  <a:srgbClr val="008000"/>
                </a:solidFill>
                <a:latin typeface="Menlo" panose="020B0609030804020204" pitchFamily="49" charset="0"/>
              </a:rPr>
              <a:t>      // initialize A with random integers</a:t>
            </a:r>
            <a:endParaRPr lang="en-US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9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9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900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146050" indent="0">
              <a:buNone/>
            </a:pPr>
            <a:r>
              <a:rPr lang="en-US" sz="900" dirty="0">
                <a:solidFill>
                  <a:srgbClr val="001080"/>
                </a:solidFill>
                <a:latin typeface="Menlo" panose="020B0609030804020204" pitchFamily="49" charset="0"/>
              </a:rPr>
              <a:t>          A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] = (</a:t>
            </a:r>
            <a:r>
              <a:rPr lang="en-US" sz="9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) (</a:t>
            </a:r>
            <a:r>
              <a:rPr lang="en-US" sz="900" dirty="0" err="1">
                <a:solidFill>
                  <a:srgbClr val="267F99"/>
                </a:solidFill>
                <a:latin typeface="Menlo" panose="020B0609030804020204" pitchFamily="49" charset="0"/>
              </a:rPr>
              <a:t>Math</a:t>
            </a:r>
            <a:r>
              <a:rPr lang="en-US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900" dirty="0" err="1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267F99"/>
                </a:solidFill>
                <a:latin typeface="Menlo" panose="020B0609030804020204" pitchFamily="49" charset="0"/>
              </a:rPr>
              <a:t>Math</a:t>
            </a:r>
            <a:r>
              <a:rPr lang="en-US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900" dirty="0" err="1">
                <a:solidFill>
                  <a:srgbClr val="795E26"/>
                </a:solidFill>
                <a:latin typeface="Menlo" panose="020B0609030804020204" pitchFamily="49" charset="0"/>
              </a:rPr>
              <a:t>sin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)) * </a:t>
            </a:r>
            <a:r>
              <a:rPr lang="en-US" sz="900" dirty="0">
                <a:solidFill>
                  <a:srgbClr val="098658"/>
                </a:solidFill>
                <a:latin typeface="Menlo" panose="020B0609030804020204" pitchFamily="49" charset="0"/>
              </a:rPr>
              <a:t>1000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146050" indent="0">
              <a:buNone/>
            </a:pPr>
            <a:b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900" dirty="0">
                <a:solidFill>
                  <a:srgbClr val="008000"/>
                </a:solidFill>
                <a:latin typeface="Menlo" panose="020B0609030804020204" pitchFamily="49" charset="0"/>
              </a:rPr>
              <a:t>// student code starts here</a:t>
            </a:r>
            <a:endParaRPr lang="en-US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00" dirty="0">
                <a:solidFill>
                  <a:srgbClr val="267F99"/>
                </a:solidFill>
                <a:latin typeface="Menlo" panose="020B0609030804020204" pitchFamily="49" charset="0"/>
              </a:rPr>
              <a:t>      </a:t>
            </a:r>
            <a:endParaRPr lang="en-US" sz="9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00" dirty="0">
                <a:solidFill>
                  <a:srgbClr val="008000"/>
                </a:solidFill>
                <a:latin typeface="Menlo" panose="020B0609030804020204" pitchFamily="49" charset="0"/>
              </a:rPr>
              <a:t>      </a:t>
            </a:r>
          </a:p>
          <a:p>
            <a:pPr marL="146050" indent="0">
              <a:buNone/>
            </a:pPr>
            <a:endParaRPr lang="en-US" sz="9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endParaRPr lang="en-US" sz="9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endParaRPr lang="en-US" sz="9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endParaRPr lang="en-US" sz="9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00" dirty="0">
                <a:solidFill>
                  <a:srgbClr val="008000"/>
                </a:solidFill>
                <a:latin typeface="Menlo" panose="020B0609030804020204" pitchFamily="49" charset="0"/>
              </a:rPr>
              <a:t>      // student code ends here</a:t>
            </a:r>
          </a:p>
          <a:p>
            <a:pPr marL="146050" indent="0">
              <a:buNone/>
            </a:pPr>
            <a:endParaRPr lang="en-US" sz="9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00" dirty="0">
                <a:solidFill>
                  <a:srgbClr val="008000"/>
                </a:solidFill>
                <a:latin typeface="Menlo" panose="020B0609030804020204" pitchFamily="49" charset="0"/>
              </a:rPr>
              <a:t>      // print the sum</a:t>
            </a:r>
            <a:endParaRPr lang="en-US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US" sz="900" dirty="0">
                <a:solidFill>
                  <a:srgbClr val="267F99"/>
                </a:solidFill>
                <a:latin typeface="Menlo" panose="020B0609030804020204" pitchFamily="49" charset="0"/>
              </a:rPr>
              <a:t>      </a:t>
            </a:r>
            <a:r>
              <a:rPr lang="en-US" sz="900" dirty="0" err="1">
                <a:solidFill>
                  <a:srgbClr val="267F99"/>
                </a:solidFill>
                <a:latin typeface="Menlo" panose="020B0609030804020204" pitchFamily="49" charset="0"/>
              </a:rPr>
              <a:t>System</a:t>
            </a:r>
            <a:r>
              <a:rPr lang="en-US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900" dirty="0" err="1">
                <a:solidFill>
                  <a:srgbClr val="0070C1"/>
                </a:solidFill>
                <a:latin typeface="Menlo" panose="020B060903080402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900" dirty="0" err="1">
                <a:solidFill>
                  <a:srgbClr val="795E26"/>
                </a:solidFill>
                <a:latin typeface="Menlo" panose="020B0609030804020204" pitchFamily="49" charset="0"/>
              </a:rPr>
              <a:t>println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Chunk.getGlobalSum</a:t>
            </a:r>
            <a:r>
              <a:rPr lang="en-US" sz="900" dirty="0">
                <a:solidFill>
                  <a:srgbClr val="001080"/>
                </a:solidFill>
                <a:latin typeface="Menlo" panose="020B06090308040202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pPr marL="146050" indent="0">
              <a:buNone/>
            </a:pP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   }</a:t>
            </a:r>
          </a:p>
          <a:p>
            <a:pPr marL="146050" indent="0">
              <a:buNone/>
            </a:pP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85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14121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663</Words>
  <Application>Microsoft Macintosh PowerPoint</Application>
  <PresentationFormat>On-screen Show (16:9)</PresentationFormat>
  <Paragraphs>101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Merriweather</vt:lpstr>
      <vt:lpstr>Arial</vt:lpstr>
      <vt:lpstr>Roboto</vt:lpstr>
      <vt:lpstr>Menlo</vt:lpstr>
      <vt:lpstr>Paradigm</vt:lpstr>
      <vt:lpstr>Problem Solving Session</vt:lpstr>
      <vt:lpstr>Problem Solving Team Members</vt:lpstr>
      <vt:lpstr>Array Sum</vt:lpstr>
      <vt:lpstr>Parallel Sum</vt:lpstr>
      <vt:lpstr>First Task</vt:lpstr>
      <vt:lpstr>Second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Microsoft Office User</cp:lastModifiedBy>
  <cp:revision>17</cp:revision>
  <dcterms:modified xsi:type="dcterms:W3CDTF">2022-03-16T21:06:44Z</dcterms:modified>
</cp:coreProperties>
</file>