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
  </p:notesMasterIdLst>
  <p:sldIdLst>
    <p:sldId id="256" r:id="rId2"/>
    <p:sldId id="257" r:id="rId3"/>
    <p:sldId id="285" r:id="rId4"/>
  </p:sldIdLst>
  <p:sldSz cx="9144000" cy="5143500" type="screen16x9"/>
  <p:notesSz cx="6858000" cy="9144000"/>
  <p:embeddedFontLst>
    <p:embeddedFont>
      <p:font typeface="Merriweather" pitchFamily="2" charset="77"/>
      <p:regular r:id="rId6"/>
      <p:bold r:id="rId7"/>
      <p:italic r:id="rId8"/>
      <p:boldItalic r:id="rId9"/>
    </p:embeddedFon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E44728-F103-457C-A41F-7DC9C82386AF}">
  <a:tblStyle styleId="{ACE44728-F103-457C-A41F-7DC9C82386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b6744271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b6744271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9e78deb3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9e78deb3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561e0d4c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561e0d4c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72" name="Google Shape;72;p13"/>
          <p:cNvPicPr preferRelativeResize="0"/>
          <p:nvPr/>
        </p:nvPicPr>
        <p:blipFill>
          <a:blip r:embed="rId3">
            <a:alphaModFix/>
          </a:blip>
          <a:stretch>
            <a:fillRect/>
          </a:stretch>
        </p:blipFill>
        <p:spPr>
          <a:xfrm>
            <a:off x="4765958" y="1876305"/>
            <a:ext cx="3706500" cy="2035232"/>
          </a:xfrm>
          <a:prstGeom prst="rect">
            <a:avLst/>
          </a:prstGeom>
          <a:noFill/>
          <a:ln w="19050" cap="flat" cmpd="sng">
            <a:solidFill>
              <a:srgbClr val="666666"/>
            </a:solidFill>
            <a:prstDash val="solid"/>
            <a:round/>
            <a:headEnd type="none" w="sm" len="sm"/>
            <a:tailEnd type="none" w="sm" len="sm"/>
          </a:ln>
        </p:spPr>
      </p:pic>
      <p:sp>
        <p:nvSpPr>
          <p:cNvPr id="73" name="Google Shape;73;p13"/>
          <p:cNvSpPr txBox="1"/>
          <p:nvPr/>
        </p:nvSpPr>
        <p:spPr>
          <a:xfrm>
            <a:off x="311725" y="1720386"/>
            <a:ext cx="4128000" cy="2684637"/>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666666"/>
              </a:buClr>
              <a:buSzPts val="1300"/>
              <a:buFont typeface="Roboto"/>
              <a:buChar char="●"/>
            </a:pPr>
            <a:r>
              <a:rPr lang="en" sz="1300" dirty="0">
                <a:solidFill>
                  <a:srgbClr val="666666"/>
                </a:solidFill>
                <a:latin typeface="Roboto"/>
                <a:ea typeface="Roboto"/>
                <a:cs typeface="Roboto"/>
                <a:sym typeface="Roboto"/>
              </a:rPr>
              <a:t>The remainder of today’s class will comprise the </a:t>
            </a:r>
            <a:r>
              <a:rPr lang="en" sz="1300" b="1" i="1" dirty="0">
                <a:solidFill>
                  <a:srgbClr val="FF0000"/>
                </a:solidFill>
                <a:latin typeface="Roboto"/>
                <a:ea typeface="Roboto"/>
                <a:cs typeface="Roboto"/>
                <a:sym typeface="Roboto"/>
              </a:rPr>
              <a:t>problem solving session</a:t>
            </a:r>
            <a:r>
              <a:rPr lang="en" sz="1300" dirty="0">
                <a:solidFill>
                  <a:srgbClr val="666666"/>
                </a:solidFill>
                <a:latin typeface="Roboto"/>
                <a:ea typeface="Roboto"/>
                <a:cs typeface="Roboto"/>
                <a:sym typeface="Roboto"/>
              </a:rPr>
              <a:t> (</a:t>
            </a:r>
            <a:r>
              <a:rPr lang="en" sz="1300" b="1" i="1" dirty="0">
                <a:solidFill>
                  <a:srgbClr val="FF0000"/>
                </a:solidFill>
                <a:latin typeface="Roboto"/>
                <a:ea typeface="Roboto"/>
                <a:cs typeface="Roboto"/>
                <a:sym typeface="Roboto"/>
              </a:rPr>
              <a:t>PSS</a:t>
            </a:r>
            <a:r>
              <a:rPr lang="en" sz="1300" dirty="0">
                <a:solidFill>
                  <a:srgbClr val="666666"/>
                </a:solidFill>
                <a:latin typeface="Roboto"/>
                <a:ea typeface="Roboto"/>
                <a:cs typeface="Roboto"/>
                <a:sym typeface="Roboto"/>
              </a:rPr>
              <a:t>).</a:t>
            </a:r>
            <a:endParaRPr sz="1300" dirty="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dirty="0">
                <a:solidFill>
                  <a:srgbClr val="666666"/>
                </a:solidFill>
                <a:latin typeface="Roboto"/>
                <a:ea typeface="Roboto"/>
                <a:cs typeface="Roboto"/>
                <a:sym typeface="Roboto"/>
              </a:rPr>
              <a:t>Your instructor will divide you into </a:t>
            </a:r>
            <a:r>
              <a:rPr lang="en" sz="1300" b="1" i="1" dirty="0">
                <a:solidFill>
                  <a:srgbClr val="FF0000"/>
                </a:solidFill>
                <a:latin typeface="Roboto"/>
                <a:ea typeface="Roboto"/>
                <a:cs typeface="Roboto"/>
                <a:sym typeface="Roboto"/>
              </a:rPr>
              <a:t>teams of 3 or 4 students</a:t>
            </a:r>
            <a:r>
              <a:rPr lang="en" sz="1300" dirty="0">
                <a:solidFill>
                  <a:srgbClr val="666666"/>
                </a:solidFill>
                <a:latin typeface="Roboto"/>
                <a:ea typeface="Roboto"/>
                <a:cs typeface="Roboto"/>
                <a:sym typeface="Roboto"/>
              </a:rPr>
              <a:t>.</a:t>
            </a:r>
            <a:endParaRPr sz="1300" dirty="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dirty="0">
                <a:solidFill>
                  <a:srgbClr val="666666"/>
                </a:solidFill>
                <a:latin typeface="Roboto"/>
                <a:ea typeface="Roboto"/>
                <a:cs typeface="Roboto"/>
                <a:sym typeface="Roboto"/>
              </a:rPr>
              <a:t>Each team will </a:t>
            </a:r>
            <a:r>
              <a:rPr lang="en" sz="1300" b="1" i="1" dirty="0">
                <a:solidFill>
                  <a:srgbClr val="FF0000"/>
                </a:solidFill>
                <a:latin typeface="Roboto"/>
                <a:ea typeface="Roboto"/>
                <a:cs typeface="Roboto"/>
                <a:sym typeface="Roboto"/>
              </a:rPr>
              <a:t>work together</a:t>
            </a:r>
            <a:r>
              <a:rPr lang="en" sz="1300" dirty="0">
                <a:solidFill>
                  <a:srgbClr val="666666"/>
                </a:solidFill>
                <a:latin typeface="Roboto"/>
                <a:ea typeface="Roboto"/>
                <a:cs typeface="Roboto"/>
                <a:sym typeface="Roboto"/>
              </a:rPr>
              <a:t> to solve the following problems over the course of </a:t>
            </a:r>
            <a:r>
              <a:rPr lang="en" sz="1300" b="1" i="1" dirty="0">
                <a:solidFill>
                  <a:srgbClr val="FF0000"/>
                </a:solidFill>
                <a:latin typeface="Roboto"/>
                <a:ea typeface="Roboto"/>
                <a:cs typeface="Roboto"/>
                <a:sym typeface="Roboto"/>
              </a:rPr>
              <a:t>25-30 minutes</a:t>
            </a:r>
            <a:r>
              <a:rPr lang="en" sz="1300" dirty="0">
                <a:solidFill>
                  <a:srgbClr val="666666"/>
                </a:solidFill>
                <a:latin typeface="Roboto"/>
                <a:ea typeface="Roboto"/>
                <a:cs typeface="Roboto"/>
                <a:sym typeface="Roboto"/>
              </a:rPr>
              <a:t>.</a:t>
            </a:r>
            <a:endParaRPr sz="1300" dirty="0">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n" sz="1100" dirty="0">
                <a:solidFill>
                  <a:srgbClr val="666666"/>
                </a:solidFill>
                <a:latin typeface="Roboto"/>
                <a:ea typeface="Roboto"/>
                <a:cs typeface="Roboto"/>
                <a:sym typeface="Roboto"/>
              </a:rPr>
              <a:t>You may work on paper, a white board, or digitally as determined by your instructor.</a:t>
            </a:r>
            <a:endParaRPr sz="1100" dirty="0">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n" sz="1100" b="1" dirty="0">
                <a:solidFill>
                  <a:srgbClr val="666666"/>
                </a:solidFill>
                <a:latin typeface="Roboto"/>
                <a:ea typeface="Roboto"/>
                <a:cs typeface="Roboto"/>
                <a:sym typeface="Roboto"/>
              </a:rPr>
              <a:t>This time, you will submit your solution by uploading your source code.</a:t>
            </a:r>
            <a:endParaRPr sz="1100" b="1" dirty="0">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81" name="Google Shape;81;p14"/>
          <p:cNvGraphicFramePr/>
          <p:nvPr/>
        </p:nvGraphicFramePr>
        <p:xfrm>
          <a:off x="4665300" y="1445175"/>
          <a:ext cx="3999900" cy="3467050"/>
        </p:xfrm>
        <a:graphic>
          <a:graphicData uri="http://schemas.openxmlformats.org/drawingml/2006/table">
            <a:tbl>
              <a:tblPr>
                <a:noFill/>
                <a:tableStyleId>{ACE44728-F103-457C-A41F-7DC9C82386AF}</a:tableStyleId>
              </a:tblPr>
              <a:tblGrid>
                <a:gridCol w="3999900">
                  <a:extLst>
                    <a:ext uri="{9D8B030D-6E8A-4147-A177-3AD203B41FA5}">
                      <a16:colId xmlns:a16="http://schemas.microsoft.com/office/drawing/2014/main" val="20000"/>
                    </a:ext>
                  </a:extLst>
                </a:gridCol>
              </a:tblGrid>
              <a:tr h="570250">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70250">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70250">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70250">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93025">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r h="593025">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Simple GUI Calculator</a:t>
            </a:r>
            <a:endParaRPr dirty="0"/>
          </a:p>
        </p:txBody>
      </p:sp>
      <p:sp>
        <p:nvSpPr>
          <p:cNvPr id="176" name="Google Shape;17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a:extLst>
              <a:ext uri="{FF2B5EF4-FFF2-40B4-BE49-F238E27FC236}">
                <a16:creationId xmlns:a16="http://schemas.microsoft.com/office/drawing/2014/main" id="{B74E1A91-2FEE-4C4B-BA33-F411C1A8D6A2}"/>
              </a:ext>
            </a:extLst>
          </p:cNvPr>
          <p:cNvPicPr>
            <a:picLocks noChangeAspect="1"/>
          </p:cNvPicPr>
          <p:nvPr/>
        </p:nvPicPr>
        <p:blipFill>
          <a:blip r:embed="rId3"/>
          <a:stretch>
            <a:fillRect/>
          </a:stretch>
        </p:blipFill>
        <p:spPr>
          <a:xfrm>
            <a:off x="1503686" y="3758489"/>
            <a:ext cx="6136628" cy="1298328"/>
          </a:xfrm>
          <a:prstGeom prst="rect">
            <a:avLst/>
          </a:prstGeom>
        </p:spPr>
      </p:pic>
      <p:sp>
        <p:nvSpPr>
          <p:cNvPr id="32" name="Google Shape;97;p16">
            <a:extLst>
              <a:ext uri="{FF2B5EF4-FFF2-40B4-BE49-F238E27FC236}">
                <a16:creationId xmlns:a16="http://schemas.microsoft.com/office/drawing/2014/main" id="{88C73077-BD3D-4C44-B426-9E97E039DBE5}"/>
              </a:ext>
            </a:extLst>
          </p:cNvPr>
          <p:cNvSpPr txBox="1">
            <a:spLocks/>
          </p:cNvSpPr>
          <p:nvPr/>
        </p:nvSpPr>
        <p:spPr>
          <a:xfrm>
            <a:off x="311725" y="1385011"/>
            <a:ext cx="8335594" cy="22267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r>
              <a:rPr lang="en-US" dirty="0"/>
              <a:t>In this activity, you are required to build the below simple GUI calculator.</a:t>
            </a:r>
          </a:p>
          <a:p>
            <a:pPr>
              <a:lnSpc>
                <a:spcPct val="100000"/>
              </a:lnSpc>
            </a:pPr>
            <a:r>
              <a:rPr lang="en-US" dirty="0"/>
              <a:t>Requirements:</a:t>
            </a:r>
          </a:p>
          <a:p>
            <a:pPr lvl="1">
              <a:lnSpc>
                <a:spcPct val="100000"/>
              </a:lnSpc>
              <a:spcBef>
                <a:spcPts val="400"/>
              </a:spcBef>
            </a:pPr>
            <a:r>
              <a:rPr lang="en-US" dirty="0"/>
              <a:t>Only Number1 and Number2 text fields can by used to insert operands, while Result text field is used for printing the result only and users must not be allowed to insert text inside it. Note that operands and result can be double numbers.</a:t>
            </a:r>
          </a:p>
          <a:p>
            <a:pPr lvl="1">
              <a:spcBef>
                <a:spcPts val="400"/>
              </a:spcBef>
            </a:pPr>
            <a:r>
              <a:rPr lang="en-US" dirty="0"/>
              <a:t>Even if the screen is resized, the ADD, SUB MUL, DIV buttons must always remain at the bottom of the screen and Number1, Number2, Result text fields must remain centralized. </a:t>
            </a:r>
          </a:p>
          <a:p>
            <a:pPr lvl="1">
              <a:spcBef>
                <a:spcPts val="400"/>
              </a:spcBef>
            </a:pPr>
            <a:r>
              <a:rPr lang="en-US" dirty="0"/>
              <a:t>You must use anonymous classes or lambdas for creating </a:t>
            </a:r>
            <a:r>
              <a:rPr lang="en-US" dirty="0" err="1"/>
              <a:t>EvenHandler</a:t>
            </a:r>
            <a:r>
              <a:rPr lang="en-US" dirty="0"/>
              <a:t> objects.</a:t>
            </a:r>
          </a:p>
          <a:p>
            <a:pPr lvl="1">
              <a:spcBef>
                <a:spcPts val="400"/>
              </a:spcBef>
            </a:pPr>
            <a:r>
              <a:rPr lang="en-US" dirty="0"/>
              <a:t>Do not paste your code on this PowerPoint presentation. Instead, submit your source code. Name your file </a:t>
            </a:r>
            <a:r>
              <a:rPr lang="en-US" dirty="0" err="1"/>
              <a:t>Calculator.java</a:t>
            </a:r>
            <a:r>
              <a:rPr lang="en-US" dirty="0"/>
              <a:t>. Include the names of all team members in the source code file in a comment at the top of the file.  </a:t>
            </a: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891</TotalTime>
  <Words>296</Words>
  <Application>Microsoft Macintosh PowerPoint</Application>
  <PresentationFormat>On-screen Show (16:9)</PresentationFormat>
  <Paragraphs>19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Merriweather</vt:lpstr>
      <vt:lpstr>Roboto</vt:lpstr>
      <vt:lpstr>Paradigm</vt:lpstr>
      <vt:lpstr>Problem Solving Session</vt:lpstr>
      <vt:lpstr>Problem Solving Team Members</vt:lpstr>
      <vt:lpstr>A Simple GUI Calculator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Microsoft Office User</cp:lastModifiedBy>
  <cp:revision>20</cp:revision>
  <dcterms:modified xsi:type="dcterms:W3CDTF">2022-04-06T05:51:39Z</dcterms:modified>
</cp:coreProperties>
</file>