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5"/>
  </p:notesMasterIdLst>
  <p:sldIdLst>
    <p:sldId id="256" r:id="rId2"/>
    <p:sldId id="257" r:id="rId3"/>
    <p:sldId id="258" r:id="rId4"/>
    <p:sldId id="317" r:id="rId5"/>
    <p:sldId id="318" r:id="rId6"/>
    <p:sldId id="259" r:id="rId7"/>
    <p:sldId id="260" r:id="rId8"/>
    <p:sldId id="261" r:id="rId9"/>
    <p:sldId id="263" r:id="rId10"/>
    <p:sldId id="264" r:id="rId11"/>
    <p:sldId id="265" r:id="rId12"/>
    <p:sldId id="319" r:id="rId13"/>
    <p:sldId id="266" r:id="rId14"/>
    <p:sldId id="320" r:id="rId15"/>
    <p:sldId id="262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97" r:id="rId24"/>
    <p:sldId id="274" r:id="rId25"/>
    <p:sldId id="298" r:id="rId26"/>
    <p:sldId id="277" r:id="rId27"/>
    <p:sldId id="276" r:id="rId28"/>
    <p:sldId id="278" r:id="rId29"/>
    <p:sldId id="279" r:id="rId30"/>
    <p:sldId id="282" r:id="rId31"/>
    <p:sldId id="281" r:id="rId32"/>
    <p:sldId id="280" r:id="rId33"/>
    <p:sldId id="283" r:id="rId34"/>
    <p:sldId id="284" r:id="rId35"/>
    <p:sldId id="285" r:id="rId36"/>
    <p:sldId id="286" r:id="rId37"/>
    <p:sldId id="288" r:id="rId38"/>
    <p:sldId id="289" r:id="rId39"/>
    <p:sldId id="290" r:id="rId40"/>
    <p:sldId id="291" r:id="rId41"/>
    <p:sldId id="292" r:id="rId42"/>
    <p:sldId id="287" r:id="rId43"/>
    <p:sldId id="293" r:id="rId44"/>
    <p:sldId id="294" r:id="rId45"/>
    <p:sldId id="295" r:id="rId46"/>
    <p:sldId id="299" r:id="rId47"/>
    <p:sldId id="308" r:id="rId48"/>
    <p:sldId id="307" r:id="rId49"/>
    <p:sldId id="306" r:id="rId50"/>
    <p:sldId id="305" r:id="rId51"/>
    <p:sldId id="304" r:id="rId52"/>
    <p:sldId id="303" r:id="rId53"/>
    <p:sldId id="302" r:id="rId54"/>
    <p:sldId id="301" r:id="rId55"/>
    <p:sldId id="296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3"/>
    <p:restoredTop sz="80180"/>
  </p:normalViewPr>
  <p:slideViewPr>
    <p:cSldViewPr snapToGrid="0" snapToObjects="1">
      <p:cViewPr>
        <p:scale>
          <a:sx n="139" d="100"/>
          <a:sy n="139" d="100"/>
        </p:scale>
        <p:origin x="888" y="-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7F317-FC21-694F-AD23-EA5FD0A9648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65D6E-6B95-C444-9B52-7F281E29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6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Breadth first search finds </a:t>
            </a:r>
            <a:r>
              <a:rPr lang="en-US" i="1" dirty="0" smtClean="0"/>
              <a:t>all</a:t>
            </a:r>
            <a:r>
              <a:rPr lang="en-US" dirty="0" smtClean="0"/>
              <a:t> the vertices that are a distance k from s before it finds </a:t>
            </a:r>
            <a:r>
              <a:rPr lang="en-US" i="1" dirty="0" smtClean="0"/>
              <a:t>any</a:t>
            </a:r>
            <a:r>
              <a:rPr lang="en-US" dirty="0" smtClean="0"/>
              <a:t> vertices that are a distance k+1.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65D6E-6B95-C444-9B52-7F281E29C09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88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65D6E-6B95-C444-9B52-7F281E29C09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62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65D6E-6B95-C444-9B52-7F281E29C09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63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65D6E-6B95-C444-9B52-7F281E29C09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75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65D6E-6B95-C444-9B52-7F281E29C09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22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65D6E-6B95-C444-9B52-7F281E29C09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41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65D6E-6B95-C444-9B52-7F281E29C09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23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65D6E-6B95-C444-9B52-7F281E29C09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60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65D6E-6B95-C444-9B52-7F281E29C09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68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65D6E-6B95-C444-9B52-7F281E29C09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78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65D6E-6B95-C444-9B52-7F281E29C09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5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65D6E-6B95-C444-9B52-7F281E29C09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00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Adding </a:t>
            </a:r>
            <a:r>
              <a:rPr lang="en-US" dirty="0" err="1" smtClean="0"/>
              <a:t>nbr</a:t>
            </a:r>
            <a:r>
              <a:rPr lang="en-US" dirty="0" smtClean="0"/>
              <a:t> to the end of the queue effectively schedules this node for further exploration, but not until all the other vertices on the adjacency list of </a:t>
            </a:r>
            <a:r>
              <a:rPr lang="en-US" dirty="0" err="1" smtClean="0"/>
              <a:t>currentVert</a:t>
            </a:r>
            <a:r>
              <a:rPr lang="en-US" dirty="0" smtClean="0"/>
              <a:t> have been explored.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65D6E-6B95-C444-9B52-7F281E29C09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99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65D6E-6B95-C444-9B52-7F281E29C09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65D6E-6B95-C444-9B52-7F281E29C09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50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65D6E-6B95-C444-9B52-7F281E29C09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9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65D6E-6B95-C444-9B52-7F281E29C09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58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65D6E-6B95-C444-9B52-7F281E29C09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2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65D6E-6B95-C444-9B52-7F281E29C09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9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DDEF-8913-944D-B241-ECD802CF7B96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0D5F-DEC7-DD4F-9032-098E8A687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DDEF-8913-944D-B241-ECD802CF7B96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0D5F-DEC7-DD4F-9032-098E8A687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DDEF-8913-944D-B241-ECD802CF7B96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0D5F-DEC7-DD4F-9032-098E8A687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DDEF-8913-944D-B241-ECD802CF7B96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0D5F-DEC7-DD4F-9032-098E8A687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DDEF-8913-944D-B241-ECD802CF7B96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0D5F-DEC7-DD4F-9032-098E8A687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DDEF-8913-944D-B241-ECD802CF7B96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0D5F-DEC7-DD4F-9032-098E8A687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DDEF-8913-944D-B241-ECD802CF7B96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0D5F-DEC7-DD4F-9032-098E8A687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DDEF-8913-944D-B241-ECD802CF7B96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0D5F-DEC7-DD4F-9032-098E8A687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DDEF-8913-944D-B241-ECD802CF7B96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0D5F-DEC7-DD4F-9032-098E8A687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DDEF-8913-944D-B241-ECD802CF7B96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0D5F-DEC7-DD4F-9032-098E8A687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DDEF-8913-944D-B241-ECD802CF7B96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0D5F-DEC7-DD4F-9032-098E8A687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2DDEF-8913-944D-B241-ECD802CF7B96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0D5F-DEC7-DD4F-9032-098E8A68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5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CSC 325-002 Advanced Algorithms and Data Structures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Graphs </a:t>
            </a:r>
            <a:r>
              <a:rPr lang="en-US" dirty="0" smtClean="0"/>
              <a:t>and Graph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(5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Path: </a:t>
                </a:r>
                <a:r>
                  <a:rPr lang="en-US" dirty="0" smtClean="0"/>
                  <a:t>A path is </a:t>
                </a:r>
                <a:r>
                  <a:rPr lang="en-US" dirty="0"/>
                  <a:t>a sequence of vertices that are connected by edges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Formally </a:t>
                </a:r>
                <a:r>
                  <a:rPr lang="en-US" dirty="0"/>
                  <a:t>we would define a path as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 such that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 charset="0"/>
                      </a:rPr>
                      <m:t>)∈</m:t>
                    </m:r>
                    <m:r>
                      <a:rPr lang="en-US" i="1" dirty="0" smtClean="0">
                        <a:latin typeface="Cambria Math" charset="0"/>
                      </a:rPr>
                      <m:t>𝐸</m:t>
                    </m:r>
                  </m:oMath>
                </a14:m>
                <a:r>
                  <a:rPr lang="en-US" dirty="0"/>
                  <a:t> for all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1≤</m:t>
                    </m:r>
                    <m:r>
                      <a:rPr lang="en-US" i="1" dirty="0" smtClean="0">
                        <a:latin typeface="Cambria Math" charset="0"/>
                      </a:rPr>
                      <m:t>𝑖</m:t>
                    </m:r>
                    <m:r>
                      <a:rPr lang="en-US" i="1" dirty="0" smtClean="0">
                        <a:latin typeface="Cambria Math" charset="0"/>
                      </a:rPr>
                      <m:t>≤</m:t>
                    </m:r>
                    <m:r>
                      <a:rPr lang="en-US" i="1" dirty="0" smtClean="0">
                        <a:latin typeface="Cambria Math" charset="0"/>
                      </a:rPr>
                      <m:t>𝑛</m:t>
                    </m:r>
                    <m:r>
                      <a:rPr lang="en-US" i="1" dirty="0" smtClean="0">
                        <a:latin typeface="Cambria Math" charset="0"/>
                      </a:rPr>
                      <m:t>−1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unweighted path length is the number of edges in the path, specifically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𝑛</m:t>
                    </m:r>
                    <m:r>
                      <a:rPr lang="en-US" i="1" dirty="0" smtClean="0">
                        <a:latin typeface="Cambria Math" charset="0"/>
                      </a:rPr>
                      <m:t>−1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weighted path length is the </a:t>
                </a:r>
                <a:r>
                  <a:rPr lang="en-US" b="1" dirty="0"/>
                  <a:t>sum of the weights </a:t>
                </a:r>
                <a:r>
                  <a:rPr lang="en-US" dirty="0"/>
                  <a:t>of all the edges in the path. 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71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(6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410010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𝑉</m:t>
                    </m:r>
                    <m:r>
                      <a:rPr lang="en-US" i="1" dirty="0" smtClean="0">
                        <a:latin typeface="Cambria Math" charset="0"/>
                      </a:rPr>
                      <m:t>3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𝑉</m:t>
                    </m:r>
                    <m:r>
                      <a:rPr lang="en-US" i="1" dirty="0" smtClean="0">
                        <a:latin typeface="Cambria Math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sequence </a:t>
                </a:r>
                <a:r>
                  <a:rPr lang="en-US" dirty="0" smtClean="0"/>
                  <a:t>of </a:t>
                </a:r>
                <a:r>
                  <a:rPr lang="en-US" dirty="0"/>
                  <a:t>vertices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𝑉</m:t>
                        </m:r>
                        <m:r>
                          <a:rPr lang="en-US" i="1" dirty="0" smtClean="0">
                            <a:latin typeface="Cambria Math" charset="0"/>
                          </a:rPr>
                          <m:t>3,</m:t>
                        </m:r>
                        <m:r>
                          <a:rPr lang="en-US" i="1" dirty="0" smtClean="0">
                            <a:latin typeface="Cambria Math" charset="0"/>
                          </a:rPr>
                          <m:t>𝑉</m:t>
                        </m:r>
                        <m:r>
                          <a:rPr lang="en-US" i="1" dirty="0" smtClean="0">
                            <a:latin typeface="Cambria Math" charset="0"/>
                          </a:rPr>
                          <m:t>4,</m:t>
                        </m:r>
                        <m:r>
                          <a:rPr lang="en-US" i="1" dirty="0" smtClean="0">
                            <a:latin typeface="Cambria Math" charset="0"/>
                          </a:rPr>
                          <m:t>𝑉</m:t>
                        </m:r>
                        <m:r>
                          <a:rPr lang="en-US" i="1" dirty="0" smtClean="0">
                            <a:latin typeface="Cambria Math" charset="0"/>
                          </a:rPr>
                          <m:t>0,</m:t>
                        </m:r>
                        <m:r>
                          <a:rPr lang="en-US" i="1" dirty="0" smtClean="0">
                            <a:latin typeface="Cambria Math" charset="0"/>
                          </a:rPr>
                          <m:t>𝑉</m:t>
                        </m:r>
                        <m:r>
                          <a:rPr lang="en-US" i="1" dirty="0" smtClean="0"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edges are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{(</m:t>
                    </m:r>
                    <m:r>
                      <a:rPr lang="en-US" i="1" dirty="0" smtClean="0">
                        <a:latin typeface="Cambria Math" charset="0"/>
                      </a:rPr>
                      <m:t>𝑣</m:t>
                    </m:r>
                    <m:r>
                      <a:rPr lang="en-US" i="1" dirty="0" smtClean="0">
                        <a:latin typeface="Cambria Math" charset="0"/>
                      </a:rPr>
                      <m:t>3,</m:t>
                    </m:r>
                    <m:r>
                      <a:rPr lang="en-US" i="1" dirty="0" smtClean="0">
                        <a:latin typeface="Cambria Math" charset="0"/>
                      </a:rPr>
                      <m:t>𝑣</m:t>
                    </m:r>
                    <m:r>
                      <a:rPr lang="en-US" i="1" dirty="0" smtClean="0">
                        <a:latin typeface="Cambria Math" charset="0"/>
                      </a:rPr>
                      <m:t>4,7),</m:t>
                    </m:r>
                  </m:oMath>
                </a14:m>
                <a:r>
                  <a:rPr lang="en-US" i="1" dirty="0" smtClean="0">
                    <a:latin typeface="Cambria Math" charset="0"/>
                  </a:rPr>
                  <a:t/>
                </a:r>
                <a:br>
                  <a:rPr lang="en-US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𝑣</m:t>
                        </m:r>
                        <m:r>
                          <a:rPr lang="en-US" i="1" dirty="0" smtClean="0">
                            <a:latin typeface="Cambria Math" charset="0"/>
                          </a:rPr>
                          <m:t>4,</m:t>
                        </m:r>
                        <m:r>
                          <a:rPr lang="en-US" i="1" dirty="0" smtClean="0">
                            <a:latin typeface="Cambria Math" charset="0"/>
                          </a:rPr>
                          <m:t>𝑣</m:t>
                        </m:r>
                        <m:r>
                          <a:rPr lang="en-US" i="1" dirty="0" smtClean="0">
                            <a:latin typeface="Cambria Math" charset="0"/>
                          </a:rPr>
                          <m:t>0,1</m:t>
                        </m:r>
                      </m:e>
                    </m:d>
                    <m:r>
                      <a:rPr lang="en-US" i="1" dirty="0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i="1" dirty="0" smtClean="0">
                    <a:latin typeface="Cambria Math" charset="0"/>
                  </a:rPr>
                  <a:t/>
                </a:r>
                <a:br>
                  <a:rPr lang="en-US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𝑣</m:t>
                    </m:r>
                    <m:r>
                      <a:rPr lang="en-US" i="1" dirty="0" smtClean="0">
                        <a:latin typeface="Cambria Math" charset="0"/>
                      </a:rPr>
                      <m:t>0,</m:t>
                    </m:r>
                    <m:r>
                      <a:rPr lang="en-US" i="1" dirty="0" smtClean="0">
                        <a:latin typeface="Cambria Math" charset="0"/>
                      </a:rPr>
                      <m:t>𝑣</m:t>
                    </m:r>
                    <m:r>
                      <a:rPr lang="en-US" i="1" dirty="0" smtClean="0">
                        <a:latin typeface="Cambria Math" charset="0"/>
                      </a:rPr>
                      <m:t>1,5)}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4100104" cy="4351338"/>
              </a:xfrm>
              <a:blipFill rotWithShape="0">
                <a:blip r:embed="rId2"/>
                <a:stretch>
                  <a:fillRect l="-267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5" y="2066765"/>
            <a:ext cx="4876303" cy="424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Graphs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fld id="{4B0962A6-F020-D745-B3ED-EE016F0A64DB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22531" name="Freeform 30"/>
          <p:cNvSpPr>
            <a:spLocks/>
          </p:cNvSpPr>
          <p:nvPr/>
        </p:nvSpPr>
        <p:spPr bwMode="auto">
          <a:xfrm>
            <a:off x="5572125" y="2905125"/>
            <a:ext cx="1570038" cy="2149475"/>
          </a:xfrm>
          <a:custGeom>
            <a:avLst/>
            <a:gdLst>
              <a:gd name="T0" fmla="*/ 742950 w 989"/>
              <a:gd name="T1" fmla="*/ 0 h 1354"/>
              <a:gd name="T2" fmla="*/ 819150 w 989"/>
              <a:gd name="T3" fmla="*/ 1352550 h 1354"/>
              <a:gd name="T4" fmla="*/ 1476375 w 989"/>
              <a:gd name="T5" fmla="*/ 2057400 h 1354"/>
              <a:gd name="T6" fmla="*/ 1381125 w 989"/>
              <a:gd name="T7" fmla="*/ 800100 h 1354"/>
              <a:gd name="T8" fmla="*/ 695325 w 989"/>
              <a:gd name="T9" fmla="*/ 1276350 h 1354"/>
              <a:gd name="T10" fmla="*/ 0 w 989"/>
              <a:gd name="T11" fmla="*/ 762000 h 1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9"/>
              <a:gd name="T19" fmla="*/ 0 h 1354"/>
              <a:gd name="T20" fmla="*/ 989 w 989"/>
              <a:gd name="T21" fmla="*/ 1354 h 13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9" h="1354">
                <a:moveTo>
                  <a:pt x="468" y="0"/>
                </a:moveTo>
                <a:cubicBezTo>
                  <a:pt x="475" y="142"/>
                  <a:pt x="439" y="636"/>
                  <a:pt x="516" y="852"/>
                </a:cubicBezTo>
                <a:cubicBezTo>
                  <a:pt x="593" y="1068"/>
                  <a:pt x="871" y="1354"/>
                  <a:pt x="930" y="1296"/>
                </a:cubicBezTo>
                <a:cubicBezTo>
                  <a:pt x="989" y="1238"/>
                  <a:pt x="952" y="586"/>
                  <a:pt x="870" y="504"/>
                </a:cubicBezTo>
                <a:cubicBezTo>
                  <a:pt x="788" y="422"/>
                  <a:pt x="583" y="808"/>
                  <a:pt x="438" y="804"/>
                </a:cubicBezTo>
                <a:cubicBezTo>
                  <a:pt x="293" y="800"/>
                  <a:pt x="91" y="547"/>
                  <a:pt x="0" y="480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Text Box 29"/>
          <p:cNvSpPr txBox="1">
            <a:spLocks noChangeArrowheads="1"/>
          </p:cNvSpPr>
          <p:nvPr/>
        </p:nvSpPr>
        <p:spPr bwMode="auto">
          <a:xfrm>
            <a:off x="7010400" y="28194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P</a:t>
            </a:r>
            <a:r>
              <a:rPr lang="en-US" altLang="en-US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2533" name="Freeform 28"/>
          <p:cNvSpPr>
            <a:spLocks/>
          </p:cNvSpPr>
          <p:nvPr/>
        </p:nvSpPr>
        <p:spPr bwMode="auto">
          <a:xfrm>
            <a:off x="6505575" y="2724150"/>
            <a:ext cx="1638300" cy="736600"/>
          </a:xfrm>
          <a:custGeom>
            <a:avLst/>
            <a:gdLst>
              <a:gd name="T0" fmla="*/ 0 w 1032"/>
              <a:gd name="T1" fmla="*/ 0 h 464"/>
              <a:gd name="T2" fmla="*/ 733425 w 1032"/>
              <a:gd name="T3" fmla="*/ 628650 h 464"/>
              <a:gd name="T4" fmla="*/ 1638300 w 1032"/>
              <a:gd name="T5" fmla="*/ 647700 h 464"/>
              <a:gd name="T6" fmla="*/ 0 60000 65536"/>
              <a:gd name="T7" fmla="*/ 0 60000 65536"/>
              <a:gd name="T8" fmla="*/ 0 60000 65536"/>
              <a:gd name="T9" fmla="*/ 0 w 1032"/>
              <a:gd name="T10" fmla="*/ 0 h 464"/>
              <a:gd name="T11" fmla="*/ 1032 w 1032"/>
              <a:gd name="T12" fmla="*/ 464 h 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2" h="464">
                <a:moveTo>
                  <a:pt x="0" y="0"/>
                </a:moveTo>
                <a:cubicBezTo>
                  <a:pt x="77" y="66"/>
                  <a:pt x="290" y="328"/>
                  <a:pt x="462" y="396"/>
                </a:cubicBezTo>
                <a:cubicBezTo>
                  <a:pt x="634" y="464"/>
                  <a:pt x="913" y="406"/>
                  <a:pt x="1032" y="408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Terminology (cont.)</a:t>
            </a:r>
          </a:p>
        </p:txBody>
      </p:sp>
      <p:sp>
        <p:nvSpPr>
          <p:cNvPr id="22535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4114800" cy="4267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ea typeface="ＭＳ Ｐゴシック" charset="-128"/>
              </a:rPr>
              <a:t>Simple </a:t>
            </a:r>
            <a:r>
              <a:rPr lang="en-US" altLang="en-US" sz="2000" dirty="0">
                <a:ea typeface="ＭＳ Ｐゴシック" charset="-128"/>
              </a:rPr>
              <a:t>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path such that all its vertices and edges are distinct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charset="-128"/>
              </a:rPr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2"/>
                </a:solidFill>
                <a:ea typeface="ＭＳ Ｐゴシック" charset="-128"/>
              </a:rPr>
              <a:t>P</a:t>
            </a:r>
            <a:r>
              <a:rPr lang="en-US" altLang="en-US" sz="1800" baseline="-25000" dirty="0">
                <a:solidFill>
                  <a:schemeClr val="tx2"/>
                </a:solidFill>
                <a:ea typeface="ＭＳ Ｐゴシック" charset="-128"/>
              </a:rPr>
              <a:t>1</a:t>
            </a:r>
            <a:r>
              <a:rPr lang="en-US" altLang="en-US" sz="1800" dirty="0">
                <a:solidFill>
                  <a:schemeClr val="tx2"/>
                </a:solidFill>
                <a:ea typeface="ＭＳ Ｐゴシック" charset="-128"/>
              </a:rPr>
              <a:t>=(</a:t>
            </a:r>
            <a:r>
              <a:rPr lang="en-US" altLang="en-US" sz="1800" dirty="0" err="1">
                <a:solidFill>
                  <a:schemeClr val="tx2"/>
                </a:solidFill>
                <a:ea typeface="ＭＳ Ｐゴシック" charset="-128"/>
              </a:rPr>
              <a:t>V,b,X,h,Z</a:t>
            </a:r>
            <a:r>
              <a:rPr lang="en-US" altLang="en-US" sz="1800" dirty="0">
                <a:solidFill>
                  <a:schemeClr val="tx2"/>
                </a:solidFill>
                <a:ea typeface="ＭＳ Ｐゴシック" charset="-128"/>
              </a:rPr>
              <a:t>)</a:t>
            </a:r>
            <a:r>
              <a:rPr lang="en-US" altLang="en-US" sz="1800" dirty="0">
                <a:ea typeface="ＭＳ Ｐゴシック" charset="-128"/>
              </a:rPr>
              <a:t> is a simple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accent2"/>
                </a:solidFill>
                <a:ea typeface="ＭＳ Ｐゴシック" charset="-128"/>
              </a:rPr>
              <a:t>P</a:t>
            </a:r>
            <a:r>
              <a:rPr lang="en-US" altLang="en-US" sz="1800" baseline="-25000" dirty="0">
                <a:solidFill>
                  <a:schemeClr val="accent2"/>
                </a:solidFill>
                <a:ea typeface="ＭＳ Ｐゴシック" charset="-128"/>
              </a:rPr>
              <a:t>2</a:t>
            </a:r>
            <a:r>
              <a:rPr lang="en-US" altLang="en-US" sz="1800" dirty="0">
                <a:solidFill>
                  <a:schemeClr val="accent2"/>
                </a:solidFill>
                <a:ea typeface="ＭＳ Ｐゴシック" charset="-128"/>
              </a:rPr>
              <a:t>=(</a:t>
            </a:r>
            <a:r>
              <a:rPr lang="en-US" altLang="en-US" sz="1800" dirty="0" err="1">
                <a:solidFill>
                  <a:schemeClr val="accent2"/>
                </a:solidFill>
                <a:ea typeface="ＭＳ Ｐゴシック" charset="-128"/>
              </a:rPr>
              <a:t>U,c,W,e,X,g,Y,f,W,d,V</a:t>
            </a:r>
            <a:r>
              <a:rPr lang="en-US" altLang="en-US" sz="1800" dirty="0">
                <a:solidFill>
                  <a:schemeClr val="accent2"/>
                </a:solidFill>
                <a:ea typeface="ＭＳ Ｐゴシック" charset="-128"/>
              </a:rPr>
              <a:t>)</a:t>
            </a:r>
            <a:r>
              <a:rPr lang="en-US" altLang="en-US" sz="1800" dirty="0">
                <a:ea typeface="ＭＳ Ｐゴシック" charset="-128"/>
              </a:rPr>
              <a:t> is a path that is not simple</a:t>
            </a:r>
          </a:p>
        </p:txBody>
      </p:sp>
      <p:sp>
        <p:nvSpPr>
          <p:cNvPr id="22536" name="Oval 4"/>
          <p:cNvSpPr>
            <a:spLocks noChangeArrowheads="1"/>
          </p:cNvSpPr>
          <p:nvPr/>
        </p:nvSpPr>
        <p:spPr bwMode="auto">
          <a:xfrm>
            <a:off x="69342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X</a:t>
            </a:r>
          </a:p>
        </p:txBody>
      </p:sp>
      <p:sp>
        <p:nvSpPr>
          <p:cNvPr id="22537" name="Oval 5"/>
          <p:cNvSpPr>
            <a:spLocks noChangeArrowheads="1"/>
          </p:cNvSpPr>
          <p:nvPr/>
        </p:nvSpPr>
        <p:spPr bwMode="auto">
          <a:xfrm>
            <a:off x="5105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U</a:t>
            </a:r>
          </a:p>
        </p:txBody>
      </p:sp>
      <p:sp>
        <p:nvSpPr>
          <p:cNvPr id="22538" name="Oval 6"/>
          <p:cNvSpPr>
            <a:spLocks noChangeArrowheads="1"/>
          </p:cNvSpPr>
          <p:nvPr/>
        </p:nvSpPr>
        <p:spPr bwMode="auto">
          <a:xfrm>
            <a:off x="60198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V</a:t>
            </a:r>
          </a:p>
        </p:txBody>
      </p:sp>
      <p:sp>
        <p:nvSpPr>
          <p:cNvPr id="22539" name="Oval 7"/>
          <p:cNvSpPr>
            <a:spLocks noChangeArrowheads="1"/>
          </p:cNvSpPr>
          <p:nvPr/>
        </p:nvSpPr>
        <p:spPr bwMode="auto">
          <a:xfrm>
            <a:off x="60198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W</a:t>
            </a:r>
          </a:p>
        </p:txBody>
      </p:sp>
      <p:sp>
        <p:nvSpPr>
          <p:cNvPr id="22540" name="Oval 8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Z</a:t>
            </a:r>
          </a:p>
        </p:txBody>
      </p:sp>
      <p:cxnSp>
        <p:nvCxnSpPr>
          <p:cNvPr id="22541" name="AutoShape 9"/>
          <p:cNvCxnSpPr>
            <a:cxnSpLocks noChangeShapeType="1"/>
            <a:stCxn id="22538" idx="3"/>
            <a:endCxn id="22537" idx="7"/>
          </p:cNvCxnSpPr>
          <p:nvPr/>
        </p:nvCxnSpPr>
        <p:spPr bwMode="auto">
          <a:xfrm flipH="1">
            <a:off x="54959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0"/>
          <p:cNvCxnSpPr>
            <a:cxnSpLocks noChangeShapeType="1"/>
            <a:stCxn id="22539" idx="1"/>
            <a:endCxn id="22537" idx="5"/>
          </p:cNvCxnSpPr>
          <p:nvPr/>
        </p:nvCxnSpPr>
        <p:spPr bwMode="auto">
          <a:xfrm flipH="1" flipV="1">
            <a:off x="54959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1"/>
          <p:cNvCxnSpPr>
            <a:cxnSpLocks noChangeShapeType="1"/>
            <a:stCxn id="22539" idx="7"/>
            <a:endCxn id="22536" idx="3"/>
          </p:cNvCxnSpPr>
          <p:nvPr/>
        </p:nvCxnSpPr>
        <p:spPr bwMode="auto">
          <a:xfrm flipV="1">
            <a:off x="6410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2"/>
          <p:cNvCxnSpPr>
            <a:cxnSpLocks noChangeShapeType="1"/>
            <a:stCxn id="22536" idx="6"/>
            <a:endCxn id="22540" idx="2"/>
          </p:cNvCxnSpPr>
          <p:nvPr/>
        </p:nvCxnSpPr>
        <p:spPr bwMode="auto">
          <a:xfrm>
            <a:off x="74009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13"/>
          <p:cNvCxnSpPr>
            <a:cxnSpLocks noChangeShapeType="1"/>
            <a:stCxn id="22538" idx="5"/>
            <a:endCxn id="22536" idx="1"/>
          </p:cNvCxnSpPr>
          <p:nvPr/>
        </p:nvCxnSpPr>
        <p:spPr bwMode="auto">
          <a:xfrm>
            <a:off x="6410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AutoShape 14"/>
          <p:cNvCxnSpPr>
            <a:cxnSpLocks noChangeShapeType="1"/>
            <a:stCxn id="22538" idx="4"/>
            <a:endCxn id="22539" idx="0"/>
          </p:cNvCxnSpPr>
          <p:nvPr/>
        </p:nvCxnSpPr>
        <p:spPr bwMode="auto">
          <a:xfrm>
            <a:off x="62484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7" name="Oval 15"/>
          <p:cNvSpPr>
            <a:spLocks noChangeArrowheads="1"/>
          </p:cNvSpPr>
          <p:nvPr/>
        </p:nvSpPr>
        <p:spPr bwMode="auto">
          <a:xfrm>
            <a:off x="69437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Y</a:t>
            </a:r>
          </a:p>
        </p:txBody>
      </p:sp>
      <p:cxnSp>
        <p:nvCxnSpPr>
          <p:cNvPr id="22548" name="AutoShape 16"/>
          <p:cNvCxnSpPr>
            <a:cxnSpLocks noChangeShapeType="1"/>
            <a:stCxn id="22539" idx="5"/>
            <a:endCxn id="22547" idx="1"/>
          </p:cNvCxnSpPr>
          <p:nvPr/>
        </p:nvCxnSpPr>
        <p:spPr bwMode="auto">
          <a:xfrm>
            <a:off x="6410325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AutoShape 17"/>
          <p:cNvCxnSpPr>
            <a:cxnSpLocks noChangeShapeType="1"/>
            <a:stCxn id="22536" idx="4"/>
            <a:endCxn id="22547" idx="0"/>
          </p:cNvCxnSpPr>
          <p:nvPr/>
        </p:nvCxnSpPr>
        <p:spPr bwMode="auto">
          <a:xfrm>
            <a:off x="7162800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0" name="Text Box 18"/>
          <p:cNvSpPr txBox="1">
            <a:spLocks noChangeArrowheads="1"/>
          </p:cNvSpPr>
          <p:nvPr/>
        </p:nvSpPr>
        <p:spPr bwMode="auto">
          <a:xfrm>
            <a:off x="5495925" y="2600325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22551" name="Text Box 19"/>
          <p:cNvSpPr txBox="1">
            <a:spLocks noChangeArrowheads="1"/>
          </p:cNvSpPr>
          <p:nvPr/>
        </p:nvSpPr>
        <p:spPr bwMode="auto">
          <a:xfrm>
            <a:off x="5483225" y="3743325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22552" name="Text Box 20"/>
          <p:cNvSpPr txBox="1">
            <a:spLocks noChangeArrowheads="1"/>
          </p:cNvSpPr>
          <p:nvPr/>
        </p:nvSpPr>
        <p:spPr bwMode="auto">
          <a:xfrm>
            <a:off x="6705600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22553" name="Text Box 21"/>
          <p:cNvSpPr txBox="1">
            <a:spLocks noChangeArrowheads="1"/>
          </p:cNvSpPr>
          <p:nvPr/>
        </p:nvSpPr>
        <p:spPr bwMode="auto">
          <a:xfrm>
            <a:off x="66294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e</a:t>
            </a:r>
          </a:p>
        </p:txBody>
      </p:sp>
      <p:sp>
        <p:nvSpPr>
          <p:cNvPr id="22554" name="Text Box 22"/>
          <p:cNvSpPr txBox="1">
            <a:spLocks noChangeArrowheads="1"/>
          </p:cNvSpPr>
          <p:nvPr/>
        </p:nvSpPr>
        <p:spPr bwMode="auto">
          <a:xfrm>
            <a:off x="5943600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22555" name="Text Box 23"/>
          <p:cNvSpPr txBox="1">
            <a:spLocks noChangeArrowheads="1"/>
          </p:cNvSpPr>
          <p:nvPr/>
        </p:nvSpPr>
        <p:spPr bwMode="auto">
          <a:xfrm>
            <a:off x="6483350" y="4810125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f</a:t>
            </a:r>
          </a:p>
        </p:txBody>
      </p:sp>
      <p:sp>
        <p:nvSpPr>
          <p:cNvPr id="22556" name="Text Box 24"/>
          <p:cNvSpPr txBox="1">
            <a:spLocks noChangeArrowheads="1"/>
          </p:cNvSpPr>
          <p:nvPr/>
        </p:nvSpPr>
        <p:spPr bwMode="auto">
          <a:xfrm>
            <a:off x="7124700" y="424815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g</a:t>
            </a:r>
          </a:p>
        </p:txBody>
      </p:sp>
      <p:sp>
        <p:nvSpPr>
          <p:cNvPr id="22557" name="Text Box 25"/>
          <p:cNvSpPr txBox="1">
            <a:spLocks noChangeArrowheads="1"/>
          </p:cNvSpPr>
          <p:nvPr/>
        </p:nvSpPr>
        <p:spPr bwMode="auto">
          <a:xfrm>
            <a:off x="7629525" y="3505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h</a:t>
            </a:r>
          </a:p>
        </p:txBody>
      </p:sp>
      <p:sp>
        <p:nvSpPr>
          <p:cNvPr id="22558" name="Text Box 31"/>
          <p:cNvSpPr txBox="1">
            <a:spLocks noChangeArrowheads="1"/>
          </p:cNvSpPr>
          <p:nvPr/>
        </p:nvSpPr>
        <p:spPr bwMode="auto">
          <a:xfrm>
            <a:off x="5791200" y="35052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P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908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and Definitions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491990" cy="473192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Cycle: </a:t>
            </a:r>
            <a:r>
              <a:rPr lang="en-US" dirty="0" smtClean="0"/>
              <a:t>A </a:t>
            </a:r>
            <a:r>
              <a:rPr lang="en-US" dirty="0"/>
              <a:t>cycle in a directed graph is a path that starts and ends at the same vertex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E.g.: </a:t>
            </a:r>
            <a:r>
              <a:rPr lang="en-US" dirty="0" smtClean="0"/>
              <a:t>The </a:t>
            </a:r>
            <a:r>
              <a:rPr lang="en-US" dirty="0"/>
              <a:t>path (V5,V2,V3,V5</a:t>
            </a:r>
            <a:r>
              <a:rPr lang="en-US" dirty="0" smtClean="0"/>
              <a:t>)</a:t>
            </a:r>
            <a:r>
              <a:rPr lang="en-US" dirty="0"/>
              <a:t> is a cycle. </a:t>
            </a:r>
            <a:endParaRPr lang="en-US" dirty="0" smtClean="0"/>
          </a:p>
          <a:p>
            <a:r>
              <a:rPr lang="en-US" dirty="0">
                <a:solidFill>
                  <a:srgbClr val="00B050"/>
                </a:solidFill>
              </a:rPr>
              <a:t>A graph with no cycles is called an </a:t>
            </a:r>
            <a:r>
              <a:rPr lang="en-US" b="1" dirty="0">
                <a:solidFill>
                  <a:srgbClr val="00B050"/>
                </a:solidFill>
              </a:rPr>
              <a:t>acyclic graph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 </a:t>
            </a:r>
            <a:r>
              <a:rPr lang="en-US" dirty="0">
                <a:solidFill>
                  <a:srgbClr val="00B050"/>
                </a:solidFill>
              </a:rPr>
              <a:t>directed graph with no cycles is called a </a:t>
            </a:r>
            <a:r>
              <a:rPr lang="en-US" b="1" dirty="0">
                <a:solidFill>
                  <a:srgbClr val="00B050"/>
                </a:solidFill>
              </a:rPr>
              <a:t>directed acyclic graph</a:t>
            </a:r>
            <a:r>
              <a:rPr lang="en-US" dirty="0">
                <a:solidFill>
                  <a:srgbClr val="00B050"/>
                </a:solidFill>
              </a:rPr>
              <a:t> or a </a:t>
            </a:r>
            <a:r>
              <a:rPr lang="en-US" b="1" dirty="0">
                <a:solidFill>
                  <a:srgbClr val="00B050"/>
                </a:solidFill>
              </a:rPr>
              <a:t>DAG</a:t>
            </a:r>
            <a:r>
              <a:rPr lang="en-US" dirty="0">
                <a:solidFill>
                  <a:srgbClr val="00B050"/>
                </a:solidFill>
              </a:rPr>
              <a:t>. 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97" y="1439748"/>
            <a:ext cx="4876303" cy="424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Graphs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fld id="{483AEA51-3C5F-2D4A-AF86-C770B415B6FC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23555" name="Freeform 6"/>
          <p:cNvSpPr>
            <a:spLocks/>
          </p:cNvSpPr>
          <p:nvPr/>
        </p:nvSpPr>
        <p:spPr bwMode="auto">
          <a:xfrm>
            <a:off x="5067300" y="2667000"/>
            <a:ext cx="2182813" cy="2652713"/>
          </a:xfrm>
          <a:custGeom>
            <a:avLst/>
            <a:gdLst>
              <a:gd name="T0" fmla="*/ 1209675 w 1375"/>
              <a:gd name="T1" fmla="*/ 57150 h 1671"/>
              <a:gd name="T2" fmla="*/ 1933575 w 1375"/>
              <a:gd name="T3" fmla="*/ 828675 h 1671"/>
              <a:gd name="T4" fmla="*/ 1866900 w 1375"/>
              <a:gd name="T5" fmla="*/ 2647950 h 1671"/>
              <a:gd name="T6" fmla="*/ 38100 w 1375"/>
              <a:gd name="T7" fmla="*/ 800100 h 1671"/>
              <a:gd name="T8" fmla="*/ 723900 w 1375"/>
              <a:gd name="T9" fmla="*/ 0 h 16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5"/>
              <a:gd name="T16" fmla="*/ 0 h 1671"/>
              <a:gd name="T17" fmla="*/ 1375 w 1375"/>
              <a:gd name="T18" fmla="*/ 1671 h 16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5" h="1671">
                <a:moveTo>
                  <a:pt x="762" y="36"/>
                </a:moveTo>
                <a:cubicBezTo>
                  <a:pt x="838" y="117"/>
                  <a:pt x="1149" y="250"/>
                  <a:pt x="1218" y="522"/>
                </a:cubicBezTo>
                <a:cubicBezTo>
                  <a:pt x="1287" y="794"/>
                  <a:pt x="1375" y="1671"/>
                  <a:pt x="1176" y="1668"/>
                </a:cubicBezTo>
                <a:cubicBezTo>
                  <a:pt x="977" y="1665"/>
                  <a:pt x="0" y="798"/>
                  <a:pt x="24" y="504"/>
                </a:cubicBezTo>
                <a:cubicBezTo>
                  <a:pt x="48" y="210"/>
                  <a:pt x="366" y="105"/>
                  <a:pt x="456" y="0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Terminology (cont.)</a:t>
            </a:r>
          </a:p>
        </p:txBody>
      </p:sp>
      <p:sp>
        <p:nvSpPr>
          <p:cNvPr id="23557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91000" cy="4419600"/>
          </a:xfrm>
        </p:spPr>
        <p:txBody>
          <a:bodyPr/>
          <a:lstStyle/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Simple </a:t>
            </a:r>
            <a:r>
              <a:rPr lang="en-US" altLang="en-US" sz="2000" dirty="0">
                <a:ea typeface="ＭＳ Ｐゴシック" charset="-128"/>
              </a:rPr>
              <a:t>cycle</a:t>
            </a:r>
          </a:p>
          <a:p>
            <a:pPr lvl="1" eaLnBrk="1" hangingPunct="1"/>
            <a:r>
              <a:rPr lang="en-US" altLang="en-US" sz="1800" dirty="0">
                <a:ea typeface="ＭＳ Ｐゴシック" charset="-128"/>
              </a:rPr>
              <a:t>cycle such that all its vertices and edges are distinct</a:t>
            </a:r>
          </a:p>
          <a:p>
            <a:pPr eaLnBrk="1" hangingPunct="1"/>
            <a:r>
              <a:rPr lang="en-US" altLang="en-US" sz="2000" dirty="0">
                <a:ea typeface="ＭＳ Ｐゴシック" charset="-128"/>
              </a:rPr>
              <a:t>Examples</a:t>
            </a:r>
          </a:p>
          <a:p>
            <a:pPr lvl="1" eaLnBrk="1" hangingPunct="1"/>
            <a:r>
              <a:rPr lang="en-US" altLang="en-US" sz="1800" dirty="0">
                <a:solidFill>
                  <a:schemeClr val="tx2"/>
                </a:solidFill>
                <a:ea typeface="ＭＳ Ｐゴシック" charset="-128"/>
              </a:rPr>
              <a:t>C</a:t>
            </a:r>
            <a:r>
              <a:rPr lang="en-US" altLang="en-US" sz="1800" baseline="-25000" dirty="0">
                <a:solidFill>
                  <a:schemeClr val="tx2"/>
                </a:solidFill>
                <a:ea typeface="ＭＳ Ｐゴシック" charset="-128"/>
              </a:rPr>
              <a:t>1</a:t>
            </a:r>
            <a:r>
              <a:rPr lang="en-US" altLang="en-US" sz="1800" dirty="0">
                <a:solidFill>
                  <a:schemeClr val="tx2"/>
                </a:solidFill>
                <a:ea typeface="ＭＳ Ｐゴシック" charset="-128"/>
              </a:rPr>
              <a:t>=(</a:t>
            </a:r>
            <a:r>
              <a:rPr lang="en-US" altLang="en-US" sz="1800" dirty="0" err="1">
                <a:solidFill>
                  <a:schemeClr val="tx2"/>
                </a:solidFill>
                <a:ea typeface="ＭＳ Ｐゴシック" charset="-128"/>
              </a:rPr>
              <a:t>V,b,X,g,Y,f,W,c,U,a</a:t>
            </a:r>
            <a:r>
              <a:rPr lang="en-US" altLang="en-US" sz="1800" dirty="0">
                <a:solidFill>
                  <a:schemeClr val="tx2"/>
                </a:solidFill>
                <a:ea typeface="ＭＳ Ｐゴシック" charset="-128"/>
              </a:rPr>
              <a:t>,</a:t>
            </a:r>
            <a:r>
              <a:rPr lang="en-US" altLang="en-US" sz="1800" dirty="0">
                <a:solidFill>
                  <a:schemeClr val="tx2"/>
                </a:solidFill>
                <a:ea typeface="ＭＳ Ｐゴシック" charset="-128"/>
                <a:sym typeface="Symbol" charset="2"/>
              </a:rPr>
              <a:t></a:t>
            </a:r>
            <a:r>
              <a:rPr lang="en-US" altLang="en-US" sz="1800" dirty="0">
                <a:solidFill>
                  <a:schemeClr val="tx2"/>
                </a:solidFill>
                <a:ea typeface="ＭＳ Ｐゴシック" charset="-128"/>
              </a:rPr>
              <a:t>)</a:t>
            </a:r>
            <a:r>
              <a:rPr lang="en-US" altLang="en-US" sz="1800" dirty="0">
                <a:ea typeface="ＭＳ Ｐゴシック" charset="-128"/>
              </a:rPr>
              <a:t> is a simple cycle</a:t>
            </a:r>
          </a:p>
          <a:p>
            <a:pPr lvl="1" eaLnBrk="1" hangingPunct="1"/>
            <a:r>
              <a:rPr lang="en-US" altLang="en-US" sz="1800" dirty="0">
                <a:solidFill>
                  <a:schemeClr val="accent2"/>
                </a:solidFill>
                <a:ea typeface="ＭＳ Ｐゴシック" charset="-128"/>
              </a:rPr>
              <a:t>C</a:t>
            </a:r>
            <a:r>
              <a:rPr lang="en-US" altLang="en-US" sz="1800" baseline="-25000" dirty="0">
                <a:solidFill>
                  <a:schemeClr val="accent2"/>
                </a:solidFill>
                <a:ea typeface="ＭＳ Ｐゴシック" charset="-128"/>
              </a:rPr>
              <a:t>2</a:t>
            </a:r>
            <a:r>
              <a:rPr lang="en-US" altLang="en-US" sz="1800" dirty="0">
                <a:solidFill>
                  <a:schemeClr val="accent2"/>
                </a:solidFill>
                <a:ea typeface="ＭＳ Ｐゴシック" charset="-128"/>
              </a:rPr>
              <a:t>=(</a:t>
            </a:r>
            <a:r>
              <a:rPr lang="en-US" altLang="en-US" sz="1800" dirty="0" err="1">
                <a:solidFill>
                  <a:schemeClr val="accent2"/>
                </a:solidFill>
                <a:ea typeface="ＭＳ Ｐゴシック" charset="-128"/>
              </a:rPr>
              <a:t>U,c,W,e,X,g,Y,f,W,d,V,a</a:t>
            </a:r>
            <a:r>
              <a:rPr lang="en-US" altLang="en-US" sz="1800" dirty="0">
                <a:solidFill>
                  <a:schemeClr val="accent2"/>
                </a:solidFill>
                <a:ea typeface="ＭＳ Ｐゴシック" charset="-128"/>
              </a:rPr>
              <a:t>,</a:t>
            </a:r>
            <a:r>
              <a:rPr lang="en-US" altLang="en-US" sz="1800" dirty="0">
                <a:solidFill>
                  <a:schemeClr val="accent2"/>
                </a:solidFill>
                <a:ea typeface="ＭＳ Ｐゴシック" charset="-128"/>
                <a:sym typeface="Symbol" charset="2"/>
              </a:rPr>
              <a:t></a:t>
            </a:r>
            <a:r>
              <a:rPr lang="en-US" altLang="en-US" sz="1800" dirty="0">
                <a:solidFill>
                  <a:schemeClr val="accent2"/>
                </a:solidFill>
                <a:ea typeface="ＭＳ Ｐゴシック" charset="-128"/>
              </a:rPr>
              <a:t>)</a:t>
            </a:r>
            <a:r>
              <a:rPr lang="en-US" altLang="en-US" sz="1800" dirty="0">
                <a:ea typeface="ＭＳ Ｐゴシック" charset="-128"/>
              </a:rPr>
              <a:t> is a cycle that is not simple</a:t>
            </a:r>
          </a:p>
        </p:txBody>
      </p:sp>
      <p:sp>
        <p:nvSpPr>
          <p:cNvPr id="23558" name="Freeform 4"/>
          <p:cNvSpPr>
            <a:spLocks/>
          </p:cNvSpPr>
          <p:nvPr/>
        </p:nvSpPr>
        <p:spPr bwMode="auto">
          <a:xfrm>
            <a:off x="5343525" y="2735263"/>
            <a:ext cx="1570038" cy="2319337"/>
          </a:xfrm>
          <a:custGeom>
            <a:avLst/>
            <a:gdLst>
              <a:gd name="T0" fmla="*/ 9525 w 989"/>
              <a:gd name="T1" fmla="*/ 617537 h 1461"/>
              <a:gd name="T2" fmla="*/ 704850 w 989"/>
              <a:gd name="T3" fmla="*/ 150812 h 1461"/>
              <a:gd name="T4" fmla="*/ 819150 w 989"/>
              <a:gd name="T5" fmla="*/ 1522412 h 1461"/>
              <a:gd name="T6" fmla="*/ 1476375 w 989"/>
              <a:gd name="T7" fmla="*/ 2227262 h 1461"/>
              <a:gd name="T8" fmla="*/ 1381125 w 989"/>
              <a:gd name="T9" fmla="*/ 969962 h 1461"/>
              <a:gd name="T10" fmla="*/ 695325 w 989"/>
              <a:gd name="T11" fmla="*/ 1446212 h 1461"/>
              <a:gd name="T12" fmla="*/ 0 w 989"/>
              <a:gd name="T13" fmla="*/ 931862 h 14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9"/>
              <a:gd name="T22" fmla="*/ 0 h 1461"/>
              <a:gd name="T23" fmla="*/ 989 w 989"/>
              <a:gd name="T24" fmla="*/ 1461 h 146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9" h="1461">
                <a:moveTo>
                  <a:pt x="6" y="389"/>
                </a:moveTo>
                <a:cubicBezTo>
                  <a:pt x="79" y="341"/>
                  <a:pt x="359" y="0"/>
                  <a:pt x="444" y="95"/>
                </a:cubicBezTo>
                <a:cubicBezTo>
                  <a:pt x="529" y="190"/>
                  <a:pt x="435" y="741"/>
                  <a:pt x="516" y="959"/>
                </a:cubicBezTo>
                <a:cubicBezTo>
                  <a:pt x="597" y="1177"/>
                  <a:pt x="871" y="1461"/>
                  <a:pt x="930" y="1403"/>
                </a:cubicBezTo>
                <a:cubicBezTo>
                  <a:pt x="989" y="1345"/>
                  <a:pt x="952" y="693"/>
                  <a:pt x="870" y="611"/>
                </a:cubicBezTo>
                <a:cubicBezTo>
                  <a:pt x="788" y="529"/>
                  <a:pt x="583" y="915"/>
                  <a:pt x="438" y="911"/>
                </a:cubicBezTo>
                <a:cubicBezTo>
                  <a:pt x="293" y="907"/>
                  <a:pt x="91" y="654"/>
                  <a:pt x="0" y="587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5"/>
          <p:cNvSpPr txBox="1">
            <a:spLocks noChangeArrowheads="1"/>
          </p:cNvSpPr>
          <p:nvPr/>
        </p:nvSpPr>
        <p:spPr bwMode="auto">
          <a:xfrm>
            <a:off x="7142163" y="3886200"/>
            <a:ext cx="477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C</a:t>
            </a:r>
            <a:r>
              <a:rPr lang="en-US" altLang="en-US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67056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X</a:t>
            </a:r>
          </a:p>
        </p:txBody>
      </p:sp>
      <p:sp>
        <p:nvSpPr>
          <p:cNvPr id="23561" name="Oval 8"/>
          <p:cNvSpPr>
            <a:spLocks noChangeArrowheads="1"/>
          </p:cNvSpPr>
          <p:nvPr/>
        </p:nvSpPr>
        <p:spPr bwMode="auto">
          <a:xfrm>
            <a:off x="4876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U</a:t>
            </a:r>
          </a:p>
        </p:txBody>
      </p:sp>
      <p:sp>
        <p:nvSpPr>
          <p:cNvPr id="23562" name="Oval 9"/>
          <p:cNvSpPr>
            <a:spLocks noChangeArrowheads="1"/>
          </p:cNvSpPr>
          <p:nvPr/>
        </p:nvSpPr>
        <p:spPr bwMode="auto">
          <a:xfrm>
            <a:off x="57912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V</a:t>
            </a:r>
          </a:p>
        </p:txBody>
      </p:sp>
      <p:sp>
        <p:nvSpPr>
          <p:cNvPr id="23563" name="Oval 10"/>
          <p:cNvSpPr>
            <a:spLocks noChangeArrowheads="1"/>
          </p:cNvSpPr>
          <p:nvPr/>
        </p:nvSpPr>
        <p:spPr bwMode="auto">
          <a:xfrm>
            <a:off x="57912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W</a:t>
            </a:r>
          </a:p>
        </p:txBody>
      </p:sp>
      <p:sp>
        <p:nvSpPr>
          <p:cNvPr id="23564" name="Oval 11"/>
          <p:cNvSpPr>
            <a:spLocks noChangeArrowheads="1"/>
          </p:cNvSpPr>
          <p:nvPr/>
        </p:nvSpPr>
        <p:spPr bwMode="auto">
          <a:xfrm>
            <a:off x="7924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Z</a:t>
            </a:r>
          </a:p>
        </p:txBody>
      </p:sp>
      <p:cxnSp>
        <p:nvCxnSpPr>
          <p:cNvPr id="23565" name="AutoShape 12"/>
          <p:cNvCxnSpPr>
            <a:cxnSpLocks noChangeShapeType="1"/>
            <a:stCxn id="23562" idx="3"/>
            <a:endCxn id="23561" idx="7"/>
          </p:cNvCxnSpPr>
          <p:nvPr/>
        </p:nvCxnSpPr>
        <p:spPr bwMode="auto">
          <a:xfrm flipH="1">
            <a:off x="5267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AutoShape 13"/>
          <p:cNvCxnSpPr>
            <a:cxnSpLocks noChangeShapeType="1"/>
            <a:stCxn id="23563" idx="1"/>
            <a:endCxn id="23561" idx="5"/>
          </p:cNvCxnSpPr>
          <p:nvPr/>
        </p:nvCxnSpPr>
        <p:spPr bwMode="auto">
          <a:xfrm flipH="1" flipV="1">
            <a:off x="5267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14"/>
          <p:cNvCxnSpPr>
            <a:cxnSpLocks noChangeShapeType="1"/>
            <a:stCxn id="23563" idx="7"/>
            <a:endCxn id="23560" idx="3"/>
          </p:cNvCxnSpPr>
          <p:nvPr/>
        </p:nvCxnSpPr>
        <p:spPr bwMode="auto">
          <a:xfrm flipV="1">
            <a:off x="61817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15"/>
          <p:cNvCxnSpPr>
            <a:cxnSpLocks noChangeShapeType="1"/>
            <a:stCxn id="23560" idx="6"/>
            <a:endCxn id="23564" idx="2"/>
          </p:cNvCxnSpPr>
          <p:nvPr/>
        </p:nvCxnSpPr>
        <p:spPr bwMode="auto">
          <a:xfrm>
            <a:off x="71723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AutoShape 16"/>
          <p:cNvCxnSpPr>
            <a:cxnSpLocks noChangeShapeType="1"/>
            <a:stCxn id="23562" idx="5"/>
            <a:endCxn id="23560" idx="1"/>
          </p:cNvCxnSpPr>
          <p:nvPr/>
        </p:nvCxnSpPr>
        <p:spPr bwMode="auto">
          <a:xfrm>
            <a:off x="61817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AutoShape 17"/>
          <p:cNvCxnSpPr>
            <a:cxnSpLocks noChangeShapeType="1"/>
            <a:stCxn id="23562" idx="4"/>
            <a:endCxn id="23563" idx="0"/>
          </p:cNvCxnSpPr>
          <p:nvPr/>
        </p:nvCxnSpPr>
        <p:spPr bwMode="auto">
          <a:xfrm>
            <a:off x="60198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1" name="Oval 18"/>
          <p:cNvSpPr>
            <a:spLocks noChangeArrowheads="1"/>
          </p:cNvSpPr>
          <p:nvPr/>
        </p:nvSpPr>
        <p:spPr bwMode="auto">
          <a:xfrm>
            <a:off x="67151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Y</a:t>
            </a:r>
          </a:p>
        </p:txBody>
      </p:sp>
      <p:cxnSp>
        <p:nvCxnSpPr>
          <p:cNvPr id="23572" name="AutoShape 19"/>
          <p:cNvCxnSpPr>
            <a:cxnSpLocks noChangeShapeType="1"/>
            <a:stCxn id="23563" idx="5"/>
            <a:endCxn id="23571" idx="1"/>
          </p:cNvCxnSpPr>
          <p:nvPr/>
        </p:nvCxnSpPr>
        <p:spPr bwMode="auto">
          <a:xfrm>
            <a:off x="6181725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3" name="AutoShape 20"/>
          <p:cNvCxnSpPr>
            <a:cxnSpLocks noChangeShapeType="1"/>
            <a:stCxn id="23560" idx="4"/>
            <a:endCxn id="23571" idx="0"/>
          </p:cNvCxnSpPr>
          <p:nvPr/>
        </p:nvCxnSpPr>
        <p:spPr bwMode="auto">
          <a:xfrm>
            <a:off x="6934200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4" name="Text Box 21"/>
          <p:cNvSpPr txBox="1">
            <a:spLocks noChangeArrowheads="1"/>
          </p:cNvSpPr>
          <p:nvPr/>
        </p:nvSpPr>
        <p:spPr bwMode="auto">
          <a:xfrm>
            <a:off x="5105400" y="25908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23575" name="Text Box 22"/>
          <p:cNvSpPr txBox="1">
            <a:spLocks noChangeArrowheads="1"/>
          </p:cNvSpPr>
          <p:nvPr/>
        </p:nvSpPr>
        <p:spPr bwMode="auto">
          <a:xfrm>
            <a:off x="5105400" y="3962400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23576" name="Text Box 23"/>
          <p:cNvSpPr txBox="1">
            <a:spLocks noChangeArrowheads="1"/>
          </p:cNvSpPr>
          <p:nvPr/>
        </p:nvSpPr>
        <p:spPr bwMode="auto">
          <a:xfrm>
            <a:off x="6553200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23577" name="Text Box 24"/>
          <p:cNvSpPr txBox="1">
            <a:spLocks noChangeArrowheads="1"/>
          </p:cNvSpPr>
          <p:nvPr/>
        </p:nvSpPr>
        <p:spPr bwMode="auto">
          <a:xfrm>
            <a:off x="64008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e</a:t>
            </a:r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5715000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23579" name="Text Box 26"/>
          <p:cNvSpPr txBox="1">
            <a:spLocks noChangeArrowheads="1"/>
          </p:cNvSpPr>
          <p:nvPr/>
        </p:nvSpPr>
        <p:spPr bwMode="auto">
          <a:xfrm>
            <a:off x="6086475" y="4895850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f</a:t>
            </a:r>
          </a:p>
        </p:txBody>
      </p:sp>
      <p:sp>
        <p:nvSpPr>
          <p:cNvPr id="23580" name="Text Box 27"/>
          <p:cNvSpPr txBox="1">
            <a:spLocks noChangeArrowheads="1"/>
          </p:cNvSpPr>
          <p:nvPr/>
        </p:nvSpPr>
        <p:spPr bwMode="auto">
          <a:xfrm>
            <a:off x="7086600" y="4267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g</a:t>
            </a:r>
          </a:p>
        </p:txBody>
      </p:sp>
      <p:sp>
        <p:nvSpPr>
          <p:cNvPr id="23581" name="Text Box 28"/>
          <p:cNvSpPr txBox="1">
            <a:spLocks noChangeArrowheads="1"/>
          </p:cNvSpPr>
          <p:nvPr/>
        </p:nvSpPr>
        <p:spPr bwMode="auto">
          <a:xfrm>
            <a:off x="7400925" y="3505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h</a:t>
            </a:r>
          </a:p>
        </p:txBody>
      </p:sp>
      <p:sp>
        <p:nvSpPr>
          <p:cNvPr id="23582" name="Text Box 29"/>
          <p:cNvSpPr txBox="1">
            <a:spLocks noChangeArrowheads="1"/>
          </p:cNvSpPr>
          <p:nvPr/>
        </p:nvSpPr>
        <p:spPr bwMode="auto">
          <a:xfrm>
            <a:off x="5556250" y="3505200"/>
            <a:ext cx="47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C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399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Graph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  <a:r>
              <a:rPr lang="en-US" b="1" dirty="0"/>
              <a:t> </a:t>
            </a:r>
            <a:r>
              <a:rPr lang="en-US" dirty="0"/>
              <a:t>creates a new, empty graph.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addVertex</a:t>
            </a:r>
            <a:r>
              <a:rPr lang="en-US" b="1" dirty="0">
                <a:solidFill>
                  <a:srgbClr val="00B050"/>
                </a:solidFill>
              </a:rPr>
              <a:t>(vert)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adds an instance of </a:t>
            </a:r>
            <a:r>
              <a:rPr lang="en-US" i="1" dirty="0"/>
              <a:t>Vertex</a:t>
            </a:r>
            <a:r>
              <a:rPr lang="en-US" dirty="0"/>
              <a:t> to the graph.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addEdge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fromVert</a:t>
            </a:r>
            <a:r>
              <a:rPr lang="en-US" b="1" dirty="0">
                <a:solidFill>
                  <a:srgbClr val="00B050"/>
                </a:solidFill>
              </a:rPr>
              <a:t>, </a:t>
            </a:r>
            <a:r>
              <a:rPr lang="en-US" b="1" dirty="0" err="1">
                <a:solidFill>
                  <a:srgbClr val="00B050"/>
                </a:solidFill>
              </a:rPr>
              <a:t>toVert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b="1" dirty="0"/>
              <a:t> </a:t>
            </a:r>
            <a:r>
              <a:rPr lang="en-US" dirty="0"/>
              <a:t>Adds a new, directed edge to the graph that connects two vertices.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addEdge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fromVert</a:t>
            </a:r>
            <a:r>
              <a:rPr lang="en-US" b="1" dirty="0">
                <a:solidFill>
                  <a:srgbClr val="00B050"/>
                </a:solidFill>
              </a:rPr>
              <a:t>, </a:t>
            </a:r>
            <a:r>
              <a:rPr lang="en-US" b="1" dirty="0" err="1">
                <a:solidFill>
                  <a:srgbClr val="00B050"/>
                </a:solidFill>
              </a:rPr>
              <a:t>toVert</a:t>
            </a:r>
            <a:r>
              <a:rPr lang="en-US" b="1" dirty="0">
                <a:solidFill>
                  <a:srgbClr val="00B050"/>
                </a:solidFill>
              </a:rPr>
              <a:t>, weight) </a:t>
            </a:r>
            <a:r>
              <a:rPr lang="en-US" dirty="0"/>
              <a:t>Adds a new, weighted, directed edge to the graph that connects two vertices.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getVertex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vertKey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/>
              <a:t> finds the vertex in the graph named </a:t>
            </a:r>
            <a:r>
              <a:rPr lang="en-US" i="1" dirty="0" err="1"/>
              <a:t>vertKey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getVertices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returns the list of all vertices in the graph.</a:t>
            </a:r>
          </a:p>
          <a:p>
            <a:r>
              <a:rPr lang="en-US" b="1" dirty="0">
                <a:solidFill>
                  <a:srgbClr val="00B050"/>
                </a:solidFill>
              </a:rPr>
              <a:t>in </a:t>
            </a:r>
            <a:r>
              <a:rPr lang="en-US" dirty="0"/>
              <a:t>returns </a:t>
            </a:r>
            <a:r>
              <a:rPr lang="en-US" i="1" dirty="0"/>
              <a:t>True</a:t>
            </a:r>
            <a:r>
              <a:rPr lang="en-US" dirty="0"/>
              <a:t> for a statement of the form vertex in graph, if the given vertex is in the graph</a:t>
            </a:r>
            <a:r>
              <a:rPr lang="en-US" dirty="0" smtClean="0"/>
              <a:t>, </a:t>
            </a:r>
            <a:r>
              <a:rPr lang="en-US" i="1" dirty="0" smtClean="0"/>
              <a:t>False</a:t>
            </a:r>
            <a:r>
              <a:rPr lang="en-US" dirty="0"/>
              <a:t> otherwise.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7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Implementations: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There </a:t>
            </a:r>
            <a:r>
              <a:rPr lang="en-US" sz="2400" dirty="0"/>
              <a:t>are two well-known implementations of a </a:t>
            </a:r>
            <a:r>
              <a:rPr lang="en-US" sz="2400" dirty="0" smtClean="0"/>
              <a:t>graph:</a:t>
            </a:r>
          </a:p>
          <a:p>
            <a:pPr lvl="1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 smtClean="0"/>
              <a:t>Adjacency Matrix</a:t>
            </a:r>
            <a:r>
              <a:rPr lang="en-US" dirty="0"/>
              <a:t> and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Adjacency List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372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Adjacency Matrix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3288" y="1825625"/>
            <a:ext cx="4534074" cy="4351338"/>
          </a:xfrm>
        </p:spPr>
        <p:txBody>
          <a:bodyPr>
            <a:noAutofit/>
          </a:bodyPr>
          <a:lstStyle/>
          <a:p>
            <a:r>
              <a:rPr lang="en-US" sz="2400" dirty="0" smtClean="0"/>
              <a:t>Use </a:t>
            </a:r>
            <a:r>
              <a:rPr lang="en-US" sz="2400" dirty="0"/>
              <a:t>a two-dimensional matrix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rows and columns </a:t>
            </a:r>
            <a:r>
              <a:rPr lang="en-US" sz="2400" dirty="0" smtClean="0"/>
              <a:t>of the matrix represent </a:t>
            </a:r>
            <a:r>
              <a:rPr lang="en-US" sz="2400" dirty="0"/>
              <a:t>a vertex in </a:t>
            </a:r>
            <a:r>
              <a:rPr lang="en-US" sz="2400" dirty="0" smtClean="0"/>
              <a:t>the graph</a:t>
            </a:r>
          </a:p>
          <a:p>
            <a:r>
              <a:rPr lang="en-US" sz="2400" dirty="0"/>
              <a:t>The value that is stored in the cell at the intersection of row </a:t>
            </a:r>
            <a:r>
              <a:rPr lang="en-US" sz="2400" dirty="0" smtClean="0"/>
              <a:t>v</a:t>
            </a:r>
            <a:r>
              <a:rPr lang="en-US" sz="2400" dirty="0"/>
              <a:t> </a:t>
            </a:r>
            <a:r>
              <a:rPr lang="en-US" sz="2400" dirty="0" smtClean="0"/>
              <a:t>&amp; </a:t>
            </a:r>
            <a:r>
              <a:rPr lang="en-US" sz="2400" dirty="0"/>
              <a:t>column </a:t>
            </a:r>
            <a:r>
              <a:rPr lang="en-US" sz="2400" dirty="0" smtClean="0"/>
              <a:t>w</a:t>
            </a:r>
            <a:r>
              <a:rPr lang="en-US" sz="2400" dirty="0"/>
              <a:t> indicates if there is an edge from vertex </a:t>
            </a:r>
            <a:r>
              <a:rPr lang="en-US" sz="2400" dirty="0" smtClean="0"/>
              <a:t>v</a:t>
            </a:r>
            <a:r>
              <a:rPr lang="en-US" sz="2400" dirty="0"/>
              <a:t> to vertex </a:t>
            </a:r>
            <a:r>
              <a:rPr lang="en-US" sz="2400" dirty="0" smtClean="0"/>
              <a:t>w.</a:t>
            </a:r>
          </a:p>
          <a:p>
            <a:r>
              <a:rPr lang="en-US" sz="2400" dirty="0" smtClean="0"/>
              <a:t>vertices v and w are said to be adjacent to one another</a:t>
            </a:r>
            <a:r>
              <a:rPr lang="en-US" sz="2400" dirty="0"/>
              <a:t> 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362" y="1825625"/>
            <a:ext cx="4029166" cy="407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Adjacency Matrix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r>
              <a:rPr lang="en-US" sz="2400" dirty="0"/>
              <a:t>The advantage of the adjacency matrix is that it is simple, and for small graphs it is easy to see which nodes are connected to other nodes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 matrix is not a very </a:t>
            </a:r>
            <a:r>
              <a:rPr lang="en-US" sz="2400" dirty="0" smtClean="0"/>
              <a:t>efficient </a:t>
            </a:r>
            <a:r>
              <a:rPr lang="en-US" sz="2400" dirty="0"/>
              <a:t>way to store </a:t>
            </a:r>
            <a:r>
              <a:rPr lang="en-US" sz="2400" b="1" dirty="0"/>
              <a:t>sparse data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adjacency matrix is a good implementation for a graph when the number of edges is large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93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Adjacency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612274" cy="4351338"/>
          </a:xfrm>
        </p:spPr>
        <p:txBody>
          <a:bodyPr>
            <a:noAutofit/>
          </a:bodyPr>
          <a:lstStyle/>
          <a:p>
            <a:r>
              <a:rPr lang="en-US" sz="2400" dirty="0"/>
              <a:t>A more space-efficient way to implement a sparsely connected graph is to use an adjacency list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an adjacency list implementation we keep a master list of all the vertices in the Graph object </a:t>
            </a:r>
            <a:endParaRPr lang="en-US" sz="2400" dirty="0" smtClean="0"/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vertex object in the graph maintains a list of the other vertices that it is connected to</a:t>
            </a:r>
            <a:r>
              <a:rPr lang="en-US" sz="2000" dirty="0" smtClean="0"/>
              <a:t>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924" y="1825625"/>
            <a:ext cx="4819212" cy="43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learn what a graph is and how it is used</a:t>
            </a:r>
          </a:p>
          <a:p>
            <a:r>
              <a:rPr lang="en-US" dirty="0" smtClean="0"/>
              <a:t>To implement the graph ADT using multiple internal representations</a:t>
            </a:r>
          </a:p>
          <a:p>
            <a:r>
              <a:rPr lang="en-US" dirty="0" smtClean="0"/>
              <a:t>How graphs can be applied to solve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Adjacency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143" y="1829903"/>
            <a:ext cx="3933645" cy="4351338"/>
          </a:xfrm>
        </p:spPr>
        <p:txBody>
          <a:bodyPr>
            <a:noAutofit/>
          </a:bodyPr>
          <a:lstStyle/>
          <a:p>
            <a:r>
              <a:rPr lang="en-US" sz="2200" dirty="0" smtClean="0"/>
              <a:t>Implementation of Vertex class we will use a dictionary rather than a list</a:t>
            </a:r>
          </a:p>
          <a:p>
            <a:pPr lvl="1"/>
            <a:r>
              <a:rPr lang="en-US" sz="2200" i="1" dirty="0" smtClean="0">
                <a:solidFill>
                  <a:srgbClr val="FF0000"/>
                </a:solidFill>
              </a:rPr>
              <a:t>dictionary keys </a:t>
            </a:r>
            <a:r>
              <a:rPr lang="en-US" sz="2200" dirty="0" smtClean="0"/>
              <a:t>- vertices, and </a:t>
            </a:r>
          </a:p>
          <a:p>
            <a:pPr lvl="1"/>
            <a:r>
              <a:rPr lang="en-US" sz="2200" i="1" dirty="0" smtClean="0">
                <a:solidFill>
                  <a:srgbClr val="FF0000"/>
                </a:solidFill>
              </a:rPr>
              <a:t>values</a:t>
            </a:r>
            <a:r>
              <a:rPr lang="en-US" sz="2200" dirty="0" smtClean="0"/>
              <a:t> -the weights. </a:t>
            </a:r>
          </a:p>
          <a:p>
            <a:r>
              <a:rPr lang="en-US" sz="2200" b="1" dirty="0" smtClean="0"/>
              <a:t>Advantages:</a:t>
            </a:r>
          </a:p>
          <a:p>
            <a:pPr lvl="1"/>
            <a:r>
              <a:rPr lang="en-US" sz="2200" dirty="0"/>
              <a:t>I</a:t>
            </a:r>
            <a:r>
              <a:rPr lang="en-US" sz="2200" dirty="0" smtClean="0"/>
              <a:t>t allows </a:t>
            </a:r>
            <a:r>
              <a:rPr lang="en-US" sz="2200" dirty="0"/>
              <a:t>us to compactly represent a sparse graph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Allows </a:t>
            </a:r>
            <a:r>
              <a:rPr lang="en-US" sz="2200" dirty="0"/>
              <a:t>us to easily find all the links that are directly connected to a particular vertex.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788" y="1829903"/>
            <a:ext cx="4819212" cy="43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Implementation </a:t>
            </a:r>
            <a:r>
              <a:rPr lang="en-US" sz="2400" dirty="0"/>
              <a:t>of the Graph </a:t>
            </a:r>
            <a:r>
              <a:rPr lang="en-US" sz="2400" dirty="0" smtClean="0"/>
              <a:t>ADT requires the creation of  </a:t>
            </a:r>
            <a:r>
              <a:rPr lang="en-US" sz="2400" dirty="0"/>
              <a:t>two </a:t>
            </a:r>
            <a:r>
              <a:rPr lang="en-US" sz="2400" dirty="0" smtClean="0"/>
              <a:t>classes:</a:t>
            </a:r>
          </a:p>
          <a:p>
            <a:pPr lvl="1"/>
            <a:r>
              <a:rPr lang="en-US" b="1" dirty="0" smtClean="0"/>
              <a:t>Vertex:</a:t>
            </a:r>
            <a:r>
              <a:rPr lang="en-US" dirty="0" smtClean="0"/>
              <a:t> </a:t>
            </a:r>
            <a:r>
              <a:rPr lang="en-US" dirty="0"/>
              <a:t>which will represent each vertex in the </a:t>
            </a:r>
            <a:r>
              <a:rPr lang="en-US" dirty="0" smtClean="0"/>
              <a:t>graph, and</a:t>
            </a:r>
            <a:endParaRPr lang="en-US" dirty="0"/>
          </a:p>
          <a:p>
            <a:pPr lvl="1"/>
            <a:r>
              <a:rPr lang="en-US" b="1" dirty="0" smtClean="0"/>
              <a:t>Graph:</a:t>
            </a:r>
            <a:r>
              <a:rPr lang="en-US" dirty="0" smtClean="0"/>
              <a:t> </a:t>
            </a:r>
            <a:r>
              <a:rPr lang="en-US" dirty="0"/>
              <a:t>which holds the master list of </a:t>
            </a:r>
            <a:r>
              <a:rPr lang="en-US" dirty="0" smtClean="0"/>
              <a:t>vertices.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82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Class Vertex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32" y="1864579"/>
            <a:ext cx="7046271" cy="2155330"/>
          </a:xfrm>
        </p:spPr>
      </p:pic>
    </p:spTree>
    <p:extLst>
      <p:ext uri="{BB962C8B-B14F-4D97-AF65-F5344CB8AC3E}">
        <p14:creationId xmlns:p14="http://schemas.microsoft.com/office/powerpoint/2010/main" val="20275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Class Vertex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8"/>
            <a:ext cx="7803960" cy="3329885"/>
          </a:xfrm>
        </p:spPr>
      </p:pic>
    </p:spTree>
    <p:extLst>
      <p:ext uri="{BB962C8B-B14F-4D97-AF65-F5344CB8AC3E}">
        <p14:creationId xmlns:p14="http://schemas.microsoft.com/office/powerpoint/2010/main" val="20936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Class Graph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18332"/>
            <a:ext cx="7014354" cy="4090506"/>
          </a:xfrm>
        </p:spPr>
      </p:pic>
    </p:spTree>
    <p:extLst>
      <p:ext uri="{BB962C8B-B14F-4D97-AF65-F5344CB8AC3E}">
        <p14:creationId xmlns:p14="http://schemas.microsoft.com/office/powerpoint/2010/main" val="15157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Class Graph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9" y="2066461"/>
            <a:ext cx="8278662" cy="247103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571205"/>
            <a:ext cx="5905797" cy="68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Create a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690689"/>
            <a:ext cx="7678461" cy="4365054"/>
          </a:xfrm>
        </p:spPr>
      </p:pic>
    </p:spTree>
    <p:extLst>
      <p:ext uri="{BB962C8B-B14F-4D97-AF65-F5344CB8AC3E}">
        <p14:creationId xmlns:p14="http://schemas.microsoft.com/office/powerpoint/2010/main" val="869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The Word Ladder Problem</a:t>
            </a:r>
            <a:endParaRPr lang="en-US" sz="5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Word Ladder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405370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Transform the word “FOOL” into the word “SAGE”.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a word ladder puzzle you must </a:t>
            </a:r>
            <a:r>
              <a:rPr lang="en-US" sz="2400" dirty="0" smtClean="0"/>
              <a:t>change </a:t>
            </a:r>
            <a:r>
              <a:rPr lang="en-US" sz="2400" dirty="0"/>
              <a:t>one letter at a time. </a:t>
            </a:r>
            <a:endParaRPr lang="en-US" sz="2400" dirty="0" smtClean="0"/>
          </a:p>
          <a:p>
            <a:r>
              <a:rPr lang="en-US" sz="2400" dirty="0" smtClean="0"/>
              <a:t>At </a:t>
            </a:r>
            <a:r>
              <a:rPr lang="en-US" sz="2400" dirty="0"/>
              <a:t>each step you must transform one word into another word, you are not allowed to transform a word into a non-word.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475" y="2077872"/>
            <a:ext cx="803166" cy="21732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7159" y="5750086"/>
            <a:ext cx="8089681" cy="70788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333333"/>
                </a:solidFill>
                <a:latin typeface="Helvetica Neue" charset="0"/>
              </a:rPr>
              <a:t>GOAL: Figure </a:t>
            </a:r>
            <a:r>
              <a:rPr lang="en-US" sz="2000" b="1" dirty="0">
                <a:solidFill>
                  <a:srgbClr val="333333"/>
                </a:solidFill>
                <a:latin typeface="Helvetica Neue" charset="0"/>
              </a:rPr>
              <a:t>out the smallest number of transformations needed to turn the starting word into the ending word.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874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Word Ladder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2601309"/>
            <a:ext cx="4053709" cy="3575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Objective:</a:t>
            </a:r>
          </a:p>
          <a:p>
            <a:r>
              <a:rPr lang="en-US" sz="2400" dirty="0" smtClean="0"/>
              <a:t>Represent </a:t>
            </a:r>
            <a:r>
              <a:rPr lang="en-US" sz="2400" dirty="0"/>
              <a:t>the relationships between the words as a graph.</a:t>
            </a:r>
          </a:p>
          <a:p>
            <a:r>
              <a:rPr lang="en-US" sz="2400" dirty="0"/>
              <a:t>Use the graph algorithm known as </a:t>
            </a:r>
            <a:r>
              <a:rPr lang="en-US" sz="2400" b="1" dirty="0"/>
              <a:t>breadth first search </a:t>
            </a:r>
            <a:r>
              <a:rPr lang="en-US" sz="2400" dirty="0"/>
              <a:t>to find an efficient path from the starting word to the ending word.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58" y="3086865"/>
            <a:ext cx="803166" cy="21732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8650" y="1723929"/>
            <a:ext cx="7886700" cy="70788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333333"/>
                </a:solidFill>
                <a:latin typeface="Helvetica Neue" charset="0"/>
              </a:rPr>
              <a:t>GOAL: Figure </a:t>
            </a:r>
            <a:r>
              <a:rPr lang="en-US" sz="2000" b="1" dirty="0">
                <a:solidFill>
                  <a:srgbClr val="333333"/>
                </a:solidFill>
                <a:latin typeface="Helvetica Neue" charset="0"/>
              </a:rPr>
              <a:t>out the smallest number of transformations needed to turn the starting word into the ending word.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82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graphs?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394710" cy="4351338"/>
          </a:xfrm>
        </p:spPr>
        <p:txBody>
          <a:bodyPr>
            <a:normAutofit/>
          </a:bodyPr>
          <a:lstStyle/>
          <a:p>
            <a:r>
              <a:rPr lang="en-US" dirty="0"/>
              <a:t>Graphs are a more general structure than the </a:t>
            </a:r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fact </a:t>
            </a:r>
            <a:r>
              <a:rPr lang="en-US" dirty="0" smtClean="0"/>
              <a:t>trees is </a:t>
            </a:r>
            <a:r>
              <a:rPr lang="en-US" dirty="0"/>
              <a:t>a special kind of graph. </a:t>
            </a:r>
            <a:endParaRPr lang="en-US" dirty="0" smtClean="0"/>
          </a:p>
          <a:p>
            <a:r>
              <a:rPr lang="en-US" dirty="0" smtClean="0"/>
              <a:t>Graphs </a:t>
            </a:r>
            <a:r>
              <a:rPr lang="en-US" dirty="0"/>
              <a:t>can be used to represent many interesting things about our </a:t>
            </a:r>
            <a:r>
              <a:rPr lang="en-US" dirty="0" smtClean="0"/>
              <a:t>world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47" y="1690689"/>
            <a:ext cx="4889885" cy="26984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0" y="4607303"/>
            <a:ext cx="36837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E.g., Sequence of classes you must take to complete a major in computer science.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636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24025" indent="-1709738"/>
            <a:r>
              <a:rPr lang="en-US" sz="3600" b="1" dirty="0" smtClean="0"/>
              <a:t>Step 1:	Building </a:t>
            </a:r>
            <a:r>
              <a:rPr lang="en-US" sz="3600" b="1" dirty="0"/>
              <a:t>the Word Ladder </a:t>
            </a:r>
            <a:r>
              <a:rPr lang="en-US" sz="3600" b="1" dirty="0" smtClean="0"/>
              <a:t>Graph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</a:t>
            </a:r>
            <a:r>
              <a:rPr lang="en-US" sz="2400" dirty="0"/>
              <a:t>to turn a large collection of words into a </a:t>
            </a:r>
            <a:r>
              <a:rPr lang="en-US" sz="2400" dirty="0" smtClean="0"/>
              <a:t>graph?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Let’s start with the assumption that we have a list of words that are all the same length. 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What would an </a:t>
            </a:r>
            <a:r>
              <a:rPr lang="en-US" sz="2400" dirty="0"/>
              <a:t>edge from one word to another </a:t>
            </a:r>
            <a:r>
              <a:rPr lang="en-US" sz="2400" dirty="0" smtClean="0"/>
              <a:t>capture?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Place an edge </a:t>
            </a:r>
            <a:r>
              <a:rPr lang="en-US" dirty="0">
                <a:solidFill>
                  <a:srgbClr val="0070C0"/>
                </a:solidFill>
              </a:rPr>
              <a:t> if the two words are only different by a single </a:t>
            </a:r>
            <a:r>
              <a:rPr lang="en-US" dirty="0" smtClean="0">
                <a:solidFill>
                  <a:srgbClr val="0070C0"/>
                </a:solidFill>
              </a:rPr>
              <a:t>letter.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Potential Solution: </a:t>
            </a:r>
            <a:r>
              <a:rPr lang="en-US" sz="2400" dirty="0" smtClean="0">
                <a:solidFill>
                  <a:srgbClr val="0070C0"/>
                </a:solidFill>
              </a:rPr>
              <a:t>Any </a:t>
            </a:r>
            <a:r>
              <a:rPr lang="en-US" sz="2400" dirty="0">
                <a:solidFill>
                  <a:srgbClr val="0070C0"/>
                </a:solidFill>
              </a:rPr>
              <a:t>path from one word to another is a solution to the word ladder puzzle</a:t>
            </a:r>
          </a:p>
        </p:txBody>
      </p:sp>
    </p:spTree>
    <p:extLst>
      <p:ext uri="{BB962C8B-B14F-4D97-AF65-F5344CB8AC3E}">
        <p14:creationId xmlns:p14="http://schemas.microsoft.com/office/powerpoint/2010/main" val="42682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24025" indent="-1709738"/>
            <a:r>
              <a:rPr lang="en-US" sz="3600" b="1" dirty="0" smtClean="0"/>
              <a:t>Step 1:	Building </a:t>
            </a:r>
            <a:r>
              <a:rPr lang="en-US" sz="3600" b="1" dirty="0"/>
              <a:t>the Word Ladder </a:t>
            </a:r>
            <a:r>
              <a:rPr lang="en-US" sz="3600" b="1" dirty="0" smtClean="0"/>
              <a:t>Graph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How </a:t>
            </a:r>
            <a:r>
              <a:rPr lang="en-US" sz="2200" dirty="0"/>
              <a:t>to turn a large collection of words into a </a:t>
            </a:r>
            <a:r>
              <a:rPr lang="en-US" sz="2200" dirty="0" smtClean="0"/>
              <a:t>graph?</a:t>
            </a:r>
          </a:p>
          <a:p>
            <a:r>
              <a:rPr lang="en-US" sz="2200" dirty="0" smtClean="0"/>
              <a:t>What would an </a:t>
            </a:r>
            <a:r>
              <a:rPr lang="en-US" sz="2200" dirty="0"/>
              <a:t>edge from one word to another </a:t>
            </a:r>
            <a:r>
              <a:rPr lang="en-US" sz="2200" dirty="0" smtClean="0"/>
              <a:t>capture?</a:t>
            </a:r>
          </a:p>
          <a:p>
            <a:pPr lvl="1"/>
            <a:r>
              <a:rPr lang="en-US" sz="2200" dirty="0" smtClean="0">
                <a:solidFill>
                  <a:srgbClr val="0070C0"/>
                </a:solidFill>
              </a:rPr>
              <a:t>Place an edge </a:t>
            </a:r>
            <a:r>
              <a:rPr lang="en-US" sz="2200" dirty="0">
                <a:solidFill>
                  <a:srgbClr val="0070C0"/>
                </a:solidFill>
              </a:rPr>
              <a:t> if the two words are only different by a single </a:t>
            </a:r>
            <a:r>
              <a:rPr lang="en-US" sz="2200" dirty="0" smtClean="0">
                <a:solidFill>
                  <a:srgbClr val="0070C0"/>
                </a:solidFill>
              </a:rPr>
              <a:t>letter.</a:t>
            </a:r>
          </a:p>
          <a:p>
            <a:r>
              <a:rPr lang="en-US" sz="2200" b="1" dirty="0" smtClean="0">
                <a:solidFill>
                  <a:srgbClr val="0070C0"/>
                </a:solidFill>
              </a:rPr>
              <a:t>Any </a:t>
            </a:r>
            <a:r>
              <a:rPr lang="en-US" sz="2200" b="1" dirty="0">
                <a:solidFill>
                  <a:srgbClr val="0070C0"/>
                </a:solidFill>
              </a:rPr>
              <a:t>path from one word to another is a solution to the word ladder puzzle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" y="1690689"/>
            <a:ext cx="9028780" cy="42028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1662" y="6127233"/>
            <a:ext cx="8560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0070C0"/>
                </a:solidFill>
                <a:latin typeface="Helvetica Neue" charset="0"/>
              </a:rPr>
              <a:t>Notice that the graph is an undirected graph and that the edges are unweighted</a:t>
            </a:r>
            <a:endParaRPr lang="en-US" i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3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24025" indent="-1709738"/>
            <a:r>
              <a:rPr lang="en-US" sz="3600" b="1" dirty="0" smtClean="0"/>
              <a:t>Step 1:	Building </a:t>
            </a:r>
            <a:r>
              <a:rPr lang="en-US" sz="3600" b="1" dirty="0"/>
              <a:t>the Word Ladder </a:t>
            </a:r>
            <a:r>
              <a:rPr lang="en-US" sz="3600" b="1" dirty="0" smtClean="0"/>
              <a:t>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200" dirty="0"/>
                  <a:t>As a starting point, we can create a vertex in the graph for every word in the list. </a:t>
                </a:r>
                <a:endParaRPr lang="en-US" sz="2200" dirty="0" smtClean="0"/>
              </a:p>
              <a:p>
                <a:r>
                  <a:rPr lang="en-US" sz="2200" dirty="0" smtClean="0"/>
                  <a:t>We compare </a:t>
                </a:r>
                <a:r>
                  <a:rPr lang="en-US" sz="2200" dirty="0"/>
                  <a:t>each word in the list with every other. </a:t>
                </a:r>
                <a:endParaRPr lang="en-US" sz="2200" dirty="0" smtClean="0"/>
              </a:p>
              <a:p>
                <a:r>
                  <a:rPr lang="en-US" sz="2200" dirty="0" smtClean="0"/>
                  <a:t>When </a:t>
                </a:r>
                <a:r>
                  <a:rPr lang="en-US" sz="2200" dirty="0"/>
                  <a:t>we compare we are looking to see how many letters are different. </a:t>
                </a:r>
                <a:endParaRPr lang="en-US" sz="2200" dirty="0" smtClean="0"/>
              </a:p>
              <a:p>
                <a:pPr lvl="1"/>
                <a:r>
                  <a:rPr lang="en-US" sz="2200" dirty="0" smtClean="0"/>
                  <a:t>If </a:t>
                </a:r>
                <a:r>
                  <a:rPr lang="en-US" sz="2200" dirty="0"/>
                  <a:t>the two words in question are different by only one letter, we can create an edge between them in the graph. </a:t>
                </a:r>
                <a:endParaRPr lang="en-US" sz="2200" dirty="0" smtClean="0"/>
              </a:p>
              <a:p>
                <a:r>
                  <a:rPr lang="en-US" sz="2200" dirty="0" smtClean="0"/>
                  <a:t>Comparing </a:t>
                </a:r>
                <a:r>
                  <a:rPr lang="en-US" sz="2200" dirty="0"/>
                  <a:t>one word to every other word on the list is an 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charset="0"/>
                      </a:rPr>
                      <m:t>𝑂</m:t>
                    </m:r>
                    <m:r>
                      <a:rPr lang="en-US" sz="2200" i="1" dirty="0" smtClean="0">
                        <a:latin typeface="Cambria Math" charset="0"/>
                      </a:rPr>
                      <m:t>(</m:t>
                    </m:r>
                    <m:r>
                      <a:rPr lang="en-US" sz="2200" i="1" dirty="0" smtClean="0">
                        <a:latin typeface="Cambria Math" charset="0"/>
                      </a:rPr>
                      <m:t>𝑛</m:t>
                    </m:r>
                    <m:r>
                      <a:rPr lang="en-US" sz="2200" i="1" baseline="30000" dirty="0" smtClean="0">
                        <a:latin typeface="Cambria Math" charset="0"/>
                      </a:rPr>
                      <m:t>2</m:t>
                    </m:r>
                    <m:r>
                      <a:rPr lang="en-US" sz="2200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algorithm</a:t>
                </a:r>
                <a:r>
                  <a:rPr lang="en-US" sz="2200" dirty="0"/>
                  <a:t>. </a:t>
                </a:r>
                <a:endParaRPr lang="en-US" sz="2200" dirty="0" smtClean="0"/>
              </a:p>
              <a:p>
                <a:pPr lvl="1"/>
                <a:r>
                  <a:rPr lang="en-US" sz="2200" i="1" dirty="0" smtClean="0">
                    <a:solidFill>
                      <a:srgbClr val="0070C0"/>
                    </a:solidFill>
                  </a:rPr>
                  <a:t>For </a:t>
                </a:r>
                <a:r>
                  <a:rPr lang="en-US" sz="2200" i="1" dirty="0">
                    <a:solidFill>
                      <a:srgbClr val="0070C0"/>
                    </a:solidFill>
                  </a:rPr>
                  <a:t>5,110 words, 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70C0"/>
                        </a:solidFill>
                        <a:latin typeface="Cambria Math" charset="0"/>
                      </a:rPr>
                      <m:t>𝑛</m:t>
                    </m:r>
                    <m:r>
                      <a:rPr lang="en-US" sz="2200" i="1" baseline="30000" dirty="0" smtClean="0">
                        <a:solidFill>
                          <a:srgbClr val="0070C0"/>
                        </a:solidFill>
                        <a:latin typeface="Cambria Math" charset="0"/>
                      </a:rPr>
                      <m:t>2</m:t>
                    </m:r>
                  </m:oMath>
                </a14:m>
                <a:r>
                  <a:rPr lang="en-US" sz="2200" i="1" dirty="0">
                    <a:solidFill>
                      <a:srgbClr val="0070C0"/>
                    </a:solidFill>
                  </a:rPr>
                  <a:t> is more than 26 million comparisons.</a:t>
                </a:r>
                <a:endParaRPr lang="en-US" sz="2200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0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84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24025" indent="-1709738"/>
            <a:r>
              <a:rPr lang="en-US" sz="3600" b="1" dirty="0" smtClean="0"/>
              <a:t>Step 1:	Building </a:t>
            </a:r>
            <a:r>
              <a:rPr lang="en-US" sz="3600" b="1" dirty="0"/>
              <a:t>the Word Ladder </a:t>
            </a:r>
            <a:r>
              <a:rPr lang="en-US" sz="3600" b="1" dirty="0" smtClean="0"/>
              <a:t>Graph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08" y="1671804"/>
            <a:ext cx="3576584" cy="3515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/>
              <a:t>Alternate Solution:</a:t>
            </a:r>
          </a:p>
          <a:p>
            <a:r>
              <a:rPr lang="en-US" sz="2400" dirty="0"/>
              <a:t>Suppose that we have a </a:t>
            </a:r>
            <a:r>
              <a:rPr lang="en-US" sz="2400" dirty="0" smtClean="0"/>
              <a:t>number </a:t>
            </a:r>
            <a:r>
              <a:rPr lang="en-US" sz="2400" dirty="0"/>
              <a:t>of buckets, each of them </a:t>
            </a:r>
            <a:r>
              <a:rPr lang="en-US" sz="2400" dirty="0" smtClean="0"/>
              <a:t>representing a four-letter word, </a:t>
            </a:r>
            <a:r>
              <a:rPr lang="en-US" sz="2400" dirty="0"/>
              <a:t>except that one of the letters in the label has been replaced by an underscore. 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292" y="1377842"/>
            <a:ext cx="4826000" cy="2590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0708" y="4924149"/>
            <a:ext cx="84025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b="1" i="1" dirty="0">
                <a:solidFill>
                  <a:srgbClr val="0070C0"/>
                </a:solidFill>
              </a:rPr>
              <a:t>We place </a:t>
            </a:r>
            <a:r>
              <a:rPr lang="en-US" sz="2400" b="1" i="1" dirty="0" smtClean="0">
                <a:solidFill>
                  <a:srgbClr val="0070C0"/>
                </a:solidFill>
              </a:rPr>
              <a:t>in a bucket all </a:t>
            </a:r>
            <a:r>
              <a:rPr lang="en-US" sz="2400" b="1" i="1" dirty="0">
                <a:solidFill>
                  <a:srgbClr val="0070C0"/>
                </a:solidFill>
              </a:rPr>
              <a:t>the words that match the letters except for the underline </a:t>
            </a:r>
            <a:r>
              <a:rPr lang="en-US" sz="2400" b="1" i="1" dirty="0" smtClean="0">
                <a:solidFill>
                  <a:srgbClr val="0070C0"/>
                </a:solidFill>
              </a:rPr>
              <a:t>letter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Once we have all the words in the appropriate buckets we know that all the words in the bucket must be connected.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9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Implementation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218790" cy="4682459"/>
          </a:xfrm>
        </p:spPr>
      </p:pic>
    </p:spTree>
    <p:extLst>
      <p:ext uri="{BB962C8B-B14F-4D97-AF65-F5344CB8AC3E}">
        <p14:creationId xmlns:p14="http://schemas.microsoft.com/office/powerpoint/2010/main" val="8016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Step 2: </a:t>
            </a:r>
            <a:r>
              <a:rPr lang="en-US" sz="3200" dirty="0"/>
              <a:t>Implementing Breadth First </a:t>
            </a:r>
            <a:r>
              <a:rPr lang="en-US" sz="3200" dirty="0" smtClean="0"/>
              <a:t>Search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Find </a:t>
            </a:r>
            <a:r>
              <a:rPr lang="en-US" sz="2400" dirty="0"/>
              <a:t>the shortest solution to the word ladder </a:t>
            </a:r>
            <a:r>
              <a:rPr lang="en-US" sz="2400" dirty="0" smtClean="0"/>
              <a:t>problem</a:t>
            </a:r>
          </a:p>
          <a:p>
            <a:r>
              <a:rPr lang="en-US" sz="2400" b="1" dirty="0"/>
              <a:t>Breadth first search</a:t>
            </a:r>
            <a:r>
              <a:rPr lang="en-US" sz="2400" dirty="0"/>
              <a:t> (</a:t>
            </a:r>
            <a:r>
              <a:rPr lang="en-US" sz="2400" b="1" dirty="0"/>
              <a:t>BFS</a:t>
            </a:r>
            <a:r>
              <a:rPr lang="en-US" sz="2400" dirty="0"/>
              <a:t>) is one of the easiest </a:t>
            </a:r>
            <a:r>
              <a:rPr lang="en-US" sz="2400" dirty="0" smtClean="0"/>
              <a:t>algorithms </a:t>
            </a:r>
            <a:r>
              <a:rPr lang="en-US" sz="2400" dirty="0"/>
              <a:t>for searching a graph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Given a graph </a:t>
            </a:r>
            <a:r>
              <a:rPr lang="en-US" sz="2400" dirty="0" smtClean="0"/>
              <a:t>G</a:t>
            </a:r>
            <a:r>
              <a:rPr lang="en-US" sz="2400" dirty="0"/>
              <a:t> and a starting vertex </a:t>
            </a:r>
            <a:r>
              <a:rPr lang="en-US" sz="2400" dirty="0" smtClean="0"/>
              <a:t>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breadth first search proceeds by exploring edges in the graph to find all the vertices in </a:t>
            </a:r>
            <a:r>
              <a:rPr lang="en-US" dirty="0" smtClean="0"/>
              <a:t>G</a:t>
            </a:r>
            <a:r>
              <a:rPr lang="en-US" dirty="0"/>
              <a:t> for which there is a path from </a:t>
            </a:r>
            <a:r>
              <a:rPr lang="en-US" dirty="0" smtClean="0"/>
              <a:t>s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5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-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One good way to visualize what the breadth first search algorithm does is to imagine that it is building a tree, one level of the tree at a time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A </a:t>
            </a:r>
            <a:r>
              <a:rPr lang="en-US" sz="2200" dirty="0"/>
              <a:t>breadth first search adds all children of the starting vertex before it begins to discover any of the grandchildren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BFS colors each of the vertices </a:t>
            </a:r>
            <a:r>
              <a:rPr lang="en-US" sz="2200" b="1" dirty="0"/>
              <a:t>white, gray, or black</a:t>
            </a:r>
            <a:r>
              <a:rPr lang="en-US" sz="2200" dirty="0"/>
              <a:t>. </a:t>
            </a:r>
            <a:endParaRPr lang="en-US" sz="2200" dirty="0" smtClean="0"/>
          </a:p>
          <a:p>
            <a:pPr lvl="1"/>
            <a:r>
              <a:rPr lang="en-US" sz="2200" dirty="0" smtClean="0"/>
              <a:t>All </a:t>
            </a:r>
            <a:r>
              <a:rPr lang="en-US" sz="2200" dirty="0"/>
              <a:t>the vertices are initialized to white when they are constructed. </a:t>
            </a:r>
            <a:r>
              <a:rPr lang="en-US" sz="2200" b="1" dirty="0"/>
              <a:t>A white vertex is an undiscovered vertex</a:t>
            </a:r>
            <a:r>
              <a:rPr lang="en-US" sz="2200" dirty="0"/>
              <a:t>. </a:t>
            </a:r>
            <a:endParaRPr lang="en-US" sz="2200" dirty="0" smtClean="0"/>
          </a:p>
          <a:p>
            <a:pPr lvl="1"/>
            <a:r>
              <a:rPr lang="en-US" sz="2200" dirty="0" smtClean="0"/>
              <a:t>When </a:t>
            </a:r>
            <a:r>
              <a:rPr lang="en-US" sz="2200" dirty="0"/>
              <a:t>a vertex is </a:t>
            </a:r>
            <a:r>
              <a:rPr lang="en-US" sz="2200" b="1" dirty="0"/>
              <a:t>initially discovered it is colored gray</a:t>
            </a:r>
            <a:r>
              <a:rPr lang="en-US" sz="2200" dirty="0"/>
              <a:t>, </a:t>
            </a:r>
            <a:r>
              <a:rPr lang="en-US" sz="2200" dirty="0" smtClean="0"/>
              <a:t>and</a:t>
            </a:r>
          </a:p>
          <a:p>
            <a:pPr lvl="1"/>
            <a:r>
              <a:rPr lang="en-US" sz="2200" dirty="0" smtClean="0"/>
              <a:t>When </a:t>
            </a:r>
            <a:r>
              <a:rPr lang="en-US" sz="2200" dirty="0"/>
              <a:t>BFS has </a:t>
            </a:r>
            <a:r>
              <a:rPr lang="en-US" sz="2200" b="1" dirty="0"/>
              <a:t>completely explored a vertex it is colored black. </a:t>
            </a:r>
          </a:p>
        </p:txBody>
      </p:sp>
    </p:spTree>
    <p:extLst>
      <p:ext uri="{BB962C8B-B14F-4D97-AF65-F5344CB8AC3E}">
        <p14:creationId xmlns:p14="http://schemas.microsoft.com/office/powerpoint/2010/main" val="144429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Step 2: </a:t>
            </a:r>
            <a:r>
              <a:rPr lang="en-US" sz="3200" dirty="0"/>
              <a:t>Implementing Breadth First </a:t>
            </a:r>
            <a:r>
              <a:rPr lang="en-US" sz="3200" dirty="0" smtClean="0"/>
              <a:t>Search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breadth first search algorithm uses the </a:t>
            </a:r>
            <a:r>
              <a:rPr lang="en-US" sz="2400" b="1" dirty="0"/>
              <a:t>adjacency list graph</a:t>
            </a:r>
            <a:r>
              <a:rPr lang="en-US" sz="2400" dirty="0"/>
              <a:t> representation 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uses a </a:t>
            </a:r>
            <a:r>
              <a:rPr lang="en-US" sz="2400" b="1" dirty="0"/>
              <a:t>Queue</a:t>
            </a:r>
            <a:r>
              <a:rPr lang="en-US" sz="2400" dirty="0"/>
              <a:t>, </a:t>
            </a:r>
            <a:r>
              <a:rPr lang="en-US" sz="2400" dirty="0" smtClean="0"/>
              <a:t>to </a:t>
            </a:r>
            <a:r>
              <a:rPr lang="en-US" sz="2400" dirty="0"/>
              <a:t>decide which vertex to explore next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We will use the </a:t>
            </a:r>
            <a:r>
              <a:rPr lang="en-US" sz="2400" b="1" dirty="0" smtClean="0"/>
              <a:t>vertex class </a:t>
            </a:r>
            <a:r>
              <a:rPr lang="en-US" sz="2400" dirty="0" smtClean="0"/>
              <a:t>from the </a:t>
            </a:r>
            <a:r>
              <a:rPr lang="en-US" sz="2400" b="1" dirty="0" err="1" smtClean="0">
                <a:solidFill>
                  <a:srgbClr val="FF0000"/>
                </a:solidFill>
              </a:rPr>
              <a:t>pythonds</a:t>
            </a:r>
            <a:r>
              <a:rPr lang="en-US" sz="2400" b="1" dirty="0" smtClean="0">
                <a:solidFill>
                  <a:srgbClr val="FF0000"/>
                </a:solidFill>
              </a:rPr>
              <a:t> package</a:t>
            </a:r>
            <a:r>
              <a:rPr lang="en-US" sz="2400" dirty="0" smtClean="0"/>
              <a:t>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dds </a:t>
            </a:r>
            <a:r>
              <a:rPr lang="en-US" dirty="0"/>
              <a:t>three new instance </a:t>
            </a:r>
            <a:r>
              <a:rPr lang="en-US" dirty="0" smtClean="0"/>
              <a:t>variables to vertex: </a:t>
            </a:r>
            <a:r>
              <a:rPr lang="en-US" i="1" dirty="0"/>
              <a:t>distance, predecessor, and color.</a:t>
            </a:r>
          </a:p>
        </p:txBody>
      </p:sp>
    </p:spTree>
    <p:extLst>
      <p:ext uri="{BB962C8B-B14F-4D97-AF65-F5344CB8AC3E}">
        <p14:creationId xmlns:p14="http://schemas.microsoft.com/office/powerpoint/2010/main" val="14471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Step 2: </a:t>
            </a:r>
            <a:r>
              <a:rPr lang="en-US" sz="3200" dirty="0"/>
              <a:t>Implementing Breadth First </a:t>
            </a:r>
            <a:r>
              <a:rPr lang="en-US" sz="3200" dirty="0" smtClean="0"/>
              <a:t>Search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BFS begins at the starting vertex </a:t>
            </a:r>
            <a:r>
              <a:rPr lang="en-US" sz="2400" b="1" dirty="0"/>
              <a:t>s</a:t>
            </a:r>
            <a:r>
              <a:rPr lang="en-US" sz="2400" dirty="0"/>
              <a:t> and colors </a:t>
            </a:r>
            <a:r>
              <a:rPr lang="en-US" sz="2400" b="1" dirty="0"/>
              <a:t>start gray </a:t>
            </a:r>
            <a:r>
              <a:rPr lang="en-US" sz="2400" dirty="0"/>
              <a:t>to show that it is currently being explored. </a:t>
            </a:r>
            <a:endParaRPr lang="en-US" sz="2400" dirty="0" smtClean="0"/>
          </a:p>
          <a:p>
            <a:r>
              <a:rPr lang="en-US" sz="2400" dirty="0" smtClean="0"/>
              <a:t>Two </a:t>
            </a:r>
            <a:r>
              <a:rPr lang="en-US" sz="2400" dirty="0"/>
              <a:t>other values, </a:t>
            </a:r>
            <a:r>
              <a:rPr lang="en-US" sz="2400" b="1" dirty="0"/>
              <a:t>the distance </a:t>
            </a:r>
            <a:r>
              <a:rPr lang="en-US" sz="2400" dirty="0"/>
              <a:t>and</a:t>
            </a:r>
            <a:r>
              <a:rPr lang="en-US" sz="2400" b="1" dirty="0"/>
              <a:t> the predecessor</a:t>
            </a:r>
            <a:r>
              <a:rPr lang="en-US" sz="2400" dirty="0"/>
              <a:t>, are initialized to </a:t>
            </a:r>
            <a:r>
              <a:rPr lang="en-US" sz="2400" b="1" dirty="0"/>
              <a:t>0</a:t>
            </a:r>
            <a:r>
              <a:rPr lang="en-US" sz="2400" dirty="0"/>
              <a:t> and </a:t>
            </a:r>
            <a:r>
              <a:rPr lang="en-US" sz="2400" b="1" dirty="0"/>
              <a:t>None</a:t>
            </a:r>
            <a:r>
              <a:rPr lang="en-US" sz="2400" dirty="0"/>
              <a:t> respectively for the starting vertex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Finally</a:t>
            </a:r>
            <a:r>
              <a:rPr lang="en-US" sz="2400" dirty="0"/>
              <a:t>, start is placed on a Queue.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next step is to begin to systematically explore vertices at the front of the queue. </a:t>
            </a:r>
            <a:endParaRPr lang="en-US" sz="2400" dirty="0" smtClean="0"/>
          </a:p>
          <a:p>
            <a:r>
              <a:rPr lang="en-US" sz="2400" dirty="0"/>
              <a:t>We </a:t>
            </a:r>
            <a:r>
              <a:rPr lang="en-US" sz="2400" b="1" dirty="0"/>
              <a:t>explore </a:t>
            </a:r>
            <a:r>
              <a:rPr lang="en-US" sz="2400" dirty="0"/>
              <a:t>each new node at the front of the queue </a:t>
            </a:r>
            <a:r>
              <a:rPr lang="en-US" sz="2400" b="1" dirty="0"/>
              <a:t>by iterating over its adjacency list</a:t>
            </a:r>
            <a:r>
              <a:rPr lang="en-US" sz="2400" dirty="0"/>
              <a:t>. </a:t>
            </a:r>
          </a:p>
          <a:p>
            <a:r>
              <a:rPr lang="en-US" sz="2400" dirty="0"/>
              <a:t>As each node on the adjacency list is examined its color is checked. </a:t>
            </a:r>
          </a:p>
        </p:txBody>
      </p:sp>
    </p:spTree>
    <p:extLst>
      <p:ext uri="{BB962C8B-B14F-4D97-AF65-F5344CB8AC3E}">
        <p14:creationId xmlns:p14="http://schemas.microsoft.com/office/powerpoint/2010/main" val="181977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Step 2: </a:t>
            </a:r>
            <a:r>
              <a:rPr lang="en-US" sz="3200" dirty="0"/>
              <a:t>Implementing Breadth First </a:t>
            </a:r>
            <a:r>
              <a:rPr lang="en-US" sz="3200" dirty="0" smtClean="0"/>
              <a:t>Search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If it is white</a:t>
            </a:r>
            <a:r>
              <a:rPr lang="en-US" sz="2400" dirty="0" smtClean="0"/>
              <a:t>, the vertex is unexplored, and four things happen: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new, unexplored vertex </a:t>
            </a:r>
            <a:r>
              <a:rPr lang="en-US" b="1" dirty="0" err="1"/>
              <a:t>nbr</a:t>
            </a:r>
            <a:r>
              <a:rPr lang="en-US" dirty="0"/>
              <a:t>, is colored gray.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predecessor of </a:t>
            </a:r>
            <a:r>
              <a:rPr lang="en-US" b="1" dirty="0" err="1"/>
              <a:t>nbr</a:t>
            </a:r>
            <a:r>
              <a:rPr lang="en-US" dirty="0"/>
              <a:t> is set to the current node </a:t>
            </a:r>
            <a:r>
              <a:rPr lang="en-US" i="1" dirty="0" err="1"/>
              <a:t>currentVert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distance to </a:t>
            </a:r>
            <a:r>
              <a:rPr lang="en-US" b="1" dirty="0" err="1"/>
              <a:t>nbr</a:t>
            </a:r>
            <a:r>
              <a:rPr lang="en-US" dirty="0"/>
              <a:t> is set to the distance to </a:t>
            </a:r>
            <a:r>
              <a:rPr lang="en-US" i="1" dirty="0" err="1"/>
              <a:t>currentVert</a:t>
            </a:r>
            <a:r>
              <a:rPr lang="en-US" i="1" dirty="0"/>
              <a:t> + 1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/>
              <a:t>nbr</a:t>
            </a:r>
            <a:r>
              <a:rPr lang="en-US" dirty="0"/>
              <a:t> is added to the end of a queue.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88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Graphs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fld id="{288ACE34-8D38-4944-86CB-D81821154796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graphicFrame>
        <p:nvGraphicFramePr>
          <p:cNvPr id="20483" name="Object 2052"/>
          <p:cNvGraphicFramePr>
            <a:graphicFrameLocks noChangeAspect="1"/>
          </p:cNvGraphicFramePr>
          <p:nvPr/>
        </p:nvGraphicFramePr>
        <p:xfrm>
          <a:off x="609600" y="1314450"/>
          <a:ext cx="80772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10096500" imgH="7010400" progId="Visio.Drawing.6">
                  <p:embed/>
                </p:oleObj>
              </mc:Choice>
              <mc:Fallback>
                <p:oleObj name="VISIO" r:id="rId3" imgW="10096500" imgH="7010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14450"/>
                        <a:ext cx="8077200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Applications</a:t>
            </a:r>
          </a:p>
        </p:txBody>
      </p:sp>
      <p:sp>
        <p:nvSpPr>
          <p:cNvPr id="20485" name="Rectangle 2051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14800" cy="47244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charset="-128"/>
              </a:rPr>
              <a:t>Electronic circuits</a:t>
            </a:r>
          </a:p>
          <a:p>
            <a:pPr lvl="1" eaLnBrk="1" hangingPunct="1"/>
            <a:r>
              <a:rPr lang="en-US" altLang="en-US" sz="2000">
                <a:ea typeface="ＭＳ Ｐゴシック" charset="-128"/>
              </a:rPr>
              <a:t>Printed circuit board</a:t>
            </a:r>
          </a:p>
          <a:p>
            <a:pPr lvl="1" eaLnBrk="1" hangingPunct="1"/>
            <a:r>
              <a:rPr lang="en-US" altLang="en-US" sz="2000">
                <a:ea typeface="ＭＳ Ｐゴシック" charset="-128"/>
              </a:rPr>
              <a:t>Integrated circuit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Transportation networks</a:t>
            </a:r>
          </a:p>
          <a:p>
            <a:pPr lvl="1" eaLnBrk="1" hangingPunct="1"/>
            <a:r>
              <a:rPr lang="en-US" altLang="en-US" sz="2000">
                <a:ea typeface="ＭＳ Ｐゴシック" charset="-128"/>
              </a:rPr>
              <a:t>Highway network</a:t>
            </a:r>
          </a:p>
          <a:p>
            <a:pPr lvl="1" eaLnBrk="1" hangingPunct="1"/>
            <a:r>
              <a:rPr lang="en-US" altLang="en-US" sz="2000">
                <a:ea typeface="ＭＳ Ｐゴシック" charset="-128"/>
              </a:rPr>
              <a:t>Flight network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Computer networks</a:t>
            </a:r>
          </a:p>
          <a:p>
            <a:pPr lvl="1" eaLnBrk="1" hangingPunct="1"/>
            <a:r>
              <a:rPr lang="en-US" altLang="en-US" sz="2000">
                <a:ea typeface="ＭＳ Ｐゴシック" charset="-128"/>
              </a:rPr>
              <a:t>Local area network</a:t>
            </a:r>
          </a:p>
          <a:p>
            <a:pPr lvl="1" eaLnBrk="1" hangingPunct="1"/>
            <a:r>
              <a:rPr lang="en-US" altLang="en-US" sz="2000">
                <a:ea typeface="ＭＳ Ｐゴシック" charset="-128"/>
              </a:rPr>
              <a:t>Internet</a:t>
            </a:r>
          </a:p>
          <a:p>
            <a:pPr lvl="1" eaLnBrk="1" hangingPunct="1"/>
            <a:r>
              <a:rPr lang="en-US" altLang="en-US" sz="2000">
                <a:ea typeface="ＭＳ Ｐゴシック" charset="-128"/>
              </a:rPr>
              <a:t>Web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Databases</a:t>
            </a:r>
          </a:p>
          <a:p>
            <a:pPr lvl="1" eaLnBrk="1" hangingPunct="1"/>
            <a:r>
              <a:rPr lang="en-US" altLang="en-US" sz="2000">
                <a:ea typeface="ＭＳ Ｐゴシック" charset="-128"/>
              </a:rPr>
              <a:t>Entity-relationship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5755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Step 2: </a:t>
            </a:r>
            <a:r>
              <a:rPr lang="en-US" sz="3200" dirty="0"/>
              <a:t>Implementing Breadth First </a:t>
            </a:r>
            <a:r>
              <a:rPr lang="en-US" sz="3200" dirty="0" smtClean="0"/>
              <a:t>Search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0"/>
          <a:stretch/>
        </p:blipFill>
        <p:spPr>
          <a:xfrm>
            <a:off x="628650" y="1828710"/>
            <a:ext cx="7290822" cy="4209779"/>
          </a:xfrm>
        </p:spPr>
      </p:pic>
    </p:spTree>
    <p:extLst>
      <p:ext uri="{BB962C8B-B14F-4D97-AF65-F5344CB8AC3E}">
        <p14:creationId xmlns:p14="http://schemas.microsoft.com/office/powerpoint/2010/main" val="30953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</a:t>
            </a:r>
            <a:r>
              <a:rPr lang="en-US" dirty="0"/>
              <a:t>the breadth first tree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4406203" cy="4351338"/>
          </a:xfrm>
        </p:spPr>
        <p:txBody>
          <a:bodyPr/>
          <a:lstStyle/>
          <a:p>
            <a:r>
              <a:rPr lang="en-US" dirty="0"/>
              <a:t>Starting from </a:t>
            </a:r>
            <a:r>
              <a:rPr lang="en-US" b="1" dirty="0"/>
              <a:t>fool</a:t>
            </a:r>
            <a:r>
              <a:rPr lang="en-US" dirty="0"/>
              <a:t> we take all nodes that are adjacent to fool and add them to the tree.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adjacent nodes include </a:t>
            </a:r>
            <a:r>
              <a:rPr lang="en-US" b="1" dirty="0"/>
              <a:t>pool, foil, foul, and cool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of these nodes are added to the queue of new nodes to expand.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71"/>
          <a:stretch/>
        </p:blipFill>
        <p:spPr>
          <a:xfrm>
            <a:off x="5034853" y="1690689"/>
            <a:ext cx="3660573" cy="49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</a:t>
            </a:r>
            <a:r>
              <a:rPr lang="en-US" dirty="0"/>
              <a:t>the breadth first tree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/>
          <a:stretch/>
        </p:blipFill>
        <p:spPr>
          <a:xfrm>
            <a:off x="1362973" y="1825625"/>
            <a:ext cx="6176514" cy="441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breadth first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2"/>
          <a:stretch/>
        </p:blipFill>
        <p:spPr>
          <a:xfrm>
            <a:off x="431321" y="1690689"/>
            <a:ext cx="4537494" cy="47523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9" r="50162"/>
          <a:stretch/>
        </p:blipFill>
        <p:spPr>
          <a:xfrm>
            <a:off x="5034853" y="1690689"/>
            <a:ext cx="3660573" cy="49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breadth first tree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3" y="1932229"/>
            <a:ext cx="4926002" cy="439956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71"/>
          <a:stretch/>
        </p:blipFill>
        <p:spPr>
          <a:xfrm>
            <a:off x="5034853" y="1690689"/>
            <a:ext cx="3660573" cy="49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breadth first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14" y="1532327"/>
            <a:ext cx="4011958" cy="4982594"/>
          </a:xfrm>
        </p:spPr>
      </p:pic>
    </p:spTree>
    <p:extLst>
      <p:ext uri="{BB962C8B-B14F-4D97-AF65-F5344CB8AC3E}">
        <p14:creationId xmlns:p14="http://schemas.microsoft.com/office/powerpoint/2010/main" val="6653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" y="1690689"/>
            <a:ext cx="9028780" cy="42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" y="1690689"/>
            <a:ext cx="9028780" cy="420282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396816" y="3968151"/>
            <a:ext cx="283594" cy="810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4618" y="2674189"/>
            <a:ext cx="17253" cy="21048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78408" y="5020056"/>
            <a:ext cx="1764792" cy="5871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78408" y="5111496"/>
            <a:ext cx="502920" cy="374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4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" y="1690689"/>
            <a:ext cx="9028780" cy="420282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396816" y="3968151"/>
            <a:ext cx="283594" cy="810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4618" y="2674189"/>
            <a:ext cx="17253" cy="21048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78408" y="5020056"/>
            <a:ext cx="1764792" cy="5871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78408" y="5111496"/>
            <a:ext cx="502920" cy="374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127248" y="5065776"/>
            <a:ext cx="557784" cy="420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1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" y="1690689"/>
            <a:ext cx="9028780" cy="420282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396816" y="3968151"/>
            <a:ext cx="283594" cy="810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4618" y="2674189"/>
            <a:ext cx="17253" cy="21048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78408" y="5020056"/>
            <a:ext cx="1764792" cy="5871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78408" y="5111496"/>
            <a:ext cx="502920" cy="374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127248" y="5065776"/>
            <a:ext cx="557784" cy="420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50976" y="2063496"/>
            <a:ext cx="557784" cy="420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Graphs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fld id="{C497DAC0-CBC4-D24E-992E-946EAAC0EE9B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Terminology</a:t>
            </a:r>
          </a:p>
        </p:txBody>
      </p:sp>
      <p:sp>
        <p:nvSpPr>
          <p:cNvPr id="21508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048125" cy="4495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charset="-128"/>
              </a:rPr>
              <a:t>End vertices (or endpoints) of an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U and V are the endpoints of 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ea typeface="ＭＳ Ｐゴシック" charset="-128"/>
              </a:rPr>
              <a:t>Edges/ arcs incident </a:t>
            </a:r>
            <a:r>
              <a:rPr lang="en-US" altLang="en-US" sz="2000" dirty="0">
                <a:ea typeface="ＭＳ Ｐゴシック" charset="-128"/>
              </a:rPr>
              <a:t>on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a, d, and b are incident on </a:t>
            </a:r>
            <a:r>
              <a:rPr lang="en-US" altLang="en-US" sz="1800" dirty="0" smtClean="0">
                <a:ea typeface="ＭＳ Ｐゴシック" charset="-128"/>
              </a:rPr>
              <a:t>V</a:t>
            </a:r>
          </a:p>
          <a:p>
            <a:pPr lvl="1"/>
            <a:r>
              <a:rPr lang="en-US" sz="1800" dirty="0" smtClean="0"/>
              <a:t>Edges </a:t>
            </a:r>
            <a:r>
              <a:rPr lang="en-US" sz="1800" dirty="0"/>
              <a:t>may be one-way or two-way. If the edges in a graph are all one-way, we say that the graph is a </a:t>
            </a:r>
            <a:r>
              <a:rPr lang="en-US" sz="1800" b="1" dirty="0"/>
              <a:t>directed graph</a:t>
            </a:r>
            <a:r>
              <a:rPr lang="en-US" sz="1800" dirty="0"/>
              <a:t>, or a </a:t>
            </a:r>
            <a:r>
              <a:rPr lang="en-US" sz="1800" b="1" dirty="0"/>
              <a:t>digraph</a:t>
            </a:r>
            <a:r>
              <a:rPr lang="en-US" sz="1800" dirty="0"/>
              <a:t>. </a:t>
            </a:r>
            <a:endParaRPr lang="en-US" altLang="en-US" sz="18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charset="-128"/>
              </a:rPr>
              <a:t>Adjacent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U and V are adjacent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charset="-128"/>
              </a:rPr>
              <a:t>Degree of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X has degree 5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charset="-128"/>
              </a:rPr>
              <a:t>Parallel 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h and </a:t>
            </a:r>
            <a:r>
              <a:rPr lang="en-US" altLang="en-US" sz="1800" dirty="0" err="1">
                <a:ea typeface="ＭＳ Ｐゴシック" charset="-128"/>
              </a:rPr>
              <a:t>i</a:t>
            </a:r>
            <a:r>
              <a:rPr lang="en-US" altLang="en-US" sz="1800" dirty="0">
                <a:ea typeface="ＭＳ Ｐゴシック" charset="-128"/>
              </a:rPr>
              <a:t> are parallel edges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charset="-128"/>
              </a:rPr>
              <a:t>Self-loop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j is a self-loop</a:t>
            </a:r>
          </a:p>
        </p:txBody>
      </p:sp>
      <p:grpSp>
        <p:nvGrpSpPr>
          <p:cNvPr id="21509" name="Group 32"/>
          <p:cNvGrpSpPr>
            <a:grpSpLocks/>
          </p:cNvGrpSpPr>
          <p:nvPr/>
        </p:nvGrpSpPr>
        <p:grpSpPr bwMode="auto">
          <a:xfrm>
            <a:off x="4576763" y="2208213"/>
            <a:ext cx="4197350" cy="3200400"/>
            <a:chOff x="2808" y="1104"/>
            <a:chExt cx="2644" cy="2016"/>
          </a:xfrm>
        </p:grpSpPr>
        <p:sp>
          <p:nvSpPr>
            <p:cNvPr id="21510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X</a:t>
              </a:r>
            </a:p>
          </p:txBody>
        </p:sp>
        <p:sp>
          <p:nvSpPr>
            <p:cNvPr id="21511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U</a:t>
              </a:r>
            </a:p>
          </p:txBody>
        </p:sp>
        <p:sp>
          <p:nvSpPr>
            <p:cNvPr id="21512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V</a:t>
              </a:r>
            </a:p>
          </p:txBody>
        </p:sp>
        <p:sp>
          <p:nvSpPr>
            <p:cNvPr id="21513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W</a:t>
              </a:r>
            </a:p>
          </p:txBody>
        </p:sp>
        <p:sp>
          <p:nvSpPr>
            <p:cNvPr id="21514" name="Oval 8"/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Z</a:t>
              </a:r>
            </a:p>
          </p:txBody>
        </p:sp>
        <p:cxnSp>
          <p:nvCxnSpPr>
            <p:cNvPr id="21515" name="AutoShape 9"/>
            <p:cNvCxnSpPr>
              <a:cxnSpLocks noChangeShapeType="1"/>
              <a:stCxn id="21512" idx="3"/>
              <a:endCxn id="21511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6" name="AutoShape 10"/>
            <p:cNvCxnSpPr>
              <a:cxnSpLocks noChangeShapeType="1"/>
              <a:stCxn id="21513" idx="1"/>
              <a:endCxn id="21511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7" name="AutoShape 11"/>
            <p:cNvCxnSpPr>
              <a:cxnSpLocks noChangeShapeType="1"/>
              <a:stCxn id="21513" idx="7"/>
              <a:endCxn id="21510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8" name="AutoShape 13"/>
            <p:cNvCxnSpPr>
              <a:cxnSpLocks noChangeShapeType="1"/>
              <a:stCxn id="21512" idx="5"/>
              <a:endCxn id="21510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9" name="AutoShape 14"/>
            <p:cNvCxnSpPr>
              <a:cxnSpLocks noChangeShapeType="1"/>
              <a:stCxn id="21512" idx="4"/>
              <a:endCxn id="21513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0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Y</a:t>
              </a:r>
            </a:p>
          </p:txBody>
        </p:sp>
        <p:cxnSp>
          <p:nvCxnSpPr>
            <p:cNvPr id="21521" name="AutoShape 16"/>
            <p:cNvCxnSpPr>
              <a:cxnSpLocks noChangeShapeType="1"/>
              <a:stCxn id="21513" idx="5"/>
              <a:endCxn id="21520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2" name="AutoShape 17"/>
            <p:cNvCxnSpPr>
              <a:cxnSpLocks noChangeShapeType="1"/>
              <a:stCxn id="21510" idx="4"/>
              <a:endCxn id="21520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3" name="Text Box 18"/>
            <p:cNvSpPr txBox="1">
              <a:spLocks noChangeArrowheads="1"/>
            </p:cNvSpPr>
            <p:nvPr/>
          </p:nvSpPr>
          <p:spPr bwMode="auto">
            <a:xfrm>
              <a:off x="3054" y="125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</a:p>
          </p:txBody>
        </p:sp>
        <p:sp>
          <p:nvSpPr>
            <p:cNvPr id="21524" name="Text Box 19"/>
            <p:cNvSpPr txBox="1">
              <a:spLocks noChangeArrowheads="1"/>
            </p:cNvSpPr>
            <p:nvPr/>
          </p:nvSpPr>
          <p:spPr bwMode="auto">
            <a:xfrm>
              <a:off x="3046" y="1974"/>
              <a:ext cx="2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c</a:t>
              </a:r>
            </a:p>
          </p:txBody>
        </p:sp>
        <p:sp>
          <p:nvSpPr>
            <p:cNvPr id="21525" name="Text Box 20"/>
            <p:cNvSpPr txBox="1">
              <a:spLocks noChangeArrowheads="1"/>
            </p:cNvSpPr>
            <p:nvPr/>
          </p:nvSpPr>
          <p:spPr bwMode="auto">
            <a:xfrm>
              <a:off x="3786" y="1254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21526" name="Text Box 21"/>
            <p:cNvSpPr txBox="1">
              <a:spLocks noChangeArrowheads="1"/>
            </p:cNvSpPr>
            <p:nvPr/>
          </p:nvSpPr>
          <p:spPr bwMode="auto">
            <a:xfrm>
              <a:off x="3789" y="200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e</a:t>
              </a:r>
            </a:p>
          </p:txBody>
        </p:sp>
        <p:sp>
          <p:nvSpPr>
            <p:cNvPr id="21527" name="Text Box 22"/>
            <p:cNvSpPr txBox="1">
              <a:spLocks noChangeArrowheads="1"/>
            </p:cNvSpPr>
            <p:nvPr/>
          </p:nvSpPr>
          <p:spPr bwMode="auto">
            <a:xfrm>
              <a:off x="3504" y="1680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</a:p>
          </p:txBody>
        </p:sp>
        <p:sp>
          <p:nvSpPr>
            <p:cNvPr id="21528" name="Text Box 23"/>
            <p:cNvSpPr txBox="1">
              <a:spLocks noChangeArrowheads="1"/>
            </p:cNvSpPr>
            <p:nvPr/>
          </p:nvSpPr>
          <p:spPr bwMode="auto">
            <a:xfrm>
              <a:off x="3676" y="2646"/>
              <a:ext cx="1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f</a:t>
              </a:r>
            </a:p>
          </p:txBody>
        </p:sp>
        <p:sp>
          <p:nvSpPr>
            <p:cNvPr id="21529" name="Text Box 24"/>
            <p:cNvSpPr txBox="1">
              <a:spLocks noChangeArrowheads="1"/>
            </p:cNvSpPr>
            <p:nvPr/>
          </p:nvSpPr>
          <p:spPr bwMode="auto">
            <a:xfrm>
              <a:off x="4080" y="22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g</a:t>
              </a:r>
            </a:p>
          </p:txBody>
        </p:sp>
        <p:sp>
          <p:nvSpPr>
            <p:cNvPr id="21530" name="Text Box 25"/>
            <p:cNvSpPr txBox="1">
              <a:spLocks noChangeArrowheads="1"/>
            </p:cNvSpPr>
            <p:nvPr/>
          </p:nvSpPr>
          <p:spPr bwMode="auto">
            <a:xfrm>
              <a:off x="4398" y="13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h</a:t>
              </a:r>
            </a:p>
          </p:txBody>
        </p:sp>
        <p:sp>
          <p:nvSpPr>
            <p:cNvPr id="21531" name="Text Box 26"/>
            <p:cNvSpPr txBox="1">
              <a:spLocks noChangeArrowheads="1"/>
            </p:cNvSpPr>
            <p:nvPr/>
          </p:nvSpPr>
          <p:spPr bwMode="auto">
            <a:xfrm>
              <a:off x="4429" y="201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i</a:t>
              </a:r>
            </a:p>
          </p:txBody>
        </p:sp>
        <p:sp>
          <p:nvSpPr>
            <p:cNvPr id="21532" name="Text Box 27"/>
            <p:cNvSpPr txBox="1">
              <a:spLocks noChangeArrowheads="1"/>
            </p:cNvSpPr>
            <p:nvPr/>
          </p:nvSpPr>
          <p:spPr bwMode="auto">
            <a:xfrm>
              <a:off x="5282" y="1392"/>
              <a:ext cx="1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j</a:t>
              </a:r>
            </a:p>
          </p:txBody>
        </p:sp>
        <p:cxnSp>
          <p:nvCxnSpPr>
            <p:cNvPr id="21533" name="AutoShape 29"/>
            <p:cNvCxnSpPr>
              <a:cxnSpLocks noChangeShapeType="1"/>
              <a:stCxn id="21510" idx="5"/>
              <a:endCxn id="21514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4" name="AutoShape 30"/>
            <p:cNvCxnSpPr>
              <a:cxnSpLocks noChangeShapeType="1"/>
              <a:stCxn id="21510" idx="7"/>
              <a:endCxn id="21514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5" name="AutoShape 31"/>
            <p:cNvCxnSpPr>
              <a:cxnSpLocks noChangeShapeType="1"/>
              <a:stCxn id="21514" idx="5"/>
              <a:endCxn id="21514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86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9315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" y="1690689"/>
            <a:ext cx="9028780" cy="420282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396816" y="3968151"/>
            <a:ext cx="283594" cy="810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4618" y="2674189"/>
            <a:ext cx="17253" cy="21048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78408" y="5020056"/>
            <a:ext cx="1764792" cy="5871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78408" y="5111496"/>
            <a:ext cx="502920" cy="374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127248" y="5065776"/>
            <a:ext cx="557784" cy="420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50976" y="2063496"/>
            <a:ext cx="557784" cy="420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44624" y="1901001"/>
            <a:ext cx="725424" cy="9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74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" y="1690689"/>
            <a:ext cx="9028780" cy="420282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396816" y="3968151"/>
            <a:ext cx="283594" cy="810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4618" y="2674189"/>
            <a:ext cx="17253" cy="21048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78408" y="5020056"/>
            <a:ext cx="1764792" cy="5871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78408" y="5111496"/>
            <a:ext cx="502920" cy="374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127248" y="5065776"/>
            <a:ext cx="557784" cy="420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50976" y="2063496"/>
            <a:ext cx="557784" cy="420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946990" y="3968151"/>
            <a:ext cx="259250" cy="810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867912" y="2807208"/>
            <a:ext cx="9144" cy="19718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44624" y="1901001"/>
            <a:ext cx="725424" cy="9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8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" y="1690689"/>
            <a:ext cx="9028780" cy="420282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396816" y="3968151"/>
            <a:ext cx="283594" cy="810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4618" y="2674189"/>
            <a:ext cx="17253" cy="21048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78408" y="5020056"/>
            <a:ext cx="1764792" cy="5871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78408" y="5111496"/>
            <a:ext cx="502920" cy="374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127248" y="5065776"/>
            <a:ext cx="557784" cy="420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50976" y="2063496"/>
            <a:ext cx="557784" cy="420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946990" y="3968151"/>
            <a:ext cx="259250" cy="810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867912" y="2807208"/>
            <a:ext cx="9144" cy="19718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44624" y="1901001"/>
            <a:ext cx="725424" cy="9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545922" y="2743200"/>
            <a:ext cx="2943014" cy="9834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45922" y="3833215"/>
            <a:ext cx="2266358" cy="4461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4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" y="1690689"/>
            <a:ext cx="9028780" cy="420282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396816" y="3968151"/>
            <a:ext cx="283594" cy="810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4618" y="2674189"/>
            <a:ext cx="17253" cy="21048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78408" y="5020056"/>
            <a:ext cx="1764792" cy="5871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78408" y="5111496"/>
            <a:ext cx="502920" cy="374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127248" y="5065776"/>
            <a:ext cx="557784" cy="420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50976" y="2063496"/>
            <a:ext cx="557784" cy="420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946990" y="3968151"/>
            <a:ext cx="259250" cy="810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867912" y="2807208"/>
            <a:ext cx="9144" cy="19718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44624" y="1901001"/>
            <a:ext cx="725424" cy="9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545922" y="2743200"/>
            <a:ext cx="2943014" cy="9834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45922" y="3833215"/>
            <a:ext cx="2266358" cy="4461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205472" y="4489704"/>
            <a:ext cx="438912" cy="5303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266654" y="3798381"/>
            <a:ext cx="444563" cy="3649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" y="1690689"/>
            <a:ext cx="9028780" cy="420282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396816" y="3968151"/>
            <a:ext cx="283594" cy="810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4618" y="2674189"/>
            <a:ext cx="17253" cy="21048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78408" y="5020056"/>
            <a:ext cx="1764792" cy="5871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78408" y="5111496"/>
            <a:ext cx="502920" cy="374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127248" y="5065776"/>
            <a:ext cx="557784" cy="420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50976" y="2063496"/>
            <a:ext cx="557784" cy="420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946990" y="3968151"/>
            <a:ext cx="259250" cy="810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867912" y="2807208"/>
            <a:ext cx="9144" cy="19718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44624" y="1901001"/>
            <a:ext cx="725424" cy="9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545922" y="2743200"/>
            <a:ext cx="2943014" cy="9834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45922" y="3833215"/>
            <a:ext cx="2266358" cy="4461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205472" y="4489704"/>
            <a:ext cx="438912" cy="5303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266654" y="3798381"/>
            <a:ext cx="444563" cy="3649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918704" y="4672584"/>
            <a:ext cx="466344" cy="393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7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</a:t>
            </a:r>
            <a:r>
              <a:rPr lang="en-US" dirty="0"/>
              <a:t>out the word </a:t>
            </a:r>
            <a:r>
              <a:rPr lang="en-US" dirty="0" smtClean="0"/>
              <a:t>ladder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43" y="1951920"/>
            <a:ext cx="4364247" cy="2655763"/>
          </a:xfrm>
        </p:spPr>
      </p:pic>
    </p:spTree>
    <p:extLst>
      <p:ext uri="{BB962C8B-B14F-4D97-AF65-F5344CB8AC3E}">
        <p14:creationId xmlns:p14="http://schemas.microsoft.com/office/powerpoint/2010/main" val="18364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breadth first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14" y="1532327"/>
            <a:ext cx="4011958" cy="4982594"/>
          </a:xfrm>
        </p:spPr>
      </p:pic>
      <p:cxnSp>
        <p:nvCxnSpPr>
          <p:cNvPr id="5" name="Straight Connector 4"/>
          <p:cNvCxnSpPr/>
          <p:nvPr/>
        </p:nvCxnSpPr>
        <p:spPr>
          <a:xfrm flipV="1">
            <a:off x="3118104" y="5641848"/>
            <a:ext cx="9144" cy="2834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233928" y="4937760"/>
            <a:ext cx="158496" cy="271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233928" y="4218524"/>
            <a:ext cx="158496" cy="3077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233928" y="3566160"/>
            <a:ext cx="158496" cy="2926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502152" y="2912636"/>
            <a:ext cx="9144" cy="2043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694176" y="2066544"/>
            <a:ext cx="722376" cy="4663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682496" y="2139696"/>
            <a:ext cx="9144" cy="4078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" y="1690689"/>
            <a:ext cx="9028780" cy="420282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396816" y="3968151"/>
            <a:ext cx="283594" cy="810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4618" y="2674189"/>
            <a:ext cx="17253" cy="21048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78408" y="5020056"/>
            <a:ext cx="1764792" cy="5871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78408" y="5111496"/>
            <a:ext cx="502920" cy="374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127248" y="5065776"/>
            <a:ext cx="557784" cy="420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50976" y="2063496"/>
            <a:ext cx="557784" cy="420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946990" y="3968151"/>
            <a:ext cx="259250" cy="810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867912" y="2807208"/>
            <a:ext cx="9144" cy="19718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44624" y="1901001"/>
            <a:ext cx="725424" cy="9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545922" y="2743200"/>
            <a:ext cx="2943014" cy="9834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45922" y="3833215"/>
            <a:ext cx="2266358" cy="4461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205472" y="4489704"/>
            <a:ext cx="438912" cy="5303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266654" y="3798381"/>
            <a:ext cx="444563" cy="3649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918704" y="4672584"/>
            <a:ext cx="466344" cy="393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58987" y="4322870"/>
            <a:ext cx="517585" cy="345057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" y="1690689"/>
            <a:ext cx="9028780" cy="420282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396816" y="3968151"/>
            <a:ext cx="283594" cy="810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4618" y="2674189"/>
            <a:ext cx="17253" cy="21048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78408" y="5020056"/>
            <a:ext cx="1764792" cy="5871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78408" y="5111496"/>
            <a:ext cx="502920" cy="374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127248" y="5065776"/>
            <a:ext cx="557784" cy="420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50976" y="2063496"/>
            <a:ext cx="557784" cy="420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946990" y="3968151"/>
            <a:ext cx="259250" cy="810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867912" y="2807208"/>
            <a:ext cx="9144" cy="19718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44624" y="1901001"/>
            <a:ext cx="725424" cy="9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545922" y="2743200"/>
            <a:ext cx="2943014" cy="9834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45922" y="3833215"/>
            <a:ext cx="2266358" cy="4461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205472" y="4489704"/>
            <a:ext cx="438912" cy="576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266654" y="3798381"/>
            <a:ext cx="444563" cy="3649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918704" y="4672584"/>
            <a:ext cx="466344" cy="393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58987" y="4322870"/>
            <a:ext cx="517585" cy="345057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516473" y="5065776"/>
            <a:ext cx="517585" cy="294103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" y="1690689"/>
            <a:ext cx="9028780" cy="420282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396816" y="3968151"/>
            <a:ext cx="283594" cy="810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4618" y="2674189"/>
            <a:ext cx="17253" cy="21048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78408" y="5020056"/>
            <a:ext cx="1764792" cy="5871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78408" y="5111496"/>
            <a:ext cx="502920" cy="374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127248" y="5065776"/>
            <a:ext cx="557784" cy="420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50976" y="2063496"/>
            <a:ext cx="557784" cy="420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946990" y="3968151"/>
            <a:ext cx="259250" cy="810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867912" y="2807208"/>
            <a:ext cx="9144" cy="19718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44624" y="1901001"/>
            <a:ext cx="725424" cy="9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545922" y="2743200"/>
            <a:ext cx="2943014" cy="9834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45922" y="3833215"/>
            <a:ext cx="2266358" cy="4461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205472" y="4489704"/>
            <a:ext cx="438912" cy="576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266654" y="3798381"/>
            <a:ext cx="444563" cy="3649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918704" y="4672584"/>
            <a:ext cx="466344" cy="393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58987" y="4322870"/>
            <a:ext cx="517585" cy="345057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516473" y="5065776"/>
            <a:ext cx="517585" cy="294103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12280" y="4155057"/>
            <a:ext cx="465539" cy="345057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and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Vertex: </a:t>
            </a:r>
            <a:r>
              <a:rPr lang="en-US" dirty="0"/>
              <a:t>A vertex (also called a “node”) is a fundamental part of a graph.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can have a name, which we will call the “key.” A vertex may also have additional information. </a:t>
            </a:r>
            <a:endParaRPr lang="en-US" dirty="0" smtClean="0"/>
          </a:p>
          <a:p>
            <a:r>
              <a:rPr lang="en-US" dirty="0" smtClean="0"/>
              <a:t>Edge: </a:t>
            </a:r>
            <a:r>
              <a:rPr lang="en-US" dirty="0"/>
              <a:t>An edge (also called an “arc”) is another fundamental part of a graph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edge connects two vertices to show that there is a relationship between them. </a:t>
            </a:r>
            <a:endParaRPr lang="en-US" dirty="0" smtClean="0"/>
          </a:p>
          <a:p>
            <a:pPr lvl="1"/>
            <a:r>
              <a:rPr lang="en-US" dirty="0" smtClean="0"/>
              <a:t>Edges </a:t>
            </a:r>
            <a:r>
              <a:rPr lang="en-US" dirty="0"/>
              <a:t>may be one-way or two-way. If the edges in a graph are all one-way, we say that the graph is a </a:t>
            </a:r>
            <a:r>
              <a:rPr lang="en-US" b="1" dirty="0"/>
              <a:t>directed graph</a:t>
            </a:r>
            <a:r>
              <a:rPr lang="en-US" dirty="0"/>
              <a:t>, or a </a:t>
            </a:r>
            <a:r>
              <a:rPr lang="en-US" b="1" dirty="0"/>
              <a:t>digraph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72577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" y="1690689"/>
            <a:ext cx="9028780" cy="420282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396816" y="3968151"/>
            <a:ext cx="283594" cy="810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4618" y="2674189"/>
            <a:ext cx="17253" cy="21048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78408" y="5020056"/>
            <a:ext cx="1764792" cy="5871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78408" y="5111496"/>
            <a:ext cx="502920" cy="374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127248" y="5065776"/>
            <a:ext cx="557784" cy="420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50976" y="2063496"/>
            <a:ext cx="557784" cy="420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946990" y="3968151"/>
            <a:ext cx="259250" cy="8108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867912" y="2807208"/>
            <a:ext cx="9144" cy="19718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44624" y="1901001"/>
            <a:ext cx="725424" cy="9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545922" y="2743200"/>
            <a:ext cx="2943014" cy="9834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45922" y="3833215"/>
            <a:ext cx="2266358" cy="4461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205472" y="4489704"/>
            <a:ext cx="438912" cy="576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266654" y="3798381"/>
            <a:ext cx="444563" cy="3649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918704" y="4672584"/>
            <a:ext cx="466344" cy="393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58987" y="4322870"/>
            <a:ext cx="517585" cy="345057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516473" y="5065776"/>
            <a:ext cx="517585" cy="294103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12280" y="4155057"/>
            <a:ext cx="465539" cy="345057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17033" y="3637472"/>
            <a:ext cx="517585" cy="330679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" y="1690689"/>
            <a:ext cx="9028780" cy="420282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396816" y="3968151"/>
            <a:ext cx="283594" cy="810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4618" y="2674189"/>
            <a:ext cx="17253" cy="21048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78408" y="5020056"/>
            <a:ext cx="1764792" cy="5871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78408" y="5111496"/>
            <a:ext cx="502920" cy="374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127248" y="5065776"/>
            <a:ext cx="557784" cy="4206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50976" y="2063496"/>
            <a:ext cx="557784" cy="420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946990" y="3968151"/>
            <a:ext cx="259250" cy="8108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867912" y="2807208"/>
            <a:ext cx="9144" cy="19718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44624" y="1901001"/>
            <a:ext cx="725424" cy="9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545922" y="2743200"/>
            <a:ext cx="2943014" cy="9834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45922" y="3833215"/>
            <a:ext cx="2266358" cy="4461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205472" y="4489704"/>
            <a:ext cx="438912" cy="576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266654" y="3798381"/>
            <a:ext cx="444563" cy="3649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918704" y="4672584"/>
            <a:ext cx="466344" cy="393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58987" y="4322870"/>
            <a:ext cx="517585" cy="345057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516473" y="5065776"/>
            <a:ext cx="517585" cy="294103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12280" y="4155057"/>
            <a:ext cx="465539" cy="345057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17033" y="3637472"/>
            <a:ext cx="517585" cy="330679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20218" y="4779035"/>
            <a:ext cx="517585" cy="286742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" y="1690689"/>
            <a:ext cx="9028780" cy="420282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396816" y="3968151"/>
            <a:ext cx="283594" cy="810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4618" y="2674189"/>
            <a:ext cx="17253" cy="21048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78408" y="5020056"/>
            <a:ext cx="1691640" cy="5577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78408" y="5111496"/>
            <a:ext cx="502920" cy="374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127248" y="5065776"/>
            <a:ext cx="557784" cy="4206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50976" y="2063496"/>
            <a:ext cx="557784" cy="420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946990" y="3968151"/>
            <a:ext cx="259250" cy="8108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867912" y="2807208"/>
            <a:ext cx="9144" cy="19718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44624" y="1901001"/>
            <a:ext cx="725424" cy="9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545922" y="2743200"/>
            <a:ext cx="2943014" cy="9834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45922" y="3833215"/>
            <a:ext cx="2266358" cy="4461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205472" y="4489704"/>
            <a:ext cx="438912" cy="576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266654" y="3798381"/>
            <a:ext cx="444563" cy="3649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918704" y="4672584"/>
            <a:ext cx="466344" cy="393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58987" y="4322870"/>
            <a:ext cx="517585" cy="345057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516473" y="5065776"/>
            <a:ext cx="517585" cy="294103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12280" y="4155057"/>
            <a:ext cx="465539" cy="345057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17033" y="3637472"/>
            <a:ext cx="517585" cy="330679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20218" y="4779035"/>
            <a:ext cx="517585" cy="286742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71313" y="5465895"/>
            <a:ext cx="517585" cy="345057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" y="1690689"/>
            <a:ext cx="9028780" cy="420282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396816" y="3968151"/>
            <a:ext cx="283594" cy="810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4618" y="2674189"/>
            <a:ext cx="17253" cy="21048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78408" y="5020056"/>
            <a:ext cx="1691640" cy="5577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78408" y="5111496"/>
            <a:ext cx="502920" cy="374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127248" y="5065776"/>
            <a:ext cx="557784" cy="4206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50976" y="2063496"/>
            <a:ext cx="557784" cy="420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946990" y="3968151"/>
            <a:ext cx="259250" cy="8108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867912" y="2807208"/>
            <a:ext cx="9144" cy="19718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44624" y="1901001"/>
            <a:ext cx="725424" cy="9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545922" y="2743200"/>
            <a:ext cx="2943014" cy="9834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45922" y="3833215"/>
            <a:ext cx="2266358" cy="4461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205472" y="4489704"/>
            <a:ext cx="438912" cy="576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266654" y="3798381"/>
            <a:ext cx="444563" cy="3649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918704" y="4672584"/>
            <a:ext cx="466344" cy="393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58987" y="4322870"/>
            <a:ext cx="517585" cy="345057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516473" y="5065776"/>
            <a:ext cx="517585" cy="294103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12280" y="4155057"/>
            <a:ext cx="465539" cy="345057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17033" y="3637472"/>
            <a:ext cx="517585" cy="330679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20218" y="4779035"/>
            <a:ext cx="517585" cy="286742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71313" y="5465895"/>
            <a:ext cx="517585" cy="345057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65826" y="4761781"/>
            <a:ext cx="517585" cy="345057"/>
          </a:xfrm>
          <a:prstGeom prst="rect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8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(2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Weight: </a:t>
            </a:r>
            <a:r>
              <a:rPr lang="en-US" dirty="0"/>
              <a:t>Edges may be weighted to show that there is a cost to go from one vertex to another.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 in a graph of roads that connect one city to another, the weight on the edge might represent the distance between the two cities.  </a:t>
            </a:r>
          </a:p>
        </p:txBody>
      </p:sp>
    </p:spTree>
    <p:extLst>
      <p:ext uri="{BB962C8B-B14F-4D97-AF65-F5344CB8AC3E}">
        <p14:creationId xmlns:p14="http://schemas.microsoft.com/office/powerpoint/2010/main" val="74136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(3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Definition: </a:t>
                </a:r>
                <a:r>
                  <a:rPr lang="en-US" dirty="0" smtClean="0"/>
                  <a:t>A </a:t>
                </a:r>
                <a:r>
                  <a:rPr lang="en-US" dirty="0"/>
                  <a:t>graph can be represented by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𝐺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where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𝐺</m:t>
                    </m:r>
                    <m:r>
                      <a:rPr lang="en-US" i="1" dirty="0">
                        <a:latin typeface="Cambria Math" charset="0"/>
                      </a:rPr>
                      <m:t>=(</m:t>
                    </m:r>
                    <m:r>
                      <a:rPr lang="en-US" i="1" dirty="0">
                        <a:latin typeface="Cambria Math" charset="0"/>
                      </a:rPr>
                      <m:t>𝑉</m:t>
                    </m:r>
                    <m:r>
                      <a:rPr lang="en-US" i="1" dirty="0">
                        <a:latin typeface="Cambria Math" charset="0"/>
                      </a:rPr>
                      <m:t>,</m:t>
                    </m:r>
                    <m:r>
                      <a:rPr lang="en-US" i="1" dirty="0">
                        <a:latin typeface="Cambria Math" charset="0"/>
                      </a:rPr>
                      <m:t>𝐸</m:t>
                    </m:r>
                    <m:r>
                      <a:rPr lang="en-US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𝑉</m:t>
                    </m:r>
                  </m:oMath>
                </a14:m>
                <a:r>
                  <a:rPr lang="en-US" sz="2800" dirty="0"/>
                  <a:t> is a set of vertices and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𝐸</m:t>
                    </m:r>
                  </m:oMath>
                </a14:m>
                <a:r>
                  <a:rPr lang="en-US" sz="2800" dirty="0"/>
                  <a:t> is a set of edges. </a:t>
                </a:r>
                <a:endParaRPr lang="en-US" sz="2800" dirty="0" smtClean="0"/>
              </a:p>
              <a:p>
                <a:pPr lvl="1"/>
                <a:r>
                  <a:rPr lang="en-US" sz="2800" dirty="0" smtClean="0"/>
                  <a:t>Each </a:t>
                </a:r>
                <a:r>
                  <a:rPr lang="en-US" sz="2800" dirty="0"/>
                  <a:t>edge is a tuple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(</m:t>
                    </m:r>
                    <m:r>
                      <a:rPr lang="en-US" sz="2800" i="1" dirty="0" err="1" smtClean="0">
                        <a:latin typeface="Cambria Math" charset="0"/>
                      </a:rPr>
                      <m:t>𝑣</m:t>
                    </m:r>
                    <m:r>
                      <a:rPr lang="en-US" sz="2800" i="1" dirty="0" err="1" smtClean="0">
                        <a:latin typeface="Cambria Math" charset="0"/>
                      </a:rPr>
                      <m:t>,</m:t>
                    </m:r>
                    <m:r>
                      <a:rPr lang="en-US" sz="2800" i="1" dirty="0" err="1" smtClean="0">
                        <a:latin typeface="Cambria Math" charset="0"/>
                      </a:rPr>
                      <m:t>𝑤</m:t>
                    </m:r>
                    <m:r>
                      <a:rPr lang="en-US" sz="2800" i="1" dirty="0" smtClean="0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sz="2800" dirty="0" smtClean="0"/>
                  <a:t>where</a:t>
                </a:r>
                <a:r>
                  <a:rPr lang="en-US" sz="2800" dirty="0"/>
                  <a:t>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𝑤</m:t>
                    </m:r>
                    <m:r>
                      <a:rPr lang="en-US" sz="2800" i="1" dirty="0" smtClean="0">
                        <a:latin typeface="Cambria Math" charset="0"/>
                      </a:rPr>
                      <m:t>,</m:t>
                    </m:r>
                    <m:r>
                      <a:rPr lang="en-US" sz="2800" i="1" dirty="0" smtClean="0">
                        <a:latin typeface="Cambria Math" charset="0"/>
                      </a:rPr>
                      <m:t>𝑣</m:t>
                    </m:r>
                    <m:r>
                      <a:rPr lang="en-US" sz="2800" i="1" dirty="0" err="1" smtClean="0">
                        <a:latin typeface="Cambria Math" charset="0"/>
                      </a:rPr>
                      <m:t>∈</m:t>
                    </m:r>
                    <m:r>
                      <a:rPr lang="en-US" sz="2800" i="1" dirty="0" err="1" smtClean="0">
                        <a:latin typeface="Cambria Math" charset="0"/>
                      </a:rPr>
                      <m:t>𝑉</m:t>
                    </m:r>
                  </m:oMath>
                </a14:m>
                <a:r>
                  <a:rPr lang="en-US" sz="2800" dirty="0"/>
                  <a:t>. </a:t>
                </a:r>
                <a:endParaRPr lang="en-US" sz="2800" dirty="0" smtClean="0"/>
              </a:p>
              <a:p>
                <a:pPr lvl="1"/>
                <a:r>
                  <a:rPr lang="en-US" sz="2800" dirty="0" smtClean="0"/>
                  <a:t>We </a:t>
                </a:r>
                <a:r>
                  <a:rPr lang="en-US" sz="2800" dirty="0"/>
                  <a:t>can add a third component to the edge tuple to represent a weight. </a:t>
                </a:r>
                <a:endParaRPr lang="en-US" sz="2800" dirty="0" smtClean="0"/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b="1" dirty="0" smtClean="0"/>
                  <a:t>A </a:t>
                </a:r>
                <a:r>
                  <a:rPr lang="en-US" sz="2800" b="1" dirty="0"/>
                  <a:t>subgraph</a:t>
                </a:r>
                <a:r>
                  <a:rPr lang="en-US" sz="2800" dirty="0"/>
                  <a:t>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sz="2800" dirty="0"/>
                  <a:t> is a set of edges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2800" dirty="0"/>
                  <a:t> and vertices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2800" dirty="0"/>
                  <a:t> such that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𝑒</m:t>
                    </m:r>
                    <m:r>
                      <a:rPr lang="en-US" sz="2800" i="1" dirty="0" smtClean="0">
                        <a:latin typeface="Cambria Math" charset="0"/>
                      </a:rPr>
                      <m:t>⊂</m:t>
                    </m:r>
                    <m:r>
                      <a:rPr lang="en-US" sz="2800" i="1" dirty="0" err="1" smtClean="0">
                        <a:latin typeface="Cambria Math" charset="0"/>
                      </a:rPr>
                      <m:t>𝐸</m:t>
                    </m:r>
                    <m:r>
                      <a:rPr lang="en-US" sz="28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800" dirty="0"/>
                  <a:t>and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𝑣</m:t>
                    </m:r>
                    <m:r>
                      <a:rPr lang="en-US" sz="2800" i="1" dirty="0" smtClean="0">
                        <a:latin typeface="Cambria Math" charset="0"/>
                      </a:rPr>
                      <m:t>⊂</m:t>
                    </m:r>
                    <m:r>
                      <a:rPr lang="en-US" sz="2800" i="1" dirty="0" err="1" smtClean="0">
                        <a:latin typeface="Cambria Math" charset="0"/>
                      </a:rPr>
                      <m:t>𝑉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(4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10" y="1690689"/>
            <a:ext cx="3745898" cy="326104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" y="4761232"/>
            <a:ext cx="27940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7" y="5464495"/>
            <a:ext cx="5715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6008</TotalTime>
  <Words>1390</Words>
  <Application>Microsoft Macintosh PowerPoint</Application>
  <PresentationFormat>On-screen Show (4:3)</PresentationFormat>
  <Paragraphs>278</Paragraphs>
  <Slides>63</Slides>
  <Notes>19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Calibri</vt:lpstr>
      <vt:lpstr>Calibri Light</vt:lpstr>
      <vt:lpstr>Cambria Math</vt:lpstr>
      <vt:lpstr>Helvetica Neue</vt:lpstr>
      <vt:lpstr>ＭＳ Ｐゴシック</vt:lpstr>
      <vt:lpstr>Arial</vt:lpstr>
      <vt:lpstr>Symbol</vt:lpstr>
      <vt:lpstr>Tahoma</vt:lpstr>
      <vt:lpstr>Office Theme</vt:lpstr>
      <vt:lpstr>Microsoft Visio Drawing</vt:lpstr>
      <vt:lpstr>CSC 325-002 Advanced Algorithms and Data Structures</vt:lpstr>
      <vt:lpstr>Objective</vt:lpstr>
      <vt:lpstr>What are graphs?</vt:lpstr>
      <vt:lpstr>Applications</vt:lpstr>
      <vt:lpstr>Terminology</vt:lpstr>
      <vt:lpstr>Vocabulary and Definitions</vt:lpstr>
      <vt:lpstr>Terminology (2)</vt:lpstr>
      <vt:lpstr>Terminology (3)</vt:lpstr>
      <vt:lpstr>Terminology (4)</vt:lpstr>
      <vt:lpstr>Terminology (5)</vt:lpstr>
      <vt:lpstr>Terminology (6)</vt:lpstr>
      <vt:lpstr>Terminology (cont.)</vt:lpstr>
      <vt:lpstr>Vocabulary and Definitions (7)</vt:lpstr>
      <vt:lpstr>Terminology (cont.)</vt:lpstr>
      <vt:lpstr>The Graph ADT</vt:lpstr>
      <vt:lpstr>Graph Implementations:</vt:lpstr>
      <vt:lpstr>An Adjacency Matrix</vt:lpstr>
      <vt:lpstr>An Adjacency Matrix (2)</vt:lpstr>
      <vt:lpstr>An Adjacency List</vt:lpstr>
      <vt:lpstr>An Adjacency List</vt:lpstr>
      <vt:lpstr>Implementation</vt:lpstr>
      <vt:lpstr>Implementation: Class Vertex</vt:lpstr>
      <vt:lpstr>Implementation: Class Vertex</vt:lpstr>
      <vt:lpstr>Implementation: Class Graph</vt:lpstr>
      <vt:lpstr>Implementation: Class Graph</vt:lpstr>
      <vt:lpstr>Implementation: Create a Graph</vt:lpstr>
      <vt:lpstr>The Word Ladder Problem</vt:lpstr>
      <vt:lpstr>The Word Ladder Problem</vt:lpstr>
      <vt:lpstr>The Word Ladder Problem</vt:lpstr>
      <vt:lpstr>Step 1: Building the Word Ladder Graph</vt:lpstr>
      <vt:lpstr>Step 1: Building the Word Ladder Graph</vt:lpstr>
      <vt:lpstr>Step 1: Building the Word Ladder Graph</vt:lpstr>
      <vt:lpstr>Step 1: Building the Word Ladder Graph</vt:lpstr>
      <vt:lpstr>Step 1: Implementation</vt:lpstr>
      <vt:lpstr>Step 2: Implementing Breadth First Search</vt:lpstr>
      <vt:lpstr>BFS - working</vt:lpstr>
      <vt:lpstr>Step 2: Implementing Breadth First Search</vt:lpstr>
      <vt:lpstr>Step 2: Implementing Breadth First Search</vt:lpstr>
      <vt:lpstr>Step 2: Implementing Breadth First Search</vt:lpstr>
      <vt:lpstr>Step 2: Implementing Breadth First Search</vt:lpstr>
      <vt:lpstr>Constructing the breadth first tree</vt:lpstr>
      <vt:lpstr>Constructing the breadth first tree</vt:lpstr>
      <vt:lpstr>Constructing the breadth first tree</vt:lpstr>
      <vt:lpstr>Constructing the breadth first tree</vt:lpstr>
      <vt:lpstr>Constructing the breadth first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Print out the word ladder</vt:lpstr>
      <vt:lpstr>Constructing the breadth first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325-002 Advanced Algorithms and Data Structures</dc:title>
  <dc:creator>pradeep chowriappa</dc:creator>
  <cp:lastModifiedBy>Microsoft Office User</cp:lastModifiedBy>
  <cp:revision>36</cp:revision>
  <dcterms:created xsi:type="dcterms:W3CDTF">2016-10-23T21:42:24Z</dcterms:created>
  <dcterms:modified xsi:type="dcterms:W3CDTF">2017-11-02T12:57:27Z</dcterms:modified>
</cp:coreProperties>
</file>