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5" r:id="rId3"/>
    <p:sldId id="276" r:id="rId4"/>
    <p:sldId id="258" r:id="rId5"/>
    <p:sldId id="268" r:id="rId6"/>
    <p:sldId id="281" r:id="rId7"/>
    <p:sldId id="282" r:id="rId8"/>
    <p:sldId id="260" r:id="rId9"/>
    <p:sldId id="259" r:id="rId10"/>
    <p:sldId id="267" r:id="rId11"/>
    <p:sldId id="261" r:id="rId12"/>
    <p:sldId id="264" r:id="rId13"/>
    <p:sldId id="279" r:id="rId14"/>
    <p:sldId id="270" r:id="rId15"/>
    <p:sldId id="269" r:id="rId16"/>
    <p:sldId id="271" r:id="rId17"/>
    <p:sldId id="272" r:id="rId18"/>
    <p:sldId id="274" r:id="rId19"/>
    <p:sldId id="273" r:id="rId20"/>
    <p:sldId id="262" r:id="rId21"/>
    <p:sldId id="263" r:id="rId22"/>
    <p:sldId id="265" r:id="rId23"/>
    <p:sldId id="266" r:id="rId24"/>
    <p:sldId id="280" r:id="rId2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26" autoAdjust="0"/>
  </p:normalViewPr>
  <p:slideViewPr>
    <p:cSldViewPr snapToGrid="0" snapToObjects="1">
      <p:cViewPr varScale="1">
        <p:scale>
          <a:sx n="127" d="100"/>
          <a:sy n="127" d="100"/>
        </p:scale>
        <p:origin x="-111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F6E23-7314-6D4A-B4AE-B9FE4169E53E}" type="datetimeFigureOut">
              <a:rPr lang="en-US" smtClean="0"/>
              <a:t>2015/9/30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NDN Tutorial - ACM ICN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26F3E-AB72-2540-88ED-9D61696E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6096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9207367"/>
      </p:ext>
    </p:extLst>
  </p:cSld>
  <p:clrMap bg1="lt1" tx1="dk1" bg2="dk2" tx2="lt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527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4999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56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43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2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8075-39D3-024C-9597-5F654A096FE7}" type="datetime1">
              <a:rPr lang="en-US" smtClean="0"/>
              <a:t>2015/9/30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792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B637-D4B2-DD43-90B6-320A052951CA}" type="datetime1">
              <a:rPr lang="en-US" smtClean="0"/>
              <a:t>2015/9/30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‹#›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20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A68F-059A-DC45-A15E-4467DBDFCD6B}" type="datetime1">
              <a:rPr lang="en-US" smtClean="0"/>
              <a:t>2015/9/30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‹#›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99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803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285750" indent="-285750">
              <a:buFont typeface="Arial"/>
              <a:buChar char="•"/>
              <a:defRPr/>
            </a:lvl2pPr>
            <a:lvl3pPr marL="692150" indent="-228600">
              <a:defRPr/>
            </a:lvl3pPr>
            <a:lvl4pPr marL="1150938" indent="-228600">
              <a:buFont typeface="Arial"/>
              <a:buChar char="•"/>
              <a:defRPr/>
            </a:lvl4pPr>
            <a:lvl5pPr marL="1598613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2015/9/30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‹#›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5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21B3-2803-244C-97A4-1D6B56E66C18}" type="datetime1">
              <a:rPr lang="en-US" smtClean="0"/>
              <a:t>2015/9/30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‹#›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75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390"/>
            <a:ext cx="4038600" cy="401126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85750" indent="-285750">
              <a:buFont typeface="Arial"/>
              <a:buChar char="•"/>
              <a:tabLst/>
              <a:defRPr sz="1600"/>
            </a:lvl2pPr>
            <a:lvl3pPr marL="692150" indent="-228600">
              <a:buFont typeface="Arial"/>
              <a:buChar char="•"/>
              <a:tabLst/>
              <a:defRPr sz="1400"/>
            </a:lvl3pPr>
            <a:lvl4pPr marL="1150938" indent="-228600">
              <a:buFont typeface="Arial"/>
              <a:buChar char="•"/>
              <a:tabLst/>
              <a:defRPr sz="1200"/>
            </a:lvl4pPr>
            <a:lvl5pPr marL="1598613" indent="-228600">
              <a:buFont typeface="Arial"/>
              <a:buChar char="•"/>
              <a:tabLst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390"/>
            <a:ext cx="4038600" cy="401126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85750" indent="-285750">
              <a:buFont typeface="Arial"/>
              <a:buChar char="•"/>
              <a:defRPr sz="1600"/>
            </a:lvl2pPr>
            <a:lvl3pPr marL="692150" indent="-228600">
              <a:buFont typeface="Arial"/>
              <a:buChar char="•"/>
              <a:defRPr sz="1400"/>
            </a:lvl3pPr>
            <a:lvl4pPr marL="1150938" indent="-228600">
              <a:buFont typeface="Arial"/>
              <a:buChar char="•"/>
              <a:tabLst/>
              <a:defRPr sz="1200"/>
            </a:lvl4pPr>
            <a:lvl5pPr marL="1598613" indent="-228600">
              <a:buFont typeface="Arial"/>
              <a:buChar char="•"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B23A-EE96-EC4D-BB25-832CD3FCBC2D}" type="datetime1">
              <a:rPr lang="en-US" smtClean="0"/>
              <a:t>2015/9/30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‹#›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5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7F3D-B82B-2447-8B17-B0592F3D0F6C}" type="datetime1">
              <a:rPr lang="en-US" smtClean="0"/>
              <a:t>2015/9/30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‹#›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89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D6CC-98A3-2E44-B1EC-8E1AA4CA1146}" type="datetime1">
              <a:rPr lang="en-US" smtClean="0"/>
              <a:t>2015/9/30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882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4CE-C0AA-AF44-8EF5-4D896D4A2348}" type="datetime1">
              <a:rPr lang="en-US" smtClean="0"/>
              <a:t>2015/9/30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51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7A7A-4F89-4D4F-8F9B-1585935A582D}" type="datetime1">
              <a:rPr lang="en-US" smtClean="0"/>
              <a:t>2015/9/30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‹#›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99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C5D5-7526-7843-A541-B96D14BE1D8C}" type="datetime1">
              <a:rPr lang="en-US" smtClean="0"/>
              <a:t>2015/9/30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‹#›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1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8389"/>
            <a:ext cx="8229600" cy="4011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133D1E35-D38A-1745-BB83-76058B0DF070}" type="datetime1">
              <a:rPr lang="en-US" smtClean="0"/>
              <a:pPr/>
              <a:t>2015/9/30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6965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NDN Tutorial – ACM ICN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393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2857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69215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Arial"/>
          <a:ea typeface="+mn-ea"/>
          <a:cs typeface="Arial"/>
        </a:defRPr>
      </a:lvl3pPr>
      <a:lvl4pPr marL="1147763" indent="-225425" algn="l" defTabSz="457200" rtl="0" eaLnBrk="1" latinLnBrk="0" hangingPunct="1">
        <a:spcBef>
          <a:spcPct val="20000"/>
        </a:spcBef>
        <a:buFont typeface="Arial"/>
        <a:buChar char="•"/>
        <a:tabLst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1598613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zhehaowang/icn-tutorial-app/blob/f5f60e62a00fcf4985b6908e544061b0e679d9e7/js/page.js%23L136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zhehaowang/icn-tutorial-app/blob/f5f60e62a00fcf4985b6908e544061b0e679d9e7/js/page.js%23L20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zhehaowang/icn-tutorial-app/blob/f5f60e62a00fcf4985b6908e544061b0e679d9e7/js/page.js%23L194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zhehaowang/icn-tutorial-app/blob/eefd0653c405c2eddc900b62fad7f03f7833a59a/js/fire-chat.js%23L667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zhehaowang/icn-tutorial-app/blob/eefd0653c405c2eddc900b62fad7f03f7833a59a/js/fire-chat.js%23L705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zhehaowang/icn-tutorial-app/blob/eefd0653c405c2eddc900b62fad7f03f7833a59a/js/fire-chat.js%23L254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zhehaowang/icn-tutorial-app/blob/eefd0653c405c2eddc900b62fad7f03f7833a59a/js/fire-chat.js%23L785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amed-data/ndn-js/blob/18b0c8f2dd9b0cdf4bceec651f0131c98e445e79/js/sync/chrono-sync2013.js%23L14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zhehaowang/icn-tutorial-app/blob/f5f60e62a00fcf4985b6908e544061b0e679d9e7/js/page.js%23L256" TargetMode="External"/><Relationship Id="rId3" Type="http://schemas.openxmlformats.org/officeDocument/2006/relationships/hyperlink" Target="https://github.com/zhehaowang/icn-tutorial-app/blob/f5f60e62a00fcf4985b6908e544061b0e679d9e7/js/page.js%23L211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zhehaowang/icn-tutorial-app/blob/f5f60e62a00fcf4985b6908e544061b0e679d9e7/js/page.js%23L225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zhehaowang/icn-tutorial-app/blob/eefd0653c405c2eddc900b62fad7f03f7833a59a/js/fire-chat.js%23L680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ehaowang/icn-tutorial-app/blob/master/js/page.js" TargetMode="External"/><Relationship Id="rId4" Type="http://schemas.openxmlformats.org/officeDocument/2006/relationships/hyperlink" Target="https://github.com/zhehaowang/icn-tutorial-app/blob/master/js/fire-chat.js" TargetMode="External"/><Relationship Id="rId5" Type="http://schemas.openxmlformats.org/officeDocument/2006/relationships/hyperlink" Target="https://github.com/zhehaowang/icn-tutorial-app/blob/master/js/indexeddb-storage.j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zhehaowang/icn-tutorial-app/blob/master/index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amed-data.net/publications/chronosync" TargetMode="External"/><Relationship Id="rId3" Type="http://schemas.openxmlformats.org/officeDocument/2006/relationships/hyperlink" Target="http://named-data.net/doc/ndn-ccl-api/chrono-sync2013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named-data.net/doc/ndn-ccl-api/chrono-sync2013.html" TargetMode="External"/><Relationship Id="rId4" Type="http://schemas.openxmlformats.org/officeDocument/2006/relationships/hyperlink" Target="http://firebase.com" TargetMode="External"/><Relationship Id="rId5" Type="http://schemas.openxmlformats.org/officeDocument/2006/relationships/hyperlink" Target="https://github.com/zhehaowang/icn-tutorial-ap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Multi-party Synchronization (Part 2</a:t>
            </a:r>
            <a:r>
              <a:rPr lang="en-US" dirty="0" smtClean="0"/>
              <a:t>)</a:t>
            </a:r>
            <a:endParaRPr lang="en" dirty="0">
              <a:solidFill>
                <a:srgbClr val="FF0000"/>
              </a:solidFill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NDN Tutorial – ACM ICN 2015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September 30, 2015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Jeff Thompson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FireChat</a:t>
            </a:r>
            <a:r>
              <a:rPr lang="en-US" dirty="0" smtClean="0"/>
              <a:t> 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2015/9/30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10</a:t>
            </a:fld>
            <a:endParaRPr lang="en">
              <a:solidFill>
                <a:schemeClr val="dk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0801" y="1759169"/>
            <a:ext cx="3566524" cy="420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FireChat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class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90800" y="870501"/>
            <a:ext cx="3566525" cy="420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rowser UI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01935" y="2844250"/>
            <a:ext cx="3566525" cy="800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NDN-JS</a:t>
            </a:r>
          </a:p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03344" y="3204712"/>
            <a:ext cx="2043027" cy="367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ChronoSync2013 class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0800" y="3861549"/>
            <a:ext cx="1801781" cy="34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rowser </a:t>
            </a:r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IndexedDB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063484" y="1291360"/>
            <a:ext cx="184597" cy="46780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5186167" y="1291360"/>
            <a:ext cx="184596" cy="467809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48081" y="1377309"/>
            <a:ext cx="138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send, leave, …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70763" y="1377309"/>
            <a:ext cx="1422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onChatData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3063484" y="2186836"/>
            <a:ext cx="184597" cy="65579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>
            <a:off x="5186167" y="2180028"/>
            <a:ext cx="184596" cy="662603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255020" y="2186836"/>
            <a:ext cx="1721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publishNextSeqNo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err="1" smtClean="0"/>
              <a:t>expressInterest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70763" y="2186836"/>
            <a:ext cx="200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onReceivedSyncState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err="1" smtClean="0"/>
              <a:t>onData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28" name="Up-Down Arrow 27"/>
          <p:cNvSpPr/>
          <p:nvPr/>
        </p:nvSpPr>
        <p:spPr>
          <a:xfrm flipH="1">
            <a:off x="3366221" y="3644317"/>
            <a:ext cx="111582" cy="217231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69873" y="3864664"/>
            <a:ext cx="1698588" cy="34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WebSockets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Up-Down Arrow 29"/>
          <p:cNvSpPr/>
          <p:nvPr/>
        </p:nvSpPr>
        <p:spPr>
          <a:xfrm flipH="1">
            <a:off x="5245293" y="3647433"/>
            <a:ext cx="125470" cy="214116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-Down Arrow 35"/>
          <p:cNvSpPr/>
          <p:nvPr/>
        </p:nvSpPr>
        <p:spPr>
          <a:xfrm flipH="1">
            <a:off x="3377356" y="4208744"/>
            <a:ext cx="111582" cy="217231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-Down Arrow 37"/>
          <p:cNvSpPr/>
          <p:nvPr/>
        </p:nvSpPr>
        <p:spPr>
          <a:xfrm flipH="1">
            <a:off x="5256428" y="4211860"/>
            <a:ext cx="125470" cy="214116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601935" y="4425976"/>
            <a:ext cx="1790646" cy="44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</a:rPr>
              <a:t>l</a:t>
            </a:r>
            <a:r>
              <a:rPr lang="en-US" dirty="0" smtClean="0">
                <a:solidFill>
                  <a:schemeClr val="tx1"/>
                </a:solidFill>
                <a:latin typeface="Arial"/>
              </a:rPr>
              <a:t>ocal storage</a:t>
            </a:r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475440" y="4425977"/>
            <a:ext cx="1790646" cy="443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</a:rPr>
              <a:t>network</a:t>
            </a:r>
            <a:endParaRPr lang="en-US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500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>
                <a:latin typeface="Courier New"/>
                <a:cs typeface="Courier New"/>
              </a:rPr>
              <a:t>var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username = </a:t>
            </a:r>
            <a:r>
              <a:rPr lang="en-US" sz="1600" dirty="0" smtClean="0"/>
              <a:t>”</a:t>
            </a:r>
            <a:r>
              <a:rPr lang="en-US" sz="1600" dirty="0" err="1" smtClean="0">
                <a:latin typeface="Courier New"/>
                <a:cs typeface="Courier New"/>
              </a:rPr>
              <a:t>alice@ucla.edu</a:t>
            </a:r>
            <a:r>
              <a:rPr lang="en-US" sz="1600" dirty="0" smtClean="0"/>
              <a:t>"</a:t>
            </a:r>
            <a:r>
              <a:rPr lang="en-US" sz="1600" dirty="0">
                <a:latin typeface="Courier New"/>
                <a:cs typeface="Courier New"/>
              </a:rPr>
              <a:t>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>
                <a:latin typeface="Courier New"/>
                <a:cs typeface="Courier New"/>
              </a:rPr>
              <a:t>var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screenName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dirty="0" smtClean="0"/>
              <a:t>”</a:t>
            </a:r>
            <a:r>
              <a:rPr lang="en-US" sz="1600" dirty="0" err="1" smtClean="0">
                <a:latin typeface="Courier New"/>
                <a:cs typeface="Courier New"/>
              </a:rPr>
              <a:t>alice</a:t>
            </a:r>
            <a:r>
              <a:rPr lang="en-US" sz="1600" dirty="0" smtClean="0"/>
              <a:t>"</a:t>
            </a:r>
            <a:r>
              <a:rPr lang="en-US" sz="1600" dirty="0">
                <a:latin typeface="Courier New"/>
                <a:cs typeface="Courier New"/>
              </a:rPr>
              <a:t>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 smtClean="0">
                <a:latin typeface="Courier New"/>
                <a:cs typeface="Courier New"/>
              </a:rPr>
              <a:t>var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chatroom</a:t>
            </a:r>
            <a:r>
              <a:rPr lang="en-US" sz="1600" dirty="0" smtClean="0">
                <a:latin typeface="Courier New"/>
                <a:cs typeface="Courier New"/>
              </a:rPr>
              <a:t> = </a:t>
            </a:r>
            <a:r>
              <a:rPr lang="en-US" sz="1600" dirty="0" smtClean="0"/>
              <a:t>”</a:t>
            </a:r>
            <a:r>
              <a:rPr lang="en-US" sz="1600" dirty="0" smtClean="0">
                <a:latin typeface="Courier New"/>
                <a:cs typeface="Courier New"/>
              </a:rPr>
              <a:t>tutorial</a:t>
            </a:r>
            <a:r>
              <a:rPr lang="en-US" sz="1600" dirty="0" smtClean="0"/>
              <a:t>"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  <a:hlinkClick r:id="rId3"/>
              </a:rPr>
              <a:t>var chronoChat = </a:t>
            </a:r>
            <a:r>
              <a:rPr lang="en-US" sz="1600" b="1" dirty="0" smtClean="0">
                <a:latin typeface="Courier New"/>
                <a:cs typeface="Courier New"/>
                <a:hlinkClick r:id="rId3"/>
              </a:rPr>
              <a:t>new FireChat</a:t>
            </a:r>
            <a:r>
              <a:rPr lang="en-US" sz="1600" dirty="0">
                <a:latin typeface="Courier New"/>
                <a:cs typeface="Courier New"/>
                <a:hlinkClick r:id="rId3"/>
              </a:rPr>
              <a:t/>
            </a:r>
            <a:br>
              <a:rPr lang="en-US" sz="1600" dirty="0">
                <a:latin typeface="Courier New"/>
                <a:cs typeface="Courier New"/>
                <a:hlinkClick r:id="rId3"/>
              </a:rPr>
            </a:br>
            <a:r>
              <a:rPr lang="en-US" sz="1600" dirty="0" smtClean="0">
                <a:latin typeface="Courier New"/>
                <a:cs typeface="Courier New"/>
              </a:rPr>
              <a:t>  (</a:t>
            </a:r>
            <a:r>
              <a:rPr lang="en-US" sz="1600" dirty="0" err="1" smtClean="0">
                <a:latin typeface="Courier New"/>
                <a:cs typeface="Courier New"/>
              </a:rPr>
              <a:t>screenName</a:t>
            </a:r>
            <a:r>
              <a:rPr lang="en-US" sz="1600" dirty="0" smtClean="0">
                <a:latin typeface="Courier New"/>
                <a:cs typeface="Courier New"/>
              </a:rPr>
              <a:t>, username, </a:t>
            </a:r>
            <a:r>
              <a:rPr lang="en-US" sz="1600" dirty="0" err="1" smtClean="0">
                <a:latin typeface="Courier New"/>
                <a:cs typeface="Courier New"/>
              </a:rPr>
              <a:t>chatRoom</a:t>
            </a:r>
            <a:r>
              <a:rPr lang="en-US" sz="1600" dirty="0">
                <a:latin typeface="Courier New"/>
                <a:cs typeface="Courier New"/>
              </a:rPr>
              <a:t>,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</a:t>
            </a:r>
            <a:r>
              <a:rPr lang="en-US" sz="1600" dirty="0" err="1">
                <a:latin typeface="Courier New"/>
                <a:cs typeface="Courier New"/>
              </a:rPr>
              <a:t>onChatData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onUserLeave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onUserJoin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updateRoster</a:t>
            </a:r>
            <a:r>
              <a:rPr lang="en-US" sz="1600" dirty="0" smtClean="0">
                <a:latin typeface="Courier New"/>
                <a:cs typeface="Courier New"/>
              </a:rPr>
              <a:t>,</a:t>
            </a:r>
            <a:br>
              <a:rPr lang="en-US" sz="1600" dirty="0" smtClean="0">
                <a:latin typeface="Courier New"/>
                <a:cs typeface="Courier New"/>
              </a:rPr>
            </a:b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latin typeface="Courier New"/>
                <a:cs typeface="Courier New"/>
              </a:rPr>
              <a:t>onChatDataVerified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If needed, generate user keys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Register with NFD to receive interests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Join the chat room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Sync to the latest chat message “sequence number” from other users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Set up “heartbeat” timer - missed </a:t>
            </a:r>
            <a:r>
              <a:rPr lang="en-US" dirty="0"/>
              <a:t>heartbeat from another means “leave</a:t>
            </a:r>
            <a:r>
              <a:rPr lang="en-US" dirty="0" smtClean="0"/>
              <a:t>”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2015/9/30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11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19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chat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>
                <a:latin typeface="Courier New"/>
                <a:cs typeface="Courier New"/>
              </a:rPr>
              <a:t>v</a:t>
            </a:r>
            <a:r>
              <a:rPr lang="en-US" sz="1600" dirty="0" err="1" smtClean="0">
                <a:latin typeface="Courier New"/>
                <a:cs typeface="Courier New"/>
              </a:rPr>
              <a:t>ar</a:t>
            </a:r>
            <a:r>
              <a:rPr lang="en-US" sz="1600" dirty="0" smtClean="0">
                <a:latin typeface="Courier New"/>
                <a:cs typeface="Courier New"/>
              </a:rPr>
              <a:t> message = "Funny &amp;amp; true pic &lt;</a:t>
            </a:r>
            <a:r>
              <a:rPr lang="en-US" sz="1600" dirty="0" err="1" smtClean="0">
                <a:latin typeface="Courier New"/>
                <a:cs typeface="Courier New"/>
              </a:rPr>
              <a:t>img</a:t>
            </a:r>
            <a:r>
              <a:rPr lang="en-US" sz="1600" dirty="0" smtClean="0">
                <a:latin typeface="Courier New"/>
                <a:cs typeface="Courier New"/>
              </a:rPr>
              <a:t> … /&gt;";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 smtClean="0">
                <a:latin typeface="Courier New"/>
                <a:cs typeface="Courier New"/>
                <a:hlinkClick r:id="rId2"/>
              </a:rPr>
              <a:t>chronoChat.</a:t>
            </a:r>
            <a:r>
              <a:rPr lang="en-US" sz="1600" b="1" dirty="0" err="1" smtClean="0">
                <a:latin typeface="Courier New"/>
                <a:cs typeface="Courier New"/>
                <a:hlinkClick r:id="rId2"/>
              </a:rPr>
              <a:t>send</a:t>
            </a:r>
            <a:r>
              <a:rPr lang="en-US" sz="1600" dirty="0" smtClean="0">
                <a:latin typeface="Courier New"/>
                <a:cs typeface="Courier New"/>
              </a:rPr>
              <a:t>(message);</a:t>
            </a:r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Get my next chat message sequence number, update the digest tree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Reply to sync messages with the new sequence number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Put the chat message in the in-memory log, ready to reply to interests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Put the chat message in persistent storage for “recovery” from other users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ourier New"/>
                <a:cs typeface="Courier New"/>
              </a:rPr>
              <a:t>m</a:t>
            </a:r>
            <a:r>
              <a:rPr lang="en-US" dirty="0" smtClean="0">
                <a:latin typeface="Courier New"/>
                <a:cs typeface="Courier New"/>
              </a:rPr>
              <a:t>essage</a:t>
            </a:r>
            <a:r>
              <a:rPr lang="en-US" dirty="0" smtClean="0"/>
              <a:t> is HTML, suitable for &lt;div&gt;&lt;/div&gt;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Can link to images or content (not part of the chat message)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(deep dive follows)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2015/9/30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12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04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dive: Follow code for send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2015/9/30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NDN Tutorial – ACM ICN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13</a:t>
            </a:fld>
            <a:endParaRPr lang="en">
              <a:solidFill>
                <a:schemeClr val="dk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6575" y="1457721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sendMessageClick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29703" y="2210092"/>
            <a:ext cx="573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06607" y="2210092"/>
            <a:ext cx="2051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messageCacheAppend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06607" y="3839813"/>
            <a:ext cx="2160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publishNextSequenceNo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66340" y="2210092"/>
            <a:ext cx="98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onInterest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35971" y="3839813"/>
            <a:ext cx="813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putData</a:t>
            </a:r>
            <a:endParaRPr lang="en-US" dirty="0" smtClean="0"/>
          </a:p>
        </p:txBody>
      </p:sp>
      <p:cxnSp>
        <p:nvCxnSpPr>
          <p:cNvPr id="16" name="Straight Arrow Connector 15"/>
          <p:cNvCxnSpPr>
            <a:endCxn id="9" idx="0"/>
          </p:cNvCxnSpPr>
          <p:nvPr/>
        </p:nvCxnSpPr>
        <p:spPr>
          <a:xfrm>
            <a:off x="2616695" y="1765498"/>
            <a:ext cx="0" cy="444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2903686" y="2363981"/>
            <a:ext cx="5029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0"/>
          </p:cNvCxnSpPr>
          <p:nvPr/>
        </p:nvCxnSpPr>
        <p:spPr>
          <a:xfrm>
            <a:off x="4466637" y="2517870"/>
            <a:ext cx="20411" cy="1321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499740" y="2517870"/>
            <a:ext cx="20411" cy="1321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36649" y="2517870"/>
            <a:ext cx="521083" cy="521982"/>
          </a:xfrm>
          <a:prstGeom prst="straightConnector1">
            <a:avLst/>
          </a:prstGeom>
          <a:ln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0" idx="6"/>
          </p:cNvCxnSpPr>
          <p:nvPr/>
        </p:nvCxnSpPr>
        <p:spPr>
          <a:xfrm flipV="1">
            <a:off x="6776699" y="2517870"/>
            <a:ext cx="460013" cy="571980"/>
          </a:xfrm>
          <a:prstGeom prst="straightConnector1">
            <a:avLst/>
          </a:prstGeom>
          <a:ln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457732" y="2799864"/>
            <a:ext cx="1318967" cy="57997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msgCache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53736" y="1279938"/>
            <a:ext cx="812835" cy="669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Browser 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63737" y="2028997"/>
            <a:ext cx="812835" cy="1450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FireChat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63737" y="3672230"/>
            <a:ext cx="812835" cy="669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NDN-JS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91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dive: </a:t>
            </a:r>
            <a:r>
              <a:rPr lang="en-US" dirty="0" err="1" smtClean="0"/>
              <a:t>page.js</a:t>
            </a:r>
            <a:r>
              <a:rPr lang="en-US" dirty="0" smtClean="0"/>
              <a:t> click SUBMIT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$</a:t>
            </a:r>
            <a:r>
              <a:rPr lang="en-US" sz="1400" dirty="0">
                <a:latin typeface="Courier New"/>
                <a:cs typeface="Courier New"/>
              </a:rPr>
              <a:t>("#</a:t>
            </a:r>
            <a:r>
              <a:rPr lang="en-US" sz="1400" dirty="0" err="1">
                <a:latin typeface="Courier New"/>
                <a:cs typeface="Courier New"/>
              </a:rPr>
              <a:t>chatBtn</a:t>
            </a:r>
            <a:r>
              <a:rPr lang="en-US" sz="1400" dirty="0">
                <a:latin typeface="Courier New"/>
                <a:cs typeface="Courier New"/>
              </a:rPr>
              <a:t>").click(</a:t>
            </a:r>
            <a:r>
              <a:rPr lang="en-US" sz="1400" dirty="0" smtClean="0">
                <a:latin typeface="Courier New"/>
                <a:cs typeface="Courier New"/>
              </a:rPr>
              <a:t>function(</a:t>
            </a:r>
            <a:r>
              <a:rPr lang="en-US" sz="1400" dirty="0">
                <a:latin typeface="Courier New"/>
                <a:cs typeface="Courier New"/>
              </a:rPr>
              <a:t>) </a:t>
            </a:r>
            <a:r>
              <a:rPr lang="en-US" sz="1400" dirty="0" smtClean="0">
                <a:latin typeface="Courier New"/>
                <a:cs typeface="Courier New"/>
              </a:rPr>
              <a:t>{ </a:t>
            </a:r>
            <a:r>
              <a:rPr lang="en-US" sz="1400" b="1" dirty="0" err="1">
                <a:latin typeface="Courier New"/>
                <a:cs typeface="Courier New"/>
              </a:rPr>
              <a:t>sendMessageClick</a:t>
            </a:r>
            <a:r>
              <a:rPr lang="en-US" sz="1400" dirty="0">
                <a:latin typeface="Courier New"/>
                <a:cs typeface="Courier New"/>
              </a:rPr>
              <a:t>()</a:t>
            </a:r>
            <a:r>
              <a:rPr lang="en-US" sz="1400" dirty="0" smtClean="0">
                <a:latin typeface="Courier New"/>
                <a:cs typeface="Courier New"/>
              </a:rPr>
              <a:t>; </a:t>
            </a:r>
            <a:r>
              <a:rPr lang="en-US" sz="1400" dirty="0">
                <a:latin typeface="Courier New"/>
                <a:cs typeface="Courier New"/>
              </a:rPr>
              <a:t>})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  <a:hlinkClick r:id="rId3"/>
              </a:rPr>
              <a:t>function </a:t>
            </a:r>
            <a:r>
              <a:rPr lang="en-US" sz="1400" b="1" dirty="0" err="1">
                <a:latin typeface="Courier New"/>
                <a:cs typeface="Courier New"/>
                <a:hlinkClick r:id="rId3"/>
              </a:rPr>
              <a:t>sendMessageClick</a:t>
            </a:r>
            <a:r>
              <a:rPr lang="en-US" sz="1400" dirty="0">
                <a:latin typeface="Courier New"/>
                <a:cs typeface="Courier New"/>
              </a:rPr>
              <a:t>() {</a:t>
            </a:r>
          </a:p>
          <a:p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err="1">
                <a:latin typeface="Courier New"/>
                <a:cs typeface="Courier New"/>
              </a:rPr>
              <a:t>var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err="1">
                <a:latin typeface="Courier New"/>
                <a:cs typeface="Courier New"/>
              </a:rPr>
              <a:t>chatMsg</a:t>
            </a:r>
            <a:r>
              <a:rPr lang="en-US" sz="1400" dirty="0">
                <a:latin typeface="Courier New"/>
                <a:cs typeface="Courier New"/>
              </a:rPr>
              <a:t> = $("#</a:t>
            </a:r>
            <a:r>
              <a:rPr lang="en-US" sz="1400" dirty="0" err="1">
                <a:latin typeface="Courier New"/>
                <a:cs typeface="Courier New"/>
              </a:rPr>
              <a:t>chatTextInput</a:t>
            </a:r>
            <a:r>
              <a:rPr lang="en-US" sz="1400" dirty="0">
                <a:latin typeface="Courier New"/>
                <a:cs typeface="Courier New"/>
              </a:rPr>
              <a:t>").</a:t>
            </a:r>
            <a:r>
              <a:rPr lang="en-US" sz="1400" dirty="0" err="1">
                <a:latin typeface="Courier New"/>
                <a:cs typeface="Courier New"/>
              </a:rPr>
              <a:t>val</a:t>
            </a:r>
            <a:r>
              <a:rPr lang="en-US" sz="1400" dirty="0">
                <a:latin typeface="Courier New"/>
                <a:cs typeface="Courier New"/>
              </a:rPr>
              <a:t>();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var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>
                <a:latin typeface="Courier New"/>
                <a:cs typeface="Courier New"/>
              </a:rPr>
              <a:t>escaped_msg</a:t>
            </a:r>
            <a:r>
              <a:rPr lang="en-US" sz="1400" dirty="0">
                <a:latin typeface="Courier New"/>
                <a:cs typeface="Courier New"/>
              </a:rPr>
              <a:t> = $('&lt;div/&gt;').text(</a:t>
            </a:r>
            <a:r>
              <a:rPr lang="en-US" sz="1400" dirty="0" err="1">
                <a:latin typeface="Courier New"/>
                <a:cs typeface="Courier New"/>
              </a:rPr>
              <a:t>chatMsg</a:t>
            </a:r>
            <a:r>
              <a:rPr lang="en-US" sz="1400" dirty="0">
                <a:latin typeface="Courier New"/>
                <a:cs typeface="Courier New"/>
              </a:rPr>
              <a:t>).html();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chronoChat.</a:t>
            </a:r>
            <a:r>
              <a:rPr lang="en-US" sz="1400" b="1" dirty="0" err="1" smtClean="0">
                <a:latin typeface="Courier New"/>
                <a:cs typeface="Courier New"/>
              </a:rPr>
              <a:t>send</a:t>
            </a:r>
            <a:r>
              <a:rPr lang="en-US" sz="1400" dirty="0" smtClean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escaped_msg</a:t>
            </a:r>
            <a:r>
              <a:rPr lang="en-US" sz="1400" dirty="0">
                <a:latin typeface="Courier New"/>
                <a:cs typeface="Courier New"/>
              </a:rPr>
              <a:t>)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…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}</a:t>
            </a:r>
            <a:endParaRPr lang="en-US" sz="1400" dirty="0">
              <a:latin typeface="Courier New"/>
              <a:cs typeface="Courier New"/>
            </a:endParaRPr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2015/9/30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14</a:t>
            </a:fld>
            <a:endParaRPr lang="en">
              <a:solidFill>
                <a:schemeClr val="dk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640" y="3449686"/>
            <a:ext cx="1791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sendMessageClick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76768" y="4202057"/>
            <a:ext cx="573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cxnSp>
        <p:nvCxnSpPr>
          <p:cNvPr id="9" name="Straight Arrow Connector 8"/>
          <p:cNvCxnSpPr>
            <a:endCxn id="8" idx="0"/>
          </p:cNvCxnSpPr>
          <p:nvPr/>
        </p:nvCxnSpPr>
        <p:spPr>
          <a:xfrm>
            <a:off x="3963760" y="3757463"/>
            <a:ext cx="0" cy="444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600801" y="3271903"/>
            <a:ext cx="812835" cy="669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Browser 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0802" y="4020962"/>
            <a:ext cx="812835" cy="627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FireChat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80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dive: </a:t>
            </a:r>
            <a:r>
              <a:rPr lang="en-US" dirty="0" err="1" smtClean="0"/>
              <a:t>FireChat.send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58389"/>
            <a:ext cx="8686801" cy="4011267"/>
          </a:xfrm>
        </p:spPr>
        <p:txBody>
          <a:bodyPr/>
          <a:lstStyle/>
          <a:p>
            <a:r>
              <a:rPr lang="en-US" sz="1400" dirty="0" err="1">
                <a:latin typeface="Courier New"/>
                <a:cs typeface="Courier New"/>
                <a:hlinkClick r:id="rId2"/>
              </a:rPr>
              <a:t>FireChat.prototype.</a:t>
            </a:r>
            <a:r>
              <a:rPr lang="en-US" sz="1400" b="1" dirty="0" err="1">
                <a:latin typeface="Courier New"/>
                <a:cs typeface="Courier New"/>
                <a:hlinkClick r:id="rId2"/>
              </a:rPr>
              <a:t>send</a:t>
            </a:r>
            <a:r>
              <a:rPr lang="en-US" sz="1400" dirty="0">
                <a:latin typeface="Courier New"/>
                <a:cs typeface="Courier New"/>
              </a:rPr>
              <a:t> = function(</a:t>
            </a:r>
            <a:r>
              <a:rPr lang="en-US" sz="1400" dirty="0" err="1">
                <a:latin typeface="Courier New"/>
                <a:cs typeface="Courier New"/>
              </a:rPr>
              <a:t>msg</a:t>
            </a:r>
            <a:r>
              <a:rPr lang="en-US" sz="14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…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this.</a:t>
            </a:r>
            <a:r>
              <a:rPr lang="en-US" sz="1400" b="1" dirty="0" err="1" smtClean="0">
                <a:latin typeface="Courier New"/>
                <a:cs typeface="Courier New"/>
              </a:rPr>
              <a:t>messageCacheAppend</a:t>
            </a:r>
            <a:r>
              <a:rPr lang="en-US" sz="1400" dirty="0">
                <a:latin typeface="Courier New"/>
                <a:cs typeface="Courier New"/>
              </a:rPr>
              <a:t>("CHAT", </a:t>
            </a:r>
            <a:r>
              <a:rPr lang="en-US" sz="1400" dirty="0" err="1">
                <a:latin typeface="Courier New"/>
                <a:cs typeface="Courier New"/>
              </a:rPr>
              <a:t>msg</a:t>
            </a:r>
            <a:r>
              <a:rPr lang="en-US" sz="1400" dirty="0">
                <a:latin typeface="Courier New"/>
                <a:cs typeface="Courier New"/>
              </a:rPr>
              <a:t>)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err="1">
                <a:latin typeface="Courier New"/>
                <a:cs typeface="Courier New"/>
              </a:rPr>
              <a:t>this.</a:t>
            </a:r>
            <a:r>
              <a:rPr lang="en-US" sz="1400" b="1" dirty="0" err="1">
                <a:latin typeface="Courier New"/>
                <a:cs typeface="Courier New"/>
              </a:rPr>
              <a:t>onChatData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this.screenName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dirty="0" smtClean="0">
                <a:latin typeface="Courier New"/>
                <a:cs typeface="Courier New"/>
              </a:rPr>
              <a:t>new </a:t>
            </a:r>
            <a:r>
              <a:rPr lang="en-US" sz="1400" dirty="0">
                <a:latin typeface="Courier New"/>
                <a:cs typeface="Courier New"/>
              </a:rPr>
              <a:t>Date(</a:t>
            </a:r>
            <a:r>
              <a:rPr lang="en-US" sz="1400" dirty="0" smtClean="0">
                <a:latin typeface="Courier New"/>
                <a:cs typeface="Courier New"/>
              </a:rPr>
              <a:t>).</a:t>
            </a:r>
            <a:r>
              <a:rPr lang="en-US" sz="1400" dirty="0" err="1">
                <a:latin typeface="Courier New"/>
                <a:cs typeface="Courier New"/>
              </a:rPr>
              <a:t>getTime</a:t>
            </a:r>
            <a:r>
              <a:rPr lang="en-US" sz="1400" dirty="0">
                <a:latin typeface="Courier New"/>
                <a:cs typeface="Courier New"/>
              </a:rPr>
              <a:t>(), </a:t>
            </a:r>
            <a:r>
              <a:rPr lang="en-US" sz="1400" dirty="0" err="1">
                <a:latin typeface="Courier New"/>
                <a:cs typeface="Courier New"/>
              </a:rPr>
              <a:t>msg</a:t>
            </a:r>
            <a:r>
              <a:rPr lang="en-US" sz="1400" dirty="0">
                <a:latin typeface="Courier New"/>
                <a:cs typeface="Courier New"/>
              </a:rPr>
              <a:t>);</a:t>
            </a:r>
          </a:p>
          <a:p>
            <a:r>
              <a:rPr lang="en-US" sz="1400" dirty="0">
                <a:latin typeface="Courier New"/>
                <a:cs typeface="Courier New"/>
              </a:rPr>
              <a:t>};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Courier New"/>
                <a:cs typeface="Courier New"/>
              </a:rPr>
              <a:t>messageCacheAppend</a:t>
            </a:r>
            <a:r>
              <a:rPr lang="en-US" dirty="0" smtClean="0"/>
              <a:t> does most of the work (next slide)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onChatData</a:t>
            </a:r>
            <a:r>
              <a:rPr lang="en-US" dirty="0" smtClean="0"/>
              <a:t> so the application also displays its own chat messages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2015/9/30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15</a:t>
            </a:fld>
            <a:endParaRPr lang="en">
              <a:solidFill>
                <a:schemeClr val="dk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5171" y="3990005"/>
            <a:ext cx="603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send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02075" y="3990005"/>
            <a:ext cx="2051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messageCacheAppend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>
            <a:off x="4028872" y="4143894"/>
            <a:ext cx="4732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59205" y="3808910"/>
            <a:ext cx="812835" cy="610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FireChat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453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dive: </a:t>
            </a:r>
            <a:r>
              <a:rPr lang="en-US" dirty="0" err="1" smtClean="0"/>
              <a:t>FireChat.messageCacheAppend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74" y="858389"/>
            <a:ext cx="9040625" cy="4011267"/>
          </a:xfrm>
        </p:spPr>
        <p:txBody>
          <a:bodyPr>
            <a:normAutofit lnSpcReduction="10000"/>
          </a:bodyPr>
          <a:lstStyle/>
          <a:p>
            <a:r>
              <a:rPr lang="en-US" sz="1400" dirty="0" err="1">
                <a:latin typeface="Courier New"/>
                <a:cs typeface="Courier New"/>
                <a:hlinkClick r:id="rId2"/>
              </a:rPr>
              <a:t>FireChat.prototype.</a:t>
            </a:r>
            <a:r>
              <a:rPr lang="en-US" sz="1400" b="1" dirty="0" err="1">
                <a:latin typeface="Courier New"/>
                <a:cs typeface="Courier New"/>
                <a:hlinkClick r:id="rId2"/>
              </a:rPr>
              <a:t>messageCacheAppend</a:t>
            </a:r>
            <a:r>
              <a:rPr lang="en-US" sz="1400" dirty="0">
                <a:latin typeface="Courier New"/>
                <a:cs typeface="Courier New"/>
              </a:rPr>
              <a:t> = function(</a:t>
            </a:r>
            <a:r>
              <a:rPr lang="en-US" sz="1400" dirty="0" err="1">
                <a:latin typeface="Courier New"/>
                <a:cs typeface="Courier New"/>
              </a:rPr>
              <a:t>messageType</a:t>
            </a:r>
            <a:r>
              <a:rPr lang="en-US" sz="1400" dirty="0">
                <a:latin typeface="Courier New"/>
                <a:cs typeface="Courier New"/>
              </a:rPr>
              <a:t>, message</a:t>
            </a:r>
            <a:r>
              <a:rPr lang="en-US" sz="1400" dirty="0" smtClean="0">
                <a:latin typeface="Courier New"/>
                <a:cs typeface="Courier New"/>
              </a:rPr>
              <a:t>) {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this.sync.</a:t>
            </a:r>
            <a:r>
              <a:rPr lang="en-US" sz="1400" b="1" dirty="0" err="1" smtClean="0">
                <a:latin typeface="Courier New"/>
                <a:cs typeface="Courier New"/>
              </a:rPr>
              <a:t>publishNextSequenceNo</a:t>
            </a:r>
            <a:r>
              <a:rPr lang="en-US" sz="1400" dirty="0">
                <a:latin typeface="Courier New"/>
                <a:cs typeface="Courier New"/>
              </a:rPr>
              <a:t>()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var</a:t>
            </a:r>
            <a:r>
              <a:rPr lang="en-US" sz="1400" dirty="0" smtClean="0">
                <a:latin typeface="Courier New"/>
                <a:cs typeface="Courier New"/>
              </a:rPr>
              <a:t> content = new </a:t>
            </a:r>
            <a:r>
              <a:rPr lang="en-US" sz="1400" dirty="0" err="1" smtClean="0">
                <a:latin typeface="Courier New"/>
                <a:cs typeface="Courier New"/>
              </a:rPr>
              <a:t>FireChat.ChatMessage</a:t>
            </a:r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(</a:t>
            </a:r>
            <a:r>
              <a:rPr lang="en-US" sz="1400" dirty="0" err="1" smtClean="0">
                <a:latin typeface="Courier New"/>
                <a:cs typeface="Courier New"/>
              </a:rPr>
              <a:t>this.sync.</a:t>
            </a:r>
            <a:r>
              <a:rPr lang="en-US" sz="1400" b="1" dirty="0" err="1" smtClean="0">
                <a:latin typeface="Courier New"/>
                <a:cs typeface="Courier New"/>
              </a:rPr>
              <a:t>getSequenceNo</a:t>
            </a:r>
            <a:r>
              <a:rPr lang="en-US" sz="1400" dirty="0" smtClean="0">
                <a:latin typeface="Courier New"/>
                <a:cs typeface="Courier New"/>
              </a:rPr>
              <a:t>(), </a:t>
            </a:r>
            <a:r>
              <a:rPr lang="en-US" sz="1400" dirty="0" err="1" smtClean="0">
                <a:latin typeface="Courier New"/>
                <a:cs typeface="Courier New"/>
              </a:rPr>
              <a:t>this.username</a:t>
            </a:r>
            <a:r>
              <a:rPr lang="en-US" sz="1400" dirty="0" smtClean="0">
                <a:latin typeface="Courier New"/>
                <a:cs typeface="Courier New"/>
              </a:rPr>
              <a:t>, </a:t>
            </a:r>
            <a:r>
              <a:rPr lang="en-US" sz="1400" dirty="0" err="1" smtClean="0">
                <a:latin typeface="Courier New"/>
                <a:cs typeface="Courier New"/>
              </a:rPr>
              <a:t>this.screenName</a:t>
            </a:r>
            <a:r>
              <a:rPr lang="en-US" sz="1400" dirty="0" smtClean="0">
                <a:latin typeface="Courier New"/>
                <a:cs typeface="Courier New"/>
              </a:rPr>
              <a:t>,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 </a:t>
            </a:r>
            <a:r>
              <a:rPr lang="en-US" sz="1400" dirty="0" err="1" smtClean="0">
                <a:latin typeface="Courier New"/>
                <a:cs typeface="Courier New"/>
              </a:rPr>
              <a:t>messageType</a:t>
            </a:r>
            <a:r>
              <a:rPr lang="en-US" sz="1400" dirty="0" smtClean="0">
                <a:latin typeface="Courier New"/>
                <a:cs typeface="Courier New"/>
              </a:rPr>
              <a:t>, message, new </a:t>
            </a:r>
            <a:r>
              <a:rPr lang="en-US" sz="1400" dirty="0">
                <a:latin typeface="Courier New"/>
                <a:cs typeface="Courier New"/>
              </a:rPr>
              <a:t>Date(</a:t>
            </a:r>
            <a:r>
              <a:rPr lang="en-US" sz="1400" dirty="0" smtClean="0">
                <a:latin typeface="Courier New"/>
                <a:cs typeface="Courier New"/>
              </a:rPr>
              <a:t>).</a:t>
            </a:r>
            <a:r>
              <a:rPr lang="en-US" sz="1400" dirty="0" err="1">
                <a:latin typeface="Courier New"/>
                <a:cs typeface="Courier New"/>
              </a:rPr>
              <a:t>getTime</a:t>
            </a:r>
            <a:r>
              <a:rPr lang="en-US" sz="1400" dirty="0">
                <a:latin typeface="Courier New"/>
                <a:cs typeface="Courier New"/>
              </a:rPr>
              <a:t>()</a:t>
            </a:r>
            <a:r>
              <a:rPr lang="en-US" sz="1400" dirty="0" smtClean="0">
                <a:latin typeface="Courier New"/>
                <a:cs typeface="Courier New"/>
              </a:rPr>
              <a:t>);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err="1">
                <a:latin typeface="Courier New"/>
                <a:cs typeface="Courier New"/>
              </a:rPr>
              <a:t>this.</a:t>
            </a:r>
            <a:r>
              <a:rPr lang="en-US" sz="1400" b="1" dirty="0" err="1">
                <a:latin typeface="Courier New"/>
                <a:cs typeface="Courier New"/>
              </a:rPr>
              <a:t>msgCache.push</a:t>
            </a:r>
            <a:r>
              <a:rPr lang="en-US" sz="1400" dirty="0">
                <a:latin typeface="Courier New"/>
                <a:cs typeface="Courier New"/>
              </a:rPr>
              <a:t>(content);</a:t>
            </a:r>
          </a:p>
          <a:p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smtClean="0">
                <a:latin typeface="Courier New"/>
                <a:cs typeface="Courier New"/>
              </a:rPr>
              <a:t>// Also put the message in the persistent chat storage.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…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};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endParaRPr lang="en-US" sz="1400" dirty="0" smtClean="0"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Publish the next sequence number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Save the </a:t>
            </a:r>
            <a:r>
              <a:rPr lang="en-US" dirty="0" err="1" smtClean="0">
                <a:latin typeface="Courier New"/>
                <a:cs typeface="Courier New"/>
              </a:rPr>
              <a:t>ChatMessage</a:t>
            </a:r>
            <a:r>
              <a:rPr lang="en-US" dirty="0" smtClean="0"/>
              <a:t> JSON object and</a:t>
            </a:r>
            <a:br>
              <a:rPr lang="en-US" dirty="0" smtClean="0"/>
            </a:br>
            <a:r>
              <a:rPr lang="en-US" dirty="0" smtClean="0"/>
              <a:t>wait for interests from other users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2015/9/30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16</a:t>
            </a:fld>
            <a:endParaRPr lang="en">
              <a:solidFill>
                <a:schemeClr val="dk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0154" y="2885963"/>
            <a:ext cx="2160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messageCacheAppend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40154" y="4515684"/>
            <a:ext cx="2160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publishNextSequenceNo</a:t>
            </a:r>
            <a:endParaRPr lang="en-US" dirty="0"/>
          </a:p>
        </p:txBody>
      </p:sp>
      <p:cxnSp>
        <p:nvCxnSpPr>
          <p:cNvPr id="9" name="Straight Arrow Connector 8"/>
          <p:cNvCxnSpPr>
            <a:endCxn id="8" idx="0"/>
          </p:cNvCxnSpPr>
          <p:nvPr/>
        </p:nvCxnSpPr>
        <p:spPr>
          <a:xfrm>
            <a:off x="6700184" y="3193741"/>
            <a:ext cx="20411" cy="1321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70196" y="3193741"/>
            <a:ext cx="521083" cy="521982"/>
          </a:xfrm>
          <a:prstGeom prst="straightConnector1">
            <a:avLst/>
          </a:prstGeom>
          <a:ln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691279" y="3475735"/>
            <a:ext cx="1318967" cy="57997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msgCache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27319" y="2754414"/>
            <a:ext cx="812835" cy="1450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FireChat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27319" y="4342197"/>
            <a:ext cx="812835" cy="669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NDN-JS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46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dive: </a:t>
            </a:r>
            <a:r>
              <a:rPr lang="en-US" dirty="0" err="1" smtClean="0"/>
              <a:t>FireChat.onInterest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8389"/>
            <a:ext cx="9143999" cy="4011267"/>
          </a:xfrm>
        </p:spPr>
        <p:txBody>
          <a:bodyPr>
            <a:normAutofit/>
          </a:bodyPr>
          <a:lstStyle/>
          <a:p>
            <a:r>
              <a:rPr lang="en-US" sz="1400" dirty="0" err="1">
                <a:latin typeface="Courier New"/>
                <a:cs typeface="Courier New"/>
                <a:hlinkClick r:id="rId2"/>
              </a:rPr>
              <a:t>FireChat.prototype.</a:t>
            </a:r>
            <a:r>
              <a:rPr lang="en-US" sz="1400" b="1" dirty="0" err="1">
                <a:latin typeface="Courier New"/>
                <a:cs typeface="Courier New"/>
                <a:hlinkClick r:id="rId2"/>
              </a:rPr>
              <a:t>onInterest</a:t>
            </a:r>
            <a:r>
              <a:rPr lang="en-US" sz="1400" dirty="0">
                <a:latin typeface="Courier New"/>
                <a:cs typeface="Courier New"/>
              </a:rPr>
              <a:t> = </a:t>
            </a:r>
            <a:r>
              <a:rPr lang="en-US" sz="1400" dirty="0" smtClean="0">
                <a:latin typeface="Courier New"/>
                <a:cs typeface="Courier New"/>
              </a:rPr>
              <a:t>function(</a:t>
            </a:r>
            <a:r>
              <a:rPr lang="en-US" sz="1400" dirty="0">
                <a:latin typeface="Courier New"/>
                <a:cs typeface="Courier New"/>
              </a:rPr>
              <a:t>prefix, interest, face, </a:t>
            </a:r>
            <a:r>
              <a:rPr lang="en-US" sz="1400" dirty="0" smtClean="0">
                <a:latin typeface="Courier New"/>
                <a:cs typeface="Courier New"/>
              </a:rPr>
              <a:t>…) {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err="1">
                <a:latin typeface="Courier New"/>
                <a:cs typeface="Courier New"/>
              </a:rPr>
              <a:t>var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err="1">
                <a:latin typeface="Courier New"/>
                <a:cs typeface="Courier New"/>
              </a:rPr>
              <a:t>seq</a:t>
            </a:r>
            <a:r>
              <a:rPr lang="en-US" sz="1400" dirty="0">
                <a:latin typeface="Courier New"/>
                <a:cs typeface="Courier New"/>
              </a:rPr>
              <a:t> = </a:t>
            </a:r>
            <a:r>
              <a:rPr lang="en-US" sz="1400" dirty="0" err="1">
                <a:latin typeface="Courier New"/>
                <a:cs typeface="Courier New"/>
              </a:rPr>
              <a:t>parseInt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interest.</a:t>
            </a:r>
            <a:r>
              <a:rPr lang="en-US" sz="1400" b="1" dirty="0" err="1">
                <a:latin typeface="Courier New"/>
                <a:cs typeface="Courier New"/>
              </a:rPr>
              <a:t>getName</a:t>
            </a:r>
            <a:r>
              <a:rPr lang="en-US" sz="1400" dirty="0">
                <a:latin typeface="Courier New"/>
                <a:cs typeface="Courier New"/>
              </a:rPr>
              <a:t>().get(-1).</a:t>
            </a:r>
            <a:r>
              <a:rPr lang="en-US" sz="1400" dirty="0" err="1">
                <a:latin typeface="Courier New"/>
                <a:cs typeface="Courier New"/>
              </a:rPr>
              <a:t>toEscapedString</a:t>
            </a:r>
            <a:r>
              <a:rPr lang="en-US" sz="1400" dirty="0">
                <a:latin typeface="Courier New"/>
                <a:cs typeface="Courier New"/>
              </a:rPr>
              <a:t>())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var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chatMessage</a:t>
            </a:r>
            <a:r>
              <a:rPr lang="en-US" sz="1400" dirty="0" smtClean="0">
                <a:latin typeface="Courier New"/>
                <a:cs typeface="Courier New"/>
              </a:rPr>
              <a:t> = </a:t>
            </a:r>
            <a:r>
              <a:rPr lang="en-US" sz="1400" b="1" dirty="0" err="1" smtClean="0">
                <a:latin typeface="Courier New"/>
                <a:cs typeface="Courier New"/>
              </a:rPr>
              <a:t>findChatMessage</a:t>
            </a:r>
            <a:r>
              <a:rPr lang="en-US" sz="1400" dirty="0" smtClean="0">
                <a:latin typeface="Courier New"/>
                <a:cs typeface="Courier New"/>
              </a:rPr>
              <a:t>(</a:t>
            </a:r>
            <a:r>
              <a:rPr lang="en-US" sz="1400" dirty="0" err="1" smtClean="0">
                <a:latin typeface="Courier New"/>
                <a:cs typeface="Courier New"/>
              </a:rPr>
              <a:t>this.msgCache</a:t>
            </a:r>
            <a:r>
              <a:rPr lang="en-US" sz="1400" dirty="0" smtClean="0">
                <a:latin typeface="Courier New"/>
                <a:cs typeface="Courier New"/>
              </a:rPr>
              <a:t>, </a:t>
            </a:r>
            <a:r>
              <a:rPr lang="en-US" sz="1400" dirty="0" err="1" smtClean="0">
                <a:latin typeface="Courier New"/>
                <a:cs typeface="Courier New"/>
              </a:rPr>
              <a:t>seq</a:t>
            </a:r>
            <a:r>
              <a:rPr lang="en-US" sz="14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var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data = </a:t>
            </a:r>
            <a:r>
              <a:rPr lang="en-US" sz="1400" b="1" dirty="0">
                <a:latin typeface="Courier New"/>
                <a:cs typeface="Courier New"/>
              </a:rPr>
              <a:t>new Data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interest.getName</a:t>
            </a:r>
            <a:r>
              <a:rPr lang="en-US" sz="1400" dirty="0">
                <a:latin typeface="Courier New"/>
                <a:cs typeface="Courier New"/>
              </a:rPr>
              <a:t>());</a:t>
            </a:r>
          </a:p>
          <a:p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data.</a:t>
            </a:r>
            <a:r>
              <a:rPr lang="en-US" sz="1400" b="1" dirty="0" err="1" smtClean="0">
                <a:latin typeface="Courier New"/>
                <a:cs typeface="Courier New"/>
              </a:rPr>
              <a:t>setContent</a:t>
            </a:r>
            <a:r>
              <a:rPr lang="en-US" sz="1400" dirty="0" smtClean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chatMessage</a:t>
            </a:r>
            <a:r>
              <a:rPr lang="en-US" sz="1400" dirty="0" err="1" smtClean="0">
                <a:latin typeface="Courier New"/>
                <a:cs typeface="Courier New"/>
              </a:rPr>
              <a:t>.encode</a:t>
            </a:r>
            <a:r>
              <a:rPr lang="en-US" sz="1400" dirty="0">
                <a:latin typeface="Courier New"/>
                <a:cs typeface="Courier New"/>
              </a:rPr>
              <a:t>())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this.keyChain.</a:t>
            </a:r>
            <a:r>
              <a:rPr lang="en-US" sz="1400" b="1" dirty="0" err="1" smtClean="0">
                <a:latin typeface="Courier New"/>
                <a:cs typeface="Courier New"/>
              </a:rPr>
              <a:t>sign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</a:t>
            </a:r>
            <a:r>
              <a:rPr lang="en-US" sz="1400" dirty="0" smtClean="0">
                <a:latin typeface="Courier New"/>
                <a:cs typeface="Courier New"/>
              </a:rPr>
              <a:t>(</a:t>
            </a:r>
            <a:r>
              <a:rPr lang="en-US" sz="1400" dirty="0">
                <a:latin typeface="Courier New"/>
                <a:cs typeface="Courier New"/>
              </a:rPr>
              <a:t>data, </a:t>
            </a:r>
            <a:r>
              <a:rPr lang="en-US" sz="1400" dirty="0" err="1">
                <a:latin typeface="Courier New"/>
                <a:cs typeface="Courier New"/>
              </a:rPr>
              <a:t>this.certificateName</a:t>
            </a:r>
            <a:r>
              <a:rPr lang="en-US" sz="1400" dirty="0">
                <a:latin typeface="Courier New"/>
                <a:cs typeface="Courier New"/>
              </a:rPr>
              <a:t>, function() {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</a:t>
            </a:r>
            <a:r>
              <a:rPr lang="en-US" sz="1400" dirty="0" err="1" smtClean="0">
                <a:latin typeface="Courier New"/>
                <a:cs typeface="Courier New"/>
              </a:rPr>
              <a:t>face.</a:t>
            </a:r>
            <a:r>
              <a:rPr lang="en-US" sz="1400" b="1" dirty="0" err="1" smtClean="0">
                <a:latin typeface="Courier New"/>
                <a:cs typeface="Courier New"/>
              </a:rPr>
              <a:t>putData</a:t>
            </a:r>
            <a:r>
              <a:rPr lang="en-US" sz="1400" dirty="0">
                <a:latin typeface="Courier New"/>
                <a:cs typeface="Courier New"/>
              </a:rPr>
              <a:t>(data);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}</a:t>
            </a:r>
            <a:r>
              <a:rPr lang="en-US" sz="1400" dirty="0">
                <a:latin typeface="Courier New"/>
                <a:cs typeface="Courier New"/>
              </a:rPr>
              <a:t>);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};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/</a:t>
            </a:r>
            <a:r>
              <a:rPr lang="en-US" sz="1600" dirty="0" err="1" smtClean="0">
                <a:solidFill>
                  <a:srgbClr val="3366FF"/>
                </a:solidFill>
              </a:rPr>
              <a:t>ndn</a:t>
            </a:r>
            <a:r>
              <a:rPr lang="en-US" sz="1600" dirty="0">
                <a:solidFill>
                  <a:srgbClr val="3366FF"/>
                </a:solidFill>
              </a:rPr>
              <a:t>/org/</a:t>
            </a:r>
            <a:r>
              <a:rPr lang="en-US" sz="1600" dirty="0" err="1">
                <a:solidFill>
                  <a:srgbClr val="3366FF"/>
                </a:solidFill>
              </a:rPr>
              <a:t>icn</a:t>
            </a:r>
            <a:r>
              <a:rPr lang="en-US" sz="1600" dirty="0">
                <a:solidFill>
                  <a:srgbClr val="3366FF"/>
                </a:solidFill>
              </a:rPr>
              <a:t>/USER</a:t>
            </a:r>
            <a:r>
              <a:rPr lang="en-US" sz="1600" dirty="0" smtClean="0">
                <a:solidFill>
                  <a:srgbClr val="3366FF"/>
                </a:solidFill>
              </a:rPr>
              <a:t>/alice%</a:t>
            </a:r>
            <a:r>
              <a:rPr lang="en-US" sz="1600" dirty="0">
                <a:solidFill>
                  <a:srgbClr val="3366FF"/>
                </a:solidFill>
              </a:rPr>
              <a:t>40ucla.edu</a:t>
            </a:r>
            <a:r>
              <a:rPr lang="en-US" sz="1600" dirty="0"/>
              <a:t>/CHAT/CHANNEL/tutorial/SESSION/1442864410</a:t>
            </a:r>
            <a:r>
              <a:rPr lang="en-US" sz="1600" dirty="0" smtClean="0"/>
              <a:t>/</a:t>
            </a:r>
            <a:r>
              <a:rPr lang="en-US" sz="1600" dirty="0" smtClean="0">
                <a:solidFill>
                  <a:srgbClr val="FF0000"/>
                </a:solidFill>
              </a:rPr>
              <a:t>5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Courier New"/>
                <a:cs typeface="Courier New"/>
              </a:rPr>
              <a:t>keyChain.sign</a:t>
            </a:r>
            <a:r>
              <a:rPr lang="en-US" dirty="0" smtClean="0"/>
              <a:t> explained later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Courier New"/>
                <a:cs typeface="Courier New"/>
              </a:rPr>
              <a:t>face.putData</a:t>
            </a:r>
            <a:r>
              <a:rPr lang="en-US" dirty="0" smtClean="0"/>
              <a:t> sends the data packet to the face of the incoming interest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2015/9/30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17</a:t>
            </a:fld>
            <a:endParaRPr lang="en">
              <a:solidFill>
                <a:schemeClr val="dk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9853" y="1670118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onInterest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129484" y="3299839"/>
            <a:ext cx="813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putData</a:t>
            </a:r>
            <a:endParaRPr lang="en-US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493253" y="1977896"/>
            <a:ext cx="20411" cy="1321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1" idx="6"/>
          </p:cNvCxnSpPr>
          <p:nvPr/>
        </p:nvCxnSpPr>
        <p:spPr>
          <a:xfrm flipV="1">
            <a:off x="7770212" y="1977896"/>
            <a:ext cx="460013" cy="571980"/>
          </a:xfrm>
          <a:prstGeom prst="straightConnector1">
            <a:avLst/>
          </a:prstGeom>
          <a:ln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451245" y="2259890"/>
            <a:ext cx="1318967" cy="57997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msgCache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13382" y="1664666"/>
            <a:ext cx="812835" cy="1450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FireChat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40154" y="3192254"/>
            <a:ext cx="812835" cy="537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NDN-JS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853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dive: Chat message content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Courier New"/>
                <a:cs typeface="Courier New"/>
                <a:hlinkClick r:id="rId2"/>
              </a:rPr>
              <a:t>{ "</a:t>
            </a:r>
            <a:r>
              <a:rPr lang="en-US" sz="1400" dirty="0" err="1">
                <a:latin typeface="Courier New"/>
                <a:cs typeface="Courier New"/>
                <a:hlinkClick r:id="rId2"/>
              </a:rPr>
              <a:t>seqNo</a:t>
            </a:r>
            <a:r>
              <a:rPr lang="en-US" sz="1400" dirty="0">
                <a:latin typeface="Courier New"/>
                <a:cs typeface="Courier New"/>
                <a:hlinkClick r:id="rId2"/>
              </a:rPr>
              <a:t>": 5,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  "</a:t>
            </a:r>
            <a:r>
              <a:rPr lang="en-US" sz="1400" dirty="0" err="1">
                <a:latin typeface="Courier New"/>
                <a:cs typeface="Courier New"/>
              </a:rPr>
              <a:t>fromUsername</a:t>
            </a:r>
            <a:r>
              <a:rPr lang="en-US" sz="1400" dirty="0">
                <a:latin typeface="Courier New"/>
                <a:cs typeface="Courier New"/>
              </a:rPr>
              <a:t>": "</a:t>
            </a:r>
            <a:r>
              <a:rPr lang="en-US" sz="1400" dirty="0" err="1">
                <a:latin typeface="Courier New"/>
                <a:cs typeface="Courier New"/>
              </a:rPr>
              <a:t>alice@ucla.edu</a:t>
            </a:r>
            <a:r>
              <a:rPr lang="en-US" sz="1400" dirty="0">
                <a:latin typeface="Courier New"/>
                <a:cs typeface="Courier New"/>
              </a:rPr>
              <a:t>",</a:t>
            </a:r>
          </a:p>
          <a:p>
            <a:r>
              <a:rPr lang="en-US" sz="1400" dirty="0">
                <a:latin typeface="Courier New"/>
                <a:cs typeface="Courier New"/>
              </a:rPr>
              <a:t>  "</a:t>
            </a:r>
            <a:r>
              <a:rPr lang="en-US" sz="1400" dirty="0" err="1">
                <a:latin typeface="Courier New"/>
                <a:cs typeface="Courier New"/>
              </a:rPr>
              <a:t>fromScreenName</a:t>
            </a:r>
            <a:r>
              <a:rPr lang="en-US" sz="1400" dirty="0">
                <a:latin typeface="Courier New"/>
                <a:cs typeface="Courier New"/>
              </a:rPr>
              <a:t>": "</a:t>
            </a:r>
            <a:r>
              <a:rPr lang="en-US" sz="1400" dirty="0" err="1">
                <a:latin typeface="Courier New"/>
                <a:cs typeface="Courier New"/>
              </a:rPr>
              <a:t>alice</a:t>
            </a:r>
            <a:r>
              <a:rPr lang="en-US" sz="1400" dirty="0">
                <a:latin typeface="Courier New"/>
                <a:cs typeface="Courier New"/>
              </a:rPr>
              <a:t>",</a:t>
            </a:r>
          </a:p>
          <a:p>
            <a:r>
              <a:rPr lang="en-US" sz="1400" dirty="0">
                <a:latin typeface="Courier New"/>
                <a:cs typeface="Courier New"/>
              </a:rPr>
              <a:t>  "</a:t>
            </a:r>
            <a:r>
              <a:rPr lang="en-US" sz="1400" dirty="0" err="1">
                <a:latin typeface="Courier New"/>
                <a:cs typeface="Courier New"/>
              </a:rPr>
              <a:t>msgType</a:t>
            </a:r>
            <a:r>
              <a:rPr lang="en-US" sz="1400" dirty="0">
                <a:latin typeface="Courier New"/>
                <a:cs typeface="Courier New"/>
              </a:rPr>
              <a:t>": "CHAT",</a:t>
            </a:r>
          </a:p>
          <a:p>
            <a:r>
              <a:rPr lang="en-US" sz="1400" dirty="0">
                <a:latin typeface="Courier New"/>
                <a:cs typeface="Courier New"/>
              </a:rPr>
              <a:t>  "timestamp": 1442932978694,</a:t>
            </a:r>
          </a:p>
          <a:p>
            <a:r>
              <a:rPr lang="en-US" sz="1400" dirty="0">
                <a:latin typeface="Courier New"/>
                <a:cs typeface="Courier New"/>
              </a:rPr>
              <a:t>  "data": "funny &amp;amp; true",</a:t>
            </a:r>
          </a:p>
          <a:p>
            <a:r>
              <a:rPr lang="en-US" sz="1400" dirty="0">
                <a:latin typeface="Courier New"/>
                <a:cs typeface="Courier New"/>
              </a:rPr>
              <a:t>  "to": ""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2015/9/30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18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487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0"/>
            <a:ext cx="9144000" cy="85725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DeepDive</a:t>
            </a:r>
            <a:r>
              <a:rPr lang="en-US" dirty="0"/>
              <a:t>: ChronoSync2013</a:t>
            </a:r>
            <a:r>
              <a:rPr lang="en-US" dirty="0" smtClean="0"/>
              <a:t>.publishNextSequenceNo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8389"/>
            <a:ext cx="9144000" cy="4011267"/>
          </a:xfrm>
        </p:spPr>
        <p:txBody>
          <a:bodyPr>
            <a:normAutofit lnSpcReduction="10000"/>
          </a:bodyPr>
          <a:lstStyle/>
          <a:p>
            <a:r>
              <a:rPr lang="en-US" sz="1500" dirty="0">
                <a:latin typeface="Courier New"/>
                <a:cs typeface="Courier New"/>
                <a:hlinkClick r:id="rId2"/>
              </a:rPr>
              <a:t>ChronoSync2013.prototype.</a:t>
            </a:r>
            <a:r>
              <a:rPr lang="en-US" sz="1500" b="1" dirty="0">
                <a:latin typeface="Courier New"/>
                <a:cs typeface="Courier New"/>
                <a:hlinkClick r:id="rId2"/>
              </a:rPr>
              <a:t>publishNextSequenceNo</a:t>
            </a:r>
            <a:r>
              <a:rPr lang="en-US" sz="1500" dirty="0">
                <a:latin typeface="Courier New"/>
                <a:cs typeface="Courier New"/>
              </a:rPr>
              <a:t> = function(</a:t>
            </a:r>
            <a:r>
              <a:rPr lang="en-US" sz="1500" dirty="0" smtClean="0">
                <a:latin typeface="Courier New"/>
                <a:cs typeface="Courier New"/>
              </a:rPr>
              <a:t>) {</a:t>
            </a:r>
            <a:endParaRPr lang="en-US" sz="1500" dirty="0">
              <a:latin typeface="Courier New"/>
              <a:cs typeface="Courier New"/>
            </a:endParaRPr>
          </a:p>
          <a:p>
            <a:r>
              <a:rPr lang="en-US" sz="1500" dirty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this.</a:t>
            </a:r>
            <a:r>
              <a:rPr lang="en-US" sz="1500" b="1" dirty="0" err="1" smtClean="0">
                <a:latin typeface="Courier New"/>
                <a:cs typeface="Courier New"/>
              </a:rPr>
              <a:t>usrseq</a:t>
            </a:r>
            <a:r>
              <a:rPr lang="en-US" sz="1500" b="1" dirty="0" smtClean="0">
                <a:latin typeface="Courier New"/>
                <a:cs typeface="Courier New"/>
              </a:rPr>
              <a:t>+</a:t>
            </a:r>
            <a:r>
              <a:rPr lang="en-US" sz="1500" b="1" dirty="0">
                <a:latin typeface="Courier New"/>
                <a:cs typeface="Courier New"/>
              </a:rPr>
              <a:t>+</a:t>
            </a:r>
            <a:r>
              <a:rPr lang="en-US" sz="1500" dirty="0"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latin typeface="Courier New"/>
                <a:cs typeface="Courier New"/>
              </a:rPr>
              <a:t>  </a:t>
            </a:r>
            <a:r>
              <a:rPr lang="en-US" sz="1500" dirty="0" err="1">
                <a:latin typeface="Courier New"/>
                <a:cs typeface="Courier New"/>
              </a:rPr>
              <a:t>var</a:t>
            </a:r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smtClean="0">
                <a:latin typeface="Courier New"/>
                <a:cs typeface="Courier New"/>
              </a:rPr>
              <a:t>message </a:t>
            </a:r>
            <a:r>
              <a:rPr lang="en-US" sz="1500" dirty="0">
                <a:latin typeface="Courier New"/>
                <a:cs typeface="Courier New"/>
              </a:rPr>
              <a:t>= </a:t>
            </a:r>
            <a:r>
              <a:rPr lang="en-US" sz="1500" dirty="0" err="1" smtClean="0">
                <a:latin typeface="Courier New"/>
                <a:cs typeface="Courier New"/>
              </a:rPr>
              <a:t>makeSyncMessage</a:t>
            </a:r>
            <a:endParaRPr lang="en-US" sz="1500" dirty="0" smtClean="0">
              <a:latin typeface="Courier New"/>
              <a:cs typeface="Courier New"/>
            </a:endParaRPr>
          </a:p>
          <a:p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smtClean="0">
                <a:latin typeface="Courier New"/>
                <a:cs typeface="Courier New"/>
              </a:rPr>
              <a:t>   (</a:t>
            </a:r>
            <a:r>
              <a:rPr lang="en-US" sz="1500" dirty="0" err="1" smtClean="0">
                <a:latin typeface="Courier New"/>
                <a:cs typeface="Courier New"/>
              </a:rPr>
              <a:t>this.applicationDataPrefixUri</a:t>
            </a:r>
            <a:r>
              <a:rPr lang="en-US" sz="1500" dirty="0" smtClean="0">
                <a:latin typeface="Courier New"/>
                <a:cs typeface="Courier New"/>
              </a:rPr>
              <a:t>, </a:t>
            </a:r>
            <a:r>
              <a:rPr lang="en-US" sz="1500" dirty="0" err="1" smtClean="0">
                <a:latin typeface="Courier New"/>
                <a:cs typeface="Courier New"/>
              </a:rPr>
              <a:t>this.</a:t>
            </a:r>
            <a:r>
              <a:rPr lang="en-US" sz="1500" b="1" dirty="0" err="1" smtClean="0">
                <a:latin typeface="Courier New"/>
                <a:cs typeface="Courier New"/>
              </a:rPr>
              <a:t>usrseq</a:t>
            </a:r>
            <a:r>
              <a:rPr lang="en-US" sz="1500" dirty="0" smtClean="0">
                <a:latin typeface="Courier New"/>
                <a:cs typeface="Courier New"/>
              </a:rPr>
              <a:t>, </a:t>
            </a:r>
            <a:r>
              <a:rPr lang="en-US" sz="1500" dirty="0" err="1" smtClean="0">
                <a:latin typeface="Courier New"/>
                <a:cs typeface="Courier New"/>
              </a:rPr>
              <a:t>this.session</a:t>
            </a:r>
            <a:r>
              <a:rPr lang="en-US" sz="1500" dirty="0" smtClean="0">
                <a:latin typeface="Courier New"/>
                <a:cs typeface="Courier New"/>
              </a:rPr>
              <a:t>);</a:t>
            </a:r>
            <a:endParaRPr lang="en-US" sz="1500" dirty="0">
              <a:latin typeface="Courier New"/>
              <a:cs typeface="Courier New"/>
            </a:endParaRPr>
          </a:p>
          <a:p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this.</a:t>
            </a:r>
            <a:r>
              <a:rPr lang="en-US" sz="1500" b="1" dirty="0" err="1" smtClean="0">
                <a:latin typeface="Courier New"/>
                <a:cs typeface="Courier New"/>
              </a:rPr>
              <a:t>broadcastSyncState</a:t>
            </a:r>
            <a:r>
              <a:rPr lang="en-US" sz="1500" dirty="0">
                <a:latin typeface="Courier New"/>
                <a:cs typeface="Courier New"/>
              </a:rPr>
              <a:t>(</a:t>
            </a:r>
            <a:r>
              <a:rPr lang="en-US" sz="1500" dirty="0" err="1">
                <a:latin typeface="Courier New"/>
                <a:cs typeface="Courier New"/>
              </a:rPr>
              <a:t>this.</a:t>
            </a:r>
            <a:r>
              <a:rPr lang="en-US" sz="1500" b="1" dirty="0" err="1">
                <a:latin typeface="Courier New"/>
                <a:cs typeface="Courier New"/>
              </a:rPr>
              <a:t>digest_tree.getRoot</a:t>
            </a:r>
            <a:r>
              <a:rPr lang="en-US" sz="1500" dirty="0">
                <a:latin typeface="Courier New"/>
                <a:cs typeface="Courier New"/>
              </a:rPr>
              <a:t>(), </a:t>
            </a:r>
            <a:r>
              <a:rPr lang="en-US" sz="1500" dirty="0" smtClean="0">
                <a:latin typeface="Courier New"/>
                <a:cs typeface="Courier New"/>
              </a:rPr>
              <a:t>message);</a:t>
            </a:r>
          </a:p>
          <a:p>
            <a:r>
              <a:rPr lang="en-US" sz="1500" dirty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this.</a:t>
            </a:r>
            <a:r>
              <a:rPr lang="en-US" sz="1500" b="1" dirty="0" err="1" smtClean="0">
                <a:latin typeface="Courier New"/>
                <a:cs typeface="Courier New"/>
              </a:rPr>
              <a:t>digest_tree.update</a:t>
            </a:r>
            <a:r>
              <a:rPr lang="en-US" sz="1500" dirty="0" smtClean="0">
                <a:latin typeface="Courier New"/>
                <a:cs typeface="Courier New"/>
              </a:rPr>
              <a:t>(message); // (actual code is more detailed)</a:t>
            </a:r>
            <a:endParaRPr lang="en-US" sz="1500" dirty="0">
              <a:latin typeface="Courier New"/>
              <a:cs typeface="Courier New"/>
            </a:endParaRPr>
          </a:p>
          <a:p>
            <a:r>
              <a:rPr lang="en-US" sz="1500" dirty="0">
                <a:latin typeface="Courier New"/>
                <a:cs typeface="Courier New"/>
              </a:rPr>
              <a:t>  </a:t>
            </a:r>
            <a:r>
              <a:rPr lang="en-US" sz="1500" dirty="0" err="1">
                <a:latin typeface="Courier New"/>
                <a:cs typeface="Courier New"/>
              </a:rPr>
              <a:t>var</a:t>
            </a:r>
            <a:r>
              <a:rPr lang="en-US" sz="1500" dirty="0">
                <a:latin typeface="Courier New"/>
                <a:cs typeface="Courier New"/>
              </a:rPr>
              <a:t> interest = </a:t>
            </a:r>
            <a:r>
              <a:rPr lang="en-US" sz="1500" b="1" dirty="0">
                <a:latin typeface="Courier New"/>
                <a:cs typeface="Courier New"/>
              </a:rPr>
              <a:t>new Interest</a:t>
            </a:r>
            <a:r>
              <a:rPr lang="en-US" sz="1500" dirty="0">
                <a:latin typeface="Courier New"/>
                <a:cs typeface="Courier New"/>
              </a:rPr>
              <a:t>(</a:t>
            </a:r>
            <a:r>
              <a:rPr lang="en-US" sz="1500" dirty="0" err="1">
                <a:latin typeface="Courier New"/>
                <a:cs typeface="Courier New"/>
              </a:rPr>
              <a:t>this.applicationBroadcastPrefix</a:t>
            </a:r>
            <a:r>
              <a:rPr lang="en-US" sz="1500" dirty="0"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latin typeface="Courier New"/>
                <a:cs typeface="Courier New"/>
              </a:rPr>
              <a:t>  </a:t>
            </a:r>
            <a:r>
              <a:rPr lang="en-US" sz="1500" dirty="0" err="1">
                <a:latin typeface="Courier New"/>
                <a:cs typeface="Courier New"/>
              </a:rPr>
              <a:t>interest.getName</a:t>
            </a:r>
            <a:r>
              <a:rPr lang="en-US" sz="1500" dirty="0">
                <a:latin typeface="Courier New"/>
                <a:cs typeface="Courier New"/>
              </a:rPr>
              <a:t>().</a:t>
            </a:r>
            <a:r>
              <a:rPr lang="en-US" sz="1500" b="1" dirty="0">
                <a:latin typeface="Courier New"/>
                <a:cs typeface="Courier New"/>
              </a:rPr>
              <a:t>append</a:t>
            </a:r>
            <a:r>
              <a:rPr lang="en-US" sz="1500" dirty="0">
                <a:latin typeface="Courier New"/>
                <a:cs typeface="Courier New"/>
              </a:rPr>
              <a:t>(</a:t>
            </a:r>
            <a:r>
              <a:rPr lang="en-US" sz="1500" dirty="0" err="1">
                <a:latin typeface="Courier New"/>
                <a:cs typeface="Courier New"/>
              </a:rPr>
              <a:t>this.</a:t>
            </a:r>
            <a:r>
              <a:rPr lang="en-US" sz="1500" b="1" dirty="0" err="1">
                <a:latin typeface="Courier New"/>
                <a:cs typeface="Courier New"/>
              </a:rPr>
              <a:t>digest_tree.getRoot</a:t>
            </a:r>
            <a:r>
              <a:rPr lang="en-US" sz="1500" dirty="0">
                <a:latin typeface="Courier New"/>
                <a:cs typeface="Courier New"/>
              </a:rPr>
              <a:t>());</a:t>
            </a:r>
          </a:p>
          <a:p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this.face.</a:t>
            </a:r>
            <a:r>
              <a:rPr lang="en-US" sz="1500" b="1" dirty="0" err="1" smtClean="0">
                <a:latin typeface="Courier New"/>
                <a:cs typeface="Courier New"/>
              </a:rPr>
              <a:t>expressInterest</a:t>
            </a:r>
            <a:r>
              <a:rPr lang="en-US" sz="1500" dirty="0" smtClean="0">
                <a:latin typeface="Courier New"/>
                <a:cs typeface="Courier New"/>
              </a:rPr>
              <a:t>(</a:t>
            </a:r>
            <a:r>
              <a:rPr lang="en-US" sz="1500" dirty="0">
                <a:latin typeface="Courier New"/>
                <a:cs typeface="Courier New"/>
              </a:rPr>
              <a:t>interest, </a:t>
            </a:r>
            <a:r>
              <a:rPr lang="en-US" sz="1500" dirty="0" err="1">
                <a:latin typeface="Courier New"/>
                <a:cs typeface="Courier New"/>
              </a:rPr>
              <a:t>this.onData.bind</a:t>
            </a:r>
            <a:r>
              <a:rPr lang="en-US" sz="1500" dirty="0">
                <a:latin typeface="Courier New"/>
                <a:cs typeface="Courier New"/>
              </a:rPr>
              <a:t>(this)</a:t>
            </a:r>
            <a:r>
              <a:rPr lang="en-US" sz="1500" dirty="0" smtClean="0">
                <a:latin typeface="Courier New"/>
                <a:cs typeface="Courier New"/>
              </a:rPr>
              <a:t>, …)</a:t>
            </a:r>
            <a:r>
              <a:rPr lang="en-US" sz="1500" dirty="0">
                <a:latin typeface="Courier New"/>
                <a:cs typeface="Courier New"/>
              </a:rPr>
              <a:t>;</a:t>
            </a:r>
          </a:p>
          <a:p>
            <a:r>
              <a:rPr lang="en-US" sz="1500" dirty="0">
                <a:latin typeface="Courier New"/>
                <a:cs typeface="Courier New"/>
              </a:rPr>
              <a:t>}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pPr marL="285750" lvl="2" indent="-285750"/>
            <a:r>
              <a:rPr lang="en-US" sz="1800" dirty="0" err="1" smtClean="0">
                <a:latin typeface="Courier New"/>
                <a:cs typeface="Courier New"/>
              </a:rPr>
              <a:t>broadcastSyncState</a:t>
            </a:r>
            <a:r>
              <a:rPr lang="en-US" sz="1800" dirty="0" smtClean="0"/>
              <a:t> will reply to interests for the previous digest with the new </a:t>
            </a:r>
            <a:r>
              <a:rPr lang="en-US" sz="1800" dirty="0" err="1" smtClean="0"/>
              <a:t>usrseq</a:t>
            </a:r>
            <a:endParaRPr lang="en-US" sz="1800" dirty="0" smtClean="0"/>
          </a:p>
          <a:p>
            <a:pPr marL="285750" lvl="2" indent="-285750"/>
            <a:r>
              <a:rPr lang="en-US" sz="1800" dirty="0" smtClean="0"/>
              <a:t>Express interest for next digest root: </a:t>
            </a:r>
            <a:r>
              <a:rPr lang="pt-BR" dirty="0" smtClean="0">
                <a:solidFill>
                  <a:srgbClr val="0000FF"/>
                </a:solidFill>
              </a:rPr>
              <a:t>/</a:t>
            </a:r>
            <a:r>
              <a:rPr lang="pt-BR" dirty="0" err="1" smtClean="0">
                <a:solidFill>
                  <a:srgbClr val="0000FF"/>
                </a:solidFill>
              </a:rPr>
              <a:t>ndn</a:t>
            </a:r>
            <a:r>
              <a:rPr lang="pt-BR" dirty="0">
                <a:solidFill>
                  <a:srgbClr val="0000FF"/>
                </a:solidFill>
              </a:rPr>
              <a:t>/</a:t>
            </a:r>
            <a:r>
              <a:rPr lang="pt-BR" dirty="0" err="1">
                <a:solidFill>
                  <a:srgbClr val="0000FF"/>
                </a:solidFill>
              </a:rPr>
              <a:t>multicast</a:t>
            </a:r>
            <a:r>
              <a:rPr lang="pt-BR" dirty="0"/>
              <a:t>/CHAT/CHANNEL/tutorial/</a:t>
            </a:r>
            <a:r>
              <a:rPr lang="pt-BR" dirty="0">
                <a:solidFill>
                  <a:srgbClr val="FF0000"/>
                </a:solidFill>
              </a:rPr>
              <a:t>d04f8183fe685488a5ba6763869fc93e19a6c5e5038518e3e5818516b307bba6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2015/9/30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19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853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See how to use </a:t>
            </a:r>
            <a:r>
              <a:rPr lang="en-US" dirty="0" err="1" smtClean="0"/>
              <a:t>ChronoSync</a:t>
            </a:r>
            <a:r>
              <a:rPr lang="en-US" dirty="0" smtClean="0"/>
              <a:t> in an application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See how to use the sync API of the NDN client 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2015/9/30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2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200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 join and leave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latin typeface="Courier New"/>
                <a:cs typeface="Courier New"/>
                <a:hlinkClick r:id="rId2"/>
              </a:rPr>
              <a:t>f</a:t>
            </a:r>
            <a:r>
              <a:rPr lang="en-US" sz="1400" dirty="0" smtClean="0">
                <a:latin typeface="Courier New"/>
                <a:cs typeface="Courier New"/>
                <a:hlinkClick r:id="rId2"/>
              </a:rPr>
              <a:t>unction </a:t>
            </a:r>
            <a:r>
              <a:rPr lang="en-US" sz="1400" b="1" dirty="0" err="1" smtClean="0">
                <a:latin typeface="Courier New"/>
                <a:cs typeface="Courier New"/>
                <a:hlinkClick r:id="rId2"/>
              </a:rPr>
              <a:t>onUserJoin</a:t>
            </a:r>
            <a:r>
              <a:rPr lang="en-US" sz="1400" dirty="0">
                <a:latin typeface="Courier New"/>
                <a:cs typeface="Courier New"/>
              </a:rPr>
              <a:t>(from, time, </a:t>
            </a:r>
            <a:r>
              <a:rPr lang="en-US" sz="1400" dirty="0" err="1">
                <a:latin typeface="Courier New"/>
                <a:cs typeface="Courier New"/>
              </a:rPr>
              <a:t>msg</a:t>
            </a:r>
            <a:r>
              <a:rPr lang="en-US" sz="1400" dirty="0">
                <a:latin typeface="Courier New"/>
                <a:cs typeface="Courier New"/>
              </a:rPr>
              <a:t>, verified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{ </a:t>
            </a:r>
            <a:r>
              <a:rPr lang="en-US" sz="1400" dirty="0">
                <a:latin typeface="Courier New"/>
                <a:cs typeface="Courier New"/>
              </a:rPr>
              <a:t>… }</a:t>
            </a:r>
          </a:p>
          <a:p>
            <a:r>
              <a:rPr lang="en-US" sz="1400" dirty="0">
                <a:latin typeface="Courier New"/>
                <a:cs typeface="Courier New"/>
                <a:hlinkClick r:id="rId3"/>
              </a:rPr>
              <a:t>function </a:t>
            </a:r>
            <a:r>
              <a:rPr lang="en-US" sz="1400" b="1" dirty="0" err="1" smtClean="0">
                <a:latin typeface="Courier New"/>
                <a:cs typeface="Courier New"/>
                <a:hlinkClick r:id="rId3"/>
              </a:rPr>
              <a:t>onUserLeave</a:t>
            </a:r>
            <a:r>
              <a:rPr lang="en-US" sz="1400" dirty="0" smtClean="0">
                <a:latin typeface="Courier New"/>
                <a:cs typeface="Courier New"/>
              </a:rPr>
              <a:t>(</a:t>
            </a:r>
            <a:r>
              <a:rPr lang="en-US" sz="1400" dirty="0">
                <a:latin typeface="Courier New"/>
                <a:cs typeface="Courier New"/>
              </a:rPr>
              <a:t>from, time, </a:t>
            </a:r>
            <a:r>
              <a:rPr lang="en-US" sz="1400" dirty="0" err="1">
                <a:latin typeface="Courier New"/>
                <a:cs typeface="Courier New"/>
              </a:rPr>
              <a:t>msg</a:t>
            </a:r>
            <a:r>
              <a:rPr lang="en-US" sz="1400" dirty="0">
                <a:latin typeface="Courier New"/>
                <a:cs typeface="Courier New"/>
              </a:rPr>
              <a:t>, verified) { … }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Notifies another user’s screen name who joins or leaves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Call the callback once for each join</a:t>
            </a:r>
            <a:r>
              <a:rPr lang="en-US" dirty="0"/>
              <a:t> </a:t>
            </a:r>
            <a:r>
              <a:rPr lang="en-US" dirty="0" smtClean="0"/>
              <a:t>or leave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2015/9/30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20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35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 chat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latin typeface="Courier New"/>
                <a:cs typeface="Courier New"/>
                <a:hlinkClick r:id="rId2"/>
              </a:rPr>
              <a:t>function </a:t>
            </a:r>
            <a:r>
              <a:rPr lang="en-US" sz="1400" b="1" dirty="0" err="1" smtClean="0">
                <a:latin typeface="Courier New"/>
                <a:cs typeface="Courier New"/>
                <a:hlinkClick r:id="rId2"/>
              </a:rPr>
              <a:t>onChatData</a:t>
            </a:r>
            <a:r>
              <a:rPr lang="en-US" sz="1400" dirty="0" smtClean="0">
                <a:latin typeface="Courier New"/>
                <a:cs typeface="Courier New"/>
              </a:rPr>
              <a:t>(</a:t>
            </a:r>
            <a:r>
              <a:rPr lang="en-US" sz="1400" dirty="0">
                <a:latin typeface="Courier New"/>
                <a:cs typeface="Courier New"/>
              </a:rPr>
              <a:t>from, time, </a:t>
            </a:r>
            <a:r>
              <a:rPr lang="en-US" sz="1400" dirty="0" err="1">
                <a:latin typeface="Courier New"/>
                <a:cs typeface="Courier New"/>
              </a:rPr>
              <a:t>msg</a:t>
            </a:r>
            <a:r>
              <a:rPr lang="en-US" sz="1400" dirty="0">
                <a:latin typeface="Courier New"/>
                <a:cs typeface="Courier New"/>
              </a:rPr>
              <a:t>, verified) { … }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Notifies another user’s screen name and chat message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Call the callback once for each message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message is HTML, suitable for &lt;div&gt;&lt;/div&gt;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/</a:t>
            </a:r>
            <a:r>
              <a:rPr lang="en-US" dirty="0" err="1"/>
              <a:t>ndn</a:t>
            </a:r>
            <a:r>
              <a:rPr lang="en-US" dirty="0"/>
              <a:t>/org/</a:t>
            </a:r>
            <a:r>
              <a:rPr lang="en-US" dirty="0" err="1"/>
              <a:t>icn</a:t>
            </a:r>
            <a:r>
              <a:rPr lang="en-US" dirty="0"/>
              <a:t>/USER</a:t>
            </a:r>
            <a:r>
              <a:rPr lang="en-US" dirty="0" smtClean="0"/>
              <a:t>/bob%</a:t>
            </a:r>
            <a:r>
              <a:rPr lang="en-US" dirty="0"/>
              <a:t>40ucla.edu/CHAT/CHANNEL/tutorial/SESSION/1442864410</a:t>
            </a:r>
            <a:r>
              <a:rPr lang="en-US" dirty="0" smtClean="0"/>
              <a:t>/3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2015/9/30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21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4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 smtClean="0">
                <a:latin typeface="Courier New"/>
                <a:cs typeface="Courier New"/>
                <a:hlinkClick r:id="rId2"/>
              </a:rPr>
              <a:t>FireChat.prototype.leave</a:t>
            </a:r>
            <a:r>
              <a:rPr lang="en-US" sz="1600" dirty="0" smtClean="0">
                <a:latin typeface="Courier New"/>
                <a:cs typeface="Courier New"/>
              </a:rPr>
              <a:t> = function() { … };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Send the leave message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Stop receiving other user’s messages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2015/9/30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22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935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>
                <a:hlinkClick r:id="rId2"/>
              </a:rPr>
              <a:t>i</a:t>
            </a:r>
            <a:r>
              <a:rPr lang="en-US" dirty="0" err="1" smtClean="0">
                <a:hlinkClick r:id="rId2"/>
              </a:rPr>
              <a:t>ndex.html</a:t>
            </a:r>
            <a:r>
              <a:rPr lang="en-US" dirty="0" smtClean="0"/>
              <a:t>:</a:t>
            </a:r>
          </a:p>
          <a:p>
            <a:pPr marL="571500" lvl="1"/>
            <a:r>
              <a:rPr lang="en-US" dirty="0" smtClean="0"/>
              <a:t>Include </a:t>
            </a:r>
            <a:r>
              <a:rPr lang="en-US" dirty="0" err="1" smtClean="0"/>
              <a:t>ndn.min.js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page.js</a:t>
            </a:r>
            <a:r>
              <a:rPr lang="en-US" dirty="0" smtClean="0"/>
              <a:t>, fire-</a:t>
            </a:r>
            <a:r>
              <a:rPr lang="en-US" dirty="0" err="1" smtClean="0"/>
              <a:t>chat.js</a:t>
            </a:r>
            <a:r>
              <a:rPr lang="en-US" dirty="0" smtClean="0"/>
              <a:t> and </a:t>
            </a:r>
            <a:r>
              <a:rPr lang="en-US" dirty="0" err="1" smtClean="0"/>
              <a:t>indexeddb-storage.js</a:t>
            </a:r>
            <a:endParaRPr lang="en-US" dirty="0" smtClean="0"/>
          </a:p>
          <a:p>
            <a:pPr marL="571500" lvl="1"/>
            <a:r>
              <a:rPr lang="en-US" dirty="0" smtClean="0"/>
              <a:t>HTML for the chat page text areas, buttons, etc.</a:t>
            </a:r>
          </a:p>
          <a:p>
            <a:pPr marL="571500" lvl="1"/>
            <a:r>
              <a:rPr lang="en-US" dirty="0" smtClean="0"/>
              <a:t>HTML for the initial prompt for email and </a:t>
            </a:r>
            <a:r>
              <a:rPr lang="en-US" dirty="0"/>
              <a:t>screen name</a:t>
            </a:r>
            <a:r>
              <a:rPr lang="en-US" dirty="0" smtClean="0"/>
              <a:t>: &lt;</a:t>
            </a:r>
            <a:r>
              <a:rPr lang="en-US" dirty="0"/>
              <a:t>div id="</a:t>
            </a:r>
            <a:r>
              <a:rPr lang="en-US" b="1" dirty="0"/>
              <a:t>email-dialog</a:t>
            </a:r>
            <a:r>
              <a:rPr lang="en-US" dirty="0"/>
              <a:t>"&gt;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hlinkClick r:id="rId3"/>
              </a:rPr>
              <a:t>page.js</a:t>
            </a:r>
            <a:r>
              <a:rPr lang="en-US" dirty="0" smtClean="0"/>
              <a:t>:</a:t>
            </a:r>
          </a:p>
          <a:p>
            <a:pPr marL="571500" lvl="1"/>
            <a:r>
              <a:rPr lang="en-US" dirty="0"/>
              <a:t>$("#</a:t>
            </a:r>
            <a:r>
              <a:rPr lang="en-US" b="1" dirty="0"/>
              <a:t>email-dialog</a:t>
            </a:r>
            <a:r>
              <a:rPr lang="en-US" dirty="0"/>
              <a:t>")</a:t>
            </a:r>
            <a:r>
              <a:rPr lang="en-US" dirty="0" smtClean="0"/>
              <a:t>.close: Call </a:t>
            </a:r>
            <a:r>
              <a:rPr lang="en-US" b="1" dirty="0" err="1" smtClean="0"/>
              <a:t>startFireChat</a:t>
            </a:r>
            <a:r>
              <a:rPr lang="en-US" dirty="0" smtClean="0"/>
              <a:t>().</a:t>
            </a:r>
            <a:endParaRPr lang="en-US" dirty="0"/>
          </a:p>
          <a:p>
            <a:pPr marL="571500" lvl="1"/>
            <a:r>
              <a:rPr lang="en-US" b="1" dirty="0" err="1" smtClean="0"/>
              <a:t>startFireChat</a:t>
            </a:r>
            <a:r>
              <a:rPr lang="en-US" dirty="0" smtClean="0"/>
              <a:t>()</a:t>
            </a:r>
            <a:r>
              <a:rPr lang="en-US" dirty="0"/>
              <a:t>: new </a:t>
            </a:r>
            <a:r>
              <a:rPr lang="en-US" b="1" dirty="0" err="1" smtClean="0"/>
              <a:t>FireChat</a:t>
            </a:r>
            <a:r>
              <a:rPr lang="en-US" dirty="0" smtClean="0"/>
              <a:t>(</a:t>
            </a:r>
            <a:r>
              <a:rPr lang="en-US" dirty="0" err="1"/>
              <a:t>screenName</a:t>
            </a:r>
            <a:r>
              <a:rPr lang="en-US" dirty="0"/>
              <a:t>, username, </a:t>
            </a:r>
            <a:r>
              <a:rPr lang="en-US" dirty="0" err="1"/>
              <a:t>chatroom</a:t>
            </a:r>
            <a:r>
              <a:rPr lang="en-US" dirty="0"/>
              <a:t>, </a:t>
            </a:r>
            <a:r>
              <a:rPr lang="en-US" b="1" dirty="0" err="1" smtClean="0"/>
              <a:t>onChatData</a:t>
            </a:r>
            <a:r>
              <a:rPr lang="en-US" dirty="0"/>
              <a:t>, </a:t>
            </a:r>
            <a:r>
              <a:rPr lang="en-US" dirty="0" err="1"/>
              <a:t>onUserLeave</a:t>
            </a:r>
            <a:r>
              <a:rPr lang="en-US" dirty="0"/>
              <a:t>, </a:t>
            </a:r>
            <a:r>
              <a:rPr lang="en-US" dirty="0" err="1"/>
              <a:t>onUserJoin</a:t>
            </a:r>
            <a:r>
              <a:rPr lang="en-US" dirty="0"/>
              <a:t>, </a:t>
            </a:r>
            <a:r>
              <a:rPr lang="en-US" dirty="0" err="1"/>
              <a:t>updateRoster</a:t>
            </a:r>
            <a:r>
              <a:rPr lang="en-US" dirty="0"/>
              <a:t>, </a:t>
            </a:r>
            <a:r>
              <a:rPr lang="en-US" dirty="0" smtClean="0"/>
              <a:t>…);</a:t>
            </a:r>
          </a:p>
          <a:p>
            <a:pPr marL="571500" lvl="1"/>
            <a:r>
              <a:rPr lang="en-US" b="1" dirty="0" err="1" smtClean="0"/>
              <a:t>onChatData</a:t>
            </a:r>
            <a:r>
              <a:rPr lang="en-US" dirty="0"/>
              <a:t>, </a:t>
            </a:r>
            <a:r>
              <a:rPr lang="en-US" dirty="0" err="1"/>
              <a:t>onUserLeave</a:t>
            </a:r>
            <a:r>
              <a:rPr lang="en-US" dirty="0"/>
              <a:t>, </a:t>
            </a:r>
            <a:r>
              <a:rPr lang="en-US" dirty="0" err="1"/>
              <a:t>onUserJoin</a:t>
            </a:r>
            <a:r>
              <a:rPr lang="en-US" dirty="0"/>
              <a:t>, </a:t>
            </a:r>
            <a:r>
              <a:rPr lang="en-US" dirty="0" err="1" smtClean="0"/>
              <a:t>updateRoster</a:t>
            </a:r>
            <a:r>
              <a:rPr lang="en-US" dirty="0" smtClean="0"/>
              <a:t>: Display messages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4"/>
              </a:rPr>
              <a:t>f</a:t>
            </a:r>
            <a:r>
              <a:rPr lang="en-US" dirty="0" smtClean="0">
                <a:hlinkClick r:id="rId4"/>
              </a:rPr>
              <a:t>ire-</a:t>
            </a:r>
            <a:r>
              <a:rPr lang="en-US" dirty="0" err="1" smtClean="0">
                <a:hlinkClick r:id="rId4"/>
              </a:rPr>
              <a:t>chat.js</a:t>
            </a:r>
            <a:r>
              <a:rPr lang="en-US" dirty="0"/>
              <a:t>:</a:t>
            </a:r>
          </a:p>
          <a:p>
            <a:pPr marL="571500" lvl="1"/>
            <a:r>
              <a:rPr lang="en-US" dirty="0" smtClean="0"/>
              <a:t>The </a:t>
            </a:r>
            <a:r>
              <a:rPr lang="en-US" b="1" dirty="0" err="1" smtClean="0"/>
              <a:t>FireChat</a:t>
            </a:r>
            <a:r>
              <a:rPr lang="en-US" dirty="0" smtClean="0"/>
              <a:t> class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hlinkClick r:id="rId5"/>
              </a:rPr>
              <a:t>indexeddb-storage.js</a:t>
            </a:r>
            <a:r>
              <a:rPr lang="en-US" dirty="0" smtClean="0"/>
              <a:t>:</a:t>
            </a:r>
            <a:endParaRPr lang="en-US" dirty="0"/>
          </a:p>
          <a:p>
            <a:pPr marL="571500" lvl="1"/>
            <a:r>
              <a:rPr lang="en-US" dirty="0"/>
              <a:t>The </a:t>
            </a:r>
            <a:r>
              <a:rPr lang="en-US" dirty="0" err="1" smtClean="0"/>
              <a:t>IndexedDbChatStorage</a:t>
            </a:r>
            <a:r>
              <a:rPr lang="en-US" b="1" dirty="0" smtClean="0"/>
              <a:t> </a:t>
            </a:r>
            <a:r>
              <a:rPr lang="en-US" dirty="0" smtClean="0"/>
              <a:t>class, called from </a:t>
            </a:r>
            <a:r>
              <a:rPr lang="en-US" dirty="0" err="1"/>
              <a:t>FireChat.messageCacheAppend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2015/9/30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23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4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See how to use </a:t>
            </a:r>
            <a:r>
              <a:rPr lang="en-US" dirty="0" err="1" smtClean="0"/>
              <a:t>ChronoSync</a:t>
            </a:r>
            <a:r>
              <a:rPr lang="en-US" dirty="0" smtClean="0"/>
              <a:t> in an application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See how to use the sync API of the NDN client 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2015/9/30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24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18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Review the client library </a:t>
            </a:r>
            <a:r>
              <a:rPr lang="en-US" dirty="0" err="1" smtClean="0"/>
              <a:t>ChronoSync</a:t>
            </a:r>
            <a:r>
              <a:rPr lang="en-US" dirty="0" smtClean="0"/>
              <a:t> support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Explore an example </a:t>
            </a:r>
            <a:r>
              <a:rPr lang="en-US" dirty="0" err="1" smtClean="0"/>
              <a:t>ChronoSync</a:t>
            </a:r>
            <a:r>
              <a:rPr lang="en-US" dirty="0" smtClean="0"/>
              <a:t> application: </a:t>
            </a:r>
            <a:r>
              <a:rPr lang="en-US" dirty="0" err="1" smtClean="0"/>
              <a:t>FireChat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Deep dive: Follow code to “send” a chat message using </a:t>
            </a:r>
            <a:r>
              <a:rPr lang="en-US" dirty="0" err="1" smtClean="0"/>
              <a:t>ChronoSync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2015/9/30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3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25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ChronoSync2013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“Let’s </a:t>
            </a:r>
            <a:r>
              <a:rPr lang="en-US" dirty="0" err="1" smtClean="0"/>
              <a:t>ChronoSync</a:t>
            </a:r>
            <a:r>
              <a:rPr lang="en-US" dirty="0" smtClean="0"/>
              <a:t>” (2013) </a:t>
            </a:r>
            <a:r>
              <a:rPr lang="en-US" dirty="0">
                <a:hlinkClick r:id="rId2"/>
              </a:rPr>
              <a:t>http://named-data.net/publications/</a:t>
            </a:r>
            <a:r>
              <a:rPr lang="en-US" dirty="0" smtClean="0">
                <a:hlinkClick r:id="rId2"/>
              </a:rPr>
              <a:t>chronosync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Implemented in NDN client libraries for NDN-CPP, </a:t>
            </a:r>
            <a:r>
              <a:rPr lang="en-US" dirty="0" err="1" smtClean="0"/>
              <a:t>PyNDN</a:t>
            </a:r>
            <a:r>
              <a:rPr lang="en-US" dirty="0" smtClean="0"/>
              <a:t>, NDN-JS, </a:t>
            </a:r>
            <a:r>
              <a:rPr lang="en-US" dirty="0" err="1" smtClean="0"/>
              <a:t>jNDN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General API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http://named-data.net/doc/ndn-ccl-api/chrono-sync2013.</a:t>
            </a:r>
            <a:r>
              <a:rPr lang="en-US" dirty="0" smtClean="0">
                <a:hlinkClick r:id="rId3"/>
              </a:rPr>
              <a:t>html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Main functionality:</a:t>
            </a:r>
          </a:p>
          <a:p>
            <a:pPr marL="571500" lvl="1"/>
            <a:r>
              <a:rPr lang="en-US" dirty="0" smtClean="0"/>
              <a:t>Maintain the latest “sequence number” for each user</a:t>
            </a:r>
          </a:p>
          <a:p>
            <a:pPr marL="571500" lvl="1"/>
            <a:r>
              <a:rPr lang="en-US" dirty="0" smtClean="0"/>
              <a:t>Publish a new sequence number from me</a:t>
            </a:r>
          </a:p>
          <a:p>
            <a:pPr marL="571500" lvl="1"/>
            <a:r>
              <a:rPr lang="en-US" dirty="0" smtClean="0"/>
              <a:t>Notify on a new sequence number from another user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Separate application-specific messages based on the “sequence number”</a:t>
            </a:r>
            <a:endParaRPr lang="en-US" dirty="0"/>
          </a:p>
          <a:p>
            <a:pPr marL="57150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2015/9/30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4</a:t>
            </a:fld>
            <a:endParaRPr lang="en">
              <a:solidFill>
                <a:schemeClr val="dk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24262" y="3409832"/>
            <a:ext cx="3718939" cy="856620"/>
            <a:chOff x="424261" y="4546448"/>
            <a:chExt cx="3718939" cy="1142161"/>
          </a:xfrm>
        </p:grpSpPr>
        <p:grpSp>
          <p:nvGrpSpPr>
            <p:cNvPr id="8" name="Group 7"/>
            <p:cNvGrpSpPr/>
            <p:nvPr/>
          </p:nvGrpSpPr>
          <p:grpSpPr>
            <a:xfrm>
              <a:off x="424261" y="4546448"/>
              <a:ext cx="3130007" cy="1142161"/>
              <a:chOff x="424261" y="4070870"/>
              <a:chExt cx="3130007" cy="114216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019538" y="4070870"/>
                <a:ext cx="2534730" cy="380347"/>
                <a:chOff x="1595613" y="4378110"/>
                <a:chExt cx="2534730" cy="380347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595613" y="4378110"/>
                  <a:ext cx="0" cy="38034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862978" y="4378110"/>
                  <a:ext cx="0" cy="38034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4130343" y="4378110"/>
                  <a:ext cx="0" cy="37914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424261" y="4782144"/>
                <a:ext cx="1184209" cy="430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/>
                  <a:t>17</a:t>
                </a:r>
                <a:endParaRPr lang="en-US" sz="15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691626" y="5257722"/>
              <a:ext cx="1184209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8</a:t>
              </a:r>
              <a:endParaRPr lang="en-US" sz="15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58991" y="5256514"/>
              <a:ext cx="1184209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/>
                <a:t>35</a:t>
              </a:r>
              <a:endParaRPr lang="en-US" sz="15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4261" y="3695097"/>
            <a:ext cx="11905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Alice’sPrefix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26" y="3695097"/>
            <a:ext cx="11905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Bob’sPrefix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958991" y="3694191"/>
            <a:ext cx="11905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Ted’sPrefix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9943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389"/>
            <a:ext cx="8229600" cy="4011267"/>
          </a:xfrm>
        </p:spPr>
        <p:txBody>
          <a:bodyPr/>
          <a:lstStyle/>
          <a:p>
            <a:pPr lvl="1"/>
            <a:r>
              <a:rPr lang="en-US" sz="1800" dirty="0"/>
              <a:t>Sync data name to represent the dataset status:</a:t>
            </a:r>
          </a:p>
          <a:p>
            <a:pPr lvl="2"/>
            <a:r>
              <a:rPr lang="en-US" dirty="0" err="1">
                <a:solidFill>
                  <a:srgbClr val="0000FF"/>
                </a:solidFill>
              </a:rPr>
              <a:t>Multicast_prefix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ApplicationName</a:t>
            </a:r>
            <a:r>
              <a:rPr lang="en-US" dirty="0"/>
              <a:t>/</a:t>
            </a:r>
            <a:r>
              <a:rPr lang="en-US" dirty="0" smtClean="0">
                <a:solidFill>
                  <a:srgbClr val="FF0000"/>
                </a:solidFill>
              </a:rPr>
              <a:t>digest</a:t>
            </a:r>
          </a:p>
          <a:p>
            <a:pPr lvl="2"/>
            <a:r>
              <a:rPr lang="pt-BR" dirty="0">
                <a:solidFill>
                  <a:srgbClr val="0000FF"/>
                </a:solidFill>
              </a:rPr>
              <a:t>/</a:t>
            </a:r>
            <a:r>
              <a:rPr lang="pt-BR" dirty="0" err="1">
                <a:solidFill>
                  <a:srgbClr val="0000FF"/>
                </a:solidFill>
              </a:rPr>
              <a:t>ndn</a:t>
            </a:r>
            <a:r>
              <a:rPr lang="pt-BR" dirty="0">
                <a:solidFill>
                  <a:srgbClr val="0000FF"/>
                </a:solidFill>
              </a:rPr>
              <a:t>/</a:t>
            </a:r>
            <a:r>
              <a:rPr lang="pt-BR" dirty="0" err="1">
                <a:solidFill>
                  <a:srgbClr val="0000FF"/>
                </a:solidFill>
              </a:rPr>
              <a:t>multicast</a:t>
            </a:r>
            <a:r>
              <a:rPr lang="pt-BR" dirty="0"/>
              <a:t>/CHAT/CHANNEL</a:t>
            </a:r>
            <a:r>
              <a:rPr lang="pt-BR" dirty="0" smtClean="0"/>
              <a:t>/tutorial/</a:t>
            </a:r>
            <a:r>
              <a:rPr lang="pt-BR" dirty="0">
                <a:solidFill>
                  <a:srgbClr val="FF0000"/>
                </a:solidFill>
              </a:rPr>
              <a:t>d04f8183fe685488a5ba6763869fc93e19a6c5e5038518e3e5818516b307bba6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sz="1800" dirty="0"/>
              <a:t>Application data name:</a:t>
            </a:r>
          </a:p>
          <a:p>
            <a:pPr lvl="2"/>
            <a:r>
              <a:rPr lang="en-US" dirty="0" err="1">
                <a:solidFill>
                  <a:srgbClr val="0000FF"/>
                </a:solidFill>
              </a:rPr>
              <a:t>Participant_prefix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ApplicationName</a:t>
            </a:r>
            <a:r>
              <a:rPr lang="en-US" dirty="0"/>
              <a:t>/</a:t>
            </a:r>
            <a:r>
              <a:rPr lang="en-US" dirty="0" err="1" smtClean="0">
                <a:solidFill>
                  <a:srgbClr val="FF0000"/>
                </a:solidFill>
              </a:rPr>
              <a:t>msg_seq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ndn</a:t>
            </a:r>
            <a:r>
              <a:rPr lang="en-US" dirty="0">
                <a:solidFill>
                  <a:srgbClr val="0000FF"/>
                </a:solidFill>
              </a:rPr>
              <a:t>/org/</a:t>
            </a:r>
            <a:r>
              <a:rPr lang="en-US" dirty="0" err="1">
                <a:solidFill>
                  <a:srgbClr val="0000FF"/>
                </a:solidFill>
              </a:rPr>
              <a:t>icn</a:t>
            </a:r>
            <a:r>
              <a:rPr lang="en-US" dirty="0">
                <a:solidFill>
                  <a:srgbClr val="0000FF"/>
                </a:solidFill>
              </a:rPr>
              <a:t>/USER</a:t>
            </a:r>
            <a:r>
              <a:rPr lang="en-US" dirty="0" smtClean="0">
                <a:solidFill>
                  <a:srgbClr val="0000FF"/>
                </a:solidFill>
              </a:rPr>
              <a:t>/bob%40ucla.edu</a:t>
            </a:r>
            <a:r>
              <a:rPr lang="en-US" dirty="0"/>
              <a:t>/CHAT/CHANNEL</a:t>
            </a:r>
            <a:r>
              <a:rPr lang="en-US" dirty="0" smtClean="0"/>
              <a:t>/tutorial/</a:t>
            </a:r>
            <a:r>
              <a:rPr lang="en-US" dirty="0"/>
              <a:t>SESSION</a:t>
            </a:r>
            <a:r>
              <a:rPr lang="en-US" dirty="0" smtClean="0"/>
              <a:t>/</a:t>
            </a:r>
            <a:r>
              <a:rPr lang="en-US" dirty="0"/>
              <a:t>1442864410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2015/9/30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5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897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ync2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27" r="-15427"/>
          <a:stretch/>
        </p:blipFill>
        <p:spPr>
          <a:xfrm>
            <a:off x="-152287" y="215900"/>
            <a:ext cx="9181987" cy="4775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2015/9/30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6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52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ync2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27" r="-15427"/>
          <a:stretch/>
        </p:blipFill>
        <p:spPr>
          <a:xfrm>
            <a:off x="-152287" y="215900"/>
            <a:ext cx="9181987" cy="4775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2015/9/30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7</a:t>
            </a:fld>
            <a:endParaRPr lang="en">
              <a:solidFill>
                <a:schemeClr val="dk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50004" y="879957"/>
            <a:ext cx="4717127" cy="14840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2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FireChat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hlinkClick r:id="rId3"/>
              </a:rPr>
              <a:t>ChronoSync2013</a:t>
            </a:r>
            <a:r>
              <a:rPr lang="en-US" dirty="0" smtClean="0"/>
              <a:t> </a:t>
            </a:r>
            <a:r>
              <a:rPr lang="en-US" dirty="0"/>
              <a:t>with assumptions for our chat </a:t>
            </a:r>
            <a:r>
              <a:rPr lang="en-US" dirty="0" smtClean="0"/>
              <a:t>app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Inspired by the simple interface </a:t>
            </a:r>
            <a:r>
              <a:rPr lang="en-US" dirty="0"/>
              <a:t>of Firebase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firebase.com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Peer-to-peer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ourier New"/>
                <a:cs typeface="Courier New"/>
              </a:rPr>
              <a:t>n</a:t>
            </a:r>
            <a:r>
              <a:rPr lang="en-US" sz="1600" dirty="0" smtClean="0">
                <a:latin typeface="Courier New"/>
                <a:cs typeface="Courier New"/>
              </a:rPr>
              <a:t>ew </a:t>
            </a:r>
            <a:r>
              <a:rPr lang="en-US" sz="1600" dirty="0" err="1" smtClean="0">
                <a:latin typeface="Courier New"/>
                <a:cs typeface="Courier New"/>
              </a:rPr>
              <a:t>FireChat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screenName</a:t>
            </a:r>
            <a:r>
              <a:rPr lang="en-US" sz="1600" dirty="0">
                <a:latin typeface="Courier New"/>
                <a:cs typeface="Courier New"/>
              </a:rPr>
              <a:t>, username, </a:t>
            </a:r>
            <a:r>
              <a:rPr lang="en-US" sz="1600" dirty="0" err="1" smtClean="0">
                <a:latin typeface="Courier New"/>
                <a:cs typeface="Courier New"/>
              </a:rPr>
              <a:t>chatRoom</a:t>
            </a:r>
            <a:r>
              <a:rPr lang="en-US" sz="1600" dirty="0" smtClean="0">
                <a:latin typeface="Courier New"/>
                <a:cs typeface="Courier New"/>
              </a:rPr>
              <a:t>, …);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Simple methods and JavaScript callbacks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5"/>
              </a:rPr>
              <a:t>https://github.com/zhehaowang/icn-tutorial-</a:t>
            </a:r>
            <a:r>
              <a:rPr lang="en-US" dirty="0" smtClean="0">
                <a:hlinkClick r:id="rId5"/>
              </a:rPr>
              <a:t>app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2015/9/30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8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088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FireChat</a:t>
            </a:r>
            <a:r>
              <a:rPr lang="en-US" dirty="0" smtClean="0"/>
              <a:t> assumptions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Stuff we won’t have to worry about…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Connect to an NFD host at UCLA over </a:t>
            </a:r>
            <a:r>
              <a:rPr lang="en-US" dirty="0" err="1" smtClean="0"/>
              <a:t>WebSockets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Fixed name prefix for chat messages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JSON for the chat message content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User keys stored locally in-browser with </a:t>
            </a:r>
            <a:r>
              <a:rPr lang="en-US" dirty="0" err="1"/>
              <a:t>IndexedDB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 certificates issued by an automated authority at UCLA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Hard-wired certification trust root for </a:t>
            </a:r>
            <a:r>
              <a:rPr lang="en-US" dirty="0"/>
              <a:t>the automated </a:t>
            </a:r>
            <a:r>
              <a:rPr lang="en-US" dirty="0" smtClean="0"/>
              <a:t>authority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5705-1CF3-6B43-88DD-F8C30405535E}" type="datetime1">
              <a:rPr lang="en-US" smtClean="0"/>
              <a:t>2015/9/30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NDN Tutorial – ACM ICN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>
                <a:solidFill>
                  <a:schemeClr val="dk1"/>
                </a:solidFill>
              </a:rPr>
              <a:pPr algn="r"/>
              <a:t>9</a:t>
            </a:fld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61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DN-Tutorial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NDN-Tutorial-Template.potx</Template>
  <TotalTime>11304</TotalTime>
  <Words>1475</Words>
  <Application>Microsoft Macintosh PowerPoint</Application>
  <PresentationFormat>On-screen Show (16:9)</PresentationFormat>
  <Paragraphs>282</Paragraphs>
  <Slides>24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NDN-Tutorial-Template</vt:lpstr>
      <vt:lpstr>Multi-party Synchronization (Part 2)</vt:lpstr>
      <vt:lpstr>Goals</vt:lpstr>
      <vt:lpstr>Overview</vt:lpstr>
      <vt:lpstr>ChronoSync2013</vt:lpstr>
      <vt:lpstr>Names</vt:lpstr>
      <vt:lpstr>PowerPoint Presentation</vt:lpstr>
      <vt:lpstr>PowerPoint Presentation</vt:lpstr>
      <vt:lpstr>FireChat</vt:lpstr>
      <vt:lpstr>FireChat assumptions </vt:lpstr>
      <vt:lpstr>FireChat application design</vt:lpstr>
      <vt:lpstr>Create session</vt:lpstr>
      <vt:lpstr>Send chat messages</vt:lpstr>
      <vt:lpstr>Deep dive: Follow code for send</vt:lpstr>
      <vt:lpstr>Deep dive: page.js click SUBMIT</vt:lpstr>
      <vt:lpstr>Deep dive: FireChat.send</vt:lpstr>
      <vt:lpstr>Deep dive: FireChat.messageCacheAppend </vt:lpstr>
      <vt:lpstr>Deep dive: FireChat.onInterest</vt:lpstr>
      <vt:lpstr>Deep dive: Chat message content </vt:lpstr>
      <vt:lpstr>DeepDive: ChronoSync2013.publishNextSequenceNo</vt:lpstr>
      <vt:lpstr>Receive join and leave notifications</vt:lpstr>
      <vt:lpstr>Receive chat messages</vt:lpstr>
      <vt:lpstr>Leave</vt:lpstr>
      <vt:lpstr>Putting it together</vt:lpstr>
      <vt:lpstr>Goals recap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Design &amp; User Experience DRAFT</dc:title>
  <cp:lastModifiedBy>Jeff Thompson</cp:lastModifiedBy>
  <cp:revision>211</cp:revision>
  <dcterms:modified xsi:type="dcterms:W3CDTF">2015-09-30T17:00:00Z</dcterms:modified>
</cp:coreProperties>
</file>