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5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4" r:id="rId3"/>
    <p:sldId id="265" r:id="rId4"/>
    <p:sldId id="266" r:id="rId5"/>
    <p:sldId id="258" r:id="rId6"/>
    <p:sldId id="268" r:id="rId7"/>
    <p:sldId id="264" r:id="rId8"/>
    <p:sldId id="262" r:id="rId9"/>
    <p:sldId id="267" r:id="rId10"/>
    <p:sldId id="261" r:id="rId11"/>
    <p:sldId id="275" r:id="rId12"/>
    <p:sldId id="271" r:id="rId13"/>
    <p:sldId id="272" r:id="rId14"/>
    <p:sldId id="273" r:id="rId15"/>
    <p:sldId id="269" r:id="rId16"/>
    <p:sldId id="270" r:id="rId17"/>
    <p:sldId id="259" r:id="rId18"/>
    <p:sldId id="260" r:id="rId19"/>
    <p:sldId id="276" r:id="rId2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76" autoAdjust="0"/>
  </p:normalViewPr>
  <p:slideViewPr>
    <p:cSldViewPr snapToGrid="0" snapToObjects="1">
      <p:cViewPr varScale="1">
        <p:scale>
          <a:sx n="94" d="100"/>
          <a:sy n="94" d="100"/>
        </p:scale>
        <p:origin x="-56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F6E23-7314-6D4A-B4AE-B9FE4169E53E}" type="datetimeFigureOut">
              <a:rPr lang="en-US" smtClean="0"/>
              <a:t>9/30/15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NDN Tutorial - ACM ICN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26F3E-AB72-2540-88ED-9D61696E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6096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9207367"/>
      </p:ext>
    </p:extLst>
  </p:cSld>
  <p:clrMap bg1="lt1" tx1="dk1" bg2="dk2" tx2="lt2" accent1="accent1" accent2="accent2" accent3="accent3" accent4="accent4" accent5="accent5" accent6="accent6" hlink="hlink" folHlink="folHlink"/>
  <p:hf hd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1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20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671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86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292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724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579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88075-39D3-024C-9597-5F654A096FE7}" type="datetime1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NDN Tutorial – ACM ICN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792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B637-D4B2-DD43-90B6-320A052951CA}" type="datetime1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NDN Tutorial – ACM ICN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>
                <a:solidFill>
                  <a:schemeClr val="dk1"/>
                </a:solidFill>
              </a:rPr>
              <a:pPr algn="r"/>
              <a:t>‹#›</a:t>
            </a:fld>
            <a:endParaRPr lang="en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205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A68F-059A-DC45-A15E-4467DBDFCD6B}" type="datetime1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NDN Tutorial – ACM ICN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>
                <a:solidFill>
                  <a:schemeClr val="dk1"/>
                </a:solidFill>
              </a:rPr>
              <a:pPr algn="r"/>
              <a:t>‹#›</a:t>
            </a:fld>
            <a:endParaRPr lang="en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599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803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285750" indent="-285750">
              <a:buFont typeface="Arial"/>
              <a:buChar char="•"/>
              <a:defRPr/>
            </a:lvl2pPr>
            <a:lvl3pPr marL="692150" indent="-228600">
              <a:defRPr/>
            </a:lvl3pPr>
            <a:lvl4pPr marL="1150938" indent="-228600">
              <a:buFont typeface="Arial"/>
              <a:buChar char="•"/>
              <a:defRPr/>
            </a:lvl4pPr>
            <a:lvl5pPr marL="1598613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5705-1CF3-6B43-88DD-F8C30405535E}" type="datetime1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NDN Tutorial – ACM ICN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>
                <a:solidFill>
                  <a:schemeClr val="dk1"/>
                </a:solidFill>
              </a:rPr>
              <a:pPr algn="r"/>
              <a:t>‹#›</a:t>
            </a:fld>
            <a:endParaRPr lang="en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5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21B3-2803-244C-97A4-1D6B56E66C18}" type="datetime1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NDN Tutorial – ACM ICN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>
                <a:solidFill>
                  <a:schemeClr val="dk1"/>
                </a:solidFill>
              </a:rPr>
              <a:pPr algn="r"/>
              <a:t>‹#›</a:t>
            </a:fld>
            <a:endParaRPr lang="en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75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390"/>
            <a:ext cx="4038600" cy="401126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85750" indent="-285750">
              <a:buFont typeface="Arial"/>
              <a:buChar char="•"/>
              <a:tabLst/>
              <a:defRPr sz="1600"/>
            </a:lvl2pPr>
            <a:lvl3pPr marL="692150" indent="-228600">
              <a:buFont typeface="Arial"/>
              <a:buChar char="•"/>
              <a:tabLst/>
              <a:defRPr sz="1400"/>
            </a:lvl3pPr>
            <a:lvl4pPr marL="1150938" indent="-228600">
              <a:buFont typeface="Arial"/>
              <a:buChar char="•"/>
              <a:tabLst/>
              <a:defRPr sz="1200"/>
            </a:lvl4pPr>
            <a:lvl5pPr marL="1598613" indent="-228600">
              <a:buFont typeface="Arial"/>
              <a:buChar char="•"/>
              <a:tabLst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390"/>
            <a:ext cx="4038600" cy="401126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85750" indent="-285750">
              <a:buFont typeface="Arial"/>
              <a:buChar char="•"/>
              <a:defRPr sz="1600"/>
            </a:lvl2pPr>
            <a:lvl3pPr marL="692150" indent="-228600">
              <a:buFont typeface="Arial"/>
              <a:buChar char="•"/>
              <a:defRPr sz="1400"/>
            </a:lvl3pPr>
            <a:lvl4pPr marL="1150938" indent="-228600">
              <a:buFont typeface="Arial"/>
              <a:buChar char="•"/>
              <a:tabLst/>
              <a:defRPr sz="1200"/>
            </a:lvl4pPr>
            <a:lvl5pPr marL="1598613" indent="-228600">
              <a:buFont typeface="Arial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B23A-EE96-EC4D-BB25-832CD3FCBC2D}" type="datetime1">
              <a:rPr lang="en-US" smtClean="0"/>
              <a:t>9/30/15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NDN Tutorial – ACM ICN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>
                <a:solidFill>
                  <a:schemeClr val="dk1"/>
                </a:solidFill>
              </a:rPr>
              <a:pPr algn="r"/>
              <a:t>‹#›</a:t>
            </a:fld>
            <a:endParaRPr lang="en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45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7F3D-B82B-2447-8B17-B0592F3D0F6C}" type="datetime1">
              <a:rPr lang="en-US" smtClean="0"/>
              <a:t>9/30/15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NDN Tutorial – ACM ICN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>
                <a:solidFill>
                  <a:schemeClr val="dk1"/>
                </a:solidFill>
              </a:rPr>
              <a:pPr algn="r"/>
              <a:t>‹#›</a:t>
            </a:fld>
            <a:endParaRPr lang="en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89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D6CC-98A3-2E44-B1EC-8E1AA4CA1146}" type="datetime1">
              <a:rPr lang="en-US" smtClean="0"/>
              <a:t>9/30/15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NDN Tutorial – ACM ICN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882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04CE-C0AA-AF44-8EF5-4D896D4A2348}" type="datetime1">
              <a:rPr lang="en-US" smtClean="0"/>
              <a:t>9/30/15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NDN Tutorial – ACM ICN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513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5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7A7A-4F89-4D4F-8F9B-1585935A582D}" type="datetime1">
              <a:rPr lang="en-US" smtClean="0"/>
              <a:t>9/30/15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NDN Tutorial – ACM ICN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>
                <a:solidFill>
                  <a:schemeClr val="dk1"/>
                </a:solidFill>
              </a:rPr>
              <a:pPr algn="r"/>
              <a:t>‹#›</a:t>
            </a:fld>
            <a:endParaRPr lang="en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999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C5D5-7526-7843-A541-B96D14BE1D8C}" type="datetime1">
              <a:rPr lang="en-US" smtClean="0"/>
              <a:t>9/30/15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NDN Tutorial – ACM ICN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>
                <a:solidFill>
                  <a:schemeClr val="dk1"/>
                </a:solidFill>
              </a:rPr>
              <a:pPr algn="r"/>
              <a:t>‹#›</a:t>
            </a:fld>
            <a:endParaRPr lang="en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81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8389"/>
            <a:ext cx="8229600" cy="4011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133D1E35-D38A-1745-BB83-76058B0DF070}" type="datetime1">
              <a:rPr lang="en-US" smtClean="0"/>
              <a:pPr/>
              <a:t>9/30/15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69657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NDN Tutorial – ACM ICN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393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2857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69215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Arial"/>
          <a:ea typeface="+mn-ea"/>
          <a:cs typeface="Arial"/>
        </a:defRPr>
      </a:lvl3pPr>
      <a:lvl4pPr marL="1147763" indent="-225425" algn="l" defTabSz="457200" rtl="0" eaLnBrk="1" latinLnBrk="0" hangingPunct="1">
        <a:spcBef>
          <a:spcPct val="20000"/>
        </a:spcBef>
        <a:buFont typeface="Arial"/>
        <a:buChar char="•"/>
        <a:tabLst/>
        <a:defRPr sz="1200" kern="1200">
          <a:solidFill>
            <a:schemeClr val="tx1"/>
          </a:solidFill>
          <a:latin typeface="Arial"/>
          <a:ea typeface="+mn-ea"/>
          <a:cs typeface="Arial"/>
        </a:defRPr>
      </a:lvl4pPr>
      <a:lvl5pPr marL="1598613" indent="-228600" algn="l" defTabSz="4572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named-data.net/doc/ndn-ccl-api/key-chain.html%23keychain-verifydata-method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zhehaowang/icn-tutorial-app/blob/fe7647d2fe539e78843896598a1c60f057dec8ba/js/fire-chat.js%23L350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zhehaowang/icn-tutorial-app/blob/fe7647d2fe539e78843896598a1c60f057dec8ba/js/fire-chat.js%23L434" TargetMode="External"/><Relationship Id="rId3" Type="http://schemas.openxmlformats.org/officeDocument/2006/relationships/hyperlink" Target="https://github.com/zhehaowang/icn-tutorial-app/blob/fe7647d2fe539e78843896598a1c60f057dec8ba/js/fire-chat.js%23L523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zhehaowang/icn-tutorial-app/blob/fe7647d2fe539e78843896598a1c60f057dec8ba/js/fire-chat.js%23L402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zhehaowang/icn-tutorial-app/blob/fe7647d2fe539e78843896598a1c60f057dec8ba/js/page.js%23L290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zhehaowang/icn-tutorial-app/blob/fe7647d2fe539e78843896598a1c60f057dec8ba/js/fire-chat.js%23L204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emoria.ndn.ucla.edu:5000" TargetMode="External"/><Relationship Id="rId3" Type="http://schemas.openxmlformats.org/officeDocument/2006/relationships/hyperlink" Target="https://github.com/zhehaowang/icn-tutorial-app/blob/fe7647d2fe539e78843896598a1c60f057dec8ba/js/fire-chat.js%23L744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named-data.net/doc/ndn-ccl-api/key-chain.html" TargetMode="External"/><Relationship Id="rId4" Type="http://schemas.openxmlformats.org/officeDocument/2006/relationships/hyperlink" Target="https://github.com/zhehaowang/icn-tutorial-app/blob/fe7647d2fe539e78843896598a1c60f057dec8ba/js/fire-chat.js%23L52" TargetMode="External"/><Relationship Id="rId5" Type="http://schemas.openxmlformats.org/officeDocument/2006/relationships/hyperlink" Target="http://redmine.named-data.net/projects/ndn-cxx/wiki/SecurityLibrary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IndexedDB_API" TargetMode="External"/><Relationship Id="rId4" Type="http://schemas.openxmlformats.org/officeDocument/2006/relationships/hyperlink" Target="https://github.com/dfahlander/Dexie.js" TargetMode="Externa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zhehaowang/icn-tutorial-app/blob/fe7647d2fe539e78843896598a1c60f057dec8ba/js/fire-chat.js%23L286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zhehaowang/icn-tutorial-app/blob/fe7647d2fe539e78843896598a1c60f057dec8ba/js/fire-chat.js%23L129" TargetMode="External"/><Relationship Id="rId3" Type="http://schemas.openxmlformats.org/officeDocument/2006/relationships/hyperlink" Target="http://redmine.named-data.net/projects/ndn-cxx/wiki/CommandValidatorCon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zhehaowang/icn-tutorial-app/blob/fe7647d2fe539e78843896598a1c60f057dec8ba/js/fire-chat.js%23L8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Trust Schema </a:t>
            </a:r>
            <a:r>
              <a:rPr lang="en-US" dirty="0"/>
              <a:t>(Part 2</a:t>
            </a:r>
            <a:r>
              <a:rPr lang="en-US" dirty="0" smtClean="0"/>
              <a:t>)</a:t>
            </a:r>
            <a:endParaRPr lang="en" dirty="0">
              <a:solidFill>
                <a:srgbClr val="FF0000"/>
              </a:solidFill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NDN Tutorial – ACM ICN 2015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September 30, 2015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Jeff Thompson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858389"/>
            <a:ext cx="8440363" cy="4011267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Name of the signer of Bob’s data packet, e.g.:</a:t>
            </a:r>
            <a:br>
              <a:rPr lang="en-US" dirty="0" smtClean="0"/>
            </a:br>
            <a:r>
              <a:rPr lang="en-US" dirty="0">
                <a:solidFill>
                  <a:srgbClr val="0000FF"/>
                </a:solidFill>
              </a:rPr>
              <a:t>/</a:t>
            </a:r>
            <a:r>
              <a:rPr lang="en-US" dirty="0" err="1">
                <a:solidFill>
                  <a:srgbClr val="0000FF"/>
                </a:solidFill>
              </a:rPr>
              <a:t>ndn</a:t>
            </a:r>
            <a:r>
              <a:rPr lang="en-US" dirty="0">
                <a:solidFill>
                  <a:srgbClr val="0000FF"/>
                </a:solidFill>
              </a:rPr>
              <a:t>/org/</a:t>
            </a:r>
            <a:r>
              <a:rPr lang="en-US" dirty="0" err="1">
                <a:solidFill>
                  <a:srgbClr val="0000FF"/>
                </a:solidFill>
              </a:rPr>
              <a:t>icn</a:t>
            </a:r>
            <a:r>
              <a:rPr lang="en-US" dirty="0">
                <a:solidFill>
                  <a:srgbClr val="0000FF"/>
                </a:solidFill>
              </a:rPr>
              <a:t>/USER</a:t>
            </a:r>
            <a:r>
              <a:rPr lang="en-US" dirty="0" smtClean="0">
                <a:solidFill>
                  <a:srgbClr val="0000FF"/>
                </a:solidFill>
              </a:rPr>
              <a:t>/bob%</a:t>
            </a:r>
            <a:r>
              <a:rPr lang="en-US" dirty="0">
                <a:solidFill>
                  <a:srgbClr val="0000FF"/>
                </a:solidFill>
              </a:rPr>
              <a:t>40ucla.edu</a:t>
            </a:r>
            <a:r>
              <a:rPr lang="en-US" dirty="0"/>
              <a:t>/KEY/ksk-1441413822/</a:t>
            </a:r>
            <a:r>
              <a:rPr lang="en-US" dirty="0">
                <a:solidFill>
                  <a:srgbClr val="008000"/>
                </a:solidFill>
              </a:rPr>
              <a:t>ID-CERT</a:t>
            </a:r>
            <a:endParaRPr lang="en-US" dirty="0" smtClean="0">
              <a:solidFill>
                <a:srgbClr val="008000"/>
              </a:solidFill>
            </a:endParaRPr>
          </a:p>
          <a:p>
            <a:r>
              <a:rPr lang="en-US" sz="1600" dirty="0" err="1" smtClean="0">
                <a:latin typeface="Courier New"/>
                <a:cs typeface="Courier New"/>
                <a:hlinkClick r:id="rId3"/>
              </a:rPr>
              <a:t>keyChain.verifyData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>
                <a:latin typeface="Courier New"/>
                <a:cs typeface="Courier New"/>
              </a:rPr>
              <a:t>data, 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function(data) </a:t>
            </a:r>
            <a:r>
              <a:rPr lang="en-US" sz="1600" dirty="0">
                <a:latin typeface="Courier New"/>
                <a:cs typeface="Courier New"/>
              </a:rPr>
              <a:t>{ </a:t>
            </a:r>
            <a:r>
              <a:rPr lang="en-US" sz="1600" dirty="0" smtClean="0">
                <a:latin typeface="Courier New"/>
                <a:cs typeface="Courier New"/>
              </a:rPr>
              <a:t>/* verified */ </a:t>
            </a:r>
            <a:r>
              <a:rPr lang="en-US" sz="1600" dirty="0">
                <a:latin typeface="Courier New"/>
                <a:cs typeface="Courier New"/>
              </a:rPr>
              <a:t>}, </a:t>
            </a:r>
            <a:r>
              <a:rPr lang="en-US" sz="1600" dirty="0" smtClean="0">
                <a:latin typeface="Courier New"/>
                <a:cs typeface="Courier New"/>
              </a:rPr>
              <a:t/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function(data) { /* failed */ </a:t>
            </a:r>
            <a:r>
              <a:rPr lang="en-US" sz="1600" dirty="0">
                <a:latin typeface="Courier New"/>
                <a:cs typeface="Courier New"/>
              </a:rPr>
              <a:t>}</a:t>
            </a:r>
            <a:r>
              <a:rPr lang="en-US" sz="1600" dirty="0" smtClean="0">
                <a:latin typeface="Courier New"/>
                <a:cs typeface="Courier New"/>
              </a:rPr>
              <a:t>);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Callbacks for verified and failed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Invokes the </a:t>
            </a:r>
            <a:r>
              <a:rPr lang="en-US" dirty="0" err="1" smtClean="0"/>
              <a:t>ConfigPolicyManager</a:t>
            </a:r>
            <a:r>
              <a:rPr lang="en-US" dirty="0"/>
              <a:t> </a:t>
            </a:r>
            <a:r>
              <a:rPr lang="en-US" dirty="0" smtClean="0"/>
              <a:t>with the hierarchical policy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 the signer’s name to fetch Bob’s certificate from the test bed authority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 the hard-wired trust anchor to validate the chain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5705-1CF3-6B43-88DD-F8C30405535E}" type="datetime1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NDN Tutorial – ACM ICN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>
                <a:solidFill>
                  <a:schemeClr val="dk1"/>
                </a:solidFill>
              </a:rPr>
              <a:pPr algn="r"/>
              <a:t>10</a:t>
            </a:fld>
            <a:endParaRPr lang="en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472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dive: Follow code to verify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5705-1CF3-6B43-88DD-F8C30405535E}" type="datetime1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NDN Tutorial – ACM ICN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>
                <a:solidFill>
                  <a:schemeClr val="dk1"/>
                </a:solidFill>
              </a:rPr>
              <a:pPr algn="r"/>
              <a:t>11</a:t>
            </a:fld>
            <a:endParaRPr lang="en">
              <a:solidFill>
                <a:schemeClr val="dk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33285" y="2210093"/>
            <a:ext cx="1172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sendInterest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06607" y="2210092"/>
            <a:ext cx="763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onData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33285" y="2954812"/>
            <a:ext cx="1415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expressInterest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60049" y="2210092"/>
            <a:ext cx="1372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onDataVerified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4521" y="1469216"/>
            <a:ext cx="1751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onChatDataVerified</a:t>
            </a:r>
            <a:endParaRPr lang="en-US" dirty="0" smtClean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241171" y="2488744"/>
            <a:ext cx="0" cy="571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170207" y="2488746"/>
            <a:ext cx="672871" cy="571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241171" y="3262589"/>
            <a:ext cx="244942" cy="521982"/>
          </a:xfrm>
          <a:prstGeom prst="straightConnector1">
            <a:avLst/>
          </a:prstGeom>
          <a:ln>
            <a:solidFill>
              <a:srgbClr val="008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862797" y="2517869"/>
            <a:ext cx="650161" cy="1186906"/>
          </a:xfrm>
          <a:prstGeom prst="straightConnector1">
            <a:avLst/>
          </a:prstGeom>
          <a:ln>
            <a:solidFill>
              <a:srgbClr val="008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29398" y="1378760"/>
            <a:ext cx="812835" cy="5909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Browser 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39399" y="2077312"/>
            <a:ext cx="812835" cy="580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FireChat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29398" y="2789857"/>
            <a:ext cx="812835" cy="622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NDN-JS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Cloud Callout 16"/>
          <p:cNvSpPr/>
          <p:nvPr/>
        </p:nvSpPr>
        <p:spPr>
          <a:xfrm>
            <a:off x="2312317" y="3723625"/>
            <a:ext cx="1103874" cy="637709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NDN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600452" y="3403549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Interest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49057" y="3396998"/>
            <a:ext cx="563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Data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20507" y="2954812"/>
            <a:ext cx="1005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verifyData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900306" y="2537205"/>
            <a:ext cx="0" cy="542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4" idx="2"/>
          </p:cNvCxnSpPr>
          <p:nvPr/>
        </p:nvCxnSpPr>
        <p:spPr>
          <a:xfrm flipV="1">
            <a:off x="5450309" y="1776993"/>
            <a:ext cx="0" cy="4411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776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dive: </a:t>
            </a:r>
            <a:r>
              <a:rPr lang="en-US" dirty="0" err="1" smtClean="0"/>
              <a:t>FireChat.sendInterest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8389"/>
            <a:ext cx="9144000" cy="4011267"/>
          </a:xfrm>
        </p:spPr>
        <p:txBody>
          <a:bodyPr/>
          <a:lstStyle/>
          <a:p>
            <a:r>
              <a:rPr lang="en-US" sz="1400" dirty="0" err="1">
                <a:latin typeface="Courier New"/>
                <a:cs typeface="Courier New"/>
                <a:hlinkClick r:id="rId2"/>
              </a:rPr>
              <a:t>FireChat.prototype.sendInterest</a:t>
            </a:r>
            <a:r>
              <a:rPr lang="en-US" sz="1400" dirty="0">
                <a:latin typeface="Courier New"/>
                <a:cs typeface="Courier New"/>
              </a:rPr>
              <a:t> = function(</a:t>
            </a:r>
            <a:r>
              <a:rPr lang="en-US" sz="1400" dirty="0" err="1">
                <a:latin typeface="Courier New"/>
                <a:cs typeface="Courier New"/>
              </a:rPr>
              <a:t>syncStates</a:t>
            </a:r>
            <a:r>
              <a:rPr lang="en-US" sz="1400" dirty="0">
                <a:latin typeface="Courier New"/>
                <a:cs typeface="Courier New"/>
              </a:rPr>
              <a:t>, </a:t>
            </a:r>
            <a:r>
              <a:rPr lang="en-US" sz="1400" dirty="0" smtClean="0">
                <a:latin typeface="Courier New"/>
                <a:cs typeface="Courier New"/>
              </a:rPr>
              <a:t>…) {</a:t>
            </a:r>
            <a:br>
              <a:rPr lang="en-US" sz="1400" dirty="0" smtClean="0">
                <a:latin typeface="Courier New"/>
                <a:cs typeface="Courier New"/>
              </a:rPr>
            </a:br>
            <a:r>
              <a:rPr lang="en-US" sz="1400" dirty="0" smtClean="0">
                <a:latin typeface="Courier New"/>
                <a:cs typeface="Courier New"/>
              </a:rPr>
              <a:t>  // Scan </a:t>
            </a:r>
            <a:r>
              <a:rPr lang="en-US" sz="1400" dirty="0" err="1" smtClean="0">
                <a:latin typeface="Courier New"/>
                <a:cs typeface="Courier New"/>
              </a:rPr>
              <a:t>syncStates</a:t>
            </a:r>
            <a:r>
              <a:rPr lang="en-US" sz="1400" dirty="0" smtClean="0">
                <a:latin typeface="Courier New"/>
                <a:cs typeface="Courier New"/>
              </a:rPr>
              <a:t>, get the other user’s new </a:t>
            </a:r>
            <a:r>
              <a:rPr lang="en-US" sz="1400" dirty="0" err="1" smtClean="0">
                <a:latin typeface="Courier New"/>
                <a:cs typeface="Courier New"/>
              </a:rPr>
              <a:t>seq</a:t>
            </a:r>
            <a:r>
              <a:rPr lang="en-US" sz="1400" dirty="0" smtClean="0">
                <a:latin typeface="Courier New"/>
                <a:cs typeface="Courier New"/>
              </a:rPr>
              <a:t> number.</a:t>
            </a:r>
            <a:br>
              <a:rPr lang="en-US" sz="1400" dirty="0" smtClean="0">
                <a:latin typeface="Courier New"/>
                <a:cs typeface="Courier New"/>
              </a:rPr>
            </a:br>
            <a:r>
              <a:rPr lang="en-US" sz="1400" dirty="0" smtClean="0">
                <a:latin typeface="Courier New"/>
                <a:cs typeface="Courier New"/>
              </a:rPr>
              <a:t>  </a:t>
            </a:r>
            <a:r>
              <a:rPr lang="en-US" sz="1400" dirty="0" err="1">
                <a:latin typeface="Courier New"/>
                <a:cs typeface="Courier New"/>
              </a:rPr>
              <a:t>v</a:t>
            </a:r>
            <a:r>
              <a:rPr lang="en-US" sz="1400" dirty="0" err="1" smtClean="0">
                <a:latin typeface="Courier New"/>
                <a:cs typeface="Courier New"/>
              </a:rPr>
              <a:t>ar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>
                <a:latin typeface="Courier New"/>
                <a:cs typeface="Courier New"/>
              </a:rPr>
              <a:t>prefix = </a:t>
            </a:r>
            <a:r>
              <a:rPr lang="en-US" sz="1400" dirty="0" smtClean="0">
                <a:latin typeface="Courier New"/>
                <a:cs typeface="Courier New"/>
              </a:rPr>
              <a:t/>
            </a:r>
            <a:br>
              <a:rPr lang="en-US" sz="1400" dirty="0" smtClean="0">
                <a:latin typeface="Courier New"/>
                <a:cs typeface="Courier New"/>
              </a:rPr>
            </a:br>
            <a:r>
              <a:rPr lang="en-US" sz="1400" dirty="0" smtClean="0">
                <a:latin typeface="Courier New"/>
                <a:cs typeface="Courier New"/>
              </a:rPr>
              <a:t>    "</a:t>
            </a:r>
            <a:r>
              <a:rPr lang="en-US" sz="1400" dirty="0">
                <a:latin typeface="Courier New"/>
                <a:cs typeface="Courier New"/>
              </a:rPr>
              <a:t>/</a:t>
            </a:r>
            <a:r>
              <a:rPr lang="en-US" sz="1400" dirty="0" err="1">
                <a:latin typeface="Courier New"/>
                <a:cs typeface="Courier New"/>
              </a:rPr>
              <a:t>ndn</a:t>
            </a:r>
            <a:r>
              <a:rPr lang="en-US" sz="1400" dirty="0">
                <a:latin typeface="Courier New"/>
                <a:cs typeface="Courier New"/>
              </a:rPr>
              <a:t>/org/</a:t>
            </a:r>
            <a:r>
              <a:rPr lang="en-US" sz="1400" dirty="0" err="1">
                <a:latin typeface="Courier New"/>
                <a:cs typeface="Courier New"/>
              </a:rPr>
              <a:t>icn</a:t>
            </a:r>
            <a:r>
              <a:rPr lang="en-US" sz="1400" dirty="0">
                <a:latin typeface="Courier New"/>
                <a:cs typeface="Courier New"/>
              </a:rPr>
              <a:t>/USER/bob%40ucla.edu/CHAT/CHANNEL/tutorial/SESSION/</a:t>
            </a:r>
            <a:r>
              <a:rPr lang="en-US" sz="1400" dirty="0" smtClean="0">
                <a:latin typeface="Courier New"/>
                <a:cs typeface="Courier New"/>
              </a:rPr>
              <a:t>1442864410";</a:t>
            </a:r>
            <a:r>
              <a:rPr lang="en-US" sz="1400" dirty="0">
                <a:latin typeface="Courier New"/>
                <a:cs typeface="Courier New"/>
              </a:rPr>
              <a:t/>
            </a:r>
            <a:br>
              <a:rPr lang="en-US" sz="1400" dirty="0">
                <a:latin typeface="Courier New"/>
                <a:cs typeface="Courier New"/>
              </a:rPr>
            </a:br>
            <a:r>
              <a:rPr lang="en-US" sz="1400" dirty="0" smtClean="0">
                <a:latin typeface="Courier New"/>
                <a:cs typeface="Courier New"/>
              </a:rPr>
              <a:t>  </a:t>
            </a:r>
            <a:r>
              <a:rPr lang="en-US" sz="1400" dirty="0" err="1" smtClean="0">
                <a:latin typeface="Courier New"/>
                <a:cs typeface="Courier New"/>
              </a:rPr>
              <a:t>var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seq</a:t>
            </a:r>
            <a:r>
              <a:rPr lang="en-US" sz="1400" dirty="0" smtClean="0">
                <a:latin typeface="Courier New"/>
                <a:cs typeface="Courier New"/>
              </a:rPr>
              <a:t> = 5;</a:t>
            </a:r>
            <a:br>
              <a:rPr lang="en-US" sz="1400" dirty="0" smtClean="0">
                <a:latin typeface="Courier New"/>
                <a:cs typeface="Courier New"/>
              </a:rPr>
            </a:br>
            <a:r>
              <a:rPr lang="en-US" sz="1400" dirty="0" smtClean="0">
                <a:latin typeface="Courier New"/>
                <a:cs typeface="Courier New"/>
              </a:rPr>
              <a:t>  </a:t>
            </a:r>
            <a:r>
              <a:rPr lang="en-US" sz="1400" dirty="0" err="1" smtClean="0">
                <a:latin typeface="Courier New"/>
                <a:cs typeface="Courier New"/>
              </a:rPr>
              <a:t>var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>
                <a:latin typeface="Courier New"/>
                <a:cs typeface="Courier New"/>
              </a:rPr>
              <a:t>interest = new Interest</a:t>
            </a:r>
            <a:r>
              <a:rPr lang="en-US" sz="1400" dirty="0" smtClean="0">
                <a:latin typeface="Courier New"/>
                <a:cs typeface="Courier New"/>
              </a:rPr>
              <a:t>(new Name(</a:t>
            </a:r>
            <a:r>
              <a:rPr lang="en-US" sz="1400" dirty="0" err="1" smtClean="0">
                <a:latin typeface="Courier New"/>
                <a:cs typeface="Courier New"/>
              </a:rPr>
              <a:t>dataPrefix</a:t>
            </a:r>
            <a:r>
              <a:rPr lang="en-US" sz="1400" dirty="0" smtClean="0">
                <a:latin typeface="Courier New"/>
                <a:cs typeface="Courier New"/>
              </a:rPr>
              <a:t>).</a:t>
            </a:r>
            <a:r>
              <a:rPr lang="en-US" sz="1400" dirty="0">
                <a:latin typeface="Courier New"/>
                <a:cs typeface="Courier New"/>
              </a:rPr>
              <a:t>append</a:t>
            </a:r>
            <a:r>
              <a:rPr lang="en-US" sz="1400" dirty="0" smtClean="0">
                <a:latin typeface="Courier New"/>
                <a:cs typeface="Courier New"/>
              </a:rPr>
              <a:t>(</a:t>
            </a:r>
            <a:r>
              <a:rPr lang="en-US" sz="1400" dirty="0" err="1" smtClean="0">
                <a:latin typeface="Courier New"/>
                <a:cs typeface="Courier New"/>
              </a:rPr>
              <a:t>seq.toString</a:t>
            </a:r>
            <a:r>
              <a:rPr lang="en-US" sz="1400" dirty="0">
                <a:latin typeface="Courier New"/>
                <a:cs typeface="Courier New"/>
              </a:rPr>
              <a:t>()));</a:t>
            </a:r>
          </a:p>
          <a:p>
            <a:r>
              <a:rPr lang="en-US" sz="1400" dirty="0">
                <a:latin typeface="Courier New"/>
                <a:cs typeface="Courier New"/>
              </a:rPr>
              <a:t>  </a:t>
            </a:r>
            <a:r>
              <a:rPr lang="en-US" sz="1400" dirty="0" err="1" smtClean="0">
                <a:latin typeface="Courier New"/>
                <a:cs typeface="Courier New"/>
              </a:rPr>
              <a:t>interest.setInterestLifetimeMilliseconds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this.chatInterestLifetime</a:t>
            </a:r>
            <a:r>
              <a:rPr lang="en-US" sz="1400" dirty="0">
                <a:latin typeface="Courier New"/>
                <a:cs typeface="Courier New"/>
              </a:rPr>
              <a:t>);</a:t>
            </a:r>
          </a:p>
          <a:p>
            <a:r>
              <a:rPr lang="en-US" sz="1400" dirty="0">
                <a:latin typeface="Courier New"/>
                <a:cs typeface="Courier New"/>
              </a:rPr>
              <a:t>  </a:t>
            </a:r>
            <a:r>
              <a:rPr lang="en-US" sz="1400" dirty="0" err="1" smtClean="0">
                <a:latin typeface="Courier New"/>
                <a:cs typeface="Courier New"/>
              </a:rPr>
              <a:t>this.face.</a:t>
            </a:r>
            <a:r>
              <a:rPr lang="en-US" sz="1400" b="1" dirty="0" err="1" smtClean="0">
                <a:latin typeface="Courier New"/>
                <a:cs typeface="Courier New"/>
              </a:rPr>
              <a:t>expressInterest</a:t>
            </a:r>
            <a:r>
              <a:rPr lang="en-US" sz="1400" dirty="0">
                <a:latin typeface="Courier New"/>
                <a:cs typeface="Courier New"/>
              </a:rPr>
              <a:t>(interest, </a:t>
            </a:r>
            <a:r>
              <a:rPr lang="en-US" sz="1400" dirty="0" err="1">
                <a:latin typeface="Courier New"/>
                <a:cs typeface="Courier New"/>
              </a:rPr>
              <a:t>this.</a:t>
            </a:r>
            <a:r>
              <a:rPr lang="en-US" sz="1400" b="1" dirty="0" err="1">
                <a:latin typeface="Courier New"/>
                <a:cs typeface="Courier New"/>
              </a:rPr>
              <a:t>onData</a:t>
            </a:r>
            <a:r>
              <a:rPr lang="en-US" sz="1400" dirty="0" err="1">
                <a:latin typeface="Courier New"/>
                <a:cs typeface="Courier New"/>
              </a:rPr>
              <a:t>.bind</a:t>
            </a:r>
            <a:r>
              <a:rPr lang="en-US" sz="1400" dirty="0">
                <a:latin typeface="Courier New"/>
                <a:cs typeface="Courier New"/>
              </a:rPr>
              <a:t>(this), </a:t>
            </a:r>
            <a:r>
              <a:rPr lang="en-US" sz="1400" dirty="0" smtClean="0">
                <a:latin typeface="Courier New"/>
                <a:cs typeface="Courier New"/>
              </a:rPr>
              <a:t>…);</a:t>
            </a:r>
            <a:br>
              <a:rPr lang="en-US" sz="1400" dirty="0" smtClean="0">
                <a:latin typeface="Courier New"/>
                <a:cs typeface="Courier New"/>
              </a:rPr>
            </a:br>
            <a:r>
              <a:rPr lang="en-US" sz="1400" dirty="0" smtClean="0">
                <a:latin typeface="Courier New"/>
                <a:cs typeface="Courier New"/>
              </a:rPr>
              <a:t>};    </a:t>
            </a:r>
            <a:r>
              <a:rPr lang="en-US" sz="1600" dirty="0" smtClean="0">
                <a:latin typeface="Courier New"/>
                <a:cs typeface="Courier New"/>
              </a:rPr>
              <a:t/>
            </a:r>
            <a:br>
              <a:rPr lang="en-US" sz="1600" dirty="0" smtClean="0">
                <a:latin typeface="Courier New"/>
                <a:cs typeface="Courier New"/>
              </a:rPr>
            </a:br>
            <a:endParaRPr lang="en-US" sz="1600" dirty="0">
              <a:latin typeface="Courier New"/>
              <a:cs typeface="Courier New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sendInterest</a:t>
            </a:r>
            <a:r>
              <a:rPr lang="en-US" dirty="0" smtClean="0"/>
              <a:t> callback from ChronoSync2013</a:t>
            </a:r>
            <a:br>
              <a:rPr lang="en-US" dirty="0" smtClean="0"/>
            </a:br>
            <a:r>
              <a:rPr lang="en-US" dirty="0" smtClean="0"/>
              <a:t>on receiving a new </a:t>
            </a:r>
            <a:r>
              <a:rPr lang="en-US" dirty="0" err="1" smtClean="0"/>
              <a:t>seq</a:t>
            </a:r>
            <a:r>
              <a:rPr lang="en-US" dirty="0" smtClean="0"/>
              <a:t> number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Express an interest for Bob’s chat message 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5705-1CF3-6B43-88DD-F8C30405535E}" type="datetime1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NDN Tutorial – ACM ICN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>
                <a:solidFill>
                  <a:schemeClr val="dk1"/>
                </a:solidFill>
              </a:rPr>
              <a:pPr algn="r"/>
              <a:t>12</a:t>
            </a:fld>
            <a:endParaRPr lang="en">
              <a:solidFill>
                <a:schemeClr val="dk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34251" y="290326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sendInterest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634251" y="3647983"/>
            <a:ext cx="1415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expressInterest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342137" y="3181915"/>
            <a:ext cx="0" cy="571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342137" y="3955760"/>
            <a:ext cx="244942" cy="521982"/>
          </a:xfrm>
          <a:prstGeom prst="straightConnector1">
            <a:avLst/>
          </a:prstGeom>
          <a:ln>
            <a:solidFill>
              <a:srgbClr val="008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40365" y="2770483"/>
            <a:ext cx="812835" cy="580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FireChat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30364" y="3483028"/>
            <a:ext cx="812835" cy="622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NDN-JS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Cloud Callout 20"/>
          <p:cNvSpPr/>
          <p:nvPr/>
        </p:nvSpPr>
        <p:spPr>
          <a:xfrm>
            <a:off x="7413283" y="4416796"/>
            <a:ext cx="1103874" cy="637709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NDN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01418" y="4096720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Interest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563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dive: </a:t>
            </a:r>
            <a:r>
              <a:rPr lang="en-US" dirty="0" err="1" smtClean="0"/>
              <a:t>FireChat.onData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910" y="858389"/>
            <a:ext cx="9011090" cy="4011267"/>
          </a:xfrm>
        </p:spPr>
        <p:txBody>
          <a:bodyPr>
            <a:normAutofit/>
          </a:bodyPr>
          <a:lstStyle/>
          <a:p>
            <a:r>
              <a:rPr lang="en-US" sz="1400" dirty="0" err="1">
                <a:latin typeface="Courier New"/>
                <a:cs typeface="Courier New"/>
                <a:hlinkClick r:id="rId2"/>
              </a:rPr>
              <a:t>FireChat.prototype.</a:t>
            </a:r>
            <a:r>
              <a:rPr lang="en-US" sz="1400" b="1" dirty="0" err="1">
                <a:latin typeface="Courier New"/>
                <a:cs typeface="Courier New"/>
                <a:hlinkClick r:id="rId2"/>
              </a:rPr>
              <a:t>onData</a:t>
            </a:r>
            <a:r>
              <a:rPr lang="en-US" sz="1400" dirty="0">
                <a:latin typeface="Courier New"/>
                <a:cs typeface="Courier New"/>
              </a:rPr>
              <a:t> = function(interest, data</a:t>
            </a:r>
            <a:r>
              <a:rPr lang="en-US" sz="1400" dirty="0" smtClean="0">
                <a:latin typeface="Courier New"/>
                <a:cs typeface="Courier New"/>
              </a:rPr>
              <a:t>, …) {</a:t>
            </a:r>
            <a:br>
              <a:rPr lang="en-US" sz="1400" dirty="0" smtClean="0">
                <a:latin typeface="Courier New"/>
                <a:cs typeface="Courier New"/>
              </a:rPr>
            </a:br>
            <a:r>
              <a:rPr lang="en-US" sz="1400" dirty="0" smtClean="0">
                <a:latin typeface="Courier New"/>
                <a:cs typeface="Courier New"/>
              </a:rPr>
              <a:t>  // Get the chat message from the data </a:t>
            </a:r>
            <a:r>
              <a:rPr lang="en-US" sz="1400" dirty="0">
                <a:latin typeface="Courier New"/>
                <a:cs typeface="Courier New"/>
              </a:rPr>
              <a:t>content.</a:t>
            </a:r>
            <a:br>
              <a:rPr lang="en-US" sz="1400" dirty="0">
                <a:latin typeface="Courier New"/>
                <a:cs typeface="Courier New"/>
              </a:rPr>
            </a:br>
            <a:r>
              <a:rPr lang="en-US" sz="1400" dirty="0">
                <a:latin typeface="Courier New"/>
                <a:cs typeface="Courier New"/>
              </a:rPr>
              <a:t>  </a:t>
            </a:r>
            <a:r>
              <a:rPr lang="en-US" sz="1400" dirty="0" err="1" smtClean="0">
                <a:latin typeface="Courier New"/>
                <a:cs typeface="Courier New"/>
              </a:rPr>
              <a:t>this.</a:t>
            </a:r>
            <a:r>
              <a:rPr lang="en-US" sz="1400" b="1" dirty="0" err="1" smtClean="0">
                <a:latin typeface="Courier New"/>
                <a:cs typeface="Courier New"/>
              </a:rPr>
              <a:t>onChatData</a:t>
            </a:r>
            <a:r>
              <a:rPr lang="en-US" sz="1400" dirty="0" smtClean="0">
                <a:latin typeface="Courier New"/>
                <a:cs typeface="Courier New"/>
              </a:rPr>
              <a:t/>
            </a:r>
            <a:br>
              <a:rPr lang="en-US" sz="1400" dirty="0" smtClean="0">
                <a:latin typeface="Courier New"/>
                <a:cs typeface="Courier New"/>
              </a:rPr>
            </a:br>
            <a:r>
              <a:rPr lang="en-US" sz="1400" dirty="0" smtClean="0">
                <a:latin typeface="Courier New"/>
                <a:cs typeface="Courier New"/>
              </a:rPr>
              <a:t>    (</a:t>
            </a:r>
            <a:r>
              <a:rPr lang="en-US" sz="1400" dirty="0" err="1" smtClean="0">
                <a:latin typeface="Courier New"/>
                <a:cs typeface="Courier New"/>
              </a:rPr>
              <a:t>screenName</a:t>
            </a:r>
            <a:r>
              <a:rPr lang="en-US" sz="1400" dirty="0">
                <a:latin typeface="Courier New"/>
                <a:cs typeface="Courier New"/>
              </a:rPr>
              <a:t>, </a:t>
            </a:r>
            <a:r>
              <a:rPr lang="en-US" sz="1400" dirty="0" err="1">
                <a:latin typeface="Courier New"/>
                <a:cs typeface="Courier New"/>
              </a:rPr>
              <a:t>onDataTimestamp</a:t>
            </a:r>
            <a:r>
              <a:rPr lang="en-US" sz="1400" dirty="0">
                <a:latin typeface="Courier New"/>
                <a:cs typeface="Courier New"/>
              </a:rPr>
              <a:t>, </a:t>
            </a:r>
            <a:r>
              <a:rPr lang="en-US" sz="1400" dirty="0" smtClean="0">
                <a:latin typeface="Courier New"/>
                <a:cs typeface="Courier New"/>
              </a:rPr>
              <a:t>message, </a:t>
            </a:r>
            <a:r>
              <a:rPr lang="en-US" sz="1400" dirty="0">
                <a:latin typeface="Courier New"/>
                <a:cs typeface="Courier New"/>
              </a:rPr>
              <a:t>false, username, session, </a:t>
            </a:r>
            <a:r>
              <a:rPr lang="en-US" sz="1400" dirty="0" err="1">
                <a:latin typeface="Courier New"/>
                <a:cs typeface="Courier New"/>
              </a:rPr>
              <a:t>seqNo</a:t>
            </a:r>
            <a:r>
              <a:rPr lang="en-US" sz="1400" dirty="0">
                <a:latin typeface="Courier New"/>
                <a:cs typeface="Courier New"/>
              </a:rPr>
              <a:t>); </a:t>
            </a:r>
            <a:r>
              <a:rPr lang="en-US" sz="1400" dirty="0" smtClean="0">
                <a:latin typeface="Courier New"/>
                <a:cs typeface="Courier New"/>
              </a:rPr>
              <a:t/>
            </a:r>
            <a:br>
              <a:rPr lang="en-US" sz="1400" dirty="0" smtClean="0">
                <a:latin typeface="Courier New"/>
                <a:cs typeface="Courier New"/>
              </a:rPr>
            </a:br>
            <a:r>
              <a:rPr lang="en-US" sz="1400" dirty="0" smtClean="0">
                <a:latin typeface="Courier New"/>
                <a:cs typeface="Courier New"/>
              </a:rPr>
              <a:t>  … 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  </a:t>
            </a:r>
            <a:r>
              <a:rPr lang="en-US" sz="1400" dirty="0" err="1" smtClean="0">
                <a:latin typeface="Courier New"/>
                <a:cs typeface="Courier New"/>
              </a:rPr>
              <a:t>var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>
                <a:latin typeface="Courier New"/>
                <a:cs typeface="Courier New"/>
              </a:rPr>
              <a:t>self = this;</a:t>
            </a:r>
          </a:p>
          <a:p>
            <a:r>
              <a:rPr lang="en-US" sz="1400" dirty="0">
                <a:latin typeface="Courier New"/>
                <a:cs typeface="Courier New"/>
              </a:rPr>
              <a:t>  </a:t>
            </a:r>
            <a:r>
              <a:rPr lang="en-US" sz="1400" dirty="0" err="1">
                <a:latin typeface="Courier New"/>
                <a:cs typeface="Courier New"/>
                <a:hlinkClick r:id="rId3"/>
              </a:rPr>
              <a:t>this.keyChain.</a:t>
            </a:r>
            <a:r>
              <a:rPr lang="en-US" sz="1400" b="1" dirty="0" err="1">
                <a:latin typeface="Courier New"/>
                <a:cs typeface="Courier New"/>
                <a:hlinkClick r:id="rId3"/>
              </a:rPr>
              <a:t>verifyData</a:t>
            </a:r>
            <a:r>
              <a:rPr lang="en-US" sz="1400" dirty="0">
                <a:latin typeface="Courier New"/>
                <a:cs typeface="Courier New"/>
              </a:rPr>
              <a:t>(data, </a:t>
            </a:r>
            <a:r>
              <a:rPr lang="en-US" sz="1400" dirty="0" smtClean="0">
                <a:latin typeface="Courier New"/>
                <a:cs typeface="Courier New"/>
              </a:rPr>
              <a:t>function </a:t>
            </a:r>
            <a:r>
              <a:rPr lang="en-US" sz="1400" dirty="0">
                <a:latin typeface="Courier New"/>
                <a:cs typeface="Courier New"/>
              </a:rPr>
              <a:t>() {</a:t>
            </a:r>
          </a:p>
          <a:p>
            <a:r>
              <a:rPr lang="en-US" sz="1400" dirty="0">
                <a:latin typeface="Courier New"/>
                <a:cs typeface="Courier New"/>
              </a:rPr>
              <a:t>    </a:t>
            </a:r>
            <a:r>
              <a:rPr lang="en-US" sz="1400" dirty="0" err="1" smtClean="0">
                <a:latin typeface="Courier New"/>
                <a:cs typeface="Courier New"/>
              </a:rPr>
              <a:t>self.</a:t>
            </a:r>
            <a:r>
              <a:rPr lang="en-US" sz="1400" b="1" dirty="0" err="1" smtClean="0">
                <a:latin typeface="Courier New"/>
                <a:cs typeface="Courier New"/>
              </a:rPr>
              <a:t>onDataVerified</a:t>
            </a:r>
            <a:endParaRPr lang="en-US" sz="1400" b="1" dirty="0" smtClean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    (</a:t>
            </a:r>
            <a:r>
              <a:rPr lang="en-US" sz="1400" dirty="0">
                <a:latin typeface="Courier New"/>
                <a:cs typeface="Courier New"/>
              </a:rPr>
              <a:t>data, </a:t>
            </a:r>
            <a:r>
              <a:rPr lang="en-US" sz="1400" dirty="0" err="1">
                <a:latin typeface="Courier New"/>
                <a:cs typeface="Courier New"/>
              </a:rPr>
              <a:t>updatePersistentStorage</a:t>
            </a:r>
            <a:r>
              <a:rPr lang="en-US" sz="1400" dirty="0">
                <a:latin typeface="Courier New"/>
                <a:cs typeface="Courier New"/>
              </a:rPr>
              <a:t>, content, </a:t>
            </a:r>
            <a:endParaRPr lang="en-US" sz="1400" dirty="0" smtClean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     username</a:t>
            </a:r>
            <a:r>
              <a:rPr lang="en-US" sz="1400" dirty="0">
                <a:latin typeface="Courier New"/>
                <a:cs typeface="Courier New"/>
              </a:rPr>
              <a:t>, session, </a:t>
            </a:r>
            <a:r>
              <a:rPr lang="en-US" sz="1400" dirty="0" err="1">
                <a:latin typeface="Courier New"/>
                <a:cs typeface="Courier New"/>
              </a:rPr>
              <a:t>seqNo</a:t>
            </a:r>
            <a:r>
              <a:rPr lang="en-US" sz="1400" dirty="0">
                <a:latin typeface="Courier New"/>
                <a:cs typeface="Courier New"/>
              </a:rPr>
              <a:t>);</a:t>
            </a:r>
          </a:p>
          <a:p>
            <a:r>
              <a:rPr lang="en-US" sz="1400" dirty="0">
                <a:latin typeface="Courier New"/>
                <a:cs typeface="Courier New"/>
              </a:rPr>
              <a:t>    }</a:t>
            </a:r>
            <a:r>
              <a:rPr lang="en-US" sz="1400" dirty="0" smtClean="0">
                <a:latin typeface="Courier New"/>
                <a:cs typeface="Courier New"/>
              </a:rPr>
              <a:t>, …);</a:t>
            </a:r>
            <a:br>
              <a:rPr lang="en-US" sz="1400" dirty="0" smtClean="0">
                <a:latin typeface="Courier New"/>
                <a:cs typeface="Courier New"/>
              </a:rPr>
            </a:br>
            <a:r>
              <a:rPr lang="en-US" sz="1400" dirty="0" smtClean="0">
                <a:latin typeface="Courier New"/>
                <a:cs typeface="Courier New"/>
              </a:rPr>
              <a:t>};</a:t>
            </a:r>
            <a:br>
              <a:rPr lang="en-US" sz="1400" dirty="0" smtClean="0">
                <a:latin typeface="Courier New"/>
                <a:cs typeface="Courier New"/>
              </a:rPr>
            </a:br>
            <a:endParaRPr lang="en-US" sz="1400" dirty="0" smtClean="0">
              <a:latin typeface="Courier New"/>
              <a:cs typeface="Courier New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Initially display the message in gray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Call </a:t>
            </a:r>
            <a:r>
              <a:rPr lang="en-US" sz="1600" dirty="0" err="1" smtClean="0"/>
              <a:t>verifyData</a:t>
            </a:r>
            <a:r>
              <a:rPr lang="en-US" sz="1600" dirty="0" smtClean="0"/>
              <a:t> to start verification with the </a:t>
            </a:r>
            <a:r>
              <a:rPr lang="en-US" sz="1600" dirty="0" err="1" smtClean="0"/>
              <a:t>ConfigPolicyManager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err="1" smtClean="0"/>
              <a:t>onDataVerified</a:t>
            </a:r>
            <a:r>
              <a:rPr lang="en-US" sz="1600" dirty="0" smtClean="0"/>
              <a:t> is called when verified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5705-1CF3-6B43-88DD-F8C30405535E}" type="datetime1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NDN Tutorial – ACM ICN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>
                <a:solidFill>
                  <a:schemeClr val="dk1"/>
                </a:solidFill>
              </a:rPr>
              <a:pPr algn="r"/>
              <a:t>13</a:t>
            </a:fld>
            <a:endParaRPr lang="en">
              <a:solidFill>
                <a:schemeClr val="dk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37575" y="2403831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onData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393765" y="2711608"/>
            <a:ext cx="650161" cy="1186906"/>
          </a:xfrm>
          <a:prstGeom prst="straightConnector1">
            <a:avLst/>
          </a:prstGeom>
          <a:ln>
            <a:solidFill>
              <a:srgbClr val="008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loud Callout 8"/>
          <p:cNvSpPr/>
          <p:nvPr/>
        </p:nvSpPr>
        <p:spPr>
          <a:xfrm>
            <a:off x="6843285" y="3917364"/>
            <a:ext cx="1103874" cy="637709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NDN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80025" y="3590737"/>
            <a:ext cx="563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Data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51475" y="3148551"/>
            <a:ext cx="1005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verifyData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431274" y="2730944"/>
            <a:ext cx="0" cy="542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553200" y="2298613"/>
            <a:ext cx="812835" cy="580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FireChat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43199" y="3011158"/>
            <a:ext cx="812835" cy="622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NDN-JS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029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dive: </a:t>
            </a:r>
            <a:r>
              <a:rPr lang="en-US" dirty="0" err="1" smtClean="0"/>
              <a:t>KeyChain.verifyData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749" y="858389"/>
            <a:ext cx="9148614" cy="4011267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Get the name of Bob’s certificate from the data </a:t>
            </a:r>
            <a:r>
              <a:rPr lang="en-US" dirty="0" err="1" smtClean="0">
                <a:solidFill>
                  <a:srgbClr val="000000"/>
                </a:solidFill>
              </a:rPr>
              <a:t>KeyLocator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>/</a:t>
            </a:r>
            <a:r>
              <a:rPr lang="en-US" sz="1600" dirty="0" err="1">
                <a:solidFill>
                  <a:srgbClr val="0000FF"/>
                </a:solidFill>
              </a:rPr>
              <a:t>ndn</a:t>
            </a:r>
            <a:r>
              <a:rPr lang="en-US" sz="1600" dirty="0">
                <a:solidFill>
                  <a:srgbClr val="0000FF"/>
                </a:solidFill>
              </a:rPr>
              <a:t>/org/</a:t>
            </a:r>
            <a:r>
              <a:rPr lang="en-US" sz="1600" dirty="0" err="1">
                <a:solidFill>
                  <a:srgbClr val="0000FF"/>
                </a:solidFill>
              </a:rPr>
              <a:t>icn</a:t>
            </a:r>
            <a:r>
              <a:rPr lang="en-US" sz="1600" dirty="0">
                <a:solidFill>
                  <a:srgbClr val="0000FF"/>
                </a:solidFill>
              </a:rPr>
              <a:t>/USER</a:t>
            </a:r>
            <a:r>
              <a:rPr lang="en-US" sz="1600" dirty="0" smtClean="0">
                <a:solidFill>
                  <a:srgbClr val="0000FF"/>
                </a:solidFill>
              </a:rPr>
              <a:t>/bob%</a:t>
            </a:r>
            <a:r>
              <a:rPr lang="en-US" sz="1600" dirty="0">
                <a:solidFill>
                  <a:srgbClr val="0000FF"/>
                </a:solidFill>
              </a:rPr>
              <a:t>40ucla.edu</a:t>
            </a:r>
            <a:r>
              <a:rPr lang="en-US" sz="1600" dirty="0"/>
              <a:t>/KEY/ksk-</a:t>
            </a:r>
            <a:r>
              <a:rPr lang="en-US" sz="1600" dirty="0" smtClean="0"/>
              <a:t>1343029825/</a:t>
            </a:r>
            <a:r>
              <a:rPr lang="en-US" sz="1600" dirty="0">
                <a:solidFill>
                  <a:srgbClr val="008000"/>
                </a:solidFill>
              </a:rPr>
              <a:t>ID-</a:t>
            </a:r>
            <a:r>
              <a:rPr lang="en-US" sz="1600" dirty="0" smtClean="0">
                <a:solidFill>
                  <a:srgbClr val="008000"/>
                </a:solidFill>
              </a:rPr>
              <a:t>CERT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Check if Bob’s certificate is already in the </a:t>
            </a:r>
            <a:r>
              <a:rPr lang="en-US" dirty="0" err="1" smtClean="0">
                <a:solidFill>
                  <a:srgbClr val="000000"/>
                </a:solidFill>
              </a:rPr>
              <a:t>ConfigPolicyManager</a:t>
            </a:r>
            <a:r>
              <a:rPr lang="en-US" dirty="0" smtClean="0">
                <a:solidFill>
                  <a:srgbClr val="000000"/>
                </a:solidFill>
              </a:rPr>
              <a:t> cache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If not, send interest, </a:t>
            </a:r>
            <a:r>
              <a:rPr lang="en-US" dirty="0">
                <a:solidFill>
                  <a:srgbClr val="000000"/>
                </a:solidFill>
              </a:rPr>
              <a:t>r</a:t>
            </a:r>
            <a:r>
              <a:rPr lang="en-US" dirty="0" smtClean="0">
                <a:solidFill>
                  <a:srgbClr val="000000"/>
                </a:solidFill>
              </a:rPr>
              <a:t>eceive </a:t>
            </a:r>
            <a:r>
              <a:rPr lang="en-US" dirty="0">
                <a:solidFill>
                  <a:srgbClr val="000000"/>
                </a:solidFill>
              </a:rPr>
              <a:t>Bob’s </a:t>
            </a:r>
            <a:r>
              <a:rPr lang="en-US" dirty="0" smtClean="0">
                <a:solidFill>
                  <a:srgbClr val="000000"/>
                </a:solidFill>
              </a:rPr>
              <a:t>certificate from the certification authority, cache it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Use Bob’s public key to verify the data packet from Bob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Get the signer name from the Bob’s certificate’s </a:t>
            </a:r>
            <a:r>
              <a:rPr lang="en-US" dirty="0" err="1" smtClean="0">
                <a:solidFill>
                  <a:srgbClr val="000000"/>
                </a:solidFill>
              </a:rPr>
              <a:t>KeyLocator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>/</a:t>
            </a:r>
            <a:r>
              <a:rPr lang="en-US" sz="1600" dirty="0" err="1">
                <a:solidFill>
                  <a:srgbClr val="0000FF"/>
                </a:solidFill>
              </a:rPr>
              <a:t>ndn</a:t>
            </a:r>
            <a:r>
              <a:rPr lang="en-US" sz="1600" dirty="0">
                <a:solidFill>
                  <a:srgbClr val="0000FF"/>
                </a:solidFill>
              </a:rPr>
              <a:t>/org/</a:t>
            </a:r>
            <a:r>
              <a:rPr lang="en-US" sz="1600" dirty="0" err="1">
                <a:solidFill>
                  <a:srgbClr val="0000FF"/>
                </a:solidFill>
              </a:rPr>
              <a:t>icn</a:t>
            </a:r>
            <a:r>
              <a:rPr lang="en-US" sz="1600" dirty="0">
                <a:solidFill>
                  <a:srgbClr val="0000FF"/>
                </a:solidFill>
              </a:rPr>
              <a:t>/USER</a:t>
            </a:r>
            <a:r>
              <a:rPr lang="en-US" sz="1600" dirty="0"/>
              <a:t>/KEY/ksk-1442374173898/</a:t>
            </a:r>
            <a:r>
              <a:rPr lang="en-US" sz="1600" dirty="0">
                <a:solidFill>
                  <a:srgbClr val="008000"/>
                </a:solidFill>
              </a:rPr>
              <a:t>ID-</a:t>
            </a:r>
            <a:r>
              <a:rPr lang="en-US" sz="1600" dirty="0" smtClean="0">
                <a:solidFill>
                  <a:srgbClr val="008000"/>
                </a:solidFill>
              </a:rPr>
              <a:t>CERT</a:t>
            </a:r>
            <a:endParaRPr lang="en-US" dirty="0" smtClean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Check if this is the trust anchor from the </a:t>
            </a:r>
            <a:r>
              <a:rPr lang="en-US" dirty="0" err="1" smtClean="0">
                <a:solidFill>
                  <a:srgbClr val="000000"/>
                </a:solidFill>
              </a:rPr>
              <a:t>config</a:t>
            </a:r>
            <a:r>
              <a:rPr lang="en-US" dirty="0" smtClean="0">
                <a:solidFill>
                  <a:srgbClr val="000000"/>
                </a:solidFill>
              </a:rPr>
              <a:t> policy (yes)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Use the trust anchor certificate public key to verify Bob’s certificate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If verified call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onDataVerified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else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onVerifiedFailed</a:t>
            </a:r>
            <a:endParaRPr lang="en-US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5705-1CF3-6B43-88DD-F8C30405535E}" type="datetime1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NDN Tutorial – ACM ICN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>
                <a:solidFill>
                  <a:schemeClr val="dk1"/>
                </a:solidFill>
              </a:rPr>
              <a:pPr algn="r"/>
              <a:t>14</a:t>
            </a:fld>
            <a:endParaRPr lang="en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746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DeepDive</a:t>
            </a:r>
            <a:r>
              <a:rPr lang="en-US" dirty="0" smtClean="0"/>
              <a:t>: </a:t>
            </a:r>
            <a:r>
              <a:rPr lang="en-US" dirty="0" err="1" smtClean="0"/>
              <a:t>FireChat.onDataVerified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err="1">
                <a:latin typeface="Courier New"/>
                <a:cs typeface="Courier New"/>
                <a:hlinkClick r:id="rId2"/>
              </a:rPr>
              <a:t>FireChat.prototype.</a:t>
            </a:r>
            <a:r>
              <a:rPr lang="en-US" sz="1400" b="1" dirty="0" err="1">
                <a:latin typeface="Courier New"/>
                <a:cs typeface="Courier New"/>
                <a:hlinkClick r:id="rId2"/>
              </a:rPr>
              <a:t>onDataVerified</a:t>
            </a:r>
            <a:r>
              <a:rPr lang="en-US" sz="1400" dirty="0">
                <a:latin typeface="Courier New"/>
                <a:cs typeface="Courier New"/>
              </a:rPr>
              <a:t> = </a:t>
            </a:r>
            <a:r>
              <a:rPr lang="en-US" sz="1400" dirty="0" smtClean="0">
                <a:latin typeface="Courier New"/>
                <a:cs typeface="Courier New"/>
              </a:rPr>
              <a:t>function</a:t>
            </a:r>
            <a:br>
              <a:rPr lang="en-US" sz="1400" dirty="0" smtClean="0">
                <a:latin typeface="Courier New"/>
                <a:cs typeface="Courier New"/>
              </a:rPr>
            </a:br>
            <a:r>
              <a:rPr lang="en-US" sz="1400" dirty="0" smtClean="0">
                <a:latin typeface="Courier New"/>
                <a:cs typeface="Courier New"/>
              </a:rPr>
              <a:t>  (</a:t>
            </a:r>
            <a:r>
              <a:rPr lang="en-US" sz="1400" dirty="0">
                <a:latin typeface="Courier New"/>
                <a:cs typeface="Courier New"/>
              </a:rPr>
              <a:t>data, </a:t>
            </a:r>
            <a:r>
              <a:rPr lang="en-US" sz="1400" dirty="0" err="1">
                <a:latin typeface="Courier New"/>
                <a:cs typeface="Courier New"/>
              </a:rPr>
              <a:t>updatePersistentStorage</a:t>
            </a:r>
            <a:r>
              <a:rPr lang="en-US" sz="1400" dirty="0">
                <a:latin typeface="Courier New"/>
                <a:cs typeface="Courier New"/>
              </a:rPr>
              <a:t>, content, name, session, </a:t>
            </a:r>
            <a:r>
              <a:rPr lang="en-US" sz="1400" dirty="0" err="1">
                <a:latin typeface="Courier New"/>
                <a:cs typeface="Courier New"/>
              </a:rPr>
              <a:t>seqNo</a:t>
            </a:r>
            <a:r>
              <a:rPr lang="en-US" sz="1400" dirty="0" smtClean="0">
                <a:latin typeface="Courier New"/>
                <a:cs typeface="Courier New"/>
              </a:rPr>
              <a:t>) {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  /</a:t>
            </a:r>
            <a:r>
              <a:rPr lang="en-US" sz="1400" dirty="0">
                <a:latin typeface="Courier New"/>
                <a:cs typeface="Courier New"/>
              </a:rPr>
              <a:t>/ S</a:t>
            </a:r>
            <a:r>
              <a:rPr lang="en-US" sz="1400" dirty="0" smtClean="0">
                <a:latin typeface="Courier New"/>
                <a:cs typeface="Courier New"/>
              </a:rPr>
              <a:t>tore </a:t>
            </a:r>
            <a:r>
              <a:rPr lang="en-US" sz="1400" dirty="0">
                <a:latin typeface="Courier New"/>
                <a:cs typeface="Courier New"/>
              </a:rPr>
              <a:t>verified chat data into persistent </a:t>
            </a:r>
            <a:r>
              <a:rPr lang="en-US" sz="1400" dirty="0" smtClean="0">
                <a:latin typeface="Courier New"/>
                <a:cs typeface="Courier New"/>
              </a:rPr>
              <a:t>storage.</a:t>
            </a:r>
          </a:p>
          <a:p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if 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this.onChatDataVerified</a:t>
            </a:r>
            <a:r>
              <a:rPr lang="en-US" sz="1400" dirty="0">
                <a:latin typeface="Courier New"/>
                <a:cs typeface="Courier New"/>
              </a:rPr>
              <a:t> !== undefined</a:t>
            </a:r>
            <a:r>
              <a:rPr lang="en-US" sz="1400" dirty="0" smtClean="0">
                <a:latin typeface="Courier New"/>
                <a:cs typeface="Courier New"/>
              </a:rPr>
              <a:t>)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    </a:t>
            </a:r>
            <a:r>
              <a:rPr lang="en-US" sz="1400" dirty="0" err="1">
                <a:latin typeface="Courier New"/>
                <a:cs typeface="Courier New"/>
              </a:rPr>
              <a:t>this.</a:t>
            </a:r>
            <a:r>
              <a:rPr lang="en-US" sz="1400" b="1" dirty="0" err="1">
                <a:latin typeface="Courier New"/>
                <a:cs typeface="Courier New"/>
              </a:rPr>
              <a:t>onChatDataVerified</a:t>
            </a:r>
            <a:r>
              <a:rPr lang="en-US" sz="1400" dirty="0">
                <a:latin typeface="Courier New"/>
                <a:cs typeface="Courier New"/>
              </a:rPr>
              <a:t>(name, session, </a:t>
            </a:r>
            <a:r>
              <a:rPr lang="en-US" sz="1400" dirty="0" err="1">
                <a:latin typeface="Courier New"/>
                <a:cs typeface="Courier New"/>
              </a:rPr>
              <a:t>seqNo</a:t>
            </a:r>
            <a:r>
              <a:rPr lang="en-US" sz="1400" dirty="0">
                <a:latin typeface="Courier New"/>
                <a:cs typeface="Courier New"/>
              </a:rPr>
              <a:t>)</a:t>
            </a:r>
            <a:r>
              <a:rPr lang="en-US" sz="1400" dirty="0" smtClean="0">
                <a:latin typeface="Courier New"/>
                <a:cs typeface="Courier New"/>
              </a:rPr>
              <a:t>;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};</a:t>
            </a:r>
            <a:endParaRPr lang="en-US" sz="1400" dirty="0">
              <a:latin typeface="Courier New"/>
              <a:cs typeface="Courier New"/>
            </a:endParaRP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Called when data is verified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5705-1CF3-6B43-88DD-F8C30405535E}" type="datetime1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NDN Tutorial – ACM ICN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>
                <a:solidFill>
                  <a:schemeClr val="dk1"/>
                </a:solidFill>
              </a:rPr>
              <a:pPr algn="r"/>
              <a:t>15</a:t>
            </a:fld>
            <a:endParaRPr lang="en">
              <a:solidFill>
                <a:schemeClr val="dk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38728" y="3104856"/>
            <a:ext cx="1451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onDataVerified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553200" y="2363980"/>
            <a:ext cx="1751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onChatDataVerified</a:t>
            </a:r>
            <a:endParaRPr lang="en-US" dirty="0" smtClean="0"/>
          </a:p>
        </p:txBody>
      </p:sp>
      <p:cxnSp>
        <p:nvCxnSpPr>
          <p:cNvPr id="9" name="Straight Arrow Connector 8"/>
          <p:cNvCxnSpPr>
            <a:stCxn id="10" idx="0"/>
            <a:endCxn id="7" idx="2"/>
          </p:cNvCxnSpPr>
          <p:nvPr/>
        </p:nvCxnSpPr>
        <p:spPr>
          <a:xfrm flipV="1">
            <a:off x="7464567" y="3412633"/>
            <a:ext cx="0" cy="4369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61734" y="3849576"/>
            <a:ext cx="1005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verifyData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8" idx="2"/>
          </p:cNvCxnSpPr>
          <p:nvPr/>
        </p:nvCxnSpPr>
        <p:spPr>
          <a:xfrm flipV="1">
            <a:off x="7428988" y="2671757"/>
            <a:ext cx="0" cy="4411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730364" y="2306571"/>
            <a:ext cx="812835" cy="5909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Browser 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40365" y="3005123"/>
            <a:ext cx="812835" cy="580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FireChat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30364" y="3717668"/>
            <a:ext cx="812835" cy="622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NDN-JS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262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Dive: </a:t>
            </a:r>
            <a:r>
              <a:rPr lang="en-US" dirty="0" err="1" smtClean="0"/>
              <a:t>page.js</a:t>
            </a:r>
            <a:r>
              <a:rPr lang="en-US" dirty="0"/>
              <a:t> </a:t>
            </a:r>
            <a:r>
              <a:rPr lang="en-US" dirty="0" err="1"/>
              <a:t>onChatDataVerified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>
                <a:latin typeface="Courier New"/>
                <a:cs typeface="Courier New"/>
                <a:hlinkClick r:id="rId2"/>
              </a:rPr>
              <a:t>function </a:t>
            </a:r>
            <a:r>
              <a:rPr lang="en-US" sz="1400" b="1" dirty="0" err="1">
                <a:latin typeface="Courier New"/>
                <a:cs typeface="Courier New"/>
                <a:hlinkClick r:id="rId2"/>
              </a:rPr>
              <a:t>onChatDataVerified</a:t>
            </a:r>
            <a:r>
              <a:rPr lang="en-US" sz="1400" dirty="0">
                <a:latin typeface="Courier New"/>
                <a:cs typeface="Courier New"/>
              </a:rPr>
              <a:t>(name, session, </a:t>
            </a:r>
            <a:r>
              <a:rPr lang="en-US" sz="1400" dirty="0" err="1">
                <a:latin typeface="Courier New"/>
                <a:cs typeface="Courier New"/>
              </a:rPr>
              <a:t>seqNo</a:t>
            </a:r>
            <a:r>
              <a:rPr lang="en-US" sz="1400" dirty="0">
                <a:latin typeface="Courier New"/>
                <a:cs typeface="Courier New"/>
              </a:rPr>
              <a:t>) {</a:t>
            </a:r>
          </a:p>
          <a:p>
            <a:r>
              <a:rPr lang="en-US" sz="1400" dirty="0">
                <a:latin typeface="Courier New"/>
                <a:cs typeface="Courier New"/>
              </a:rPr>
              <a:t>  </a:t>
            </a:r>
            <a:r>
              <a:rPr lang="en-US" sz="1400" dirty="0" err="1">
                <a:latin typeface="Courier New"/>
                <a:cs typeface="Courier New"/>
              </a:rPr>
              <a:t>var</a:t>
            </a: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err="1">
                <a:latin typeface="Courier New"/>
                <a:cs typeface="Courier New"/>
              </a:rPr>
              <a:t>elementIdStr</a:t>
            </a:r>
            <a:r>
              <a:rPr lang="en-US" sz="1400" dirty="0">
                <a:latin typeface="Courier New"/>
                <a:cs typeface="Courier New"/>
              </a:rPr>
              <a:t> = name + session + </a:t>
            </a:r>
            <a:r>
              <a:rPr lang="en-US" sz="1400" dirty="0" err="1">
                <a:latin typeface="Courier New"/>
                <a:cs typeface="Courier New"/>
              </a:rPr>
              <a:t>seqNo.toString</a:t>
            </a:r>
            <a:r>
              <a:rPr lang="en-US" sz="1400" dirty="0">
                <a:latin typeface="Courier New"/>
                <a:cs typeface="Courier New"/>
              </a:rPr>
              <a:t>();</a:t>
            </a:r>
          </a:p>
          <a:p>
            <a:r>
              <a:rPr lang="en-US" sz="1400" dirty="0">
                <a:latin typeface="Courier New"/>
                <a:cs typeface="Courier New"/>
              </a:rPr>
              <a:t>  </a:t>
            </a:r>
            <a:r>
              <a:rPr lang="en-US" sz="1400" dirty="0" err="1">
                <a:latin typeface="Courier New"/>
                <a:cs typeface="Courier New"/>
              </a:rPr>
              <a:t>var</a:t>
            </a: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err="1">
                <a:latin typeface="Courier New"/>
                <a:cs typeface="Courier New"/>
              </a:rPr>
              <a:t>para</a:t>
            </a:r>
            <a:r>
              <a:rPr lang="en-US" sz="1400" dirty="0">
                <a:latin typeface="Courier New"/>
                <a:cs typeface="Courier New"/>
              </a:rPr>
              <a:t> = </a:t>
            </a:r>
            <a:r>
              <a:rPr lang="en-US" sz="1400" dirty="0" err="1">
                <a:latin typeface="Courier New"/>
                <a:cs typeface="Courier New"/>
              </a:rPr>
              <a:t>document.getElementById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elementIdStr</a:t>
            </a:r>
            <a:r>
              <a:rPr lang="en-US" sz="1400" dirty="0">
                <a:latin typeface="Courier New"/>
                <a:cs typeface="Courier New"/>
              </a:rPr>
              <a:t>);</a:t>
            </a:r>
          </a:p>
          <a:p>
            <a:r>
              <a:rPr lang="en-US" sz="1400" dirty="0">
                <a:latin typeface="Courier New"/>
                <a:cs typeface="Courier New"/>
              </a:rPr>
              <a:t>  if (</a:t>
            </a:r>
            <a:r>
              <a:rPr lang="en-US" sz="1400" dirty="0" err="1">
                <a:latin typeface="Courier New"/>
                <a:cs typeface="Courier New"/>
              </a:rPr>
              <a:t>para</a:t>
            </a:r>
            <a:r>
              <a:rPr lang="en-US" sz="1400" dirty="0">
                <a:latin typeface="Courier New"/>
                <a:cs typeface="Courier New"/>
              </a:rPr>
              <a:t>) {</a:t>
            </a:r>
          </a:p>
          <a:p>
            <a:r>
              <a:rPr lang="en-US" sz="1400" dirty="0">
                <a:latin typeface="Courier New"/>
                <a:cs typeface="Courier New"/>
              </a:rPr>
              <a:t>    $(</a:t>
            </a:r>
            <a:r>
              <a:rPr lang="en-US" sz="1400" dirty="0" err="1">
                <a:latin typeface="Courier New"/>
                <a:cs typeface="Courier New"/>
              </a:rPr>
              <a:t>para</a:t>
            </a:r>
            <a:r>
              <a:rPr lang="en-US" sz="1400" dirty="0">
                <a:latin typeface="Courier New"/>
                <a:cs typeface="Courier New"/>
              </a:rPr>
              <a:t>).</a:t>
            </a:r>
            <a:r>
              <a:rPr lang="en-US" sz="1400" dirty="0" err="1">
                <a:latin typeface="Courier New"/>
                <a:cs typeface="Courier New"/>
              </a:rPr>
              <a:t>removeClass</a:t>
            </a:r>
            <a:r>
              <a:rPr lang="en-US" sz="1400" dirty="0">
                <a:latin typeface="Courier New"/>
                <a:cs typeface="Courier New"/>
              </a:rPr>
              <a:t>("unverified");</a:t>
            </a:r>
          </a:p>
          <a:p>
            <a:r>
              <a:rPr lang="en-US" sz="1400" dirty="0">
                <a:latin typeface="Courier New"/>
                <a:cs typeface="Courier New"/>
              </a:rPr>
              <a:t>    $(</a:t>
            </a:r>
            <a:r>
              <a:rPr lang="en-US" sz="1400" dirty="0" err="1">
                <a:latin typeface="Courier New"/>
                <a:cs typeface="Courier New"/>
              </a:rPr>
              <a:t>para</a:t>
            </a:r>
            <a:r>
              <a:rPr lang="en-US" sz="1400" dirty="0">
                <a:latin typeface="Courier New"/>
                <a:cs typeface="Courier New"/>
              </a:rPr>
              <a:t>).</a:t>
            </a:r>
            <a:r>
              <a:rPr lang="en-US" sz="1400" dirty="0" err="1">
                <a:latin typeface="Courier New"/>
                <a:cs typeface="Courier New"/>
              </a:rPr>
              <a:t>addClass</a:t>
            </a:r>
            <a:r>
              <a:rPr lang="en-US" sz="1400" dirty="0">
                <a:latin typeface="Courier New"/>
                <a:cs typeface="Courier New"/>
              </a:rPr>
              <a:t>("verified");</a:t>
            </a:r>
          </a:p>
          <a:p>
            <a:r>
              <a:rPr lang="en-US" sz="1400" dirty="0">
                <a:latin typeface="Courier New"/>
                <a:cs typeface="Courier New"/>
              </a:rPr>
              <a:t>  }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}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Find the chat window line for the chat message, change to black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5705-1CF3-6B43-88DD-F8C30405535E}" type="datetime1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NDN Tutorial – ACM ICN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>
                <a:solidFill>
                  <a:schemeClr val="dk1"/>
                </a:solidFill>
              </a:rPr>
              <a:pPr algn="r"/>
              <a:t>16</a:t>
            </a:fld>
            <a:endParaRPr lang="en">
              <a:solidFill>
                <a:schemeClr val="dk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65120" y="2362568"/>
            <a:ext cx="1850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onChatDataVerified</a:t>
            </a:r>
            <a:endParaRPr lang="en-US" b="1" dirty="0" smtClean="0"/>
          </a:p>
        </p:txBody>
      </p:sp>
      <p:sp>
        <p:nvSpPr>
          <p:cNvPr id="8" name="Rectangle 7"/>
          <p:cNvSpPr/>
          <p:nvPr/>
        </p:nvSpPr>
        <p:spPr>
          <a:xfrm>
            <a:off x="6452285" y="2272112"/>
            <a:ext cx="812835" cy="5909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Browser UI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831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user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560" y="858389"/>
            <a:ext cx="8888440" cy="4011267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Previously: </a:t>
            </a:r>
            <a:r>
              <a:rPr lang="en-US" sz="1600" dirty="0">
                <a:latin typeface="Courier New"/>
                <a:cs typeface="Courier New"/>
              </a:rPr>
              <a:t>new </a:t>
            </a:r>
            <a:r>
              <a:rPr lang="en-US" sz="1600" dirty="0" err="1">
                <a:latin typeface="Courier New"/>
                <a:cs typeface="Courier New"/>
              </a:rPr>
              <a:t>FireChat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screenName</a:t>
            </a:r>
            <a:r>
              <a:rPr lang="en-US" sz="1600" dirty="0">
                <a:latin typeface="Courier New"/>
                <a:cs typeface="Courier New"/>
              </a:rPr>
              <a:t>, username, </a:t>
            </a:r>
            <a:r>
              <a:rPr lang="en-US" sz="1600" dirty="0" err="1">
                <a:latin typeface="Courier New"/>
                <a:cs typeface="Courier New"/>
              </a:rPr>
              <a:t>chatRoom</a:t>
            </a:r>
            <a:r>
              <a:rPr lang="en-US" sz="1600" dirty="0">
                <a:latin typeface="Courier New"/>
                <a:cs typeface="Courier New"/>
              </a:rPr>
              <a:t>, …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  <a:endParaRPr lang="en-US" sz="1600" dirty="0" smtClean="0"/>
          </a:p>
          <a:p>
            <a:pPr marL="571500" lvl="1"/>
            <a:r>
              <a:rPr lang="en-US" dirty="0" smtClean="0"/>
              <a:t>“</a:t>
            </a:r>
            <a:r>
              <a:rPr lang="en-US" dirty="0"/>
              <a:t>If needed, generate user </a:t>
            </a:r>
            <a:r>
              <a:rPr lang="en-US" dirty="0" smtClean="0"/>
              <a:t>keys”</a:t>
            </a:r>
          </a:p>
          <a:p>
            <a:r>
              <a:rPr lang="en-US" sz="1400" dirty="0" err="1" smtClean="0">
                <a:latin typeface="Courier New"/>
                <a:cs typeface="Courier New"/>
              </a:rPr>
              <a:t>var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identityName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>
                <a:latin typeface="Courier New"/>
                <a:cs typeface="Courier New"/>
              </a:rPr>
              <a:t>= "</a:t>
            </a:r>
            <a:r>
              <a:rPr lang="en-US" sz="1400" dirty="0">
                <a:solidFill>
                  <a:srgbClr val="0000FF"/>
                </a:solidFill>
                <a:latin typeface="Courier New"/>
                <a:cs typeface="Courier New"/>
              </a:rPr>
              <a:t>/</a:t>
            </a:r>
            <a:r>
              <a:rPr lang="en-US" sz="1400" dirty="0" err="1">
                <a:solidFill>
                  <a:srgbClr val="0000FF"/>
                </a:solidFill>
                <a:latin typeface="Courier New"/>
                <a:cs typeface="Courier New"/>
              </a:rPr>
              <a:t>ndn</a:t>
            </a:r>
            <a:r>
              <a:rPr lang="en-US" sz="1400" dirty="0">
                <a:solidFill>
                  <a:srgbClr val="0000FF"/>
                </a:solidFill>
                <a:latin typeface="Courier New"/>
                <a:cs typeface="Courier New"/>
              </a:rPr>
              <a:t>/org/</a:t>
            </a:r>
            <a:r>
              <a:rPr lang="en-US" sz="1400" dirty="0" err="1">
                <a:solidFill>
                  <a:srgbClr val="0000FF"/>
                </a:solidFill>
                <a:latin typeface="Courier New"/>
                <a:cs typeface="Courier New"/>
              </a:rPr>
              <a:t>icn</a:t>
            </a:r>
            <a:r>
              <a:rPr lang="en-US" sz="1400" dirty="0">
                <a:solidFill>
                  <a:srgbClr val="0000FF"/>
                </a:solidFill>
                <a:latin typeface="Courier New"/>
                <a:cs typeface="Courier New"/>
              </a:rPr>
              <a:t>/USER</a:t>
            </a:r>
            <a:r>
              <a:rPr lang="en-US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/alice%</a:t>
            </a:r>
            <a:r>
              <a:rPr lang="en-US" sz="1400" dirty="0">
                <a:solidFill>
                  <a:srgbClr val="0000FF"/>
                </a:solidFill>
                <a:latin typeface="Courier New"/>
                <a:cs typeface="Courier New"/>
              </a:rPr>
              <a:t>40ucla.edu</a:t>
            </a:r>
            <a:r>
              <a:rPr lang="en-US" sz="1400" dirty="0">
                <a:latin typeface="Courier New"/>
                <a:cs typeface="Courier New"/>
              </a:rPr>
              <a:t>"</a:t>
            </a:r>
            <a:r>
              <a:rPr lang="en-US" sz="1400" dirty="0" smtClean="0">
                <a:latin typeface="Courier New"/>
                <a:cs typeface="Courier New"/>
              </a:rPr>
              <a:t>;</a:t>
            </a:r>
            <a:br>
              <a:rPr lang="en-US" sz="1400" dirty="0" smtClean="0">
                <a:latin typeface="Courier New"/>
                <a:cs typeface="Courier New"/>
              </a:rPr>
            </a:br>
            <a:r>
              <a:rPr lang="en-US" sz="1400" dirty="0" err="1" smtClean="0">
                <a:latin typeface="Courier New"/>
                <a:cs typeface="Courier New"/>
                <a:hlinkClick r:id="rId3"/>
              </a:rPr>
              <a:t>keyChain.createIdentityAndCertificate</a:t>
            </a:r>
            <a:r>
              <a:rPr lang="en-US" sz="1400" dirty="0">
                <a:latin typeface="Courier New"/>
                <a:cs typeface="Courier New"/>
                <a:hlinkClick r:id="rId3"/>
              </a:rPr>
              <a:t/>
            </a:r>
            <a:br>
              <a:rPr lang="en-US" sz="1400" dirty="0">
                <a:latin typeface="Courier New"/>
                <a:cs typeface="Courier New"/>
                <a:hlinkClick r:id="rId3"/>
              </a:rPr>
            </a:br>
            <a:r>
              <a:rPr lang="en-US" sz="1400" dirty="0" smtClean="0">
                <a:latin typeface="Courier New"/>
                <a:cs typeface="Courier New"/>
              </a:rPr>
              <a:t>  (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 err="1" smtClean="0">
                <a:latin typeface="Courier New"/>
                <a:cs typeface="Courier New"/>
              </a:rPr>
              <a:t>dentityName</a:t>
            </a:r>
            <a:r>
              <a:rPr lang="en-US" sz="1400" dirty="0">
                <a:latin typeface="Courier New"/>
                <a:cs typeface="Courier New"/>
              </a:rPr>
              <a:t>, function</a:t>
            </a:r>
            <a:r>
              <a:rPr lang="en-US" sz="1400" dirty="0" smtClean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c</a:t>
            </a:r>
            <a:r>
              <a:rPr lang="en-US" sz="1400" dirty="0" err="1" smtClean="0">
                <a:latin typeface="Courier New"/>
                <a:cs typeface="Courier New"/>
              </a:rPr>
              <a:t>ertificateName</a:t>
            </a:r>
            <a:r>
              <a:rPr lang="en-US" sz="1400" dirty="0">
                <a:latin typeface="Courier New"/>
                <a:cs typeface="Courier New"/>
              </a:rPr>
              <a:t>) </a:t>
            </a:r>
            <a:r>
              <a:rPr lang="en-US" sz="1400" dirty="0" smtClean="0">
                <a:latin typeface="Courier New"/>
                <a:cs typeface="Courier New"/>
              </a:rPr>
              <a:t>{ … });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(If the identity and keys already exist, return the self-signed certificate name)</a:t>
            </a:r>
            <a:br>
              <a:rPr lang="en-US" dirty="0" smtClean="0"/>
            </a:br>
            <a:r>
              <a:rPr lang="en-US" sz="1600" dirty="0" smtClean="0">
                <a:solidFill>
                  <a:srgbClr val="0000FF"/>
                </a:solidFill>
              </a:rPr>
              <a:t>/</a:t>
            </a:r>
            <a:r>
              <a:rPr lang="en-US" sz="1600" dirty="0" err="1">
                <a:solidFill>
                  <a:srgbClr val="0000FF"/>
                </a:solidFill>
              </a:rPr>
              <a:t>ndn</a:t>
            </a:r>
            <a:r>
              <a:rPr lang="en-US" sz="1600" dirty="0">
                <a:solidFill>
                  <a:srgbClr val="0000FF"/>
                </a:solidFill>
              </a:rPr>
              <a:t>/org/</a:t>
            </a:r>
            <a:r>
              <a:rPr lang="en-US" sz="1600" dirty="0" err="1">
                <a:solidFill>
                  <a:srgbClr val="0000FF"/>
                </a:solidFill>
              </a:rPr>
              <a:t>icn</a:t>
            </a:r>
            <a:r>
              <a:rPr lang="en-US" sz="1600" dirty="0">
                <a:solidFill>
                  <a:srgbClr val="0000FF"/>
                </a:solidFill>
              </a:rPr>
              <a:t>/USER</a:t>
            </a:r>
            <a:r>
              <a:rPr lang="en-US" sz="1600" dirty="0" smtClean="0">
                <a:solidFill>
                  <a:srgbClr val="0000FF"/>
                </a:solidFill>
              </a:rPr>
              <a:t>/alice%</a:t>
            </a:r>
            <a:r>
              <a:rPr lang="en-US" sz="1600" dirty="0">
                <a:solidFill>
                  <a:srgbClr val="0000FF"/>
                </a:solidFill>
              </a:rPr>
              <a:t>40ucla.edu</a:t>
            </a:r>
            <a:r>
              <a:rPr lang="en-US" sz="1600" dirty="0"/>
              <a:t>/KEY/ksk-1443029460/</a:t>
            </a:r>
            <a:r>
              <a:rPr lang="en-US" sz="1600" dirty="0">
                <a:solidFill>
                  <a:srgbClr val="008000"/>
                </a:solidFill>
              </a:rPr>
              <a:t>ID-CERT/%FD%00%</a:t>
            </a:r>
            <a:r>
              <a:rPr lang="en-US" sz="1600" dirty="0" smtClean="0">
                <a:solidFill>
                  <a:srgbClr val="008000"/>
                </a:solidFill>
              </a:rPr>
              <a:t>00_OzB49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Generate RSA public/private keys, put in </a:t>
            </a:r>
            <a:r>
              <a:rPr lang="en-US" dirty="0" err="1" smtClean="0"/>
              <a:t>IndexedDB</a:t>
            </a:r>
            <a:r>
              <a:rPr lang="en-US" dirty="0" smtClean="0"/>
              <a:t> storage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Set the key as the default for the identity name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Create a self-signed certificate for the key, set as default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certificateName</a:t>
            </a:r>
            <a:r>
              <a:rPr lang="en-US" dirty="0" smtClean="0"/>
              <a:t> is used in </a:t>
            </a:r>
            <a:r>
              <a:rPr lang="en-US" dirty="0" err="1" smtClean="0"/>
              <a:t>keyChain.sign</a:t>
            </a:r>
            <a:r>
              <a:rPr lang="en-US" dirty="0" smtClean="0"/>
              <a:t> (later)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5705-1CF3-6B43-88DD-F8C30405535E}" type="datetime1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NDN Tutorial – ACM ICN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>
                <a:solidFill>
                  <a:schemeClr val="dk1"/>
                </a:solidFill>
              </a:rPr>
              <a:pPr algn="r"/>
              <a:t>17</a:t>
            </a:fld>
            <a:endParaRPr lang="en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798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certified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61" y="858389"/>
            <a:ext cx="8988939" cy="4011267"/>
          </a:xfrm>
        </p:spPr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Alice authenticates </a:t>
            </a:r>
            <a:r>
              <a:rPr lang="en-US" dirty="0" err="1" smtClean="0">
                <a:solidFill>
                  <a:srgbClr val="000000"/>
                </a:solidFill>
              </a:rPr>
              <a:t>alice@ucla.edu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at authority </a:t>
            </a:r>
            <a:r>
              <a:rPr lang="en-US" dirty="0" smtClean="0">
                <a:solidFill>
                  <a:srgbClr val="000000"/>
                </a:solidFill>
                <a:hlinkClick r:id="rId2"/>
              </a:rPr>
              <a:t>memoria.ndn.ucla.edu</a:t>
            </a:r>
            <a:r>
              <a:rPr lang="en-US" dirty="0">
                <a:solidFill>
                  <a:srgbClr val="000000"/>
                </a:solidFill>
                <a:hlinkClick r:id="rId2"/>
              </a:rPr>
              <a:t>:</a:t>
            </a:r>
            <a:r>
              <a:rPr lang="en-US" dirty="0" smtClean="0">
                <a:solidFill>
                  <a:srgbClr val="000000"/>
                </a:solidFill>
                <a:hlinkClick r:id="rId2"/>
              </a:rPr>
              <a:t>5000</a:t>
            </a:r>
            <a:endParaRPr lang="en-US" dirty="0" smtClean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FireChat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Show certificate </a:t>
            </a:r>
            <a:r>
              <a:rPr lang="en-US" dirty="0" smtClean="0">
                <a:solidFill>
                  <a:srgbClr val="000000"/>
                </a:solidFill>
              </a:rPr>
              <a:t>button:</a:t>
            </a:r>
          </a:p>
          <a:p>
            <a:pPr marL="571500" lvl="1"/>
            <a:r>
              <a:rPr lang="en-US" dirty="0" smtClean="0">
                <a:solidFill>
                  <a:srgbClr val="000000"/>
                </a:solidFill>
              </a:rPr>
              <a:t>Use </a:t>
            </a:r>
            <a:r>
              <a:rPr lang="en-US" dirty="0" err="1" smtClean="0">
                <a:solidFill>
                  <a:srgbClr val="000000"/>
                </a:solidFill>
              </a:rPr>
              <a:t>certificateName</a:t>
            </a:r>
            <a:r>
              <a:rPr lang="en-US" dirty="0" smtClean="0">
                <a:solidFill>
                  <a:srgbClr val="000000"/>
                </a:solidFill>
              </a:rPr>
              <a:t> to get the self-signed certificate from </a:t>
            </a:r>
            <a:r>
              <a:rPr lang="en-US" dirty="0" err="1" smtClean="0">
                <a:solidFill>
                  <a:srgbClr val="000000"/>
                </a:solidFill>
              </a:rPr>
              <a:t>IndexedDB</a:t>
            </a:r>
            <a:endParaRPr lang="en-US" dirty="0">
              <a:solidFill>
                <a:srgbClr val="000000"/>
              </a:solidFill>
            </a:endParaRPr>
          </a:p>
          <a:p>
            <a:pPr marL="571500" lvl="1"/>
            <a:r>
              <a:rPr lang="en-US" dirty="0" smtClean="0">
                <a:solidFill>
                  <a:srgbClr val="000000"/>
                </a:solidFill>
              </a:rPr>
              <a:t>Display: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certificate.wireEncode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base64')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Alice pastes the base64 self-signed cert into the authority page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dirty="0" smtClean="0">
                <a:solidFill>
                  <a:srgbClr val="000000"/>
                </a:solidFill>
              </a:rPr>
              <a:t>authority signs and </a:t>
            </a:r>
            <a:r>
              <a:rPr lang="en-US" dirty="0">
                <a:solidFill>
                  <a:srgbClr val="000000"/>
                </a:solidFill>
              </a:rPr>
              <a:t>stores </a:t>
            </a:r>
            <a:r>
              <a:rPr lang="en-US" dirty="0" smtClean="0">
                <a:solidFill>
                  <a:srgbClr val="000000"/>
                </a:solidFill>
              </a:rPr>
              <a:t>Alice’s </a:t>
            </a:r>
            <a:r>
              <a:rPr lang="en-US" dirty="0">
                <a:solidFill>
                  <a:srgbClr val="000000"/>
                </a:solidFill>
              </a:rPr>
              <a:t>certificate </a:t>
            </a:r>
            <a:r>
              <a:rPr lang="en-US" dirty="0" smtClean="0">
                <a:solidFill>
                  <a:srgbClr val="000000"/>
                </a:solidFill>
              </a:rPr>
              <a:t>(and </a:t>
            </a:r>
            <a:r>
              <a:rPr lang="en-US" dirty="0">
                <a:solidFill>
                  <a:srgbClr val="000000"/>
                </a:solidFill>
              </a:rPr>
              <a:t>answers </a:t>
            </a:r>
            <a:r>
              <a:rPr lang="en-US" dirty="0" smtClean="0">
                <a:solidFill>
                  <a:srgbClr val="000000"/>
                </a:solidFill>
              </a:rPr>
              <a:t>interests)</a:t>
            </a: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Alice copies the certificate base64 from the authority’s email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FireChat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Install signed certificate </a:t>
            </a:r>
            <a:r>
              <a:rPr lang="en-US" dirty="0">
                <a:solidFill>
                  <a:srgbClr val="000000"/>
                </a:solidFill>
              </a:rPr>
              <a:t>button: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sz="1400" dirty="0" err="1" smtClean="0">
                <a:solidFill>
                  <a:srgbClr val="000000"/>
                </a:solidFill>
                <a:latin typeface="Courier New"/>
                <a:cs typeface="Courier New"/>
                <a:hlinkClick r:id="rId3"/>
              </a:rPr>
              <a:t>FireChat.prototype.installIdentityCertificate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= function(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signedCertString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, …) {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certificate = new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IdentityCertificate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certificate.wireDecode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(new Buffer(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signedCertString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"base64"))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this.keyChain.installIdentityCertificate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certificate, …);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keyChain.installIdentityCertificate</a:t>
            </a:r>
            <a:r>
              <a:rPr lang="en-US" dirty="0" smtClean="0">
                <a:solidFill>
                  <a:srgbClr val="000000"/>
                </a:solidFill>
              </a:rPr>
              <a:t> stores the certificate in </a:t>
            </a:r>
            <a:r>
              <a:rPr lang="en-US" dirty="0" err="1" smtClean="0">
                <a:solidFill>
                  <a:srgbClr val="000000"/>
                </a:solidFill>
              </a:rPr>
              <a:t>IndexedDB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5705-1CF3-6B43-88DD-F8C30405535E}" type="datetime1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NDN Tutorial – ACM ICN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>
                <a:solidFill>
                  <a:schemeClr val="dk1"/>
                </a:solidFill>
              </a:rPr>
              <a:pPr algn="r"/>
              <a:t>18</a:t>
            </a:fld>
            <a:endParaRPr lang="en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941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See how to apply a trust schema in an application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See how to use the trust API of the NDN client library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5705-1CF3-6B43-88DD-F8C30405535E}" type="datetime1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NDN Tutorial – ACM ICN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>
                <a:solidFill>
                  <a:schemeClr val="dk1"/>
                </a:solidFill>
              </a:rPr>
              <a:pPr algn="r"/>
              <a:t>19</a:t>
            </a:fld>
            <a:endParaRPr lang="en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9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See how to apply a trust schema in an application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See how to use the trust API of the NDN client library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5705-1CF3-6B43-88DD-F8C30405535E}" type="datetime1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NDN Tutorial – ACM ICN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>
                <a:solidFill>
                  <a:schemeClr val="dk1"/>
                </a:solidFill>
              </a:rPr>
              <a:pPr algn="r"/>
              <a:t>2</a:t>
            </a:fld>
            <a:endParaRPr lang="en">
              <a:solidFill>
                <a:schemeClr val="dk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-1" r="36491"/>
          <a:stretch/>
        </p:blipFill>
        <p:spPr>
          <a:xfrm>
            <a:off x="2267555" y="2321873"/>
            <a:ext cx="3227832" cy="102789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70434" y="2321873"/>
            <a:ext cx="1065478" cy="2074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Trust anchor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409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All NDN apps need to sign/verify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Review the client library sign/verify API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Update </a:t>
            </a:r>
            <a:r>
              <a:rPr lang="en-US" dirty="0" err="1" smtClean="0"/>
              <a:t>FireChat</a:t>
            </a:r>
            <a:r>
              <a:rPr lang="en-US" dirty="0" smtClean="0"/>
              <a:t> to sign chat data from me and verify from others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Deep dive: follow code to verify 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5705-1CF3-6B43-88DD-F8C30405535E}" type="datetime1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NDN Tutorial – ACM ICN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>
                <a:solidFill>
                  <a:schemeClr val="dk1"/>
                </a:solidFill>
              </a:rPr>
              <a:pPr algn="r"/>
              <a:t>3</a:t>
            </a:fld>
            <a:endParaRPr lang="en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777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CCL trust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8389"/>
            <a:ext cx="8686800" cy="4011267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smtClean="0"/>
              <a:t>Main </a:t>
            </a:r>
            <a:r>
              <a:rPr lang="en-US" dirty="0" smtClean="0"/>
              <a:t>class: </a:t>
            </a:r>
            <a:r>
              <a:rPr lang="en-US" dirty="0" err="1" smtClean="0"/>
              <a:t>KeyChain</a:t>
            </a:r>
            <a:r>
              <a:rPr lang="en-US" dirty="0" smtClean="0"/>
              <a:t> </a:t>
            </a:r>
            <a:r>
              <a:rPr lang="en-US" dirty="0">
                <a:hlinkClick r:id="rId3"/>
              </a:rPr>
              <a:t>http://named-data.net/doc/ndn-ccl-api/key-</a:t>
            </a:r>
            <a:r>
              <a:rPr lang="en-US" dirty="0" smtClean="0">
                <a:hlinkClick r:id="rId3"/>
              </a:rPr>
              <a:t>chain.html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latin typeface="Courier New"/>
                <a:cs typeface="Courier New"/>
              </a:rPr>
              <a:t>v</a:t>
            </a:r>
            <a:r>
              <a:rPr lang="en-US" sz="1600" dirty="0" err="1" smtClean="0">
                <a:latin typeface="Courier New"/>
                <a:cs typeface="Courier New"/>
              </a:rPr>
              <a:t>ar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keyChain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r>
              <a:rPr lang="en-US" sz="1600" dirty="0">
                <a:latin typeface="Courier New"/>
                <a:cs typeface="Courier New"/>
                <a:hlinkClick r:id="rId4"/>
              </a:rPr>
              <a:t>new </a:t>
            </a:r>
            <a:r>
              <a:rPr lang="en-US" sz="1600" dirty="0" err="1" smtClean="0">
                <a:latin typeface="Courier New"/>
                <a:cs typeface="Courier New"/>
                <a:hlinkClick r:id="rId4"/>
              </a:rPr>
              <a:t>KeyChain</a:t>
            </a:r>
            <a:r>
              <a:rPr lang="en-US" sz="1600" dirty="0" smtClean="0">
                <a:latin typeface="Courier New"/>
                <a:cs typeface="Courier New"/>
              </a:rPr>
              <a:t>(new </a:t>
            </a:r>
            <a:r>
              <a:rPr lang="en-US" sz="1600" dirty="0" err="1" smtClean="0">
                <a:latin typeface="Courier New"/>
                <a:cs typeface="Courier New"/>
              </a:rPr>
              <a:t>IdentityManager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 (new </a:t>
            </a:r>
            <a:r>
              <a:rPr lang="en-US" sz="1600" dirty="0" err="1">
                <a:latin typeface="Courier New"/>
                <a:cs typeface="Courier New"/>
              </a:rPr>
              <a:t>IndexedDbIdentityStorage</a:t>
            </a:r>
            <a:r>
              <a:rPr lang="en-US" sz="1600" dirty="0">
                <a:latin typeface="Courier New"/>
                <a:cs typeface="Courier New"/>
              </a:rPr>
              <a:t>(), 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>
                <a:latin typeface="Courier New"/>
                <a:cs typeface="Courier New"/>
              </a:rPr>
              <a:t> new </a:t>
            </a:r>
            <a:r>
              <a:rPr lang="en-US" sz="1600" dirty="0" err="1">
                <a:latin typeface="Courier New"/>
                <a:cs typeface="Courier New"/>
              </a:rPr>
              <a:t>IndexedDbPrivateKeyStorage</a:t>
            </a:r>
            <a:r>
              <a:rPr lang="en-US" sz="1600" dirty="0">
                <a:latin typeface="Courier New"/>
                <a:cs typeface="Courier New"/>
              </a:rPr>
              <a:t>())</a:t>
            </a:r>
            <a:r>
              <a:rPr lang="en-US" sz="1600" dirty="0" smtClean="0">
                <a:latin typeface="Courier New"/>
                <a:cs typeface="Courier New"/>
              </a:rPr>
              <a:t>,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new </a:t>
            </a:r>
            <a:r>
              <a:rPr lang="en-US" sz="1600" dirty="0" err="1">
                <a:latin typeface="Courier New"/>
                <a:cs typeface="Courier New"/>
              </a:rPr>
              <a:t>ConfigPolicyManager</a:t>
            </a:r>
            <a:r>
              <a:rPr lang="en-US" sz="1600" dirty="0">
                <a:latin typeface="Courier New"/>
                <a:cs typeface="Courier New"/>
              </a:rPr>
              <a:t>())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k</a:t>
            </a:r>
            <a:r>
              <a:rPr lang="en-US" dirty="0" err="1" smtClean="0"/>
              <a:t>eyChain.createIdentityAndCertificate</a:t>
            </a:r>
            <a:r>
              <a:rPr lang="en-US" dirty="0" smtClean="0"/>
              <a:t>, sign, </a:t>
            </a:r>
            <a:r>
              <a:rPr lang="en-US" dirty="0" err="1" smtClean="0"/>
              <a:t>verifyData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 </a:t>
            </a:r>
            <a:r>
              <a:rPr lang="en-US" dirty="0" err="1" smtClean="0"/>
              <a:t>IndexedDB</a:t>
            </a:r>
            <a:r>
              <a:rPr lang="en-US" dirty="0" smtClean="0"/>
              <a:t> key storage (next)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ConfigPolicyManager</a:t>
            </a:r>
            <a:r>
              <a:rPr lang="en-US" dirty="0" smtClean="0"/>
              <a:t> for hierarchical verification (later)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Key names: </a:t>
            </a:r>
            <a:r>
              <a:rPr lang="en-US" dirty="0">
                <a:hlinkClick r:id="rId5"/>
              </a:rPr>
              <a:t>http://redmine.named-data.net/projects/ndn-cxx/wiki/</a:t>
            </a:r>
            <a:r>
              <a:rPr lang="en-US" dirty="0" smtClean="0">
                <a:hlinkClick r:id="rId5"/>
              </a:rPr>
              <a:t>SecurityLibrary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5705-1CF3-6B43-88DD-F8C30405535E}" type="datetime1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NDN Tutorial – ACM ICN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>
                <a:solidFill>
                  <a:schemeClr val="dk1"/>
                </a:solidFill>
              </a:rPr>
              <a:pPr algn="r"/>
              <a:t>4</a:t>
            </a:fld>
            <a:endParaRPr lang="en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839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In-browser key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NDN apps need key storage. How to do this in the browser?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IndexedDB</a:t>
            </a:r>
            <a:r>
              <a:rPr lang="en-US" dirty="0" smtClean="0"/>
              <a:t>: A new in-browser persistent storage </a:t>
            </a:r>
            <a:r>
              <a:rPr lang="en-US" dirty="0"/>
              <a:t>API </a:t>
            </a:r>
            <a:br>
              <a:rPr lang="en-US" dirty="0"/>
            </a:br>
            <a:r>
              <a:rPr lang="en-US" dirty="0">
                <a:hlinkClick r:id="rId3"/>
              </a:rPr>
              <a:t>https://developer.mozilla.org/en-US/docs/Web/API/</a:t>
            </a:r>
            <a:r>
              <a:rPr lang="en-US" dirty="0" smtClean="0">
                <a:hlinkClick r:id="rId3"/>
              </a:rPr>
              <a:t>IndexedDB_API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 the </a:t>
            </a:r>
            <a:r>
              <a:rPr lang="en-US" dirty="0" err="1" smtClean="0"/>
              <a:t>Dexie</a:t>
            </a:r>
            <a:r>
              <a:rPr lang="en-US" dirty="0"/>
              <a:t> wrapper </a:t>
            </a:r>
            <a:r>
              <a:rPr lang="en-US" dirty="0">
                <a:hlinkClick r:id="rId4"/>
              </a:rPr>
              <a:t>https://github.com/dfahlander/</a:t>
            </a:r>
            <a:r>
              <a:rPr lang="en-US" dirty="0" smtClean="0">
                <a:hlinkClick r:id="rId4"/>
              </a:rPr>
              <a:t>Dexie.js</a:t>
            </a:r>
            <a:endParaRPr lang="en-US" dirty="0" smtClean="0"/>
          </a:p>
          <a:p>
            <a:pPr marL="571500" lvl="1"/>
            <a:r>
              <a:rPr lang="en-US" dirty="0" smtClean="0"/>
              <a:t>Implemented with promises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NDN-JS: </a:t>
            </a:r>
            <a:r>
              <a:rPr lang="en-US" dirty="0" err="1" smtClean="0"/>
              <a:t>IndexedDbPrivateKeyStorage</a:t>
            </a:r>
            <a:r>
              <a:rPr lang="en-US" dirty="0"/>
              <a:t>, </a:t>
            </a:r>
            <a:r>
              <a:rPr lang="en-US" dirty="0" err="1"/>
              <a:t>IndexedDbIdentityStorage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5705-1CF3-6B43-88DD-F8C30405535E}" type="datetime1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NDN Tutorial – ACM ICN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>
                <a:solidFill>
                  <a:schemeClr val="dk1"/>
                </a:solidFill>
              </a:rPr>
              <a:pPr algn="r"/>
              <a:t>5</a:t>
            </a:fld>
            <a:endParaRPr lang="en">
              <a:solidFill>
                <a:schemeClr val="dk1"/>
              </a:solidFill>
            </a:endParaRPr>
          </a:p>
        </p:txBody>
      </p:sp>
      <p:pic>
        <p:nvPicPr>
          <p:cNvPr id="7" name="Picture 6" descr="Screen Shot 2015-09-30 at 4.48.5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165" y="3247227"/>
            <a:ext cx="58039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943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FireChat</a:t>
            </a:r>
            <a:r>
              <a:rPr lang="en-US" dirty="0"/>
              <a:t> application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5705-1CF3-6B43-88DD-F8C30405535E}" type="datetime1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NDN Tutorial – ACM ICN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>
                <a:solidFill>
                  <a:schemeClr val="dk1"/>
                </a:solidFill>
              </a:rPr>
              <a:pPr algn="r"/>
              <a:t>6</a:t>
            </a:fld>
            <a:endParaRPr lang="en">
              <a:solidFill>
                <a:schemeClr val="dk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114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457200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 baseline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fld id="{94FF5705-1CF3-6B43-88DD-F8C30405535E}" type="datetime1">
              <a:rPr lang="en-US" smtClean="0"/>
              <a:pPr/>
              <a:t>9/30/15</a:t>
            </a:fld>
            <a:endParaRPr lang="en-US"/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3124200" y="4869657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 baseline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smtClean="0"/>
              <a:t>NDN Tutorial – ACM ICN 2015</a:t>
            </a:r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6553200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 baseline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fld id="{00000000-1234-1234-1234-123412341234}" type="slidenum">
              <a:rPr lang="en" smtClean="0">
                <a:solidFill>
                  <a:schemeClr val="dk1"/>
                </a:solidFill>
              </a:rPr>
              <a:pPr/>
              <a:t>6</a:t>
            </a:fld>
            <a:endParaRPr lang="en">
              <a:solidFill>
                <a:schemeClr val="dk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90801" y="1759169"/>
            <a:ext cx="3566524" cy="4208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rial"/>
                <a:cs typeface="Arial"/>
              </a:rPr>
              <a:t>FireChat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 class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90800" y="870501"/>
            <a:ext cx="3566525" cy="4208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rowser UI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01935" y="2844250"/>
            <a:ext cx="3566525" cy="800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NDN-JS</a:t>
            </a:r>
          </a:p>
          <a:p>
            <a:pPr algn="ctr"/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03344" y="3204712"/>
            <a:ext cx="2043027" cy="367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rial"/>
                <a:cs typeface="Arial"/>
              </a:rPr>
              <a:t>KeyChain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 class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90800" y="3861549"/>
            <a:ext cx="1801781" cy="346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rowser </a:t>
            </a:r>
            <a:r>
              <a:rPr lang="en-US" dirty="0" err="1" smtClean="0">
                <a:solidFill>
                  <a:schemeClr val="tx1"/>
                </a:solidFill>
                <a:latin typeface="Arial"/>
                <a:cs typeface="Arial"/>
              </a:rPr>
              <a:t>IndexedDB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3063484" y="1291360"/>
            <a:ext cx="184597" cy="46780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>
            <a:off x="5402988" y="1280579"/>
            <a:ext cx="184596" cy="467809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48081" y="1377309"/>
            <a:ext cx="2399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installIdentityCertificate</a:t>
            </a:r>
            <a:r>
              <a:rPr lang="en-US" dirty="0"/>
              <a:t>,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87584" y="1366528"/>
            <a:ext cx="2030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onChatDataVerified</a:t>
            </a:r>
            <a:r>
              <a:rPr lang="en-US" dirty="0"/>
              <a:t>,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3063484" y="2186836"/>
            <a:ext cx="184597" cy="65579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>
            <a:off x="5186167" y="2180028"/>
            <a:ext cx="184596" cy="662603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255020" y="2186836"/>
            <a:ext cx="1284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sign,</a:t>
            </a:r>
            <a:br>
              <a:rPr lang="en-US" dirty="0" smtClean="0"/>
            </a:br>
            <a:r>
              <a:rPr lang="en-US" dirty="0" err="1" smtClean="0"/>
              <a:t>verifyData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370763" y="2186836"/>
            <a:ext cx="1611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onVerified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err="1" smtClean="0"/>
              <a:t>onVerifyFailed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24" name="Up-Down Arrow 23"/>
          <p:cNvSpPr/>
          <p:nvPr/>
        </p:nvSpPr>
        <p:spPr>
          <a:xfrm flipH="1">
            <a:off x="3366221" y="3644317"/>
            <a:ext cx="111582" cy="217231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469873" y="3864664"/>
            <a:ext cx="1698588" cy="343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rial"/>
                <a:cs typeface="Arial"/>
              </a:rPr>
              <a:t>WebSockets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" name="Up-Down Arrow 25"/>
          <p:cNvSpPr/>
          <p:nvPr/>
        </p:nvSpPr>
        <p:spPr>
          <a:xfrm flipH="1">
            <a:off x="5245293" y="3647433"/>
            <a:ext cx="125470" cy="214116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-Down Arrow 26"/>
          <p:cNvSpPr/>
          <p:nvPr/>
        </p:nvSpPr>
        <p:spPr>
          <a:xfrm flipH="1">
            <a:off x="3377356" y="4208744"/>
            <a:ext cx="111582" cy="217231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-Down Arrow 27"/>
          <p:cNvSpPr/>
          <p:nvPr/>
        </p:nvSpPr>
        <p:spPr>
          <a:xfrm flipH="1">
            <a:off x="5256428" y="4211860"/>
            <a:ext cx="125470" cy="214116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601935" y="4425976"/>
            <a:ext cx="1790646" cy="443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</a:rPr>
              <a:t>l</a:t>
            </a:r>
            <a:r>
              <a:rPr lang="en-US" dirty="0" smtClean="0">
                <a:solidFill>
                  <a:schemeClr val="tx1"/>
                </a:solidFill>
                <a:latin typeface="Arial"/>
              </a:rPr>
              <a:t>ocal storage</a:t>
            </a:r>
            <a:endParaRPr lang="en-US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475440" y="4425977"/>
            <a:ext cx="1790646" cy="443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</a:rPr>
              <a:t>network</a:t>
            </a:r>
            <a:endParaRPr lang="en-US" dirty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6236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8389"/>
            <a:ext cx="8964618" cy="4011267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Previously </a:t>
            </a:r>
            <a:r>
              <a:rPr lang="en-US" dirty="0"/>
              <a:t>in </a:t>
            </a:r>
            <a:r>
              <a:rPr lang="en-US" dirty="0" err="1" smtClean="0"/>
              <a:t>FireChat.onInterest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 err="1" smtClean="0">
                <a:latin typeface="Courier New"/>
                <a:cs typeface="Courier New"/>
                <a:hlinkClick r:id="rId3"/>
              </a:rPr>
              <a:t>this.keyChain.sign</a:t>
            </a:r>
            <a:r>
              <a:rPr lang="en-US" sz="1600" dirty="0">
                <a:latin typeface="Courier New"/>
                <a:cs typeface="Courier New"/>
              </a:rPr>
              <a:t>(data, </a:t>
            </a:r>
            <a:r>
              <a:rPr lang="en-US" sz="1600" dirty="0" err="1" smtClean="0">
                <a:latin typeface="Courier New"/>
                <a:cs typeface="Courier New"/>
              </a:rPr>
              <a:t>this.certificateName</a:t>
            </a:r>
            <a:r>
              <a:rPr lang="en-US" sz="1600" dirty="0">
                <a:latin typeface="Courier New"/>
                <a:cs typeface="Courier New"/>
              </a:rPr>
              <a:t>, function() { … });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Use </a:t>
            </a:r>
            <a:r>
              <a:rPr lang="en-US" dirty="0" err="1"/>
              <a:t>certificateName</a:t>
            </a:r>
            <a:r>
              <a:rPr lang="en-US" dirty="0"/>
              <a:t> when signing a data </a:t>
            </a:r>
            <a:r>
              <a:rPr lang="en-US" dirty="0" smtClean="0"/>
              <a:t>packet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Get the key name from </a:t>
            </a:r>
            <a:r>
              <a:rPr lang="en-US" dirty="0" err="1" smtClean="0"/>
              <a:t>certificateName</a:t>
            </a:r>
            <a:r>
              <a:rPr lang="en-US" dirty="0" smtClean="0"/>
              <a:t>, get the private key from </a:t>
            </a:r>
            <a:r>
              <a:rPr lang="en-US" dirty="0" err="1" smtClean="0"/>
              <a:t>IndexedDB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Add </a:t>
            </a:r>
            <a:r>
              <a:rPr lang="en-US" dirty="0" smtClean="0"/>
              <a:t>the </a:t>
            </a:r>
            <a:r>
              <a:rPr lang="en-US" dirty="0"/>
              <a:t>SignatureSha256WithRsa with the signature </a:t>
            </a:r>
            <a:r>
              <a:rPr lang="en-US" dirty="0" smtClean="0"/>
              <a:t>bits to data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Puts the certificate name as the data packet’s signer</a:t>
            </a:r>
            <a:br>
              <a:rPr lang="en-US" dirty="0" smtClean="0"/>
            </a:br>
            <a:r>
              <a:rPr lang="en-US" sz="1600" dirty="0">
                <a:solidFill>
                  <a:srgbClr val="0000FF"/>
                </a:solidFill>
              </a:rPr>
              <a:t>/</a:t>
            </a:r>
            <a:r>
              <a:rPr lang="en-US" sz="1600" dirty="0" err="1">
                <a:solidFill>
                  <a:srgbClr val="0000FF"/>
                </a:solidFill>
              </a:rPr>
              <a:t>ndn</a:t>
            </a:r>
            <a:r>
              <a:rPr lang="en-US" sz="1600" dirty="0">
                <a:solidFill>
                  <a:srgbClr val="0000FF"/>
                </a:solidFill>
              </a:rPr>
              <a:t>/org/</a:t>
            </a:r>
            <a:r>
              <a:rPr lang="en-US" sz="1600" dirty="0" err="1">
                <a:solidFill>
                  <a:srgbClr val="0000FF"/>
                </a:solidFill>
              </a:rPr>
              <a:t>icn</a:t>
            </a:r>
            <a:r>
              <a:rPr lang="en-US" sz="1600" dirty="0">
                <a:solidFill>
                  <a:srgbClr val="0000FF"/>
                </a:solidFill>
              </a:rPr>
              <a:t>/USER/alice%40ucla.edu</a:t>
            </a:r>
            <a:r>
              <a:rPr lang="en-US" sz="1600" dirty="0"/>
              <a:t>/KEY/ksk-1443029460/</a:t>
            </a:r>
            <a:r>
              <a:rPr lang="en-US" sz="1600" dirty="0">
                <a:solidFill>
                  <a:srgbClr val="008000"/>
                </a:solidFill>
              </a:rPr>
              <a:t>ID-</a:t>
            </a:r>
            <a:r>
              <a:rPr lang="en-US" sz="1600" dirty="0" smtClean="0">
                <a:solidFill>
                  <a:srgbClr val="008000"/>
                </a:solidFill>
              </a:rPr>
              <a:t>CERT</a:t>
            </a:r>
            <a:endParaRPr lang="en-US" sz="16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ChronoSync2013 already calls </a:t>
            </a:r>
            <a:r>
              <a:rPr lang="en-US" dirty="0" smtClean="0">
                <a:latin typeface="Courier New"/>
                <a:cs typeface="Courier New"/>
              </a:rPr>
              <a:t>sign</a:t>
            </a:r>
            <a:r>
              <a:rPr lang="en-US" dirty="0" smtClean="0"/>
              <a:t> for sync messages</a:t>
            </a:r>
            <a:endParaRPr lang="en-US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5705-1CF3-6B43-88DD-F8C30405535E}" type="datetime1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NDN Tutorial – ACM ICN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>
                <a:solidFill>
                  <a:schemeClr val="dk1"/>
                </a:solidFill>
              </a:rPr>
              <a:pPr algn="r"/>
              <a:t>7</a:t>
            </a:fld>
            <a:endParaRPr lang="en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647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355" y="858389"/>
            <a:ext cx="8848645" cy="4011267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NDN-JS: </a:t>
            </a:r>
            <a:r>
              <a:rPr lang="en-US" sz="1600" dirty="0" err="1" smtClean="0">
                <a:latin typeface="Courier New"/>
                <a:cs typeface="Courier New"/>
              </a:rPr>
              <a:t>policyManager</a:t>
            </a:r>
            <a:r>
              <a:rPr lang="en-US" sz="1600" dirty="0" smtClean="0">
                <a:latin typeface="Courier New"/>
                <a:cs typeface="Courier New"/>
              </a:rPr>
              <a:t> = new </a:t>
            </a:r>
            <a:r>
              <a:rPr lang="en-US" sz="1600" dirty="0" err="1" smtClean="0">
                <a:latin typeface="Courier New"/>
                <a:cs typeface="Courier New"/>
              </a:rPr>
              <a:t>ConfigPolicyManager</a:t>
            </a:r>
            <a:r>
              <a:rPr lang="en-US" sz="1600" dirty="0" smtClean="0">
                <a:latin typeface="Courier New"/>
                <a:cs typeface="Courier New"/>
              </a:rPr>
              <a:t>();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      </a:t>
            </a:r>
            <a:r>
              <a:rPr lang="en-US" sz="1600" dirty="0" err="1" smtClean="0">
                <a:latin typeface="Courier New"/>
                <a:cs typeface="Courier New"/>
                <a:hlinkClick r:id="rId2"/>
              </a:rPr>
              <a:t>policyManager.load</a:t>
            </a:r>
            <a:r>
              <a:rPr lang="en-US" sz="1600" dirty="0" smtClean="0">
                <a:latin typeface="Courier New"/>
                <a:cs typeface="Courier New"/>
              </a:rPr>
              <a:t>(policy, "chat-policy");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Hard-wired UCLA authority trust anchor self-signed certificate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All chat users have a certificate under the trust </a:t>
            </a:r>
            <a:r>
              <a:rPr lang="en-US" dirty="0"/>
              <a:t>anchor</a:t>
            </a:r>
            <a:br>
              <a:rPr lang="en-US" dirty="0"/>
            </a:br>
            <a:r>
              <a:rPr lang="en-US" sz="1600" dirty="0">
                <a:solidFill>
                  <a:srgbClr val="0000FF"/>
                </a:solidFill>
              </a:rPr>
              <a:t>/</a:t>
            </a:r>
            <a:r>
              <a:rPr lang="en-US" sz="1600" dirty="0" err="1">
                <a:solidFill>
                  <a:srgbClr val="0000FF"/>
                </a:solidFill>
              </a:rPr>
              <a:t>ndn</a:t>
            </a:r>
            <a:r>
              <a:rPr lang="en-US" sz="1600" dirty="0">
                <a:solidFill>
                  <a:srgbClr val="0000FF"/>
                </a:solidFill>
              </a:rPr>
              <a:t>/org/</a:t>
            </a:r>
            <a:r>
              <a:rPr lang="en-US" sz="1600" dirty="0" err="1">
                <a:solidFill>
                  <a:srgbClr val="0000FF"/>
                </a:solidFill>
              </a:rPr>
              <a:t>icn</a:t>
            </a:r>
            <a:r>
              <a:rPr lang="en-US" sz="1600" dirty="0">
                <a:solidFill>
                  <a:srgbClr val="0000FF"/>
                </a:solidFill>
              </a:rPr>
              <a:t>/USER</a:t>
            </a:r>
            <a:r>
              <a:rPr lang="en-US" sz="1600" dirty="0"/>
              <a:t>/KEY/ksk-1442374173898/</a:t>
            </a:r>
            <a:r>
              <a:rPr lang="en-US" sz="1600" dirty="0">
                <a:solidFill>
                  <a:srgbClr val="008000"/>
                </a:solidFill>
              </a:rPr>
              <a:t>ID-CERT/%FD%00%00%01O%D45%8D%</a:t>
            </a:r>
            <a:r>
              <a:rPr lang="en-US" sz="1600" dirty="0" smtClean="0">
                <a:solidFill>
                  <a:srgbClr val="008000"/>
                </a:solidFill>
              </a:rPr>
              <a:t>FC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 smtClean="0"/>
              <a:t>Config</a:t>
            </a:r>
            <a:r>
              <a:rPr lang="en-US" sz="1600" dirty="0" smtClean="0"/>
              <a:t> details</a:t>
            </a:r>
            <a:r>
              <a:rPr lang="en-US" sz="1600" dirty="0"/>
              <a:t>: </a:t>
            </a:r>
            <a:r>
              <a:rPr lang="en-US" sz="1600" dirty="0">
                <a:hlinkClick r:id="rId3"/>
              </a:rPr>
              <a:t>http://redmine.named-data.net/projects/ndn-cxx/wiki/</a:t>
            </a:r>
            <a:r>
              <a:rPr lang="en-US" sz="1600" dirty="0" smtClean="0">
                <a:hlinkClick r:id="rId3"/>
              </a:rPr>
              <a:t>CommandValidatorConf</a:t>
            </a:r>
            <a:endParaRPr lang="en-US" sz="1600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5705-1CF3-6B43-88DD-F8C30405535E}" type="datetime1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NDN Tutorial – ACM ICN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>
                <a:solidFill>
                  <a:schemeClr val="dk1"/>
                </a:solidFill>
              </a:rPr>
              <a:pPr algn="r"/>
              <a:t>8</a:t>
            </a:fld>
            <a:endParaRPr lang="en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9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validation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5705-1CF3-6B43-88DD-F8C30405535E}" type="datetime1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NDN Tutorial – ACM ICN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>
                <a:solidFill>
                  <a:schemeClr val="dk1"/>
                </a:solidFill>
              </a:rPr>
              <a:pPr algn="r"/>
              <a:t>9</a:t>
            </a:fld>
            <a:endParaRPr lang="en">
              <a:solidFill>
                <a:schemeClr val="dk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987621"/>
              </p:ext>
            </p:extLst>
          </p:nvPr>
        </p:nvGraphicFramePr>
        <p:xfrm>
          <a:off x="98769" y="717200"/>
          <a:ext cx="8939087" cy="4175760"/>
        </p:xfrm>
        <a:graphic>
          <a:graphicData uri="http://schemas.openxmlformats.org/drawingml/2006/table">
            <a:tbl>
              <a:tblPr firstRow="1" bandRow="1"/>
              <a:tblGrid>
                <a:gridCol w="1843189"/>
                <a:gridCol w="4496777"/>
                <a:gridCol w="2599121"/>
              </a:tblGrid>
              <a:tr h="4053667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validator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rule {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id "Chat Rule"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data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filter {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type name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name </a:t>
                      </a:r>
                      <a:r>
                        <a:rPr 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ndn</a:t>
                      </a:r>
                      <a:r>
                        <a:rPr 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/org/</a:t>
                      </a:r>
                      <a:r>
                        <a:rPr lang="en-US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icn</a:t>
                      </a:r>
                      <a:endParaRPr lang="en-US" sz="1400" kern="1200" dirty="0" smtClean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relation is-prefix-of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r>
                        <a:rPr lang="pt-B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checker</a:t>
                      </a:r>
                      <a:r>
                        <a:rPr lang="pt-B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{</a:t>
                      </a:r>
                    </a:p>
                    <a:p>
                      <a:r>
                        <a:rPr lang="pt-B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pt-BR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pt-B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hierarchical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pt-BR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sig-type</a:t>
                      </a:r>
                      <a:r>
                        <a:rPr lang="pt-B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rsa-sha256</a:t>
                      </a:r>
                    </a:p>
                    <a:p>
                      <a:r>
                        <a:rPr lang="pt-B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r>
                        <a:rPr lang="pt-B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rule {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id ”Sync Rule"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data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filter {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type name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name </a:t>
                      </a:r>
                      <a:r>
                        <a:rPr 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ndn</a:t>
                      </a:r>
                      <a:r>
                        <a:rPr 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/multicast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/CHAT/CHANNEL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relation is-prefix-of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r>
                        <a:rPr lang="pt-B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checker</a:t>
                      </a:r>
                      <a:r>
                        <a:rPr lang="pt-B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{</a:t>
                      </a:r>
                    </a:p>
                    <a:p>
                      <a:r>
                        <a:rPr lang="pt-B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pt-BR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pt-B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customized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pt-BR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sig-type</a:t>
                      </a:r>
                      <a:r>
                        <a:rPr lang="pt-B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rsa-sha256</a:t>
                      </a:r>
                    </a:p>
                    <a:p>
                      <a:r>
                        <a:rPr lang="pt-B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pt-BR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key-locator</a:t>
                      </a:r>
                      <a:r>
                        <a:rPr lang="pt-B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pt-B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pt-BR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pt-B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pt-BR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r>
                        <a:rPr lang="pt-B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^</a:t>
                      </a:r>
                      <a:r>
                        <a:rPr lang="pt-BR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pt-BR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ndn</a:t>
                      </a:r>
                      <a:r>
                        <a:rPr lang="pt-BR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&gt;&lt;</a:t>
                      </a:r>
                      <a:r>
                        <a:rPr lang="pt-BR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org</a:t>
                      </a:r>
                      <a:r>
                        <a:rPr lang="pt-BR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&gt;&lt;</a:t>
                      </a:r>
                      <a:r>
                        <a:rPr lang="pt-BR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icn</a:t>
                      </a:r>
                      <a:r>
                        <a:rPr lang="pt-BR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&gt;&lt;USER&gt;</a:t>
                      </a:r>
                      <a:r>
                        <a:rPr lang="pt-B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&lt;&gt;&lt;KEY&gt;&lt;&gt;</a:t>
                      </a:r>
                      <a:r>
                        <a:rPr lang="pt-BR" sz="14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&lt;ID-CERT&gt;</a:t>
                      </a:r>
                      <a:r>
                        <a:rPr lang="pt-B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</a:p>
                    <a:p>
                      <a:r>
                        <a:rPr lang="pt-B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}</a:t>
                      </a:r>
                    </a:p>
                    <a:p>
                      <a:r>
                        <a:rPr lang="pt-B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r>
                        <a:rPr lang="pt-B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}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pt-BR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trust-anchor</a:t>
                      </a:r>
                      <a:r>
                        <a:rPr lang="pt-B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{</a:t>
                      </a:r>
                    </a:p>
                    <a:p>
                      <a:r>
                        <a:rPr lang="pt-B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pt-B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base64</a:t>
                      </a:r>
                    </a:p>
                    <a:p>
                      <a:r>
                        <a:rPr lang="pt-B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base64-string "Bv0DEQdBCAN</a:t>
                      </a:r>
                      <a:br>
                        <a:rPr lang="pt-B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ZG4IA29yZwgDaWNuCARVU0VSCANLRVkIEWtzay0xNDQyMzc0MTczODk4CAdJRC1DRVJUCAn9AAABT9Q1jfwUCRgBAhkEADbugBX9AXwwggF4MCIYDzIwMTUwOTE2MDMzMjAzWhgPMjAzNTA5MTEwMzMyMDNaMCwwKgYDVQQpEyMvbmRuL29yZy9pY24vVVNFUi9rc2stMTQ0MjM3NDE3Mzg5ODCCASIwDQYJKoZIhvcNAQEBBQADggEPADCCAQoCggEBALNdLoGnKHT+6YVW24MqHT3zMICgrlD+YmcASLrpMrF</a:t>
                      </a:r>
                      <a:br>
                        <a:rPr lang="pt-B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J0oMOR4glXPefaVAjvaQmxwNUriOxCaD/</a:t>
                      </a:r>
                      <a:r>
                        <a:rPr lang="pt-BR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PmrudPgCPykrRl</a:t>
                      </a:r>
                      <a:r>
                        <a:rPr lang="pt-B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pt-B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SL0hFYTevCjRfMD+jDJMs1RkEo37q6i252f7v4dpYUlz96fSq</a:t>
                      </a:r>
                      <a:br>
                        <a:rPr lang="pt-B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EC712YxsJ9Vh0mbaYtKGQQou0+lVewR0KQbQJS88Lyi/Vj6</a:t>
                      </a:r>
                      <a:br>
                        <a:rPr lang="pt-B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xWGxEaHAyHSPGKKip0EMehkqxegpi+Br9UGPDzNMB3OX</a:t>
                      </a:r>
                      <a:br>
                        <a:rPr lang="pt-B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eNuERcrcMS7z+qI+hgWoJAEvF7o4pEMYHkDRC6Y7JX75</a:t>
                      </a:r>
                      <a:br>
                        <a:rPr lang="pt-B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1WCTyWiEKouIC4xrQEv6Xq70A+6xmaPaxx4QX66ZZ6T+bb</a:t>
                      </a:r>
                      <a:br>
                        <a:rPr lang="pt-B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ulAZj+8bc0EApRuRmRrOqwkCAwEAARY9GwEBHDgHNggD</a:t>
                      </a:r>
                      <a:br>
                        <a:rPr lang="pt-B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bmRuCANvcmcIA2ljbggEVVNFUggDS0VZCBFrc2stMTQ0MjM3NDE3Mzg5OAgHSUQtQ0VSVBf9AQChD7qJasfM2pLWRNY4Uz/GfsZzYJEOQy5h9QaTNAAW3vxBg5PM3UO7joNyxd</a:t>
                      </a:r>
                      <a:br>
                        <a:rPr lang="pt-B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V1bUho5iQgutg3dLPr3NgG7sPuAjMGVoXxAKOgCEulluc0MV2zwNdjw/7ywp479TbDb/ysSfFi2oOV95Y/h8hZJvTRoud</a:t>
                      </a:r>
                      <a:br>
                        <a:rPr lang="pt-B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8mwc6LyeLsdkWbeYOe6BpIB9Bga4Uvn+PglaBoEwaWwO</a:t>
                      </a:r>
                      <a:br>
                        <a:rPr lang="pt-B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vBfvmPDwccOr22o9JVqbiWRi/ICULJ7uZUZye82LoCTgaoQ</a:t>
                      </a:r>
                      <a:br>
                        <a:rPr lang="pt-B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qlna6FUTWfKrVhIhZFokinwHeDDtEw8rQrzCW5kAvcPb7CeFZzhFB5PH7b/f0n2ig6iLFhycI+hnkrfUD+KbHJLhWNqRA</a:t>
                      </a:r>
                      <a:br>
                        <a:rPr lang="pt-B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7TBJr"</a:t>
                      </a:r>
                    </a:p>
                    <a:p>
                      <a:r>
                        <a:rPr lang="pt-B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pt-B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536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DN-Tutorial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NDN-Tutorial-Template.potx</Template>
  <TotalTime>9821</TotalTime>
  <Words>849</Words>
  <Application>Microsoft Macintosh PowerPoint</Application>
  <PresentationFormat>On-screen Show (16:9)</PresentationFormat>
  <Paragraphs>254</Paragraphs>
  <Slides>19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NDN-Tutorial-Template</vt:lpstr>
      <vt:lpstr>Trust Schema (Part 2)</vt:lpstr>
      <vt:lpstr>Goals</vt:lpstr>
      <vt:lpstr>Overview</vt:lpstr>
      <vt:lpstr>CCL trust API</vt:lpstr>
      <vt:lpstr>In-browser key storage</vt:lpstr>
      <vt:lpstr>FireChat application design</vt:lpstr>
      <vt:lpstr>Sign</vt:lpstr>
      <vt:lpstr>Hierarchical validation</vt:lpstr>
      <vt:lpstr>Hierarchical validation policy</vt:lpstr>
      <vt:lpstr>Verify</vt:lpstr>
      <vt:lpstr>Deep dive: Follow code to verify data</vt:lpstr>
      <vt:lpstr>Deep dive: FireChat.sendInterest</vt:lpstr>
      <vt:lpstr>Deep dive: FireChat.onData</vt:lpstr>
      <vt:lpstr>Deep dive: KeyChain.verifyData </vt:lpstr>
      <vt:lpstr>DeepDive: FireChat.onDataVerified</vt:lpstr>
      <vt:lpstr>Deep Dive: page.js onChatDataVerified</vt:lpstr>
      <vt:lpstr>Generating user keys</vt:lpstr>
      <vt:lpstr>Get certified</vt:lpstr>
      <vt:lpstr>Goals recap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Design &amp; User Experience DRAFT</dc:title>
  <cp:lastModifiedBy>Jeff Burke</cp:lastModifiedBy>
  <cp:revision>245</cp:revision>
  <dcterms:modified xsi:type="dcterms:W3CDTF">2015-09-30T15:51:48Z</dcterms:modified>
</cp:coreProperties>
</file>