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1154"/>
            <a:ext cx="10771909" cy="49220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question:</a:t>
            </a:r>
          </a:p>
          <a:p>
            <a:pPr lvl="1"/>
            <a:r>
              <a:rPr lang="en-US" sz="2800" dirty="0" smtClean="0"/>
              <a:t>How do treatment responses after 2 years differ between subjects who report using hard drugs and those who didn’t?</a:t>
            </a:r>
          </a:p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(Yes (n =  467) vs. No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 smtClean="0"/>
              <a:t>Baseline:</a:t>
            </a:r>
            <a:r>
              <a:rPr lang="en-US" sz="2800" dirty="0" smtClean="0"/>
              <a:t> outcome value, age, BMI, alcohol use (13 or fewer vs. &gt;13 drinks), smoking status (never/former vs. current), income level (&lt;$10,000, $10,000-$40,000, &gt;$40,000), education (HS or less, &gt;HS)</a:t>
            </a:r>
          </a:p>
          <a:p>
            <a:pPr lvl="1"/>
            <a:r>
              <a:rPr lang="en-US" sz="2800" u="sng" dirty="0" smtClean="0"/>
              <a:t>2 year:</a:t>
            </a:r>
            <a:r>
              <a:rPr lang="en-US" sz="2800" dirty="0" smtClean="0"/>
              <a:t> ART adherence (&gt;95% vs. &lt;95%)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09600"/>
            <a:ext cx="9875520" cy="1356360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64"/>
          <a:stretch/>
        </p:blipFill>
        <p:spPr>
          <a:xfrm>
            <a:off x="3500439" y="347687"/>
            <a:ext cx="8127846" cy="62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framework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785551"/>
            <a:ext cx="9872871" cy="476353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 for each outcome (difference from baseline to 2 year mark)</a:t>
            </a:r>
          </a:p>
          <a:p>
            <a:r>
              <a:rPr lang="en-US" dirty="0" smtClean="0"/>
              <a:t>PROC MCMC, random walk Metropolis-Hastings algorithm, starting values of 0 for parameters and 1 for variance</a:t>
            </a:r>
          </a:p>
          <a:p>
            <a:r>
              <a:rPr lang="en-US" dirty="0" smtClean="0"/>
              <a:t>Vague/uninformative priors</a:t>
            </a:r>
          </a:p>
          <a:p>
            <a:pPr lvl="1"/>
            <a:r>
              <a:rPr lang="en-US" dirty="0" smtClean="0"/>
              <a:t>Parameters (3 of 4 models): </a:t>
            </a:r>
            <a:r>
              <a:rPr lang="en-US" dirty="0"/>
              <a:t>~normal(mean = 0, variance = 1000)</a:t>
            </a:r>
          </a:p>
          <a:p>
            <a:pPr lvl="1"/>
            <a:r>
              <a:rPr lang="en-US" dirty="0"/>
              <a:t>Error: ~inverse gamma(shape = 2.001, scale = 1.001)</a:t>
            </a:r>
          </a:p>
          <a:p>
            <a:pPr lvl="1"/>
            <a:r>
              <a:rPr lang="en-US" dirty="0" smtClean="0"/>
              <a:t>Parameters (CD4 outcome): </a:t>
            </a:r>
            <a:r>
              <a:rPr lang="en-US" dirty="0"/>
              <a:t>~normal(mean = 0, variance = 10000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DIC used to compare full model and model with one covariate removed at a time</a:t>
            </a:r>
          </a:p>
          <a:p>
            <a:pPr lvl="1"/>
            <a:r>
              <a:rPr lang="en-US" dirty="0" smtClean="0"/>
              <a:t>Model was tested without alcohol consumption, smoking status, marijuana use, and education or income</a:t>
            </a:r>
          </a:p>
          <a:p>
            <a:pPr lvl="1"/>
            <a:r>
              <a:rPr lang="en-US" dirty="0" smtClean="0"/>
              <a:t>Final model removed all covariates that improved DIC when removed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6311"/>
              </p:ext>
            </p:extLst>
          </p:nvPr>
        </p:nvGraphicFramePr>
        <p:xfrm>
          <a:off x="900114" y="671512"/>
          <a:ext cx="10244138" cy="4791077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 of</a:t>
                      </a:r>
                      <a:r>
                        <a:rPr lang="en-US" sz="2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Life Difference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MCS (Mental)*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-3.4630, 3.33566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SF-36 PCS (Physical)*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-3.6128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-5.9669, -0.8246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90482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8264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1488" y="3700463"/>
            <a:ext cx="10972800" cy="2043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114" y="3700463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4525864"/>
            <a:ext cx="10787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SF-36 MCS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SF-36 PCS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4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2675"/>
              </p:ext>
            </p:extLst>
          </p:nvPr>
        </p:nvGraphicFramePr>
        <p:xfrm>
          <a:off x="900114" y="585787"/>
          <a:ext cx="10244138" cy="3081339"/>
        </p:xfrm>
        <a:graphic>
          <a:graphicData uri="http://schemas.openxmlformats.org/drawingml/2006/table">
            <a:tbl>
              <a:tblPr/>
              <a:tblGrid>
                <a:gridCol w="3543299">
                  <a:extLst>
                    <a:ext uri="{9D8B030D-6E8A-4147-A177-3AD203B41FA5}">
                      <a16:colId xmlns:a16="http://schemas.microsoft.com/office/drawing/2014/main" val="2366302935"/>
                    </a:ext>
                  </a:extLst>
                </a:gridCol>
                <a:gridCol w="2903383">
                  <a:extLst>
                    <a:ext uri="{9D8B030D-6E8A-4147-A177-3AD203B41FA5}">
                      <a16:colId xmlns:a16="http://schemas.microsoft.com/office/drawing/2014/main" val="3055982440"/>
                    </a:ext>
                  </a:extLst>
                </a:gridCol>
                <a:gridCol w="3797456">
                  <a:extLst>
                    <a:ext uri="{9D8B030D-6E8A-4147-A177-3AD203B41FA5}">
                      <a16:colId xmlns:a16="http://schemas.microsoft.com/office/drawing/2014/main" val="2471108020"/>
                    </a:ext>
                  </a:extLst>
                </a:gridCol>
              </a:tblGrid>
              <a:tr h="1371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Laboratory   Difference Outcome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posterior 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 drug                     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95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HPD 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6799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Log10 Viral Load*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-0.1595, 0.1015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993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CD4+ Count*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216.4, -100.0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54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0114" y="3667126"/>
            <a:ext cx="1010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*Adjusted for baseline, age, BMI, ART adherence at 2 year mark, race, income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495" y="4354951"/>
            <a:ext cx="11001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not a strong predictor of difference in log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viral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Hard drug much stronger predictor of difference in CD4+ 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39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8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417</TotalTime>
  <Words>403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Basis</vt:lpstr>
      <vt:lpstr>Project 1: Interim Presentation Treatment Responses to HAART in Multicenter AIDS Cohort Study</vt:lpstr>
      <vt:lpstr>Data Summary</vt:lpstr>
      <vt:lpstr>Outcomes</vt:lpstr>
      <vt:lpstr>Bayesian framework analysis </vt:lpstr>
      <vt:lpstr>PowerPoint Presentation</vt:lpstr>
      <vt:lpstr>PowerPoint Presentation</vt:lpstr>
      <vt:lpstr>Conclusion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26</cp:revision>
  <dcterms:created xsi:type="dcterms:W3CDTF">2017-09-24T23:31:24Z</dcterms:created>
  <dcterms:modified xsi:type="dcterms:W3CDTF">2017-10-08T17:47:21Z</dcterms:modified>
</cp:coreProperties>
</file>